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67" r:id="rId3"/>
    <p:sldId id="268" r:id="rId4"/>
    <p:sldId id="262" r:id="rId5"/>
    <p:sldId id="265" r:id="rId6"/>
    <p:sldId id="266" r:id="rId7"/>
    <p:sldId id="263" r:id="rId8"/>
    <p:sldId id="257" r:id="rId9"/>
    <p:sldId id="261" r:id="rId10"/>
    <p:sldId id="259" r:id="rId11"/>
    <p:sldId id="260" r:id="rId12"/>
    <p:sldId id="264" r:id="rId13"/>
    <p:sldId id="272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5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60"/>
    <p:restoredTop sz="94792"/>
  </p:normalViewPr>
  <p:slideViewPr>
    <p:cSldViewPr snapToGrid="0">
      <p:cViewPr varScale="1">
        <p:scale>
          <a:sx n="103" d="100"/>
          <a:sy n="103" d="100"/>
        </p:scale>
        <p:origin x="208" y="8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FD4C3D-EDBA-D844-8494-F3F2646AAB60}" type="datetimeFigureOut">
              <a:rPr lang="en-US" smtClean="0"/>
              <a:t>11/2/24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71B1B1-752C-3147-908C-7851300CC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452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1B1B1-752C-3147-908C-7851300CC2F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091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1B1B1-752C-3147-908C-7851300CC2F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217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1B1B1-752C-3147-908C-7851300CC2F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265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1B1B1-752C-3147-908C-7851300CC2F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192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F1AE7-D6A9-0CDF-C1E7-60EF3C4C38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9B3259-E7E9-F9E8-3AD7-2ABD8E96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3B7745-0C0F-020F-F586-8935C0307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BA412-7A87-B947-AE82-25E86E84B6FF}" type="datetimeFigureOut">
              <a:rPr lang="en-US" smtClean="0"/>
              <a:t>11/2/24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9BCEA-5FAE-C22C-4624-7599E19E8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C41A90-4038-948D-3517-83548CA5E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C15C0-C069-9445-8A76-3A0E67CCB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692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59F61-FC81-E94E-5C53-22997869F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0A572A-C8C6-6FEC-C7E0-C45A0CB8F1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4ECB1-B9F9-47BF-3848-65C9AC264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BA412-7A87-B947-AE82-25E86E84B6FF}" type="datetimeFigureOut">
              <a:rPr lang="en-US" smtClean="0"/>
              <a:t>11/2/24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22BFBA-9B3F-13C7-B55F-96D6A0D22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127F7C-B914-81B2-15B1-8B2879C90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C15C0-C069-9445-8A76-3A0E67CCB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549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D7A416-3877-E710-36F1-DDE531293E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7C53AE-3BB6-1981-D9C4-3CF5AA7305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DF840-6B3E-D9AE-A6B5-8BE401D9C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BA412-7A87-B947-AE82-25E86E84B6FF}" type="datetimeFigureOut">
              <a:rPr lang="en-US" smtClean="0"/>
              <a:t>11/2/24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2002C2-AB0B-D284-8CD9-7AE34B9E4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42671-06B4-DB54-5C68-7895FFDA0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C15C0-C069-9445-8A76-3A0E67CCB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347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4B3C5-741F-71B1-788B-60F6BA8D0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779756-D782-1705-B287-27D779E918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D6446-D931-C5EC-789B-30313341F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BA412-7A87-B947-AE82-25E86E84B6FF}" type="datetimeFigureOut">
              <a:rPr lang="en-US" smtClean="0"/>
              <a:t>11/2/24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D31C9-34FE-39A1-BEF5-7125D6165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AF66BA-532A-E918-5F23-70A635AF5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C15C0-C069-9445-8A76-3A0E67CCB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359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892A4-C762-8388-1F19-B5FD5FC97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A47703-96D1-CCD9-47D0-CC1FB0B294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27077E-649E-E630-9001-BA264D5A1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BA412-7A87-B947-AE82-25E86E84B6FF}" type="datetimeFigureOut">
              <a:rPr lang="en-US" smtClean="0"/>
              <a:t>11/2/24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B97688-B7C7-3F91-505B-B858D82A2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723A73-8CB7-8FCD-2792-8579797F8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C15C0-C069-9445-8A76-3A0E67CCB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650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70EF6-6BB8-E7AC-342A-98D0137FB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6775EC-A183-4F33-AFBE-90CB9983A6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382EFC-0787-040D-E10D-153AD5C363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F34435-4487-2888-0A28-F2F5343A1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BA412-7A87-B947-AE82-25E86E84B6FF}" type="datetimeFigureOut">
              <a:rPr lang="en-US" smtClean="0"/>
              <a:t>11/2/24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F10505-115B-FA7B-91FF-AC094F5BC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AD7258-A48C-DD64-455B-A9D008FC5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C15C0-C069-9445-8A76-3A0E67CCB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668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90D16-2824-F3DC-E7D5-4591687EB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3F9ECF-A1A2-D9BE-C519-0ADB3DB1B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85C540-CB50-007B-62D7-C9CFA5CEA1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B9B337-EAE1-99CC-CD4B-3EB4600F05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662F9E-6EFE-D3DE-99C2-DF0AF17B5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0E7234-2392-0600-A212-C04D7BA14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BA412-7A87-B947-AE82-25E86E84B6FF}" type="datetimeFigureOut">
              <a:rPr lang="en-US" smtClean="0"/>
              <a:t>11/2/24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9B7AF5-A07C-71A0-BE60-222A29D9F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A47EC3-1DCB-11F0-A0FD-48E0A4F41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C15C0-C069-9445-8A76-3A0E67CCB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498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1DDCA-2E02-1B8F-78ED-740B4BB72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310E4A-9030-231F-9790-2F40A7B06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BA412-7A87-B947-AE82-25E86E84B6FF}" type="datetimeFigureOut">
              <a:rPr lang="en-US" smtClean="0"/>
              <a:t>11/2/24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BF4818-6665-3727-D869-ED2E181F1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79707D-DE10-2FE5-2798-719CF9F8D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C15C0-C069-9445-8A76-3A0E67CCB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088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9CCD3F-0966-E18A-8695-281439D15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BA412-7A87-B947-AE82-25E86E84B6FF}" type="datetimeFigureOut">
              <a:rPr lang="en-US" smtClean="0"/>
              <a:t>11/2/24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249221-B563-7B83-BA00-09E922AC4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DBB522-612D-EB6E-D89E-46F029A6E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C15C0-C069-9445-8A76-3A0E67CCB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525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03AB6-96BD-B0A8-552F-DDB6D7C9B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9F3E0-9451-9985-CCCB-4FB08EAF7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88B99E-3344-120F-ECD2-7562E0317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8852D5-024E-FE3C-6794-305CF1FE2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BA412-7A87-B947-AE82-25E86E84B6FF}" type="datetimeFigureOut">
              <a:rPr lang="en-US" smtClean="0"/>
              <a:t>11/2/24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C3A30E-C7ED-EFA9-7DB0-6A38B0307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B6AAD0-C808-935C-EE38-AC2BB813D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C15C0-C069-9445-8A76-3A0E67CCB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946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7DA84-5448-A7CB-D1A3-4EA783CCB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B5C5D7-2FFB-EF2D-435E-3C20F670AC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1C23F9-9DEA-691B-E64F-50DC47F2AA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04AE9F-293D-37A8-D874-14D243D33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BA412-7A87-B947-AE82-25E86E84B6FF}" type="datetimeFigureOut">
              <a:rPr lang="en-US" smtClean="0"/>
              <a:t>11/2/24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374B34-0DD6-E323-F02C-7F1EFF21B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9DEE22-9013-9918-2D95-0D608786E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C15C0-C069-9445-8A76-3A0E67CCB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518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59AD67-2F2D-597B-28A1-C77D499D8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B36F4D-7BB5-D8A9-78A0-B5E442C97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13A388-A9B5-DE5E-8E30-6B51FE2BB2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7BA412-7A87-B947-AE82-25E86E84B6FF}" type="datetimeFigureOut">
              <a:rPr lang="en-US" smtClean="0"/>
              <a:t>11/2/24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43E2C9-F6E2-529A-6210-0355CD32A8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2E86E0-CB25-69E9-1B54-F009B379BB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1C15C0-C069-9445-8A76-3A0E67CCB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747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hyperlink" Target="https://www.youtube.com/watch?v=0ToXPFepgx4" TargetMode="External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datacamp.com/tutorial/how-transformers-work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igital-garden.jonghoon.blog/gpt3%20architecture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hyperlink" Target="https://www.youtube.com/watch?v=wjZofJX0v4M" TargetMode="Externa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reecodecamp.org/news/a-beginners-guide-to-large-language-models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izonToFXDs" TargetMode="External"/><Relationship Id="rId2" Type="http://schemas.openxmlformats.org/officeDocument/2006/relationships/hyperlink" Target="https://www.youtube.com/watch?v=2IK3DFHRFfw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UU1WVnMk4E8" TargetMode="External"/><Relationship Id="rId5" Type="http://schemas.openxmlformats.org/officeDocument/2006/relationships/hyperlink" Target="https://www.datacamp.com/tutorial/an-introduction-to-using-transformers-and-hugging-face" TargetMode="External"/><Relationship Id="rId4" Type="http://schemas.openxmlformats.org/officeDocument/2006/relationships/hyperlink" Target="https://www.turing.com/resources/generative-ai-tool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jZofJX0v4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UZDiGooFs54" TargetMode="External"/><Relationship Id="rId4" Type="http://schemas.openxmlformats.org/officeDocument/2006/relationships/hyperlink" Target="https://www.youtube.com/watch?v=eMlx5fFNoYc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uring.com/resources/generative-ai-tools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tacamp.com/blog/what-is-an-llm-a-guide-on-large-language-models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bytebytego.com/p/where-to-get-started-with-genai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tacamp.com/blog/what-is-an-llm-a-guide-on-large-language-models" TargetMode="External"/><Relationship Id="rId2" Type="http://schemas.openxmlformats.org/officeDocument/2006/relationships/hyperlink" Target="https://medium.com/@yash9439/introduction-to-llms-and-the-generative-ai-part-1-a946350936fd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F766D-7792-D83B-4B97-52672DBF0A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Generative AI and Large Language Models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0294F1-06CD-47F8-5EC0-0850B1ED80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S. Visa, 2024</a:t>
            </a:r>
          </a:p>
        </p:txBody>
      </p:sp>
    </p:spTree>
    <p:extLst>
      <p:ext uri="{BB962C8B-B14F-4D97-AF65-F5344CB8AC3E}">
        <p14:creationId xmlns:p14="http://schemas.microsoft.com/office/powerpoint/2010/main" val="2755251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3A8AE-3FCF-EDA6-BB46-84F331F89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212" y="-106363"/>
            <a:ext cx="10515600" cy="1325563"/>
          </a:xfrm>
        </p:spPr>
        <p:txBody>
          <a:bodyPr/>
          <a:lstStyle/>
          <a:p>
            <a:r>
              <a:rPr lang="en-US" dirty="0"/>
              <a:t>(3) What can Generative AI 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63C79-5F9E-6952-D6C4-59538CE45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248" y="1219200"/>
            <a:ext cx="11101552" cy="49577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Text to text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Text to images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Image to image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Text+image</a:t>
            </a:r>
            <a:r>
              <a:rPr lang="en-US" dirty="0"/>
              <a:t> to image</a:t>
            </a:r>
          </a:p>
          <a:p>
            <a:endParaRPr lang="en-US" dirty="0"/>
          </a:p>
          <a:p>
            <a:r>
              <a:rPr lang="en-US" dirty="0"/>
              <a:t>To generate images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DALL-E 2 by OpenAI – not free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Midjourney – not free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Stable Diffusion – free available to use; they offer the trained weights and everyone can build from it; see next example from </a:t>
            </a:r>
            <a:r>
              <a:rPr lang="en-US" dirty="0" err="1"/>
              <a:t>Deeplizard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266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35AD1-9C35-6ADF-ABD5-77A56407B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781" y="-213350"/>
            <a:ext cx="10515600" cy="1325563"/>
          </a:xfrm>
        </p:spPr>
        <p:txBody>
          <a:bodyPr/>
          <a:lstStyle/>
          <a:p>
            <a:r>
              <a:rPr lang="en-US" dirty="0"/>
              <a:t>Ex: Women of the World Project by </a:t>
            </a:r>
            <a:r>
              <a:rPr lang="en-US" dirty="0" err="1"/>
              <a:t>Deeplizard</a:t>
            </a:r>
            <a:endParaRPr lang="en-US" dirty="0"/>
          </a:p>
        </p:txBody>
      </p:sp>
      <p:pic>
        <p:nvPicPr>
          <p:cNvPr id="5" name="Content Placeholder 4" descr="A collage of a llama&#10;&#10;Description automatically generated">
            <a:extLst>
              <a:ext uri="{FF2B5EF4-FFF2-40B4-BE49-F238E27FC236}">
                <a16:creationId xmlns:a16="http://schemas.microsoft.com/office/drawing/2014/main" id="{93FCBBB4-2D25-2CBB-DB14-5521DB17FB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7878" y="1657546"/>
            <a:ext cx="11640870" cy="1708856"/>
          </a:xfr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854AF7D-5930-988F-A83B-EA6CA429C741}"/>
              </a:ext>
            </a:extLst>
          </p:cNvPr>
          <p:cNvSpPr txBox="1">
            <a:spLocks/>
          </p:cNvSpPr>
          <p:nvPr/>
        </p:nvSpPr>
        <p:spPr>
          <a:xfrm>
            <a:off x="99656" y="681451"/>
            <a:ext cx="1209234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Text to images: </a:t>
            </a:r>
            <a:r>
              <a:rPr lang="en-US" i="1" dirty="0"/>
              <a:t>give a cool headshot of a beautiful dog, cat, lizard, llama, alpaca, moon, man, woman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Image to image: </a:t>
            </a:r>
            <a:r>
              <a:rPr lang="en-US" i="1" dirty="0"/>
              <a:t>generates 2,000+ photos generated in the likeness of Mandy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>
                <a:hlinkClick r:id="rId4"/>
              </a:rPr>
              <a:t>https://www.youtube.com/watch?v=0ToXPFepgx4</a:t>
            </a:r>
            <a:endParaRPr lang="en-US" dirty="0"/>
          </a:p>
          <a:p>
            <a:endParaRPr lang="en-US" dirty="0"/>
          </a:p>
        </p:txBody>
      </p:sp>
      <p:pic>
        <p:nvPicPr>
          <p:cNvPr id="9" name="Picture 8" descr="A person with long hair&#10;&#10;Description automatically generated">
            <a:extLst>
              <a:ext uri="{FF2B5EF4-FFF2-40B4-BE49-F238E27FC236}">
                <a16:creationId xmlns:a16="http://schemas.microsoft.com/office/drawing/2014/main" id="{FE683763-8921-C7F8-8FC0-69C252E02A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8666" y="5265886"/>
            <a:ext cx="2355554" cy="16181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C89614-A39A-B477-709F-B1DD533306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1763" y="4668230"/>
            <a:ext cx="2306985" cy="15273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8D9172-C9A3-D373-5CF6-024F266480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353" y="4879689"/>
            <a:ext cx="2325019" cy="15230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F9B4B5C-8D78-F46B-F89D-ACEB363B56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21" y="5261515"/>
            <a:ext cx="1342572" cy="9124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D34B193-8A1E-3DF4-8AB0-D3D5137BC3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17055" y="5355938"/>
            <a:ext cx="2325019" cy="14380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220140E-DA96-6474-5BF0-2990DBAB03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46090" y="4932876"/>
            <a:ext cx="2325019" cy="1507097"/>
          </a:xfrm>
          <a:prstGeom prst="rect">
            <a:avLst/>
          </a:prstGeom>
        </p:spPr>
      </p:pic>
      <p:sp>
        <p:nvSpPr>
          <p:cNvPr id="22" name="Right Arrow 21">
            <a:extLst>
              <a:ext uri="{FF2B5EF4-FFF2-40B4-BE49-F238E27FC236}">
                <a16:creationId xmlns:a16="http://schemas.microsoft.com/office/drawing/2014/main" id="{EC79E738-D6A3-4C54-D444-A3245E970501}"/>
              </a:ext>
            </a:extLst>
          </p:cNvPr>
          <p:cNvSpPr/>
          <p:nvPr/>
        </p:nvSpPr>
        <p:spPr>
          <a:xfrm>
            <a:off x="1252790" y="5528557"/>
            <a:ext cx="634504" cy="37837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8724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C67B6-8AC4-13DF-111A-81FD40E9F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363" y="345990"/>
            <a:ext cx="3254482" cy="5646792"/>
          </a:xfrm>
        </p:spPr>
        <p:txBody>
          <a:bodyPr>
            <a:normAutofit/>
          </a:bodyPr>
          <a:lstStyle/>
          <a:p>
            <a:r>
              <a:rPr lang="en-US" sz="4000" dirty="0"/>
              <a:t>(4) Vocabulary</a:t>
            </a:r>
            <a:br>
              <a:rPr lang="en-US" dirty="0"/>
            </a:br>
            <a:br>
              <a:rPr lang="en-US" dirty="0"/>
            </a:br>
            <a:r>
              <a:rPr lang="en-US" sz="1800" dirty="0">
                <a:latin typeface="+mn-lt"/>
              </a:rPr>
              <a:t>1) Ex. Embeddings in </a:t>
            </a:r>
            <a:r>
              <a:rPr lang="en-US" sz="1800" dirty="0" err="1">
                <a:latin typeface="+mn-lt"/>
              </a:rPr>
              <a:t>PyTorch</a:t>
            </a:r>
            <a:r>
              <a:rPr lang="en-US" sz="1800" dirty="0">
                <a:latin typeface="+mn-lt"/>
              </a:rPr>
              <a:t>:</a:t>
            </a:r>
            <a:br>
              <a:rPr lang="en-US" sz="1800" dirty="0">
                <a:latin typeface="+mn-lt"/>
              </a:rPr>
            </a:b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nn.Embedding</a:t>
            </a:r>
            <a:r>
              <a:rPr lang="en-US" sz="1800" dirty="0">
                <a:latin typeface="+mn-lt"/>
              </a:rPr>
              <a:t> vector for </a:t>
            </a:r>
            <a:br>
              <a:rPr lang="en-US" sz="1800" dirty="0">
                <a:latin typeface="+mn-lt"/>
              </a:rPr>
            </a:br>
            <a:r>
              <a:rPr lang="en-US" sz="1800" dirty="0">
                <a:latin typeface="+mn-lt"/>
              </a:rPr>
              <a:t>“cat”</a:t>
            </a:r>
            <a:r>
              <a:rPr lang="en-US" sz="1800" dirty="0">
                <a:latin typeface="+mn-lt"/>
                <a:sym typeface="Wingdings" pitchFamily="2" charset="2"/>
              </a:rPr>
              <a:t></a:t>
            </a:r>
            <a:r>
              <a:rPr lang="en-US" sz="1800" dirty="0">
                <a:latin typeface="+mn-lt"/>
              </a:rPr>
              <a:t> [0.2, 0.8] </a:t>
            </a:r>
            <a:br>
              <a:rPr lang="en-US" sz="1800" dirty="0">
                <a:latin typeface="+mn-lt"/>
              </a:rPr>
            </a:br>
            <a:r>
              <a:rPr lang="en-US" sz="1800" dirty="0">
                <a:latin typeface="+mn-lt"/>
              </a:rPr>
              <a:t>“apple”</a:t>
            </a:r>
            <a:r>
              <a:rPr lang="en-US" sz="1800" dirty="0">
                <a:latin typeface="+mn-lt"/>
                <a:sym typeface="Wingdings" pitchFamily="2" charset="2"/>
              </a:rPr>
              <a:t></a:t>
            </a:r>
            <a:r>
              <a:rPr lang="en-US" sz="1800" dirty="0">
                <a:latin typeface="+mn-lt"/>
              </a:rPr>
              <a:t> [0.6, 0.3]</a:t>
            </a:r>
            <a:br>
              <a:rPr lang="en-US" sz="1800" dirty="0">
                <a:latin typeface="+mn-lt"/>
              </a:rPr>
            </a:br>
            <a:br>
              <a:rPr lang="en-US" sz="1800" dirty="0">
                <a:latin typeface="+mn-lt"/>
              </a:rPr>
            </a:br>
            <a:r>
              <a:rPr lang="en-US" sz="1800" dirty="0">
                <a:latin typeface="+mn-lt"/>
              </a:rPr>
              <a:t>2) Context or meaning is encapsulated in the vector: “model”  has different embeddings</a:t>
            </a:r>
            <a:br>
              <a:rPr lang="en-US" sz="1800" dirty="0">
                <a:latin typeface="+mn-lt"/>
              </a:rPr>
            </a:br>
            <a:r>
              <a:rPr lang="en-US" sz="1800" dirty="0">
                <a:latin typeface="+mn-lt"/>
              </a:rPr>
              <a:t>ML “model”  </a:t>
            </a:r>
            <a:r>
              <a:rPr lang="en-US" sz="1800" dirty="0">
                <a:latin typeface="+mn-lt"/>
                <a:sym typeface="Wingdings" pitchFamily="2" charset="2"/>
              </a:rPr>
              <a:t></a:t>
            </a:r>
            <a:r>
              <a:rPr lang="en-US" sz="1800" dirty="0">
                <a:latin typeface="+mn-lt"/>
              </a:rPr>
              <a:t> [1.3 8.3 …] </a:t>
            </a:r>
            <a:br>
              <a:rPr lang="en-US" sz="1800" dirty="0">
                <a:latin typeface="+mn-lt"/>
              </a:rPr>
            </a:br>
            <a:r>
              <a:rPr lang="en-US" sz="1800" dirty="0">
                <a:latin typeface="+mn-lt"/>
              </a:rPr>
              <a:t>Photo “model” </a:t>
            </a:r>
            <a:r>
              <a:rPr lang="en-US" sz="1800" dirty="0">
                <a:latin typeface="+mn-lt"/>
                <a:sym typeface="Wingdings" pitchFamily="2" charset="2"/>
              </a:rPr>
              <a:t></a:t>
            </a:r>
            <a:r>
              <a:rPr lang="en-US" sz="1800" dirty="0">
                <a:latin typeface="+mn-lt"/>
              </a:rPr>
              <a:t> [2.6 5.8 …]</a:t>
            </a:r>
            <a:br>
              <a:rPr lang="en-US" sz="1800" dirty="0">
                <a:latin typeface="+mn-lt"/>
              </a:rPr>
            </a:br>
            <a:br>
              <a:rPr lang="en-US" sz="1800" dirty="0">
                <a:latin typeface="+mn-lt"/>
              </a:rPr>
            </a:br>
            <a:endParaRPr lang="en-US" sz="22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00F1F61-7531-4044-AA56-4D1AF6EC48F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845" y="0"/>
            <a:ext cx="8699156" cy="652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70123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65AEE-F613-82A1-4D74-E6288BEE8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lang="en-US" dirty="0"/>
              <a:t>(5) Transformer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BE402-4005-1B29-B582-1F8EDD53F3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854" y="1825625"/>
            <a:ext cx="5604362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800" b="1" i="0" dirty="0">
                <a:solidFill>
                  <a:srgbClr val="05192D"/>
                </a:solidFill>
                <a:effectLst/>
                <a:highlight>
                  <a:srgbClr val="FFFF00"/>
                </a:highlight>
                <a:latin typeface="+mn-lt"/>
              </a:rPr>
              <a:t>How Transformers Work: A Detailed Exploration of Transformer Architecture, by Josep Ferrer </a:t>
            </a:r>
            <a:br>
              <a:rPr lang="en-US" sz="2800" b="1" dirty="0">
                <a:highlight>
                  <a:srgbClr val="FFFF00"/>
                </a:highlight>
                <a:latin typeface="+mn-lt"/>
              </a:rPr>
            </a:br>
            <a:r>
              <a:rPr lang="en-US" sz="2800" dirty="0">
                <a:latin typeface="+mn-lt"/>
                <a:hlinkClick r:id="rId2"/>
              </a:rPr>
              <a:t>https://www.datacamp.com/tutorial/how-transformers-work</a:t>
            </a:r>
            <a:br>
              <a:rPr lang="en-US" sz="3600" dirty="0"/>
            </a:br>
            <a:br>
              <a:rPr lang="en-US" sz="3600" dirty="0"/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6F60A5-101D-B1AE-9D34-BC907DF7C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786" y="160257"/>
            <a:ext cx="5892772" cy="627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94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22103-F759-A0A3-9317-2DB1A2649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339" y="-84281"/>
            <a:ext cx="10515600" cy="615881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(6) ChatGPT3 (Generative Pre-trained Transformer 3) architecture; </a:t>
            </a:r>
            <a:r>
              <a:rPr lang="en-US" sz="2400" dirty="0">
                <a:highlight>
                  <a:srgbClr val="FFFF00"/>
                </a:highlight>
              </a:rPr>
              <a:t>170 billion </a:t>
            </a:r>
            <a:r>
              <a:rPr lang="en-US" sz="2400" dirty="0"/>
              <a:t>params</a:t>
            </a:r>
          </a:p>
        </p:txBody>
      </p:sp>
      <p:pic>
        <p:nvPicPr>
          <p:cNvPr id="5" name="Content Placeholder 4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6FF52710-193E-6F63-A7C6-F91BA1B9F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58960" y="405976"/>
            <a:ext cx="3337098" cy="1797345"/>
          </a:xfrm>
        </p:spPr>
      </p:pic>
      <p:pic>
        <p:nvPicPr>
          <p:cNvPr id="9" name="Picture 8" descr="A diagram of a diagram of a variety of objects&#10;&#10;Description automatically generated with medium confidence">
            <a:extLst>
              <a:ext uri="{FF2B5EF4-FFF2-40B4-BE49-F238E27FC236}">
                <a16:creationId xmlns:a16="http://schemas.microsoft.com/office/drawing/2014/main" id="{7A1E3464-A519-555A-2C10-3EFF31B06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33977"/>
            <a:ext cx="5105017" cy="2324023"/>
          </a:xfrm>
          <a:prstGeom prst="rect">
            <a:avLst/>
          </a:prstGeom>
        </p:spPr>
      </p:pic>
      <p:pic>
        <p:nvPicPr>
          <p:cNvPr id="11" name="Picture 10" descr="A black and white image of a building&#10;&#10;Description automatically generated">
            <a:extLst>
              <a:ext uri="{FF2B5EF4-FFF2-40B4-BE49-F238E27FC236}">
                <a16:creationId xmlns:a16="http://schemas.microsoft.com/office/drawing/2014/main" id="{E7268D6D-0AC0-D326-E6C7-3BDE35352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0531" y="4404983"/>
            <a:ext cx="4392632" cy="2190041"/>
          </a:xfrm>
          <a:prstGeom prst="rect">
            <a:avLst/>
          </a:prstGeom>
        </p:spPr>
      </p:pic>
      <p:pic>
        <p:nvPicPr>
          <p:cNvPr id="13" name="Picture 12" descr="A black box with white numbers and a yellow line&#10;&#10;Description automatically generated">
            <a:extLst>
              <a:ext uri="{FF2B5EF4-FFF2-40B4-BE49-F238E27FC236}">
                <a16:creationId xmlns:a16="http://schemas.microsoft.com/office/drawing/2014/main" id="{019DFFFC-486E-5FA6-788E-A6AA674A97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1719" y="2309922"/>
            <a:ext cx="4254942" cy="1988460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B9F23EB-EC4F-16F0-7863-9FD3BE9E4807}"/>
              </a:ext>
            </a:extLst>
          </p:cNvPr>
          <p:cNvSpPr txBox="1">
            <a:spLocks/>
          </p:cNvSpPr>
          <p:nvPr/>
        </p:nvSpPr>
        <p:spPr>
          <a:xfrm>
            <a:off x="125440" y="405976"/>
            <a:ext cx="7226204" cy="37302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a stack of 96 decoders with 96 attention heads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Vocabulary Size: 50,257 tokens (cat, seven, ab, mom, 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entum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$, etc.)</a:t>
            </a:r>
          </a:p>
          <a:p>
            <a:pPr algn="just">
              <a:spcBef>
                <a:spcPts val="0"/>
              </a:spcBef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mbedding space is 12,288-dimensions; 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itchFamily="2" charset="2"/>
              </a:rPr>
              <a:t>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Embedding matrix is 617 million weights</a:t>
            </a:r>
          </a:p>
          <a:p>
            <a:pPr marL="457200" marR="0" algn="just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each token (word) is embedded in a vector of size 12,288</a:t>
            </a:r>
          </a:p>
          <a:p>
            <a:pPr marL="457200" marR="0" algn="just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each embedding incorporates info on position of the word in sentence and context</a:t>
            </a:r>
          </a:p>
          <a:p>
            <a:pPr algn="just">
              <a:spcBef>
                <a:spcPts val="0"/>
              </a:spcBef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Context size – 2,048 vectors or tokens (limits how much text can incorporate when predicting one word)</a:t>
            </a:r>
          </a:p>
          <a:p>
            <a:pPr algn="just">
              <a:spcBef>
                <a:spcPts val="0"/>
              </a:spcBef>
            </a:pPr>
            <a:r>
              <a:rPr lang="en-US" sz="16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Unembedding matrix is 617 millio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 weights</a:t>
            </a: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Has a </a:t>
            </a:r>
            <a:r>
              <a:rPr lang="en-US" sz="16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transformer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architecture</a:t>
            </a:r>
            <a:endParaRPr lang="en-US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b="1" dirty="0">
                <a:latin typeface="Times New Roman" panose="02020603050405020304" pitchFamily="18" charset="0"/>
              </a:rPr>
              <a:t>Encoding and Embedding</a:t>
            </a: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b="1" dirty="0">
                <a:latin typeface="Times New Roman" panose="02020603050405020304" pitchFamily="18" charset="0"/>
              </a:rPr>
              <a:t>96 Multi-heads Attention layers</a:t>
            </a: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b="1" dirty="0">
                <a:latin typeface="Times New Roman" panose="02020603050405020304" pitchFamily="18" charset="0"/>
              </a:rPr>
              <a:t>96 </a:t>
            </a:r>
            <a:r>
              <a:rPr lang="en-US" sz="1600" b="1" dirty="0" err="1">
                <a:latin typeface="Times New Roman" panose="02020603050405020304" pitchFamily="18" charset="0"/>
              </a:rPr>
              <a:t>Add&amp;Normalize</a:t>
            </a:r>
            <a:r>
              <a:rPr lang="en-US" sz="1600" b="1" dirty="0">
                <a:latin typeface="Times New Roman" panose="02020603050405020304" pitchFamily="18" charset="0"/>
              </a:rPr>
              <a:t> Feed Forward layer (one after each Attention)</a:t>
            </a: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b="1" dirty="0">
                <a:latin typeface="Times New Roman" panose="02020603050405020304" pitchFamily="18" charset="0"/>
              </a:rPr>
              <a:t>Decoding (+</a:t>
            </a:r>
            <a:r>
              <a:rPr lang="en-US" sz="1600" b="1" dirty="0" err="1">
                <a:latin typeface="Times New Roman" panose="02020603050405020304" pitchFamily="18" charset="0"/>
              </a:rPr>
              <a:t>softmax</a:t>
            </a:r>
            <a:r>
              <a:rPr lang="en-US" sz="1600" b="1" dirty="0">
                <a:latin typeface="Times New Roman" panose="02020603050405020304" pitchFamily="18" charset="0"/>
              </a:rPr>
              <a:t>)</a:t>
            </a: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latin typeface="Times New Roman" panose="02020603050405020304" pitchFamily="18" charset="0"/>
                <a:hlinkClick r:id="rId6"/>
              </a:rPr>
              <a:t>See more here: https://digital-garden.jonghoon.blog/gpt3%20architecture</a:t>
            </a:r>
            <a:endParaRPr lang="en-US" sz="1600" b="1" dirty="0">
              <a:latin typeface="Times New Roman" panose="02020603050405020304" pitchFamily="18" charset="0"/>
            </a:endParaRP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600" b="1" dirty="0">
              <a:latin typeface="Times New Roman" panose="02020603050405020304" pitchFamily="18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latin typeface="Times New Roman" panose="02020603050405020304" pitchFamily="18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336686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7B9BC-4899-239D-5933-0CBECB020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06684"/>
            <a:ext cx="11895826" cy="646981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Predicting next word: </a:t>
            </a:r>
            <a:r>
              <a:rPr lang="en-US" sz="2200" i="1" dirty="0"/>
              <a:t>“Harry Potter was an highly unusual boy … least favorite teacher, Professor </a:t>
            </a:r>
            <a:r>
              <a:rPr lang="en-US" sz="2200" i="1" dirty="0">
                <a:highlight>
                  <a:srgbClr val="FFFF00"/>
                </a:highlight>
              </a:rPr>
              <a:t>????</a:t>
            </a:r>
            <a:r>
              <a:rPr lang="en-US" sz="2200" i="1" dirty="0"/>
              <a:t> ”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D11A18-281E-EE6A-B48B-207A617598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98756" y="540297"/>
            <a:ext cx="3340754" cy="2586962"/>
          </a:xfrm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B68CF3A5-2915-7545-ED7E-D19A9ED5E3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96" y="540297"/>
            <a:ext cx="4559343" cy="30889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1BBB85-9ED6-A4BD-F2D0-0FBBB93CA8EF}"/>
              </a:ext>
            </a:extLst>
          </p:cNvPr>
          <p:cNvSpPr txBox="1"/>
          <p:nvPr/>
        </p:nvSpPr>
        <p:spPr>
          <a:xfrm>
            <a:off x="78795" y="3685687"/>
            <a:ext cx="4530670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Decoding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Each vector encodes the existing words in input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“pink” vectors are the learned context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yellow vector is the probability for the next word; has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50,257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probab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., one for each possible tokens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sz="1100" dirty="0"/>
              <a:t>From </a:t>
            </a:r>
            <a:r>
              <a:rPr lang="en-US" sz="1100" b="1" dirty="0">
                <a:highlight>
                  <a:srgbClr val="00FF00"/>
                </a:highlight>
              </a:rPr>
              <a:t>How large language models work, a visual intro to </a:t>
            </a:r>
            <a:r>
              <a:rPr lang="en-US" sz="1100" b="1" dirty="0">
                <a:highlight>
                  <a:srgbClr val="FFFF00"/>
                </a:highlight>
              </a:rPr>
              <a:t>transformers</a:t>
            </a:r>
            <a:r>
              <a:rPr lang="en-US" sz="1100" b="1" dirty="0">
                <a:highlight>
                  <a:srgbClr val="00FF00"/>
                </a:highlight>
              </a:rPr>
              <a:t> | Chapter 5, Deep Learning, by 3Blue1Brown </a:t>
            </a:r>
            <a:r>
              <a:rPr lang="en-US" sz="1100" b="1" dirty="0">
                <a:highlight>
                  <a:srgbClr val="FFFF00"/>
                </a:highlight>
              </a:rPr>
              <a:t>[class video]</a:t>
            </a:r>
          </a:p>
          <a:p>
            <a:pPr marL="0" indent="0">
              <a:buNone/>
            </a:pPr>
            <a:r>
              <a:rPr lang="en-US" sz="1100" b="1" dirty="0">
                <a:hlinkClick r:id="rId5"/>
              </a:rPr>
              <a:t>https://www.youtube.com/watch?v=wjZofJX0v4M</a:t>
            </a:r>
            <a:endParaRPr lang="en-US" sz="11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BE0BAC56-A9EB-F37A-D5F5-7DCF405691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5500" y="589058"/>
            <a:ext cx="3341013" cy="2489440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F2A4680B-34D1-5E39-CD4C-515ABD4BCA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7665" y="3685687"/>
            <a:ext cx="3402332" cy="2489440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77FE667A-CEFF-BF77-85DC-257F01845E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8139" y="4403589"/>
            <a:ext cx="3990852" cy="2226735"/>
          </a:xfrm>
          <a:prstGeom prst="rect">
            <a:avLst/>
          </a:prstGeom>
        </p:spPr>
      </p:pic>
      <p:sp>
        <p:nvSpPr>
          <p:cNvPr id="13" name="Right Arrow 12">
            <a:extLst>
              <a:ext uri="{FF2B5EF4-FFF2-40B4-BE49-F238E27FC236}">
                <a16:creationId xmlns:a16="http://schemas.microsoft.com/office/drawing/2014/main" id="{F3C0AEBD-7F61-9BF5-23F4-FFC041A88BB4}"/>
              </a:ext>
            </a:extLst>
          </p:cNvPr>
          <p:cNvSpPr/>
          <p:nvPr/>
        </p:nvSpPr>
        <p:spPr>
          <a:xfrm>
            <a:off x="4664200" y="1880558"/>
            <a:ext cx="388733" cy="3206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B4DD2C74-3428-4B43-2D56-FF0E5FDF5D05}"/>
              </a:ext>
            </a:extLst>
          </p:cNvPr>
          <p:cNvSpPr/>
          <p:nvPr/>
        </p:nvSpPr>
        <p:spPr>
          <a:xfrm>
            <a:off x="8463489" y="1700085"/>
            <a:ext cx="388733" cy="3206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8BB17343-0D68-4134-27C3-935DC211AD3E}"/>
              </a:ext>
            </a:extLst>
          </p:cNvPr>
          <p:cNvSpPr/>
          <p:nvPr/>
        </p:nvSpPr>
        <p:spPr>
          <a:xfrm rot="5400000">
            <a:off x="10208109" y="3167239"/>
            <a:ext cx="388733" cy="3206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994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762D8-2385-AA4D-283D-5BFD78B29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6" y="-169682"/>
            <a:ext cx="10515600" cy="1325563"/>
          </a:xfrm>
        </p:spPr>
        <p:txBody>
          <a:bodyPr/>
          <a:lstStyle/>
          <a:p>
            <a:r>
              <a:rPr lang="en-US" dirty="0"/>
              <a:t>Attention (context) layer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C1785-43A3-BEBA-9285-8B69B0BBA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017" y="1014479"/>
            <a:ext cx="11622157" cy="5763393"/>
          </a:xfrm>
        </p:spPr>
        <p:txBody>
          <a:bodyPr>
            <a:norm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dirty="0"/>
              <a:t>Attention in transformers: when predicting a word at the end of 5 pages, we compute its embedding/value by using the context from all 5 pages (context window) </a:t>
            </a: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 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dirty="0"/>
              <a:t>Ex: learn the “attention” that adjectives attends (or precedes) nouns</a:t>
            </a:r>
          </a:p>
          <a:p>
            <a:pPr marL="457200" lvl="1" algn="just">
              <a:spcBef>
                <a:spcPts val="0"/>
              </a:spcBef>
            </a:pPr>
            <a:r>
              <a:rPr lang="en-US" b="1" dirty="0"/>
              <a:t>One-Head of attention </a:t>
            </a:r>
            <a:r>
              <a:rPr lang="en-US" dirty="0"/>
              <a:t>computes 3 matrices: </a:t>
            </a:r>
          </a:p>
          <a:p>
            <a:pPr marL="1200150" lvl="2" indent="-514350" algn="just">
              <a:spcBef>
                <a:spcPts val="0"/>
              </a:spcBef>
              <a:buFont typeface="+mj-lt"/>
              <a:buAutoNum type="arabicPeriod"/>
            </a:pPr>
            <a:r>
              <a:rPr lang="en-US" sz="2400" dirty="0"/>
              <a:t>Query - 1.5mill params</a:t>
            </a:r>
          </a:p>
          <a:p>
            <a:pPr marL="1200150" lvl="2" indent="-514350" algn="just">
              <a:spcBef>
                <a:spcPts val="0"/>
              </a:spcBef>
              <a:buFont typeface="+mj-lt"/>
              <a:buAutoNum type="arabicPeriod"/>
            </a:pPr>
            <a:r>
              <a:rPr lang="en-US" sz="2400" dirty="0"/>
              <a:t>Key - 1.5mill params</a:t>
            </a:r>
          </a:p>
          <a:p>
            <a:pPr marL="1200150" lvl="2" indent="-514350" algn="just">
              <a:spcBef>
                <a:spcPts val="0"/>
              </a:spcBef>
              <a:buFont typeface="+mj-lt"/>
              <a:buAutoNum type="arabicPeriod"/>
            </a:pPr>
            <a:r>
              <a:rPr lang="en-US" sz="2400" dirty="0"/>
              <a:t>Value - 12,288 params</a:t>
            </a:r>
          </a:p>
          <a:p>
            <a:pPr marL="685800" lvl="2" indent="0" algn="just">
              <a:spcBef>
                <a:spcPts val="0"/>
              </a:spcBef>
              <a:buNone/>
            </a:pPr>
            <a:endParaRPr lang="en-US" sz="2400" dirty="0"/>
          </a:p>
          <a:p>
            <a:pPr marL="457200" lvl="1" algn="just">
              <a:spcBef>
                <a:spcPts val="0"/>
              </a:spcBef>
            </a:pPr>
            <a:r>
              <a:rPr lang="en-US" dirty="0"/>
              <a:t>Ex: </a:t>
            </a:r>
            <a:r>
              <a:rPr lang="en-US" i="1" dirty="0"/>
              <a:t>A fluffy blue creature</a:t>
            </a:r>
            <a:endParaRPr lang="en-US" dirty="0"/>
          </a:p>
          <a:p>
            <a:pPr marL="457200" lvl="1" algn="just">
              <a:spcBef>
                <a:spcPts val="0"/>
              </a:spcBef>
            </a:pPr>
            <a:r>
              <a:rPr lang="en-US" dirty="0"/>
              <a:t>Embeddings of “fluffy” and “blue” attend to embeddings of “creature” = how relevant is a word to the meaning of another word</a:t>
            </a:r>
          </a:p>
          <a:p>
            <a:pPr marL="457200" lvl="1" algn="just">
              <a:spcBef>
                <a:spcPts val="0"/>
              </a:spcBef>
            </a:pPr>
            <a:r>
              <a:rPr lang="en-US" dirty="0"/>
              <a:t>Multiply keys with query vectors and get the max values; uses SoftMax layer to get 0-1 prob. </a:t>
            </a:r>
            <a:r>
              <a:rPr lang="en-US" dirty="0" err="1"/>
              <a:t>Distrib</a:t>
            </a:r>
            <a:r>
              <a:rPr lang="en-US" dirty="0"/>
              <a:t>.</a:t>
            </a:r>
          </a:p>
          <a:p>
            <a:pPr marL="228600" lvl="1" indent="0" algn="just">
              <a:spcBef>
                <a:spcPts val="0"/>
              </a:spcBef>
              <a:buNone/>
            </a:pPr>
            <a:endParaRPr lang="en-US" dirty="0"/>
          </a:p>
          <a:p>
            <a:pPr marL="457200" lvl="1" algn="just">
              <a:spcBef>
                <a:spcPts val="0"/>
              </a:spcBef>
            </a:pPr>
            <a:r>
              <a:rPr lang="en-US" b="1" dirty="0"/>
              <a:t>Multi-Head attention</a:t>
            </a:r>
            <a:r>
              <a:rPr lang="en-US" dirty="0"/>
              <a:t>: do this for many attentions (=associations/patterns)</a:t>
            </a:r>
          </a:p>
          <a:p>
            <a:pPr marL="457200" lvl="1" algn="just">
              <a:spcBef>
                <a:spcPts val="0"/>
              </a:spcBef>
            </a:pPr>
            <a:r>
              <a:rPr lang="en-US" dirty="0">
                <a:sym typeface="Wingdings" pitchFamily="2" charset="2"/>
              </a:rPr>
              <a:t> </a:t>
            </a:r>
            <a:r>
              <a:rPr lang="en-US" dirty="0"/>
              <a:t>Layers learn: sentiment; tone; is a poem?; is an animal?; etc.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249043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8001F-1279-73EB-03E3-EDF7C7E4C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200" y="-263810"/>
            <a:ext cx="10515600" cy="1325563"/>
          </a:xfrm>
        </p:spPr>
        <p:txBody>
          <a:bodyPr/>
          <a:lstStyle/>
          <a:p>
            <a:r>
              <a:rPr lang="en-US" dirty="0"/>
              <a:t>Multi-head attention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C58D7C92-E38C-80FD-0C5D-EFF47C084F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16320" y="630806"/>
            <a:ext cx="3254483" cy="200779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5018159-D8B2-2008-80DC-3D3779C9BAC5}"/>
              </a:ext>
            </a:extLst>
          </p:cNvPr>
          <p:cNvSpPr txBox="1">
            <a:spLocks/>
          </p:cNvSpPr>
          <p:nvPr/>
        </p:nvSpPr>
        <p:spPr>
          <a:xfrm>
            <a:off x="93205" y="1061753"/>
            <a:ext cx="3254482" cy="34772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AutoNum type="arabicParenR"/>
            </a:pPr>
            <a:r>
              <a:rPr lang="en-US" sz="1800" dirty="0">
                <a:latin typeface="+mn-lt"/>
              </a:rPr>
              <a:t>Each of the 96 attention heads create an update; all 96 updates are added to the original embedding of that position </a:t>
            </a:r>
            <a:r>
              <a:rPr lang="en-US" sz="1800" dirty="0" err="1">
                <a:latin typeface="+mn-lt"/>
              </a:rPr>
              <a:t>i</a:t>
            </a:r>
            <a:r>
              <a:rPr lang="en-US" sz="1800" dirty="0">
                <a:latin typeface="+mn-lt"/>
              </a:rPr>
              <a:t>.</a:t>
            </a:r>
          </a:p>
          <a:p>
            <a:pPr marL="342900" indent="-342900">
              <a:buAutoNum type="arabicParenR"/>
            </a:pPr>
            <a:r>
              <a:rPr lang="en-US" sz="1800" dirty="0">
                <a:latin typeface="+mn-lt"/>
              </a:rPr>
              <a:t>One column in the attention matrix addresses the word in that position</a:t>
            </a:r>
          </a:p>
          <a:p>
            <a:pPr marL="342900" indent="-342900">
              <a:buAutoNum type="arabicParenR"/>
            </a:pPr>
            <a:r>
              <a:rPr lang="en-US" sz="1800" dirty="0">
                <a:latin typeface="+mn-lt"/>
              </a:rPr>
              <a:t>What you accomplish here is 96 distinct way to capture the meaning of a word </a:t>
            </a:r>
            <a:r>
              <a:rPr lang="en-US" sz="1800" dirty="0" err="1">
                <a:latin typeface="+mn-lt"/>
              </a:rPr>
              <a:t>i</a:t>
            </a:r>
            <a:r>
              <a:rPr lang="en-US" sz="1800" dirty="0">
                <a:latin typeface="+mn-lt"/>
              </a:rPr>
              <a:t>, and you sum of all those ways, and you do that for all words in your sentence</a:t>
            </a:r>
          </a:p>
          <a:p>
            <a:pPr marL="342900" indent="-342900">
              <a:buAutoNum type="arabicParenR"/>
            </a:pPr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e </a:t>
            </a:r>
          </a:p>
          <a:p>
            <a:r>
              <a:rPr lang="en-US" sz="1800" dirty="0">
                <a:latin typeface="+mn-lt"/>
              </a:rPr>
              <a:t>Ex. Embeddings in </a:t>
            </a:r>
            <a:r>
              <a:rPr lang="en-US" sz="1800" dirty="0" err="1">
                <a:latin typeface="+mn-lt"/>
              </a:rPr>
              <a:t>PyTorch</a:t>
            </a:r>
            <a:r>
              <a:rPr lang="en-US" sz="1800" dirty="0">
                <a:latin typeface="+mn-lt"/>
              </a:rPr>
              <a:t>:</a:t>
            </a:r>
            <a:br>
              <a:rPr lang="en-US" sz="1800" dirty="0">
                <a:latin typeface="+mn-lt"/>
              </a:rPr>
            </a:b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nn.Embedding</a:t>
            </a:r>
            <a:r>
              <a:rPr lang="en-US" sz="1800" dirty="0">
                <a:latin typeface="+mn-lt"/>
              </a:rPr>
              <a:t> vector for </a:t>
            </a:r>
            <a:br>
              <a:rPr lang="en-US" sz="1800" dirty="0">
                <a:latin typeface="+mn-lt"/>
              </a:rPr>
            </a:br>
            <a:r>
              <a:rPr lang="en-US" sz="1800" dirty="0">
                <a:latin typeface="+mn-lt"/>
              </a:rPr>
              <a:t>“cat”</a:t>
            </a:r>
            <a:r>
              <a:rPr lang="en-US" sz="1800" dirty="0">
                <a:latin typeface="+mn-lt"/>
                <a:sym typeface="Wingdings" pitchFamily="2" charset="2"/>
              </a:rPr>
              <a:t></a:t>
            </a:r>
            <a:r>
              <a:rPr lang="en-US" sz="1800" dirty="0">
                <a:latin typeface="+mn-lt"/>
              </a:rPr>
              <a:t> [0.2, 0.8] </a:t>
            </a:r>
            <a:br>
              <a:rPr lang="en-US" sz="1800" dirty="0">
                <a:latin typeface="+mn-lt"/>
              </a:rPr>
            </a:br>
            <a:r>
              <a:rPr lang="en-US" sz="1800" dirty="0">
                <a:latin typeface="+mn-lt"/>
              </a:rPr>
              <a:t>“apple”</a:t>
            </a:r>
            <a:r>
              <a:rPr lang="en-US" sz="1800" dirty="0">
                <a:latin typeface="+mn-lt"/>
                <a:sym typeface="Wingdings" pitchFamily="2" charset="2"/>
              </a:rPr>
              <a:t></a:t>
            </a:r>
            <a:r>
              <a:rPr lang="en-US" sz="1800" dirty="0">
                <a:latin typeface="+mn-lt"/>
              </a:rPr>
              <a:t> [0.6, 0.3]</a:t>
            </a:r>
            <a:br>
              <a:rPr lang="en-US" sz="1800" dirty="0">
                <a:latin typeface="+mn-lt"/>
              </a:rPr>
            </a:br>
            <a:endParaRPr lang="en-US" sz="2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689871-CC0F-8DF0-FC4D-6016C233D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090" y="161210"/>
            <a:ext cx="3391328" cy="2477386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832A858E-B708-BB87-4059-4A3A496EDB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7452" y="2921477"/>
            <a:ext cx="3679687" cy="212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742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C8AFB-01AD-9DD8-F52F-A124D83EC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BDC58-FCDA-B111-E055-E7E6C9900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11487" cy="4351338"/>
          </a:xfrm>
        </p:spPr>
        <p:txBody>
          <a:bodyPr/>
          <a:lstStyle/>
          <a:p>
            <a:r>
              <a:rPr lang="en-US" dirty="0"/>
              <a:t>Attention is so successful because parallel computing trying  to capture “things”, not because the “things” are designed in a specific way – SCALE alone does most of the “intelligence” here</a:t>
            </a:r>
          </a:p>
        </p:txBody>
      </p:sp>
      <p:pic>
        <p:nvPicPr>
          <p:cNvPr id="7" name="Picture 6" descr="A diagram of a computer&#10;&#10;Description automatically generated">
            <a:extLst>
              <a:ext uri="{FF2B5EF4-FFF2-40B4-BE49-F238E27FC236}">
                <a16:creationId xmlns:a16="http://schemas.microsoft.com/office/drawing/2014/main" id="{00D291E6-7A66-A5C7-3428-6B067856B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2917" y="2794012"/>
            <a:ext cx="3769050" cy="369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0263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3DEAD-0DF6-08BC-D42B-0D7040F5E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graph of a model of a function&#10;&#10;Description automatically generated with medium confidence">
            <a:extLst>
              <a:ext uri="{FF2B5EF4-FFF2-40B4-BE49-F238E27FC236}">
                <a16:creationId xmlns:a16="http://schemas.microsoft.com/office/drawing/2014/main" id="{51524F7F-40DD-C182-9E46-B1E7722C467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494119"/>
            <a:ext cx="5181600" cy="3014349"/>
          </a:xfrm>
        </p:spPr>
      </p:pic>
      <p:pic>
        <p:nvPicPr>
          <p:cNvPr id="8" name="Content Placeholder 7" descr="A diagram of a network&#10;&#10;Description automatically generated with medium confidence">
            <a:extLst>
              <a:ext uri="{FF2B5EF4-FFF2-40B4-BE49-F238E27FC236}">
                <a16:creationId xmlns:a16="http://schemas.microsoft.com/office/drawing/2014/main" id="{02B762D5-08CD-ED1F-335C-8A7B0CF9EE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772235"/>
            <a:ext cx="5181600" cy="2458117"/>
          </a:xfrm>
        </p:spPr>
      </p:pic>
    </p:spTree>
    <p:extLst>
      <p:ext uri="{BB962C8B-B14F-4D97-AF65-F5344CB8AC3E}">
        <p14:creationId xmlns:p14="http://schemas.microsoft.com/office/powerpoint/2010/main" val="688354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DDFB7-47F7-AF0B-78B2-5615EDD84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5" y="142875"/>
            <a:ext cx="11791949" cy="1325563"/>
          </a:xfrm>
        </p:spPr>
        <p:txBody>
          <a:bodyPr/>
          <a:lstStyle/>
          <a:p>
            <a:r>
              <a:rPr lang="en-US" dirty="0"/>
              <a:t>Example of an LLM run via replicate for Python [let’s run it in </a:t>
            </a:r>
            <a:r>
              <a:rPr lang="en-US" dirty="0" err="1"/>
              <a:t>DataSpell</a:t>
            </a:r>
            <a:r>
              <a:rPr lang="en-US" dirty="0"/>
              <a:t>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2444BD-AE50-9588-7B0A-A7A194545C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806575"/>
            <a:ext cx="11791950" cy="490855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A Beginner's Guide to LLMs – What's a Large-Language Model and How Does it Work? by </a:t>
            </a:r>
            <a:r>
              <a:rPr lang="en-US" dirty="0" err="1"/>
              <a:t>Bhavishya</a:t>
            </a:r>
            <a:r>
              <a:rPr lang="en-US" dirty="0"/>
              <a:t> Pandit</a:t>
            </a:r>
          </a:p>
          <a:p>
            <a:pPr marL="0" indent="0">
              <a:buNone/>
            </a:pPr>
            <a:r>
              <a:rPr lang="en-US" sz="2200" dirty="0">
                <a:hlinkClick r:id="rId2"/>
              </a:rPr>
              <a:t>https://www.freecodecamp.org/news/a-beginners-guide-to-large-language-models/</a:t>
            </a:r>
            <a:endParaRPr lang="en-US" sz="2200" dirty="0"/>
          </a:p>
          <a:p>
            <a:pPr marL="0" indent="0">
              <a:buNone/>
            </a:pPr>
            <a:endParaRPr lang="en-US" i="1" dirty="0">
              <a:solidFill>
                <a:srgbClr val="8C8C8C"/>
              </a:solidFill>
              <a:effectLst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77AA"/>
                </a:solidFill>
                <a:effectLst/>
                <a:latin typeface="inherit"/>
              </a:rPr>
              <a:t>import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>
                <a:solidFill>
                  <a:srgbClr val="0077AA"/>
                </a:solidFill>
                <a:effectLst/>
                <a:latin typeface="inherit"/>
              </a:rPr>
              <a:t>import</a:t>
            </a:r>
            <a:r>
              <a:rPr lang="en-US" dirty="0"/>
              <a:t> replicate </a:t>
            </a:r>
            <a:r>
              <a:rPr lang="en-US" dirty="0">
                <a:solidFill>
                  <a:srgbClr val="708090"/>
                </a:solidFill>
                <a:effectLst/>
                <a:latin typeface="inherit"/>
              </a:rPr>
              <a:t># pip install replicate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708090"/>
                </a:solidFill>
                <a:effectLst/>
                <a:latin typeface="inherit"/>
              </a:rPr>
              <a:t># Get your token from -&gt; https://</a:t>
            </a:r>
            <a:r>
              <a:rPr lang="en-US" dirty="0" err="1">
                <a:solidFill>
                  <a:srgbClr val="708090"/>
                </a:solidFill>
                <a:effectLst/>
                <a:latin typeface="inherit"/>
              </a:rPr>
              <a:t>replicate.com</a:t>
            </a:r>
            <a:r>
              <a:rPr lang="en-US" dirty="0">
                <a:solidFill>
                  <a:srgbClr val="708090"/>
                </a:solidFill>
                <a:effectLst/>
                <a:latin typeface="inherit"/>
              </a:rPr>
              <a:t>/account/</a:t>
            </a:r>
            <a:r>
              <a:rPr lang="en-US" dirty="0" err="1">
                <a:solidFill>
                  <a:srgbClr val="708090"/>
                </a:solidFill>
                <a:effectLst/>
                <a:latin typeface="inherit"/>
              </a:rPr>
              <a:t>api</a:t>
            </a:r>
            <a:r>
              <a:rPr lang="en-US" dirty="0">
                <a:solidFill>
                  <a:srgbClr val="708090"/>
                </a:solidFill>
                <a:effectLst/>
                <a:latin typeface="inherit"/>
              </a:rPr>
              <a:t>-tokens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 err="1">
                <a:solidFill>
                  <a:srgbClr val="999999"/>
                </a:solidFill>
                <a:effectLst/>
                <a:latin typeface="inherit"/>
              </a:rPr>
              <a:t>.</a:t>
            </a:r>
            <a:r>
              <a:rPr lang="en-US" dirty="0" err="1"/>
              <a:t>environ</a:t>
            </a:r>
            <a:r>
              <a:rPr lang="en-US" dirty="0">
                <a:solidFill>
                  <a:srgbClr val="999999"/>
                </a:solidFill>
                <a:effectLst/>
                <a:latin typeface="inherit"/>
              </a:rPr>
              <a:t>[</a:t>
            </a:r>
            <a:r>
              <a:rPr lang="en-US" dirty="0">
                <a:solidFill>
                  <a:srgbClr val="669900"/>
                </a:solidFill>
                <a:effectLst/>
                <a:latin typeface="inherit"/>
              </a:rPr>
              <a:t>"REPLICATE_API_TOKEN"</a:t>
            </a:r>
            <a:r>
              <a:rPr lang="en-US" dirty="0">
                <a:solidFill>
                  <a:srgbClr val="999999"/>
                </a:solidFill>
                <a:effectLst/>
                <a:latin typeface="inherit"/>
              </a:rPr>
              <a:t>]</a:t>
            </a:r>
            <a:r>
              <a:rPr lang="en-US" dirty="0"/>
              <a:t> </a:t>
            </a:r>
            <a:r>
              <a:rPr lang="en-US" dirty="0">
                <a:solidFill>
                  <a:srgbClr val="9A6E3A"/>
                </a:solidFill>
                <a:effectLst/>
                <a:latin typeface="inherit"/>
              </a:rPr>
              <a:t>=</a:t>
            </a:r>
            <a:r>
              <a:rPr lang="en-US" dirty="0"/>
              <a:t> </a:t>
            </a:r>
            <a:r>
              <a:rPr lang="en-US" dirty="0">
                <a:solidFill>
                  <a:srgbClr val="669900"/>
                </a:solidFill>
                <a:effectLst/>
                <a:latin typeface="inherit"/>
              </a:rPr>
              <a:t>"TOKEN"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 err="1"/>
              <a:t>api</a:t>
            </a:r>
            <a:r>
              <a:rPr lang="en-US" dirty="0"/>
              <a:t> </a:t>
            </a:r>
            <a:r>
              <a:rPr lang="en-US" dirty="0">
                <a:solidFill>
                  <a:srgbClr val="9A6E3A"/>
                </a:solidFill>
                <a:effectLst/>
                <a:latin typeface="inherit"/>
              </a:rPr>
              <a:t>=</a:t>
            </a:r>
            <a:r>
              <a:rPr lang="en-US" dirty="0"/>
              <a:t> </a:t>
            </a:r>
            <a:r>
              <a:rPr lang="en-US" dirty="0" err="1"/>
              <a:t>replicate</a:t>
            </a:r>
            <a:r>
              <a:rPr lang="en-US" dirty="0" err="1">
                <a:solidFill>
                  <a:srgbClr val="999999"/>
                </a:solidFill>
                <a:effectLst/>
                <a:latin typeface="inherit"/>
              </a:rPr>
              <a:t>.</a:t>
            </a:r>
            <a:r>
              <a:rPr lang="en-US" dirty="0" err="1"/>
              <a:t>Client</a:t>
            </a:r>
            <a:r>
              <a:rPr lang="en-US" dirty="0">
                <a:solidFill>
                  <a:srgbClr val="999999"/>
                </a:solidFill>
                <a:effectLst/>
                <a:latin typeface="inherit"/>
              </a:rPr>
              <a:t>(</a:t>
            </a:r>
            <a:r>
              <a:rPr lang="en-US" dirty="0" err="1"/>
              <a:t>api_token</a:t>
            </a:r>
            <a:r>
              <a:rPr lang="en-US" dirty="0">
                <a:solidFill>
                  <a:srgbClr val="9A6E3A"/>
                </a:solidFill>
                <a:effectLst/>
                <a:latin typeface="inherit"/>
              </a:rPr>
              <a:t>=</a:t>
            </a:r>
            <a:r>
              <a:rPr lang="en-US" dirty="0" err="1"/>
              <a:t>os</a:t>
            </a:r>
            <a:r>
              <a:rPr lang="en-US" dirty="0" err="1">
                <a:solidFill>
                  <a:srgbClr val="999999"/>
                </a:solidFill>
                <a:effectLst/>
                <a:latin typeface="inherit"/>
              </a:rPr>
              <a:t>.</a:t>
            </a:r>
            <a:r>
              <a:rPr lang="en-US" dirty="0" err="1"/>
              <a:t>environ</a:t>
            </a:r>
            <a:r>
              <a:rPr lang="en-US" dirty="0">
                <a:solidFill>
                  <a:srgbClr val="999999"/>
                </a:solidFill>
                <a:effectLst/>
                <a:latin typeface="inherit"/>
              </a:rPr>
              <a:t>[</a:t>
            </a:r>
            <a:r>
              <a:rPr lang="en-US" dirty="0">
                <a:solidFill>
                  <a:srgbClr val="669900"/>
                </a:solidFill>
                <a:effectLst/>
                <a:latin typeface="inherit"/>
              </a:rPr>
              <a:t>"REPLICATE_API_TOKEN"</a:t>
            </a:r>
            <a:r>
              <a:rPr lang="en-US" dirty="0">
                <a:solidFill>
                  <a:srgbClr val="999999"/>
                </a:solidFill>
                <a:effectLst/>
                <a:latin typeface="inherit"/>
              </a:rPr>
              <a:t>])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708090"/>
                </a:solidFill>
                <a:effectLst/>
                <a:latin typeface="inherit"/>
              </a:rPr>
              <a:t># Running llama3 model using replicate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output </a:t>
            </a:r>
            <a:r>
              <a:rPr lang="en-US" dirty="0">
                <a:solidFill>
                  <a:srgbClr val="9A6E3A"/>
                </a:solidFill>
                <a:effectLst/>
                <a:latin typeface="inherit"/>
              </a:rPr>
              <a:t>=</a:t>
            </a:r>
            <a:r>
              <a:rPr lang="en-US" dirty="0"/>
              <a:t> </a:t>
            </a:r>
            <a:r>
              <a:rPr lang="en-US" dirty="0" err="1"/>
              <a:t>api</a:t>
            </a:r>
            <a:r>
              <a:rPr lang="en-US" dirty="0" err="1">
                <a:solidFill>
                  <a:srgbClr val="999999"/>
                </a:solidFill>
                <a:effectLst/>
                <a:latin typeface="inherit"/>
              </a:rPr>
              <a:t>.</a:t>
            </a:r>
            <a:r>
              <a:rPr lang="en-US" dirty="0" err="1"/>
              <a:t>run</a:t>
            </a:r>
            <a:r>
              <a:rPr lang="en-US" dirty="0">
                <a:solidFill>
                  <a:srgbClr val="999999"/>
                </a:solidFill>
                <a:effectLst/>
                <a:latin typeface="inherit"/>
              </a:rPr>
              <a:t>(</a:t>
            </a:r>
            <a:r>
              <a:rPr lang="en-US" dirty="0"/>
              <a:t> </a:t>
            </a:r>
            <a:r>
              <a:rPr lang="en-US" dirty="0">
                <a:solidFill>
                  <a:srgbClr val="669900"/>
                </a:solidFill>
                <a:effectLst/>
                <a:latin typeface="inherit"/>
              </a:rPr>
              <a:t>"meta/meta-llama-3-70b-instruct"</a:t>
            </a:r>
            <a:r>
              <a:rPr lang="en-US" dirty="0">
                <a:solidFill>
                  <a:srgbClr val="999999"/>
                </a:solidFill>
                <a:effectLst/>
                <a:latin typeface="inherit"/>
              </a:rPr>
              <a:t>,</a:t>
            </a:r>
            <a:r>
              <a:rPr lang="en-US" dirty="0"/>
              <a:t> </a:t>
            </a:r>
            <a:r>
              <a:rPr lang="en-US" dirty="0">
                <a:solidFill>
                  <a:srgbClr val="669900"/>
                </a:solidFill>
                <a:effectLst/>
                <a:latin typeface="inherit"/>
              </a:rPr>
              <a:t>input</a:t>
            </a:r>
            <a:r>
              <a:rPr lang="en-US" dirty="0">
                <a:solidFill>
                  <a:srgbClr val="9A6E3A"/>
                </a:solidFill>
                <a:effectLst/>
                <a:latin typeface="inherit"/>
              </a:rPr>
              <a:t>=</a:t>
            </a:r>
            <a:r>
              <a:rPr lang="en-US" dirty="0">
                <a:solidFill>
                  <a:srgbClr val="999999"/>
                </a:solidFill>
                <a:effectLst/>
                <a:latin typeface="inherit"/>
              </a:rPr>
              <a:t>{</a:t>
            </a:r>
            <a:r>
              <a:rPr lang="en-US" dirty="0">
                <a:solidFill>
                  <a:srgbClr val="669900"/>
                </a:solidFill>
                <a:effectLst/>
                <a:latin typeface="inherit"/>
              </a:rPr>
              <a:t>"prompt"</a:t>
            </a:r>
            <a:r>
              <a:rPr lang="en-US" dirty="0">
                <a:solidFill>
                  <a:srgbClr val="999999"/>
                </a:solidFill>
                <a:effectLst/>
                <a:latin typeface="inherit"/>
              </a:rPr>
              <a:t>:</a:t>
            </a:r>
            <a:r>
              <a:rPr lang="en-US" dirty="0"/>
              <a:t> </a:t>
            </a:r>
            <a:r>
              <a:rPr lang="en-US" dirty="0">
                <a:solidFill>
                  <a:srgbClr val="669900"/>
                </a:solidFill>
                <a:effectLst/>
                <a:latin typeface="inherit"/>
              </a:rPr>
              <a:t>'Hey how are you?'</a:t>
            </a:r>
            <a:r>
              <a:rPr lang="en-US" dirty="0">
                <a:solidFill>
                  <a:srgbClr val="999999"/>
                </a:solidFill>
                <a:effectLst/>
                <a:latin typeface="inherit"/>
              </a:rPr>
              <a:t>}</a:t>
            </a:r>
            <a:r>
              <a:rPr lang="en-US" dirty="0"/>
              <a:t> </a:t>
            </a:r>
            <a:r>
              <a:rPr lang="en-US" dirty="0">
                <a:solidFill>
                  <a:srgbClr val="999999"/>
                </a:solidFill>
                <a:effectLst/>
                <a:latin typeface="inherit"/>
              </a:rPr>
              <a:t>)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>
              <a:solidFill>
                <a:srgbClr val="708090"/>
              </a:solidFill>
              <a:effectLst/>
              <a:latin typeface="inherit"/>
            </a:endParaRPr>
          </a:p>
          <a:p>
            <a:pPr marL="0" indent="0">
              <a:buNone/>
            </a:pPr>
            <a:r>
              <a:rPr lang="en-US" dirty="0">
                <a:solidFill>
                  <a:srgbClr val="708090"/>
                </a:solidFill>
                <a:effectLst/>
                <a:latin typeface="inherit"/>
              </a:rPr>
              <a:t># Printing llama3's response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>
                <a:solidFill>
                  <a:srgbClr val="0077AA"/>
                </a:solidFill>
                <a:effectLst/>
                <a:latin typeface="inherit"/>
              </a:rPr>
              <a:t>for</a:t>
            </a:r>
            <a:r>
              <a:rPr lang="en-US" dirty="0"/>
              <a:t> item </a:t>
            </a:r>
            <a:r>
              <a:rPr lang="en-US" dirty="0">
                <a:solidFill>
                  <a:srgbClr val="0077AA"/>
                </a:solidFill>
                <a:effectLst/>
                <a:latin typeface="inherit"/>
              </a:rPr>
              <a:t>in</a:t>
            </a:r>
            <a:r>
              <a:rPr lang="en-US" dirty="0"/>
              <a:t> output</a:t>
            </a:r>
            <a:r>
              <a:rPr lang="en-US" dirty="0">
                <a:solidFill>
                  <a:srgbClr val="999999"/>
                </a:solidFill>
                <a:effectLst/>
                <a:latin typeface="inherit"/>
              </a:rPr>
              <a:t>: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>
                <a:solidFill>
                  <a:srgbClr val="0077AA"/>
                </a:solidFill>
                <a:effectLst/>
                <a:latin typeface="inherit"/>
              </a:rPr>
              <a:t>	print</a:t>
            </a:r>
            <a:r>
              <a:rPr lang="en-US" dirty="0">
                <a:solidFill>
                  <a:srgbClr val="999999"/>
                </a:solidFill>
                <a:effectLst/>
                <a:latin typeface="inherit"/>
              </a:rPr>
              <a:t>(</a:t>
            </a:r>
            <a:r>
              <a:rPr lang="en-US" dirty="0"/>
              <a:t>item</a:t>
            </a:r>
            <a:r>
              <a:rPr lang="en-US" dirty="0">
                <a:solidFill>
                  <a:srgbClr val="999999"/>
                </a:solidFill>
                <a:effectLst/>
                <a:latin typeface="inherit"/>
              </a:rPr>
              <a:t>,</a:t>
            </a:r>
            <a:r>
              <a:rPr lang="en-US" dirty="0"/>
              <a:t> end</a:t>
            </a:r>
            <a:r>
              <a:rPr lang="en-US" dirty="0">
                <a:solidFill>
                  <a:srgbClr val="9A6E3A"/>
                </a:solidFill>
                <a:effectLst/>
                <a:latin typeface="inherit"/>
              </a:rPr>
              <a:t>=</a:t>
            </a:r>
            <a:r>
              <a:rPr lang="en-US" dirty="0">
                <a:solidFill>
                  <a:srgbClr val="669900"/>
                </a:solidFill>
                <a:effectLst/>
                <a:latin typeface="inherit"/>
              </a:rPr>
              <a:t>""</a:t>
            </a:r>
            <a:r>
              <a:rPr lang="en-US" dirty="0">
                <a:solidFill>
                  <a:srgbClr val="999999"/>
                </a:solidFill>
                <a:effectLst/>
                <a:latin typeface="inherit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3645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1293B-B85B-AA6F-CF2E-2AAFD3FF5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diagram of a network&#10;&#10;Description automatically generated with medium confidence">
            <a:extLst>
              <a:ext uri="{FF2B5EF4-FFF2-40B4-BE49-F238E27FC236}">
                <a16:creationId xmlns:a16="http://schemas.microsoft.com/office/drawing/2014/main" id="{27226F4E-B842-8B04-9C87-6413330496E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422879"/>
            <a:ext cx="5181600" cy="3156829"/>
          </a:xfrm>
        </p:spPr>
      </p:pic>
      <p:pic>
        <p:nvPicPr>
          <p:cNvPr id="8" name="Content Placeholder 7" descr="A diagram of a mathematical equation&#10;&#10;Description automatically generated">
            <a:extLst>
              <a:ext uri="{FF2B5EF4-FFF2-40B4-BE49-F238E27FC236}">
                <a16:creationId xmlns:a16="http://schemas.microsoft.com/office/drawing/2014/main" id="{3634B19A-DAFA-70E0-CD3E-88A871C9020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540002"/>
            <a:ext cx="5181600" cy="2922583"/>
          </a:xfrm>
        </p:spPr>
      </p:pic>
    </p:spTree>
    <p:extLst>
      <p:ext uri="{BB962C8B-B14F-4D97-AF65-F5344CB8AC3E}">
        <p14:creationId xmlns:p14="http://schemas.microsoft.com/office/powerpoint/2010/main" val="37058491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95AC1-BB76-F0D8-0AC8-420D1F458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FADA44B9-14CF-5D93-065C-8BBC3075925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403734"/>
            <a:ext cx="5181600" cy="3195120"/>
          </a:xfrm>
        </p:spPr>
      </p:pic>
      <p:pic>
        <p:nvPicPr>
          <p:cNvPr id="12" name="Content Placeholder 11" descr="A screenshot of a computer&#10;&#10;Description automatically generated">
            <a:extLst>
              <a:ext uri="{FF2B5EF4-FFF2-40B4-BE49-F238E27FC236}">
                <a16:creationId xmlns:a16="http://schemas.microsoft.com/office/drawing/2014/main" id="{17AF20D5-A01C-9551-20D5-AC024CF411C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838200" y="2409393"/>
            <a:ext cx="5181600" cy="3183801"/>
          </a:xfrm>
        </p:spPr>
      </p:pic>
    </p:spTree>
    <p:extLst>
      <p:ext uri="{BB962C8B-B14F-4D97-AF65-F5344CB8AC3E}">
        <p14:creationId xmlns:p14="http://schemas.microsoft.com/office/powerpoint/2010/main" val="20779823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3D4A5-FF73-2097-EE4E-CE7382EE5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diagram of a basket&#10;&#10;Description automatically generated">
            <a:extLst>
              <a:ext uri="{FF2B5EF4-FFF2-40B4-BE49-F238E27FC236}">
                <a16:creationId xmlns:a16="http://schemas.microsoft.com/office/drawing/2014/main" id="{7AFD44B4-D0AA-B0BB-796D-4C403FC47F4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534163"/>
            <a:ext cx="5181600" cy="2934261"/>
          </a:xfrm>
        </p:spPr>
      </p:pic>
      <p:pic>
        <p:nvPicPr>
          <p:cNvPr id="8" name="Content Placeholder 7" descr="A diagram of a diagram of a line&#10;&#10;Description automatically generated with medium confidence">
            <a:extLst>
              <a:ext uri="{FF2B5EF4-FFF2-40B4-BE49-F238E27FC236}">
                <a16:creationId xmlns:a16="http://schemas.microsoft.com/office/drawing/2014/main" id="{EBBF30A4-3C20-D795-BF87-CD03E137B4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671588"/>
            <a:ext cx="5181600" cy="2659412"/>
          </a:xfrm>
        </p:spPr>
      </p:pic>
    </p:spTree>
    <p:extLst>
      <p:ext uri="{BB962C8B-B14F-4D97-AF65-F5344CB8AC3E}">
        <p14:creationId xmlns:p14="http://schemas.microsoft.com/office/powerpoint/2010/main" val="28279463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00868-2EB4-89BC-F658-6C713FA32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black screen with white text&#10;&#10;Description automatically generated">
            <a:extLst>
              <a:ext uri="{FF2B5EF4-FFF2-40B4-BE49-F238E27FC236}">
                <a16:creationId xmlns:a16="http://schemas.microsoft.com/office/drawing/2014/main" id="{FD1903DF-01EE-354D-CD8A-64714BEECA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923253"/>
            <a:ext cx="5181600" cy="2156082"/>
          </a:xfrm>
        </p:spPr>
      </p:pic>
      <p:pic>
        <p:nvPicPr>
          <p:cNvPr id="8" name="Content Placeholder 7" descr="A diagram of a computer&#10;&#10;Description automatically generated">
            <a:extLst>
              <a:ext uri="{FF2B5EF4-FFF2-40B4-BE49-F238E27FC236}">
                <a16:creationId xmlns:a16="http://schemas.microsoft.com/office/drawing/2014/main" id="{02E12306-1954-6CF4-07D8-A9DF27FF0C8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46047" y="1825625"/>
            <a:ext cx="4433906" cy="4351338"/>
          </a:xfrm>
        </p:spPr>
      </p:pic>
    </p:spTree>
    <p:extLst>
      <p:ext uri="{BB962C8B-B14F-4D97-AF65-F5344CB8AC3E}">
        <p14:creationId xmlns:p14="http://schemas.microsoft.com/office/powerpoint/2010/main" val="6259476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E03A1-F02E-D7C8-C129-EA8EBCC81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4CAAB0E9-AB1F-0C4C-8326-C005B76A1DB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503488"/>
            <a:ext cx="5181600" cy="2995612"/>
          </a:xfrm>
        </p:spPr>
      </p:pic>
      <p:pic>
        <p:nvPicPr>
          <p:cNvPr id="8" name="Content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EEED58B1-FC6F-E444-627A-EF01217DB53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402950"/>
            <a:ext cx="5181600" cy="3196687"/>
          </a:xfrm>
        </p:spPr>
      </p:pic>
    </p:spTree>
    <p:extLst>
      <p:ext uri="{BB962C8B-B14F-4D97-AF65-F5344CB8AC3E}">
        <p14:creationId xmlns:p14="http://schemas.microsoft.com/office/powerpoint/2010/main" val="34910384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299B2-C3D2-64D4-27CC-B84624476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black and white image of several rows of black rectangular objects&#10;&#10;Description automatically generated with medium confidence">
            <a:extLst>
              <a:ext uri="{FF2B5EF4-FFF2-40B4-BE49-F238E27FC236}">
                <a16:creationId xmlns:a16="http://schemas.microsoft.com/office/drawing/2014/main" id="{9AF3CB43-5F8E-AC15-1FC3-7B0D7F1DDAF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108699"/>
            <a:ext cx="5181600" cy="378519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E92834-02D3-B5DD-E66F-086E422956E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060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7FCC3-1535-776D-3119-469A65B9A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[More ]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EC111B-74C1-563A-5AC2-60BEE7476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219" y="1414021"/>
            <a:ext cx="11331018" cy="5078854"/>
          </a:xfrm>
        </p:spPr>
        <p:txBody>
          <a:bodyPr>
            <a:normAutofit fontScale="70000" lnSpcReduction="20000"/>
          </a:bodyPr>
          <a:lstStyle/>
          <a:p>
            <a:endParaRPr lang="en-US" dirty="0"/>
          </a:p>
          <a:p>
            <a:r>
              <a:rPr lang="en-US" b="1" dirty="0">
                <a:highlight>
                  <a:srgbClr val="FFFF00"/>
                </a:highlight>
              </a:rPr>
              <a:t>Generative AI in a Nutshell - how to survive and thrive in the age of AI (17min) by Henrik Kniberg </a:t>
            </a:r>
            <a:r>
              <a:rPr lang="en-US" b="1" dirty="0">
                <a:highlight>
                  <a:srgbClr val="FFFF00"/>
                </a:highlight>
                <a:hlinkClick r:id="rId2"/>
              </a:rPr>
              <a:t>https://www.youtube.com/watch?v=2IK3DFHRFfw</a:t>
            </a:r>
            <a:endParaRPr lang="en-US" b="1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Introduction to large </a:t>
            </a:r>
            <a:r>
              <a:rPr lang="en-US" sz="2900" dirty="0"/>
              <a:t>language models (15min) </a:t>
            </a:r>
            <a:r>
              <a:rPr lang="en-US" sz="2900" dirty="0">
                <a:effectLst/>
                <a:ea typeface="Times New Roman" panose="02020603050405020304" pitchFamily="18" charset="0"/>
              </a:rPr>
              <a:t>by Google Cloud Tech</a:t>
            </a:r>
            <a:r>
              <a:rPr lang="en-US" sz="2900" dirty="0">
                <a:effectLst/>
              </a:rPr>
              <a:t> </a:t>
            </a:r>
            <a:r>
              <a:rPr lang="en-US" dirty="0">
                <a:hlinkClick r:id="rId3"/>
              </a:rPr>
              <a:t>https://www.youtube.com/watch?v=zizonToFXDs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11 Best Generative AI Tools and Platforms </a:t>
            </a:r>
            <a:r>
              <a:rPr lang="en-US" dirty="0">
                <a:hlinkClick r:id="rId4"/>
              </a:rPr>
              <a:t>https://www.turing.com/resources/generative-ai-tools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An Introduction to Using Transformers and Hugging Face by </a:t>
            </a:r>
            <a:r>
              <a:rPr lang="en-US" dirty="0" err="1"/>
              <a:t>Zoumana</a:t>
            </a:r>
            <a:r>
              <a:rPr lang="en-US" dirty="0"/>
              <a:t> Keita </a:t>
            </a:r>
            <a:r>
              <a:rPr lang="en-US" dirty="0">
                <a:hlinkClick r:id="rId5"/>
              </a:rPr>
              <a:t>https://www.datacamp.com/tutorial/an-introduction-to-using-transformers-and-hugging-face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Create a Large Language Model from Scratch with Python – Tutorial (5.4h) by </a:t>
            </a:r>
            <a:r>
              <a:rPr lang="en-US" dirty="0" err="1"/>
              <a:t>FreeCodeCamp</a:t>
            </a:r>
            <a:r>
              <a:rPr lang="en-US" dirty="0"/>
              <a:t>  </a:t>
            </a:r>
          </a:p>
          <a:p>
            <a:pPr marL="0" indent="0">
              <a:buNone/>
            </a:pPr>
            <a:r>
              <a:rPr lang="en-US" dirty="0">
                <a:hlinkClick r:id="rId6"/>
              </a:rPr>
              <a:t>https://www.youtube.com/watch?v=UU1WVnMk4E8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969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F56C2-852C-2AF9-CD2A-2D134B695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0"/>
            <a:ext cx="121920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[Some] Resources – Understand transformers in LLMs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EAEC37F-E1A6-D32C-2ADA-52F2857C0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690688"/>
            <a:ext cx="11437257" cy="4802187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highlight>
                  <a:srgbClr val="00FF00"/>
                </a:highlight>
              </a:rPr>
              <a:t>How large language models work, a visual intro to </a:t>
            </a:r>
            <a:r>
              <a:rPr lang="en-US" b="1" dirty="0">
                <a:highlight>
                  <a:srgbClr val="FFFF00"/>
                </a:highlight>
              </a:rPr>
              <a:t>transformers</a:t>
            </a:r>
            <a:r>
              <a:rPr lang="en-US" b="1" dirty="0">
                <a:highlight>
                  <a:srgbClr val="00FF00"/>
                </a:highlight>
              </a:rPr>
              <a:t> | Chapter 5, Deep Learning, by 3Blue1Brown </a:t>
            </a:r>
            <a:r>
              <a:rPr lang="en-US" b="1" dirty="0">
                <a:highlight>
                  <a:srgbClr val="FFFF00"/>
                </a:highlight>
              </a:rPr>
              <a:t>[class video] </a:t>
            </a:r>
            <a:r>
              <a:rPr lang="en-US" sz="2800" dirty="0"/>
              <a:t>(27min)</a:t>
            </a:r>
            <a:endParaRPr lang="en-US" b="1" dirty="0"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en-US" sz="2600" b="1" dirty="0">
                <a:hlinkClick r:id="rId3"/>
              </a:rPr>
              <a:t>https://www.youtube.com/watch?v=wjZofJX0v4M</a:t>
            </a:r>
            <a:endParaRPr lang="en-US" sz="2600" b="1" dirty="0"/>
          </a:p>
          <a:p>
            <a:pPr marL="0" indent="0">
              <a:buNone/>
            </a:pPr>
            <a:endParaRPr lang="en-US" sz="1400" dirty="0"/>
          </a:p>
          <a:p>
            <a:r>
              <a:rPr lang="en-US" b="1" dirty="0">
                <a:highlight>
                  <a:srgbClr val="FFFF00"/>
                </a:highlight>
              </a:rPr>
              <a:t>Attention</a:t>
            </a:r>
            <a:r>
              <a:rPr lang="en-US" dirty="0"/>
              <a:t> in transformers, visually explained | Chapter 6, Deep Learning</a:t>
            </a:r>
          </a:p>
          <a:p>
            <a:pPr marL="0" indent="0">
              <a:buNone/>
            </a:pPr>
            <a:r>
              <a:rPr lang="en-US" sz="2600" dirty="0">
                <a:hlinkClick r:id="rId4"/>
              </a:rPr>
              <a:t>https://www.youtube.com/watch?v=eMlx5fFNoYc</a:t>
            </a:r>
            <a:r>
              <a:rPr lang="en-US" sz="2600" dirty="0"/>
              <a:t> (26min)</a:t>
            </a:r>
          </a:p>
          <a:p>
            <a:endParaRPr lang="en-US" dirty="0"/>
          </a:p>
          <a:p>
            <a:r>
              <a:rPr lang="en-US" dirty="0"/>
              <a:t>The moment we stopped understanding AI [</a:t>
            </a:r>
            <a:r>
              <a:rPr lang="en-US" dirty="0" err="1"/>
              <a:t>AlexNet</a:t>
            </a:r>
            <a:r>
              <a:rPr lang="en-US" dirty="0"/>
              <a:t>] by Welch Labs</a:t>
            </a:r>
          </a:p>
          <a:p>
            <a:pPr marL="0" indent="0">
              <a:buNone/>
            </a:pPr>
            <a:r>
              <a:rPr lang="en-US" sz="2600" dirty="0">
                <a:hlinkClick r:id="rId5"/>
              </a:rPr>
              <a:t>https://www.youtube.com/watch?v=UZDiGooFs54</a:t>
            </a:r>
            <a:endParaRPr lang="en-US" sz="2600" dirty="0"/>
          </a:p>
          <a:p>
            <a:pPr marL="0" indent="0">
              <a:buNone/>
            </a:pPr>
            <a:r>
              <a:rPr lang="en-US" sz="2600" dirty="0"/>
              <a:t>[Very nice video explaining that AI means</a:t>
            </a:r>
            <a:r>
              <a:rPr lang="en-US" sz="2600" b="1" dirty="0"/>
              <a:t> </a:t>
            </a:r>
            <a:r>
              <a:rPr lang="en-US" sz="2600" b="1" dirty="0">
                <a:highlight>
                  <a:srgbClr val="FFFF00"/>
                </a:highlight>
              </a:rPr>
              <a:t>scale in computing, </a:t>
            </a:r>
            <a:r>
              <a:rPr lang="en-US" sz="2600" dirty="0"/>
              <a:t>see </a:t>
            </a:r>
            <a:r>
              <a:rPr lang="en-US" sz="2600" dirty="0" err="1"/>
              <a:t>LeNet</a:t>
            </a:r>
            <a:r>
              <a:rPr lang="en-US" sz="2600" dirty="0"/>
              <a:t>(1989) to </a:t>
            </a:r>
            <a:r>
              <a:rPr lang="en-US" sz="2600" dirty="0" err="1"/>
              <a:t>AlexNet</a:t>
            </a:r>
            <a:r>
              <a:rPr lang="en-US" sz="2600" dirty="0"/>
              <a:t>(2012) to ChatGPT(2022)]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28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F3EAB-7A2D-3D7F-1F68-0A9C1FF9E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0" y="-14819"/>
            <a:ext cx="10515600" cy="898241"/>
          </a:xfrm>
        </p:spPr>
        <p:txBody>
          <a:bodyPr/>
          <a:lstStyle/>
          <a:p>
            <a:r>
              <a:rPr lang="en-US" dirty="0"/>
              <a:t>(1) Gen AI vs LLMs vs others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4590100-5E4F-93D2-F87E-CBE43B21A90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03" y="702264"/>
            <a:ext cx="3756588" cy="2907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B30EF8A-7742-C8DE-474B-F81218EB7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932386"/>
            <a:ext cx="5986936" cy="378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F9D0AA7-8985-92B1-D427-D457580E4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92" y="3557609"/>
            <a:ext cx="5312116" cy="351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44A6AD9B-6ADD-B9B5-B91B-A3795B3EF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392" y="105106"/>
            <a:ext cx="5776729" cy="325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C3130B2-6C55-CFDC-F280-80D5EC73B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772" y="2932386"/>
            <a:ext cx="5986936" cy="378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270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DBCB5-0774-514F-E5AC-70124BA98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1593" y="-299141"/>
            <a:ext cx="6455979" cy="1325563"/>
          </a:xfrm>
        </p:spPr>
        <p:txBody>
          <a:bodyPr/>
          <a:lstStyle/>
          <a:p>
            <a:r>
              <a:rPr lang="en-US" dirty="0"/>
              <a:t>Top 11 Gen AI tools in 2024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142B4A-BF17-6F3F-809E-D3FA025604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7199" y="859431"/>
            <a:ext cx="7604380" cy="554033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4E8D61-3B2A-AD8D-960F-3B7F526464A6}"/>
              </a:ext>
            </a:extLst>
          </p:cNvPr>
          <p:cNvSpPr txBox="1"/>
          <p:nvPr/>
        </p:nvSpPr>
        <p:spPr>
          <a:xfrm>
            <a:off x="3047999" y="639976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https://www.turing.com/resources/generative-ai-tools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109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F29CF-9F4F-85A3-128A-808B0BCE1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745" y="1187582"/>
            <a:ext cx="3489435" cy="1325563"/>
          </a:xfrm>
        </p:spPr>
        <p:txBody>
          <a:bodyPr/>
          <a:lstStyle/>
          <a:p>
            <a:r>
              <a:rPr lang="en-US" dirty="0"/>
              <a:t>A historic moment</a:t>
            </a:r>
          </a:p>
        </p:txBody>
      </p:sp>
      <p:pic>
        <p:nvPicPr>
          <p:cNvPr id="5" name="Content Placeholder 4" descr="A chart with different colored circles&#10;&#10;Description automatically generated">
            <a:extLst>
              <a:ext uri="{FF2B5EF4-FFF2-40B4-BE49-F238E27FC236}">
                <a16:creationId xmlns:a16="http://schemas.microsoft.com/office/drawing/2014/main" id="{7CFB614C-9F60-8156-800B-C7F8BDC565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47239" y="132802"/>
            <a:ext cx="7189075" cy="677495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687075-909F-6304-FF89-0C1CC4B7D9E1}"/>
              </a:ext>
            </a:extLst>
          </p:cNvPr>
          <p:cNvSpPr txBox="1"/>
          <p:nvPr/>
        </p:nvSpPr>
        <p:spPr>
          <a:xfrm>
            <a:off x="155686" y="3280228"/>
            <a:ext cx="473140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What is an LLM? A Guide on Large Language Models and How They Work, by Javier Canales Luna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https://www.datacamp.com/blog/what-is-an-llm-a-guide-on-large-language-models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6484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BA28C-B451-62E1-AC3C-6F9D53974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579" y="-286162"/>
            <a:ext cx="10515600" cy="1325563"/>
          </a:xfrm>
        </p:spPr>
        <p:txBody>
          <a:bodyPr/>
          <a:lstStyle/>
          <a:p>
            <a:r>
              <a:rPr lang="en-US" dirty="0"/>
              <a:t>Steps in learning this new tech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7F6B8EB-247A-1CAC-4F11-AA4F1B4DD3E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398" y="609600"/>
            <a:ext cx="6189306" cy="577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6E8C7F6-B9F7-4FE4-1E2C-58818617B05A}"/>
              </a:ext>
            </a:extLst>
          </p:cNvPr>
          <p:cNvSpPr txBox="1">
            <a:spLocks/>
          </p:cNvSpPr>
          <p:nvPr/>
        </p:nvSpPr>
        <p:spPr>
          <a:xfrm>
            <a:off x="585953" y="1720139"/>
            <a:ext cx="496350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Where to get started with </a:t>
            </a:r>
            <a:r>
              <a:rPr lang="en-US" dirty="0" err="1"/>
              <a:t>GenAI</a:t>
            </a:r>
            <a:r>
              <a:rPr lang="en-US" dirty="0"/>
              <a:t>, by Priyanka </a:t>
            </a:r>
            <a:r>
              <a:rPr lang="en-US" dirty="0" err="1"/>
              <a:t>Vergadia</a:t>
            </a:r>
            <a:r>
              <a:rPr lang="en-US" dirty="0"/>
              <a:t> and Alex Xu</a:t>
            </a:r>
          </a:p>
          <a:p>
            <a:pPr marL="0" indent="0">
              <a:buNone/>
            </a:pPr>
            <a:r>
              <a:rPr lang="en-US" sz="1800" dirty="0">
                <a:hlinkClick r:id="rId3"/>
              </a:rPr>
              <a:t>https://blog.bytebytego.com/p/where-to-get-started-with-genai</a:t>
            </a:r>
            <a:endParaRPr lang="en-US" sz="18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185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E83E38AF-EC7A-3124-6062-436B2633B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8508" y="2063363"/>
            <a:ext cx="4838390" cy="46850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A46062-C934-ED55-119A-32B7EDB53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65192"/>
          </a:xfrm>
        </p:spPr>
        <p:txBody>
          <a:bodyPr>
            <a:normAutofit fontScale="90000"/>
          </a:bodyPr>
          <a:lstStyle/>
          <a:p>
            <a:r>
              <a:rPr lang="en-US" dirty="0"/>
              <a:t>(2) What can LLM do?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BFCA0-366F-572B-3AEB-8FC9F14B2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738" y="694283"/>
            <a:ext cx="7956332" cy="572501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Predict next most likely word (generative); </a:t>
            </a:r>
            <a:r>
              <a:rPr lang="en-US" dirty="0">
                <a:highlight>
                  <a:srgbClr val="FFFF00"/>
                </a:highlight>
              </a:rPr>
              <a:t>context</a:t>
            </a:r>
            <a:r>
              <a:rPr lang="en-US" dirty="0"/>
              <a:t> matters!</a:t>
            </a:r>
          </a:p>
          <a:p>
            <a:pPr lvl="1"/>
            <a:r>
              <a:rPr lang="en-US" sz="2000" dirty="0"/>
              <a:t>Prompt1: I am a child. Complete this sentence: The cat on the...</a:t>
            </a:r>
          </a:p>
          <a:p>
            <a:pPr marL="457200" lvl="1" indent="0">
              <a:buNone/>
            </a:pPr>
            <a:r>
              <a:rPr lang="en-US" sz="2000" i="1" dirty="0">
                <a:solidFill>
                  <a:schemeClr val="accent6">
                    <a:lumMod val="75000"/>
                  </a:schemeClr>
                </a:solidFill>
              </a:rPr>
              <a:t>Sure! How about this: “The cat on the mat was taking a cozy nap.” 🐱</a:t>
            </a:r>
          </a:p>
          <a:p>
            <a:pPr lvl="1"/>
            <a:r>
              <a:rPr lang="en-US" sz="2000" dirty="0"/>
              <a:t>Prompt2: I am an adult. Complete this sentence: The cat on the...</a:t>
            </a:r>
          </a:p>
          <a:p>
            <a:pPr marL="457200" lvl="1" indent="0">
              <a:buNone/>
            </a:pPr>
            <a:r>
              <a:rPr lang="en-US" sz="2000" i="1" dirty="0">
                <a:solidFill>
                  <a:schemeClr val="accent6">
                    <a:lumMod val="75000"/>
                  </a:schemeClr>
                </a:solidFill>
              </a:rPr>
              <a:t>Alright! How about this: “The cat on the windowsill watched the world go by with curious eyes.”</a:t>
            </a:r>
          </a:p>
          <a:p>
            <a:pPr lvl="1"/>
            <a:r>
              <a:rPr lang="en-US" sz="2000" dirty="0"/>
              <a:t>Prompt3: I am a child who likes books from Dr. Seuss. Complete this sentence: The cat on the...</a:t>
            </a:r>
          </a:p>
          <a:p>
            <a:pPr marL="457200" lvl="1" indent="0">
              <a:buNone/>
            </a:pPr>
            <a:r>
              <a:rPr lang="en-US" sz="2000" i="1" dirty="0">
                <a:solidFill>
                  <a:schemeClr val="accent6">
                    <a:lumMod val="75000"/>
                  </a:schemeClr>
                </a:solidFill>
              </a:rPr>
              <a:t>How fun! Here’s a Seuss-inspired twist: “The cat on the hat sat flat and that was that!”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Take instructions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Dialog (special step 2)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938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E0842-7D1D-7FD8-63B6-4173B795A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76309"/>
            <a:ext cx="10515600" cy="1325563"/>
          </a:xfrm>
        </p:spPr>
        <p:txBody>
          <a:bodyPr/>
          <a:lstStyle/>
          <a:p>
            <a:r>
              <a:rPr lang="en-US" dirty="0"/>
              <a:t>LLMs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7B3A4-1F7E-0F1E-614A-586192F9A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412" y="943105"/>
            <a:ext cx="11153984" cy="544826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Introduction to LLMs and the generative AI : Part 1 — LLM Architecture, Prompt Engineering and LLM Configuration, by Yash Bhaskar </a:t>
            </a:r>
            <a:r>
              <a:rPr lang="en-US" dirty="0">
                <a:hlinkClick r:id="rId2"/>
              </a:rPr>
              <a:t>https://medium.com/@yash9439/introduction-to-llms-and-the-generative-ai-part-1-a946350936fd</a:t>
            </a:r>
            <a:endParaRPr lang="en-US" dirty="0"/>
          </a:p>
          <a:p>
            <a:r>
              <a:rPr lang="en-US" dirty="0"/>
              <a:t>What is an LLM? A Guide on Large Language Models and How They Work, by Javier Canales Luna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https://www.datacamp.com/blog/what-is-an-llm-a-guide-on-large-language-models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Use </a:t>
            </a:r>
            <a:r>
              <a:rPr lang="en-US" dirty="0">
                <a:highlight>
                  <a:srgbClr val="FFFF00"/>
                </a:highlight>
              </a:rPr>
              <a:t>transformers</a:t>
            </a:r>
            <a:r>
              <a:rPr lang="en-US" dirty="0"/>
              <a:t> = special NN architecture</a:t>
            </a:r>
          </a:p>
          <a:p>
            <a:r>
              <a:rPr lang="en-US" dirty="0"/>
              <a:t>First LLMs: </a:t>
            </a:r>
          </a:p>
          <a:p>
            <a:pPr lvl="1"/>
            <a:r>
              <a:rPr lang="en-US" dirty="0"/>
              <a:t>BERT (2018; Google; open source)</a:t>
            </a:r>
          </a:p>
          <a:p>
            <a:pPr lvl="1"/>
            <a:r>
              <a:rPr lang="en-US" dirty="0"/>
              <a:t>GPT-1 (OpenAI) </a:t>
            </a:r>
          </a:p>
          <a:p>
            <a:pPr lvl="1"/>
            <a:r>
              <a:rPr lang="en-US" dirty="0"/>
              <a:t>LLaMa2 (Meta)</a:t>
            </a:r>
          </a:p>
          <a:p>
            <a:r>
              <a:rPr lang="en-US" dirty="0"/>
              <a:t>Come pre-trained; GPT-4 has 1.8 trillion params</a:t>
            </a:r>
          </a:p>
          <a:p>
            <a:r>
              <a:rPr lang="en-US" dirty="0"/>
              <a:t>Fine tuning with human reviewers via reinforcement learning</a:t>
            </a:r>
          </a:p>
          <a:p>
            <a:r>
              <a:rPr lang="en-US" dirty="0"/>
              <a:t>Applications: ChatGPT powered by GPT-3.5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group of purple circles&#10;&#10;Description automatically generated">
            <a:extLst>
              <a:ext uri="{FF2B5EF4-FFF2-40B4-BE49-F238E27FC236}">
                <a16:creationId xmlns:a16="http://schemas.microsoft.com/office/drawing/2014/main" id="{EC59DAEE-CA18-C3BE-F6EF-C2E0A7670E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0824" y="4658759"/>
            <a:ext cx="4141176" cy="219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3569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12249</TotalTime>
  <Words>1557</Words>
  <Application>Microsoft Macintosh PowerPoint</Application>
  <PresentationFormat>Widescreen</PresentationFormat>
  <Paragraphs>149</Paragraphs>
  <Slides>26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Aptos</vt:lpstr>
      <vt:lpstr>Aptos Display</vt:lpstr>
      <vt:lpstr>Arial</vt:lpstr>
      <vt:lpstr>Calibri</vt:lpstr>
      <vt:lpstr>inherit</vt:lpstr>
      <vt:lpstr>Times New Roman</vt:lpstr>
      <vt:lpstr>Wingdings</vt:lpstr>
      <vt:lpstr>Office Theme</vt:lpstr>
      <vt:lpstr>Generative AI and Large Language Models </vt:lpstr>
      <vt:lpstr>Example of an LLM run via replicate for Python [let’s run it in DataSpell]</vt:lpstr>
      <vt:lpstr>[Some] Resources – Understand transformers in LLMs</vt:lpstr>
      <vt:lpstr>(1) Gen AI vs LLMs vs others</vt:lpstr>
      <vt:lpstr>Top 11 Gen AI tools in 2024</vt:lpstr>
      <vt:lpstr>A historic moment</vt:lpstr>
      <vt:lpstr>Steps in learning this new tech</vt:lpstr>
      <vt:lpstr>(2) What can LLM do? </vt:lpstr>
      <vt:lpstr>LLMs</vt:lpstr>
      <vt:lpstr>(3) What can Generative AI do</vt:lpstr>
      <vt:lpstr>Ex: Women of the World Project by Deeplizard</vt:lpstr>
      <vt:lpstr>(4) Vocabulary  1) Ex. Embeddings in PyTorch:  nn.Embedding vector for  “cat” [0.2, 0.8]  “apple” [0.6, 0.3]  2) Context or meaning is encapsulated in the vector: “model”  has different embeddings ML “model”   [1.3 8.3 …]  Photo “model”  [2.6 5.8 …]  </vt:lpstr>
      <vt:lpstr>(5) Transformer Architecture</vt:lpstr>
      <vt:lpstr>(6) ChatGPT3 (Generative Pre-trained Transformer 3) architecture; 170 billion params</vt:lpstr>
      <vt:lpstr>Predicting next word: “Harry Potter was an highly unusual boy … least favorite teacher, Professor ???? ” </vt:lpstr>
      <vt:lpstr>Attention (context) layer</vt:lpstr>
      <vt:lpstr>Multi-head attention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[More ] 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Sofia Visa</dc:creator>
  <cp:lastModifiedBy>Sofia Visa</cp:lastModifiedBy>
  <cp:revision>112</cp:revision>
  <dcterms:created xsi:type="dcterms:W3CDTF">2024-10-06T12:20:56Z</dcterms:created>
  <dcterms:modified xsi:type="dcterms:W3CDTF">2024-11-02T16:38:27Z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86e8d42-b9a6-4554-b0cc-98af32c6b0e9_Enabled">
    <vt:lpwstr>true</vt:lpwstr>
  </property>
  <property fmtid="{D5CDD505-2E9C-101B-9397-08002B2CF9AE}" pid="3" name="MSIP_Label_b86e8d42-b9a6-4554-b0cc-98af32c6b0e9_SetDate">
    <vt:lpwstr>2024-10-06T12:22:54Z</vt:lpwstr>
  </property>
  <property fmtid="{D5CDD505-2E9C-101B-9397-08002B2CF9AE}" pid="4" name="MSIP_Label_b86e8d42-b9a6-4554-b0cc-98af32c6b0e9_Method">
    <vt:lpwstr>Standard</vt:lpwstr>
  </property>
  <property fmtid="{D5CDD505-2E9C-101B-9397-08002B2CF9AE}" pid="5" name="MSIP_Label_b86e8d42-b9a6-4554-b0cc-98af32c6b0e9_Name">
    <vt:lpwstr>defa4170-0d19-0005-0004-bc88714345d2</vt:lpwstr>
  </property>
  <property fmtid="{D5CDD505-2E9C-101B-9397-08002B2CF9AE}" pid="6" name="MSIP_Label_b86e8d42-b9a6-4554-b0cc-98af32c6b0e9_SiteId">
    <vt:lpwstr>9ef017d9-7f05-4225-9838-f92cff57b7ab</vt:lpwstr>
  </property>
  <property fmtid="{D5CDD505-2E9C-101B-9397-08002B2CF9AE}" pid="7" name="MSIP_Label_b86e8d42-b9a6-4554-b0cc-98af32c6b0e9_ActionId">
    <vt:lpwstr>52a82288-5138-47a5-a9d6-b3fcce90d041</vt:lpwstr>
  </property>
  <property fmtid="{D5CDD505-2E9C-101B-9397-08002B2CF9AE}" pid="8" name="MSIP_Label_b86e8d42-b9a6-4554-b0cc-98af32c6b0e9_ContentBits">
    <vt:lpwstr>0</vt:lpwstr>
  </property>
</Properties>
</file>