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6" r:id="rId4"/>
    <p:sldId id="267" r:id="rId5"/>
    <p:sldId id="257" r:id="rId6"/>
    <p:sldId id="259" r:id="rId7"/>
    <p:sldId id="264" r:id="rId8"/>
    <p:sldId id="263" r:id="rId9"/>
    <p:sldId id="258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7"/>
    <p:restoredTop sz="94805"/>
  </p:normalViewPr>
  <p:slideViewPr>
    <p:cSldViewPr snapToGrid="0">
      <p:cViewPr varScale="1">
        <p:scale>
          <a:sx n="120" d="100"/>
          <a:sy n="120" d="100"/>
        </p:scale>
        <p:origin x="19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10377-7C4B-DE43-A967-A90071E97E2A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4181-76BD-6445-9FB2-4CAB20E2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88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C4181-76BD-6445-9FB2-4CAB20E299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8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931FE-D851-5DFF-234D-4F0A31865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212C2-DBF3-96C4-7D5F-61B47F513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DEAD3-E67F-A930-E023-8E5A9CBF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5970F-D41D-2653-8063-C505B673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7BD0F-F324-3775-F69A-CB0BCF97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5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11E0-40CE-C894-CA02-DEC4A999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F8695-D2A8-C6CA-557D-5B17B3A78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59F37-82BB-F85B-3ABB-2DCDD146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BB0E0-923D-4DFB-CEE7-323BCD28D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D8E71-7477-422D-5D22-EA864A01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1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4E5159-11EB-B7FB-2EE9-77444A2CBE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454D5-A39C-ACEA-AA0D-083AFC19A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6263-753F-FE67-1020-323237DF2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8C2F0-3EEC-8D02-239B-5EAF6046D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7F046-D383-D94A-8DE1-B88450BA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0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E3964-9F35-9414-6A07-F4E27968A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9717D-A5ED-C17A-8966-6DDBD795B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50C4E-5450-DDAA-E285-BC86D89DE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B34C4-0E5B-8229-1ADC-4872B0CB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6EF70-BE88-E051-A62F-5F830A1C3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8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F41CA-28BA-57BC-0812-89F05391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A2A45-5165-F2E1-CB60-C9965D0F2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BC2E2-7592-7881-F630-0A7DC0A7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DDAE9-F993-6D85-8D9A-1F59F621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5BC06-BC9E-C471-3519-73462DB0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5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DFEE-B8D8-0E38-05EF-9EFBED61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7A339-40AD-116B-E934-895EE9FD0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41E15-1648-697F-33ED-81D9C66C6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C9E56-3FD4-39E3-AD8E-279FDCED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35E3A-D508-20A8-8B5F-824D15B3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8FF05-9046-ED3A-BC4B-588667547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8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345CD-5884-666E-54BE-F8BB43F5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8C069-EA3D-E42A-E871-AE7576E94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713823-02D6-42F8-C230-212DDC808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1B9CC-838E-910A-CB97-1618FBC14C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637F21-9EB1-8A19-79FF-8F85D4692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A23354-BB8E-EF23-DA4E-819937EFB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D78937-1766-6D85-950B-E3F5C4FD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46FF90-8CA8-858A-BE75-CC52B8F1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7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E24D8-0DA3-0F72-B02A-E52B2F11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463344-96A5-3A73-D2CF-F955DA1D2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930F7-B8FF-523B-E0E0-5BF9041B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D716D-244B-F86C-5D3F-963FC163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0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4A8EF4-C5CB-5F92-68D1-59BCDCD82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82F0A-56A1-7500-BF15-4ADF1FAD2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1BC1A-D35E-6D5A-BEE6-48985DBC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1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331E0-7933-45FA-9ABC-50A11F98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83E9A-8D88-BFE1-6FF3-A36A7CE0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9DDEB-3226-44C7-9845-F62CF202A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94F8E-6B17-F17B-342F-8D1E58A2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B7E6F-6CD8-7E41-84ED-258703DA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71121-6B17-8477-3B10-8F801BA5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1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5FAC-1064-8C3F-C775-858C0ACC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67935C-05F9-CF0E-068D-277C64723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A1339-4DA9-DE8A-8B08-E1CE8778F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048C0-815F-86C0-4DA0-8D9523F8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41FB2-FD4E-872E-A51D-DD6FB061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76E06-3EBA-8C6D-364C-CE9C3A63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5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8D7EC-095A-3660-A04F-BBA0ADEB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6D61A-93FF-31E2-B515-E62626910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E21B4-CB09-0D46-1170-49C4B0AA4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B3B8E-108C-174F-93B0-6E7B74451EB2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A2653-E010-839D-5F39-E21C1F37D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6E8A3-62BF-4BCD-CB78-A1A9B2711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5AC4D-66E0-DC49-8CC8-B0CD0C696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8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HZwWFHWa-w" TargetMode="External"/><Relationship Id="rId2" Type="http://schemas.openxmlformats.org/officeDocument/2006/relationships/hyperlink" Target="http://neuralnetworksanddeeplearning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N9p5vWHDY" TargetMode="External"/><Relationship Id="rId2" Type="http://schemas.openxmlformats.org/officeDocument/2006/relationships/hyperlink" Target="https://www.youtube.com/watch?v=YRhxdVk_sIs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FmpDIaiMIeA" TargetMode="External"/><Relationship Id="rId4" Type="http://schemas.openxmlformats.org/officeDocument/2006/relationships/hyperlink" Target="https://www.youtube.com/watch?v=KuXjwB4LzS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lexnet-the-architecture-that-challenged-cnns-e406d5297951" TargetMode="External"/><Relationship Id="rId2" Type="http://schemas.openxmlformats.org/officeDocument/2006/relationships/hyperlink" Target="https://www.image-net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paperspace.com/popular-deep-learning-architectures-alexnet-vgg-googlenet/" TargetMode="External"/><Relationship Id="rId2" Type="http://schemas.openxmlformats.org/officeDocument/2006/relationships/hyperlink" Target="https://www.geeksforgeeks.org/understanding-googlenet-model-cnn-architectu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yimagesearch.com/2014/09/22/getting-started-deep-learning-python/" TargetMode="External"/><Relationship Id="rId3" Type="http://schemas.openxmlformats.org/officeDocument/2006/relationships/hyperlink" Target="https://www.youtube.com/watch?v=aircAruvnKk" TargetMode="External"/><Relationship Id="rId7" Type="http://schemas.openxmlformats.org/officeDocument/2006/relationships/hyperlink" Target="https://www.youtube.com/watch?v=Q9Z20HCPnww" TargetMode="External"/><Relationship Id="rId2" Type="http://schemas.openxmlformats.org/officeDocument/2006/relationships/hyperlink" Target="https://www.youtube.com/watch?v=KuXjwB4LzS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mpDIaiMIeA" TargetMode="External"/><Relationship Id="rId5" Type="http://schemas.openxmlformats.org/officeDocument/2006/relationships/hyperlink" Target="https://www.youtube.com/watch?v=2-Ol7ZB0MmU" TargetMode="External"/><Relationship Id="rId4" Type="http://schemas.openxmlformats.org/officeDocument/2006/relationships/hyperlink" Target="https://www.youtube.com/watch?v=puux7KZQf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0470C-6413-0957-3CD9-10AB5A642E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E65A5-8A21-E6DD-EE50-81625A79BE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S. </a:t>
            </a:r>
            <a:r>
              <a:rPr lang="en-US"/>
              <a:t>Visa, </a:t>
            </a:r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105920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DB3DF-8E71-75B6-6A92-CF55A8B3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DED8E-C75B-37A0-F7C5-255E31B5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 and Deep Learning, free book by Michael Nielsen  </a:t>
            </a:r>
            <a:r>
              <a:rPr lang="en-US" dirty="0">
                <a:hlinkClick r:id="rId2"/>
              </a:rPr>
              <a:t>http://neuralnetworksanddeeplearning.com/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Gradient descent, how neural networks learn | Chapter 2, Deep learning </a:t>
            </a:r>
            <a:r>
              <a:rPr lang="en-US" dirty="0">
                <a:hlinkClick r:id="rId3"/>
              </a:rPr>
              <a:t>https://www.youtube.com/watch?v=IHZwWFHWa-w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8792-018E-519D-5B00-400910BD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24" y="-180432"/>
            <a:ext cx="10515600" cy="1325563"/>
          </a:xfrm>
        </p:spPr>
        <p:txBody>
          <a:bodyPr/>
          <a:lstStyle/>
          <a:p>
            <a:r>
              <a:rPr lang="en-US" dirty="0"/>
              <a:t>Convolutional NN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320A0-F33D-82A5-935E-32BF75698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318" y="1560008"/>
            <a:ext cx="12246033" cy="4152861"/>
          </a:xfrm>
        </p:spPr>
        <p:txBody>
          <a:bodyPr>
            <a:normAutofit lnSpcReduction="10000"/>
          </a:bodyPr>
          <a:lstStyle/>
          <a:p>
            <a:r>
              <a:rPr lang="en-US" i="0" dirty="0">
                <a:solidFill>
                  <a:srgbClr val="0F0F0F"/>
                </a:solidFill>
                <a:effectLst/>
                <a:latin typeface="YouTube Sans"/>
              </a:rPr>
              <a:t>First proposed by LeCun in 1995</a:t>
            </a:r>
          </a:p>
          <a:p>
            <a:r>
              <a:rPr lang="en-US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YouTube Sans"/>
              </a:rPr>
              <a:t>Convolutional Neural Networks (best 8min explanation!)</a:t>
            </a:r>
            <a:r>
              <a:rPr lang="en-US" b="1" dirty="0">
                <a:solidFill>
                  <a:srgbClr val="0F0F0F"/>
                </a:solidFill>
                <a:highlight>
                  <a:srgbClr val="FFFF00"/>
                </a:highlight>
                <a:latin typeface="YouTube Sans"/>
              </a:rPr>
              <a:t> </a:t>
            </a:r>
            <a:r>
              <a:rPr lang="en-US" sz="2600" dirty="0">
                <a:hlinkClick r:id="rId2"/>
              </a:rPr>
              <a:t>https://www.youtube.com/watch?v=YRhxdVk_sIs</a:t>
            </a:r>
            <a:endParaRPr lang="en-US" sz="2600" dirty="0"/>
          </a:p>
          <a:p>
            <a:r>
              <a:rPr lang="en-US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YouTube Sans"/>
              </a:rPr>
              <a:t>Convolutional Neural Networks - Ep. 8 (Deep Learning SIMPLIFIED),</a:t>
            </a:r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 8min </a:t>
            </a:r>
            <a:r>
              <a:rPr lang="en-US" sz="2600" dirty="0">
                <a:hlinkClick r:id="rId3"/>
              </a:rPr>
              <a:t>https://www.youtube.com/watch?v=JiN9p5vWHDY</a:t>
            </a:r>
            <a:endParaRPr lang="en-US" sz="2600" dirty="0"/>
          </a:p>
          <a:p>
            <a:r>
              <a:rPr lang="en-US" sz="2600" b="1" dirty="0"/>
              <a:t>But what is a convolution? b</a:t>
            </a:r>
            <a:r>
              <a:rPr lang="en-US" sz="2600" dirty="0"/>
              <a:t>y 3Blue1brown, 23 min, </a:t>
            </a:r>
            <a:r>
              <a:rPr lang="en-US" sz="2600" dirty="0">
                <a:hlinkClick r:id="rId4"/>
              </a:rPr>
              <a:t>https://www.youtube.com/watch?v=KuXjwB4LzSA</a:t>
            </a:r>
            <a:endParaRPr lang="en-US" sz="2600" dirty="0"/>
          </a:p>
          <a:p>
            <a:r>
              <a:rPr lang="en-US" sz="2600" b="1" dirty="0"/>
              <a:t>How Convolutional Neural Networks work</a:t>
            </a:r>
            <a:r>
              <a:rPr lang="en-US" sz="2600" dirty="0"/>
              <a:t>, 26min (see min 2-17)</a:t>
            </a:r>
          </a:p>
          <a:p>
            <a:pPr marL="0" indent="0">
              <a:buNone/>
            </a:pPr>
            <a:r>
              <a:rPr lang="en-US" sz="2600" dirty="0">
                <a:hlinkClick r:id="rId5"/>
              </a:rPr>
              <a:t>https://www.youtube.com/watch?v=FmpDIaiMIeA</a:t>
            </a:r>
            <a:br>
              <a:rPr lang="en-US" sz="2600" dirty="0"/>
            </a:br>
            <a:r>
              <a:rPr lang="en-US" sz="2600" dirty="0"/>
              <a:t>(see next slide, </a:t>
            </a:r>
            <a:r>
              <a:rPr lang="en-US" sz="2400" dirty="0"/>
              <a:t>Ex. Classify images of “X” and “O”)</a:t>
            </a: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898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1447E-DFF0-3796-FC96-347A8DB99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97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Convolutional NN has 3 layers </a:t>
            </a:r>
            <a:br>
              <a:rPr lang="en-US" sz="4000" dirty="0"/>
            </a:br>
            <a:r>
              <a:rPr lang="en-US" sz="2800" dirty="0"/>
              <a:t>Ex. Classify images of “X” and “O”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2CAB-3DE7-AAED-6DB9-4AD3C8105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6325" y="1253331"/>
            <a:ext cx="5730089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Convolution</a:t>
            </a:r>
            <a:r>
              <a:rPr lang="en-US" dirty="0"/>
              <a:t> (apply filters to det. where in </a:t>
            </a:r>
            <a:r>
              <a:rPr lang="en-US" dirty="0" err="1"/>
              <a:t>img</a:t>
            </a:r>
            <a:r>
              <a:rPr lang="en-US" dirty="0"/>
              <a:t> the features occur; see 2 diagonals and “x” kernels ex.)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b="1" dirty="0" err="1"/>
              <a:t>ReLU</a:t>
            </a:r>
            <a:r>
              <a:rPr lang="en-US" dirty="0"/>
              <a:t> (set to zero any negative value; helps with math)</a:t>
            </a:r>
          </a:p>
          <a:p>
            <a:pPr marL="0" indent="0">
              <a:buNone/>
            </a:pPr>
            <a:r>
              <a:rPr lang="en-US" dirty="0"/>
              <a:t>+</a:t>
            </a:r>
            <a:r>
              <a:rPr lang="en-US" b="1" dirty="0" err="1"/>
              <a:t>Maxpooling</a:t>
            </a:r>
            <a:r>
              <a:rPr lang="en-US" dirty="0"/>
              <a:t> layers (</a:t>
            </a:r>
            <a:r>
              <a:rPr lang="en-US" b="1" dirty="0"/>
              <a:t>shrinks</a:t>
            </a:r>
            <a:r>
              <a:rPr lang="en-US" dirty="0"/>
              <a:t> </a:t>
            </a:r>
            <a:r>
              <a:rPr lang="en-US" dirty="0" err="1"/>
              <a:t>img</a:t>
            </a:r>
            <a:r>
              <a:rPr lang="en-US" dirty="0"/>
              <a:t>; keeps similar patterns but smaller features; ex. 7x7</a:t>
            </a:r>
            <a:r>
              <a:rPr lang="en-US" dirty="0">
                <a:sym typeface="Wingdings" pitchFamily="2" charset="2"/>
              </a:rPr>
              <a:t>4x4)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b="1" dirty="0"/>
              <a:t>Fully connected </a:t>
            </a:r>
            <a:r>
              <a:rPr lang="en-US" dirty="0"/>
              <a:t>layers (FFNN)</a:t>
            </a:r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b="1" dirty="0"/>
              <a:t>Output</a:t>
            </a:r>
            <a:r>
              <a:rPr lang="en-US" dirty="0"/>
              <a:t> layer</a:t>
            </a:r>
          </a:p>
          <a:p>
            <a:pPr marL="0" indent="0">
              <a:buNone/>
            </a:pPr>
            <a:r>
              <a:rPr lang="en-US" sz="1500" dirty="0"/>
              <a:t>See “How Convolutional Neural Networks work” by Brandon </a:t>
            </a:r>
            <a:r>
              <a:rPr lang="en-US" sz="1500" dirty="0" err="1"/>
              <a:t>Roher</a:t>
            </a:r>
            <a:r>
              <a:rPr lang="en-US" sz="1500" dirty="0"/>
              <a:t> min. 2-26</a:t>
            </a:r>
          </a:p>
        </p:txBody>
      </p:sp>
      <p:pic>
        <p:nvPicPr>
          <p:cNvPr id="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378D46FD-620C-3350-98B7-3BABBEE8D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7542"/>
            <a:ext cx="5104465" cy="161045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3F6571F-AEAF-4D90-6079-960223532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740" y="2929365"/>
            <a:ext cx="2470922" cy="1332150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21E5CE8-384B-0863-0B41-AEB00E405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803" y="2930006"/>
            <a:ext cx="2470922" cy="1325563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1D2E16A-9336-F890-4FE8-6BD394089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120" y="1839809"/>
            <a:ext cx="2003207" cy="1088049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843F3F5-68C0-C8B2-080C-C8BC1A336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709" y="1859768"/>
            <a:ext cx="1797207" cy="990893"/>
          </a:xfrm>
          <a:prstGeom prst="rect">
            <a:avLst/>
          </a:prstGeom>
        </p:spPr>
      </p:pic>
      <p:pic>
        <p:nvPicPr>
          <p:cNvPr id="13" name="Picture 12" descr="A computer screen 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D9D9CF03-4B1F-C237-5768-32DDA611C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9216" y="470070"/>
            <a:ext cx="2249586" cy="12858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F0F285-0A47-FAE9-F108-1147A909BE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7626" y="507217"/>
            <a:ext cx="2318995" cy="1233358"/>
          </a:xfrm>
          <a:prstGeom prst="rect">
            <a:avLst/>
          </a:prstGeom>
        </p:spPr>
      </p:pic>
      <p:pic>
        <p:nvPicPr>
          <p:cNvPr id="17" name="Picture 16" descr="A screenshot of a game&#10;&#10;Description automatically generated">
            <a:extLst>
              <a:ext uri="{FF2B5EF4-FFF2-40B4-BE49-F238E27FC236}">
                <a16:creationId xmlns:a16="http://schemas.microsoft.com/office/drawing/2014/main" id="{16954A65-670C-BC8C-ED50-5D9B39929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5067" y="377570"/>
            <a:ext cx="2105703" cy="1197834"/>
          </a:xfrm>
          <a:prstGeom prst="rect">
            <a:avLst/>
          </a:prstGeom>
        </p:spPr>
      </p:pic>
      <p:pic>
        <p:nvPicPr>
          <p:cNvPr id="19" name="Picture 18" descr="A blue screen with white text&#10;&#10;Description automatically generated">
            <a:extLst>
              <a:ext uri="{FF2B5EF4-FFF2-40B4-BE49-F238E27FC236}">
                <a16:creationId xmlns:a16="http://schemas.microsoft.com/office/drawing/2014/main" id="{D0ECEA2B-3018-DF07-B0BE-4E57E3ED9C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1596" y="4360749"/>
            <a:ext cx="4593514" cy="21258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C88AAA-1E07-DEC4-735C-0ACA0CF63639}"/>
              </a:ext>
            </a:extLst>
          </p:cNvPr>
          <p:cNvSpPr txBox="1"/>
          <p:nvPr/>
        </p:nvSpPr>
        <p:spPr>
          <a:xfrm>
            <a:off x="5592560" y="6486605"/>
            <a:ext cx="6129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After each layer [</a:t>
            </a:r>
            <a:r>
              <a:rPr lang="en-US" sz="1400" dirty="0" err="1"/>
              <a:t>Convol+ReLU+Pooling</a:t>
            </a:r>
            <a:r>
              <a:rPr lang="en-US" sz="1400" dirty="0"/>
              <a:t>], the </a:t>
            </a:r>
            <a:r>
              <a:rPr lang="en-US" sz="1400" dirty="0" err="1"/>
              <a:t>img</a:t>
            </a:r>
            <a:r>
              <a:rPr lang="en-US" sz="1400" dirty="0"/>
              <a:t> gets more filtered and smaller!</a:t>
            </a:r>
          </a:p>
        </p:txBody>
      </p:sp>
    </p:spTree>
    <p:extLst>
      <p:ext uri="{BB962C8B-B14F-4D97-AF65-F5344CB8AC3E}">
        <p14:creationId xmlns:p14="http://schemas.microsoft.com/office/powerpoint/2010/main" val="137432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7C919-33FC-BD4D-F5A2-7F381C2D3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373B-D350-E728-2F41-2DF65BF4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53" y="-8534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Convolutional NN has 3 layers (cont’d)</a:t>
            </a:r>
            <a:br>
              <a:rPr lang="en-US" sz="4000" dirty="0"/>
            </a:br>
            <a:r>
              <a:rPr lang="en-US" sz="2800" dirty="0"/>
              <a:t>Ex. Classify images of “X” and “O”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4FAF8-8EB9-B4F7-7F8F-1AD860B76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009" y="1090446"/>
            <a:ext cx="11233732" cy="4787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2. </a:t>
            </a:r>
            <a:r>
              <a:rPr lang="en-US" dirty="0">
                <a:highlight>
                  <a:srgbClr val="FFFF00"/>
                </a:highlight>
              </a:rPr>
              <a:t>Fully</a:t>
            </a:r>
            <a:r>
              <a:rPr lang="en-US" dirty="0"/>
              <a:t> connected layers (FFNN) (flatten out into a vector all the image “representations” produced by the convolution step)</a:t>
            </a:r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>
                <a:highlight>
                  <a:srgbClr val="FFFF00"/>
                </a:highlight>
              </a:rPr>
              <a:t>Output</a:t>
            </a:r>
            <a:r>
              <a:rPr lang="en-US" dirty="0"/>
              <a:t> layer</a:t>
            </a:r>
          </a:p>
        </p:txBody>
      </p:sp>
      <p:pic>
        <p:nvPicPr>
          <p:cNvPr id="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91B435A8-ECFB-3E9A-A2AE-9DA1F6A0D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8731"/>
            <a:ext cx="5782169" cy="1824271"/>
          </a:xfrm>
          <a:prstGeom prst="rect">
            <a:avLst/>
          </a:prstGeom>
        </p:spPr>
      </p:pic>
      <p:pic>
        <p:nvPicPr>
          <p:cNvPr id="19" name="Picture 18" descr="A blue screen with white text&#10;&#10;Description automatically generated">
            <a:extLst>
              <a:ext uri="{FF2B5EF4-FFF2-40B4-BE49-F238E27FC236}">
                <a16:creationId xmlns:a16="http://schemas.microsoft.com/office/drawing/2014/main" id="{92BDCFFE-8B1F-DC40-B7A9-9E442E52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09" y="3129635"/>
            <a:ext cx="2393887" cy="1107878"/>
          </a:xfrm>
          <a:prstGeom prst="rect">
            <a:avLst/>
          </a:prstGeom>
        </p:spPr>
      </p:pic>
      <p:pic>
        <p:nvPicPr>
          <p:cNvPr id="8" name="Picture 7" descr="A blue screen with text&#10;&#10;Description automatically generated">
            <a:extLst>
              <a:ext uri="{FF2B5EF4-FFF2-40B4-BE49-F238E27FC236}">
                <a16:creationId xmlns:a16="http://schemas.microsoft.com/office/drawing/2014/main" id="{19A5107F-C378-86F0-A5C1-CC4E5D123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385" y="4363615"/>
            <a:ext cx="5688599" cy="249438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10EE3B7-4C47-969E-9C0C-8B8055D37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859" y="2215716"/>
            <a:ext cx="3474125" cy="2007819"/>
          </a:xfrm>
          <a:prstGeom prst="rect">
            <a:avLst/>
          </a:prstGeom>
        </p:spPr>
      </p:pic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B0BBB5C8-94B0-5EB2-E6DD-1E4E7A3F0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653" y="2203881"/>
            <a:ext cx="3392732" cy="2019655"/>
          </a:xfrm>
          <a:prstGeom prst="rect">
            <a:avLst/>
          </a:prstGeom>
        </p:spPr>
      </p:pic>
      <p:pic>
        <p:nvPicPr>
          <p:cNvPr id="23" name="Picture 22" descr="A screen shot of a cellphone&#10;&#10;Description automatically generated">
            <a:extLst>
              <a:ext uri="{FF2B5EF4-FFF2-40B4-BE49-F238E27FC236}">
                <a16:creationId xmlns:a16="http://schemas.microsoft.com/office/drawing/2014/main" id="{97B25E27-5434-A9DB-3851-2C7813FBD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8370" y="2217857"/>
            <a:ext cx="1861534" cy="2019656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A88110-826C-C662-7A2E-3FFD3373D5B9}"/>
              </a:ext>
            </a:extLst>
          </p:cNvPr>
          <p:cNvCxnSpPr>
            <a:cxnSpLocks/>
          </p:cNvCxnSpPr>
          <p:nvPr/>
        </p:nvCxnSpPr>
        <p:spPr>
          <a:xfrm>
            <a:off x="1548143" y="2444436"/>
            <a:ext cx="5576934" cy="543208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216A8E-E9F1-F3E7-67D3-16DBC9A21A0D}"/>
              </a:ext>
            </a:extLst>
          </p:cNvPr>
          <p:cNvCxnSpPr>
            <a:cxnSpLocks/>
          </p:cNvCxnSpPr>
          <p:nvPr/>
        </p:nvCxnSpPr>
        <p:spPr>
          <a:xfrm>
            <a:off x="4164594" y="1439501"/>
            <a:ext cx="5968228" cy="141726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608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AD2AD-B0F9-90D9-30F2-D5E8C9544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Ex.1: </a:t>
            </a:r>
            <a:r>
              <a:rPr lang="en-US" dirty="0" err="1"/>
              <a:t>AlexNet</a:t>
            </a:r>
            <a:r>
              <a:rPr lang="en-US" dirty="0"/>
              <a:t> trained on ImageNet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3EA23-E837-971C-FDC2-6682F168C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091" y="1867188"/>
            <a:ext cx="5181600" cy="4351338"/>
          </a:xfrm>
        </p:spPr>
        <p:txBody>
          <a:bodyPr/>
          <a:lstStyle/>
          <a:p>
            <a:r>
              <a:rPr lang="en-US" dirty="0"/>
              <a:t>ImageNet dataset: over 1 million images from 1,000 categories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https://www.image-net.org/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r>
              <a:rPr lang="en-US" i="0" dirty="0" err="1">
                <a:solidFill>
                  <a:srgbClr val="292929"/>
                </a:solidFill>
                <a:effectLst/>
                <a:latin typeface="sohne"/>
              </a:rPr>
              <a:t>AlexNet</a:t>
            </a:r>
            <a:r>
              <a:rPr lang="en-US" i="0" dirty="0">
                <a:solidFill>
                  <a:srgbClr val="292929"/>
                </a:solidFill>
                <a:effectLst/>
                <a:latin typeface="sohne"/>
              </a:rPr>
              <a:t>: The Architecture that Challenged CNNs (article)</a:t>
            </a:r>
          </a:p>
          <a:p>
            <a:pPr marL="0" indent="0">
              <a:buNone/>
            </a:pPr>
            <a:r>
              <a:rPr lang="en-US" sz="1800" b="1" i="0" dirty="0">
                <a:solidFill>
                  <a:srgbClr val="292929"/>
                </a:solidFill>
                <a:effectLst/>
                <a:latin typeface="sohne"/>
                <a:hlinkClick r:id="rId3"/>
              </a:rPr>
              <a:t>https://towardsdatascience.com/alexnet-the-architecture-that-challenged-cnns-e406d5297951</a:t>
            </a:r>
            <a:endParaRPr lang="en-US" sz="1800" b="1" dirty="0">
              <a:solidFill>
                <a:srgbClr val="292929"/>
              </a:solidFill>
              <a:latin typeface="sohne"/>
            </a:endParaRPr>
          </a:p>
          <a:p>
            <a:endParaRPr lang="en-US" dirty="0"/>
          </a:p>
        </p:txBody>
      </p:sp>
      <p:pic>
        <p:nvPicPr>
          <p:cNvPr id="1026" name="Picture 2" descr="Implementing AlexNet CNN Architecture Using TensorFlow 2.0+ and Keras | by  Richmond Alake | Towards Data Science">
            <a:extLst>
              <a:ext uri="{FF2B5EF4-FFF2-40B4-BE49-F238E27FC236}">
                <a16:creationId xmlns:a16="http://schemas.microsoft.com/office/drawing/2014/main" id="{ED01585C-4750-2001-3336-9BC47C3B5A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7518"/>
            <a:ext cx="5675657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89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5B092-D960-D2B6-659D-6CAB6BA91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pre-trained CNN network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C945-F7CD-7214-EDF1-8844C523E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002" y="1822450"/>
            <a:ext cx="5181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Created for the 2012 Image Recognition Challenge</a:t>
            </a:r>
          </a:p>
          <a:p>
            <a:r>
              <a:rPr lang="en-US" dirty="0"/>
              <a:t>Used deep learning first time for this challenge -&gt; err = 15% (when human err is 25%)</a:t>
            </a:r>
          </a:p>
          <a:p>
            <a:r>
              <a:rPr lang="en-US" dirty="0"/>
              <a:t>2017 err -&gt; 5%</a:t>
            </a:r>
          </a:p>
          <a:p>
            <a:r>
              <a:rPr lang="en-US" dirty="0"/>
              <a:t>Must train on GPU</a:t>
            </a:r>
          </a:p>
          <a:p>
            <a:r>
              <a:rPr lang="en-US" dirty="0"/>
              <a:t>Has 8 layers </a:t>
            </a:r>
          </a:p>
          <a:p>
            <a:pPr lvl="1"/>
            <a:r>
              <a:rPr lang="en-US" dirty="0"/>
              <a:t>C1: 96 filters (96 “representations” of same </a:t>
            </a:r>
            <a:r>
              <a:rPr lang="en-US" dirty="0" err="1"/>
              <a:t>img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C2: 256 filters</a:t>
            </a:r>
          </a:p>
          <a:p>
            <a:pPr lvl="1"/>
            <a:r>
              <a:rPr lang="en-US" dirty="0"/>
              <a:t>C3: 384 filters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Trained in ImageNet dataset</a:t>
            </a:r>
          </a:p>
          <a:p>
            <a:r>
              <a:rPr lang="en-US" dirty="0"/>
              <a:t>Output layer: 1000 neurons corresponding to 1000 categories like car, bird, boat, airplane, etc.</a:t>
            </a:r>
          </a:p>
        </p:txBody>
      </p:sp>
      <p:pic>
        <p:nvPicPr>
          <p:cNvPr id="2050" name="Picture 2" descr="Alexnet Deep Learning Basic :AlexNet Introduction &amp; OverView and How to ...  | Deep learning, Learning, Digital image processing">
            <a:extLst>
              <a:ext uri="{FF2B5EF4-FFF2-40B4-BE49-F238E27FC236}">
                <a16:creationId xmlns:a16="http://schemas.microsoft.com/office/drawing/2014/main" id="{36118036-7A54-1944-24BB-FE8A717349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02" y="2086913"/>
            <a:ext cx="6795398" cy="38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22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006B-7FEC-747B-6C18-E7228F385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Ex.2: VGC16 architecture</a:t>
            </a:r>
            <a:br>
              <a:rPr lang="en-US" dirty="0"/>
            </a:br>
            <a:r>
              <a:rPr lang="en-US" dirty="0" err="1"/>
              <a:t>ResNET</a:t>
            </a:r>
            <a:r>
              <a:rPr lang="en-US" dirty="0"/>
              <a:t> (2015)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C8C484-E183-4DF8-5DC4-DC0EC59B8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231" y="1060564"/>
            <a:ext cx="10084307" cy="5797435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2AA2D5-5600-C41F-B96D-94B2CCCA9B95}"/>
              </a:ext>
            </a:extLst>
          </p:cNvPr>
          <p:cNvSpPr txBox="1">
            <a:spLocks/>
          </p:cNvSpPr>
          <p:nvPr/>
        </p:nvSpPr>
        <p:spPr>
          <a:xfrm>
            <a:off x="7289799" y="480848"/>
            <a:ext cx="4795597" cy="32177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152 layers </a:t>
            </a:r>
          </a:p>
          <a:p>
            <a:r>
              <a:rPr lang="en-US" dirty="0"/>
              <a:t>1million parameters </a:t>
            </a:r>
          </a:p>
          <a:p>
            <a:r>
              <a:rPr lang="en-US" dirty="0"/>
              <a:t>Ex. 224x224x64</a:t>
            </a:r>
          </a:p>
          <a:p>
            <a:pPr lvl="1"/>
            <a:r>
              <a:rPr lang="en-US" dirty="0"/>
              <a:t>224x224 pixels/numbers in an image</a:t>
            </a:r>
          </a:p>
          <a:p>
            <a:pPr lvl="1"/>
            <a:r>
              <a:rPr lang="en-US" dirty="0"/>
              <a:t>Use 64 filters (to detect patterns; one filter finds all vertical lines; another finds all horizontal ones; etc.)</a:t>
            </a:r>
          </a:p>
        </p:txBody>
      </p:sp>
    </p:spTree>
    <p:extLst>
      <p:ext uri="{BB962C8B-B14F-4D97-AF65-F5344CB8AC3E}">
        <p14:creationId xmlns:p14="http://schemas.microsoft.com/office/powerpoint/2010/main" val="3343289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38673-AA04-3CEA-7CF1-3DDD4E2FB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8255"/>
            <a:ext cx="10515600" cy="1325563"/>
          </a:xfrm>
        </p:spPr>
        <p:txBody>
          <a:bodyPr/>
          <a:lstStyle/>
          <a:p>
            <a:pPr algn="l" fontAlgn="base"/>
            <a:r>
              <a:rPr lang="en-US" b="1" i="0" dirty="0">
                <a:solidFill>
                  <a:srgbClr val="273239"/>
                </a:solidFill>
                <a:effectLst/>
                <a:latin typeface="sofia-pro"/>
              </a:rPr>
              <a:t>Ex.3: </a:t>
            </a:r>
            <a:r>
              <a:rPr lang="en-US" b="1" i="0" dirty="0" err="1">
                <a:solidFill>
                  <a:srgbClr val="273239"/>
                </a:solidFill>
                <a:effectLst/>
                <a:latin typeface="sofia-pro"/>
              </a:rPr>
              <a:t>GoogLeNet</a:t>
            </a:r>
            <a:r>
              <a:rPr lang="en-US" b="1" i="0" dirty="0">
                <a:solidFill>
                  <a:srgbClr val="273239"/>
                </a:solidFill>
                <a:effectLst/>
                <a:latin typeface="sofia-pro"/>
              </a:rPr>
              <a:t> - Another pre-trained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BAAD6-9196-8773-065D-043001E0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901600"/>
            <a:ext cx="10515600" cy="4351338"/>
          </a:xfrm>
        </p:spPr>
        <p:txBody>
          <a:bodyPr>
            <a:normAutofit fontScale="77500" lnSpcReduction="20000"/>
          </a:bodyPr>
          <a:lstStyle/>
          <a:p>
            <a:endParaRPr lang="en-US" b="1" i="0" dirty="0">
              <a:solidFill>
                <a:srgbClr val="292929"/>
              </a:solidFill>
              <a:effectLst/>
              <a:latin typeface="sohne"/>
            </a:endParaRPr>
          </a:p>
          <a:p>
            <a:r>
              <a:rPr lang="en-US" dirty="0">
                <a:hlinkClick r:id="rId2"/>
              </a:rPr>
              <a:t>https://www.geeksforgeeks.org/understanding-googlenet-model-cnn-architecture/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273239"/>
                </a:solidFill>
                <a:latin typeface="urw-din"/>
              </a:rPr>
              <a:t>A</a:t>
            </a:r>
            <a:r>
              <a:rPr lang="en-US" b="0" i="0" dirty="0">
                <a:solidFill>
                  <a:srgbClr val="273239"/>
                </a:solidFill>
                <a:effectLst/>
                <a:latin typeface="urw-din"/>
              </a:rPr>
              <a:t>rchitecture takes image of size </a:t>
            </a:r>
            <a:r>
              <a:rPr lang="en-US" b="0" i="1" dirty="0">
                <a:solidFill>
                  <a:srgbClr val="273239"/>
                </a:solidFill>
                <a:effectLst/>
                <a:latin typeface="urw-din"/>
              </a:rPr>
              <a:t>224 x 224</a:t>
            </a:r>
            <a:r>
              <a:rPr lang="en-US" b="0" i="0" dirty="0">
                <a:solidFill>
                  <a:srgbClr val="273239"/>
                </a:solidFill>
                <a:effectLst/>
                <a:latin typeface="urw-din"/>
              </a:rPr>
              <a:t> with RGB color channels</a:t>
            </a:r>
          </a:p>
          <a:p>
            <a:r>
              <a:rPr lang="en-US" dirty="0">
                <a:solidFill>
                  <a:srgbClr val="273239"/>
                </a:solidFill>
                <a:latin typeface="urw-din"/>
              </a:rPr>
              <a:t>Has 22 layers</a:t>
            </a:r>
            <a:endParaRPr lang="en-US" b="0" i="0" dirty="0">
              <a:solidFill>
                <a:srgbClr val="273239"/>
              </a:solidFill>
              <a:effectLst/>
              <a:latin typeface="urw-din"/>
            </a:endParaRPr>
          </a:p>
          <a:p>
            <a:r>
              <a:rPr lang="en-US" dirty="0">
                <a:solidFill>
                  <a:srgbClr val="273239"/>
                </a:solidFill>
                <a:latin typeface="urw-din"/>
              </a:rPr>
              <a:t>Err -&gt; 6.7%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Review of Popular Deep Learning Architectures: </a:t>
            </a:r>
            <a:r>
              <a:rPr lang="en-US" dirty="0" err="1"/>
              <a:t>AlexNet</a:t>
            </a:r>
            <a:r>
              <a:rPr lang="en-US" dirty="0"/>
              <a:t>, VGG16, and </a:t>
            </a:r>
            <a:r>
              <a:rPr lang="en-US" dirty="0" err="1"/>
              <a:t>GoogleNet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https://blog.paperspace.com/popular-deep-learning-architectures-alexnet-vgg-googlenet/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530F4D0-B279-A5CE-125E-89902CF7A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076" y="4490308"/>
            <a:ext cx="8393497" cy="22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87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FF198-B241-12F5-1A84-62CAE8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36" y="-260876"/>
            <a:ext cx="10515600" cy="1325563"/>
          </a:xfrm>
        </p:spPr>
        <p:txBody>
          <a:bodyPr/>
          <a:lstStyle/>
          <a:p>
            <a:r>
              <a:rPr lang="en-US" dirty="0"/>
              <a:t>Tutorials with good visualizations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CE5D6-8739-DA7E-D590-650A14A79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89" y="814808"/>
            <a:ext cx="11353800" cy="5831405"/>
          </a:xfrm>
        </p:spPr>
        <p:txBody>
          <a:bodyPr>
            <a:normAutofit fontScale="55000" lnSpcReduction="20000"/>
          </a:bodyPr>
          <a:lstStyle/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But what is a convolution? - </a:t>
            </a:r>
            <a:r>
              <a:rPr lang="en-US" b="1" i="0" dirty="0">
                <a:solidFill>
                  <a:srgbClr val="0F0F0F"/>
                </a:solidFill>
                <a:effectLst/>
                <a:latin typeface="YouTube Sans"/>
                <a:hlinkClick r:id="rId2"/>
              </a:rPr>
              <a:t>https://www.youtube.com/watch?v=KuXjwB4LzSA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But what is a neural network? | Chapter 1, Deep learning</a:t>
            </a:r>
          </a:p>
          <a:p>
            <a:pPr marL="0" indent="0">
              <a:buNone/>
            </a:pPr>
            <a:r>
              <a:rPr lang="en-US" b="1" i="0" dirty="0">
                <a:solidFill>
                  <a:srgbClr val="0F0F0F"/>
                </a:solidFill>
                <a:effectLst/>
                <a:latin typeface="YouTube Sans"/>
                <a:hlinkClick r:id="rId3"/>
              </a:rPr>
              <a:t>https://www.youtube.com/watch?v=aircAruvnKk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Restricted Boltzmann Machines </a:t>
            </a:r>
          </a:p>
          <a:p>
            <a:pPr marL="0" indent="0">
              <a:buNone/>
            </a:pPr>
            <a:r>
              <a:rPr lang="en-US" b="1" i="0" dirty="0">
                <a:solidFill>
                  <a:srgbClr val="0F0F0F"/>
                </a:solidFill>
                <a:effectLst/>
                <a:latin typeface="YouTube Sans"/>
                <a:hlinkClick r:id="rId4"/>
              </a:rPr>
              <a:t>https://www.youtube.com/watch?v=puux7KZQfsE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b="1" dirty="0">
              <a:solidFill>
                <a:srgbClr val="0F0F0F"/>
              </a:solidFill>
              <a:latin typeface="YouTube Sans"/>
            </a:endParaRPr>
          </a:p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A friendly introduction to Convolutional Neural Networks and Image Recognition, Luis </a:t>
            </a:r>
            <a:r>
              <a:rPr lang="en-US" b="1" i="0" dirty="0" err="1">
                <a:solidFill>
                  <a:srgbClr val="0F0F0F"/>
                </a:solidFill>
                <a:effectLst/>
                <a:latin typeface="YouTube Sans"/>
              </a:rPr>
              <a:t>Serano</a:t>
            </a:r>
            <a:endParaRPr lang="en-US" b="1" dirty="0">
              <a:solidFill>
                <a:srgbClr val="0F0F0F"/>
              </a:solidFill>
              <a:latin typeface="YouTube Sans"/>
            </a:endParaRPr>
          </a:p>
          <a:p>
            <a:pPr marL="0" indent="0">
              <a:buNone/>
            </a:pPr>
            <a:r>
              <a:rPr lang="en-US" b="1" i="0" dirty="0">
                <a:solidFill>
                  <a:srgbClr val="0F0F0F"/>
                </a:solidFill>
                <a:effectLst/>
                <a:latin typeface="YouTube Sans"/>
                <a:hlinkClick r:id="rId5"/>
              </a:rPr>
              <a:t>https://www.youtube.com/watch?v=2-Ol7ZB0MmU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r>
              <a:rPr lang="en-US" b="1" i="0" dirty="0">
                <a:solidFill>
                  <a:srgbClr val="0F0F0F"/>
                </a:solidFill>
                <a:effectLst/>
                <a:highlight>
                  <a:srgbClr val="FFFF00"/>
                </a:highlight>
                <a:latin typeface="YouTube Sans"/>
              </a:rPr>
              <a:t>How Convolutional Neural Networks work</a:t>
            </a:r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, 26min</a:t>
            </a:r>
          </a:p>
          <a:p>
            <a:pPr marL="0" indent="0">
              <a:buNone/>
            </a:pPr>
            <a:r>
              <a:rPr lang="en-US" b="1" i="0" dirty="0">
                <a:solidFill>
                  <a:srgbClr val="0F0F0F"/>
                </a:solidFill>
                <a:effectLst/>
                <a:latin typeface="YouTube Sans"/>
                <a:hlinkClick r:id="rId6"/>
              </a:rPr>
              <a:t>https://www.youtube.com/watch?v=FmpDIaiMIeA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Deep Learning Demystified by Brandon Rohrer</a:t>
            </a:r>
          </a:p>
          <a:p>
            <a:pPr marL="0" indent="0">
              <a:buNone/>
            </a:pPr>
            <a:r>
              <a:rPr lang="en-US" b="1" i="0" dirty="0">
                <a:solidFill>
                  <a:srgbClr val="0F0F0F"/>
                </a:solidFill>
                <a:effectLst/>
                <a:latin typeface="YouTube Sans"/>
                <a:hlinkClick r:id="rId7"/>
              </a:rPr>
              <a:t>https://www.youtube.com/watch?v=Q9Z20HCPnww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endParaRPr lang="en-US" b="1" dirty="0">
              <a:solidFill>
                <a:srgbClr val="0F0F0F"/>
              </a:solidFill>
              <a:latin typeface="YouTube Sans"/>
            </a:endParaRPr>
          </a:p>
          <a:p>
            <a:r>
              <a:rPr lang="en-US" b="1" dirty="0">
                <a:solidFill>
                  <a:srgbClr val="0F0F0F"/>
                </a:solidFill>
                <a:latin typeface="YouTube Sans"/>
              </a:rPr>
              <a:t>Brief demo of Deep Learning in Python (recognizing hand-written digits)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F0F0F"/>
                </a:solidFill>
                <a:latin typeface="YouTube Sans"/>
                <a:hlinkClick r:id="rId8"/>
              </a:rPr>
              <a:t>https://pyimagesearch.com/2014/09/22/getting-started-deep-learning-python/</a:t>
            </a:r>
            <a:endParaRPr lang="en-US" b="1" dirty="0">
              <a:solidFill>
                <a:srgbClr val="0F0F0F"/>
              </a:solidFill>
              <a:latin typeface="YouTube Sans"/>
            </a:endParaRPr>
          </a:p>
          <a:p>
            <a:pPr marL="0" indent="0">
              <a:buNone/>
            </a:pP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43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748</Words>
  <Application>Microsoft Macintosh PowerPoint</Application>
  <PresentationFormat>Widescreen</PresentationFormat>
  <Paragraphs>88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sofia-pro</vt:lpstr>
      <vt:lpstr>sohne</vt:lpstr>
      <vt:lpstr>urw-din</vt:lpstr>
      <vt:lpstr>Wingdings</vt:lpstr>
      <vt:lpstr>YouTube Sans</vt:lpstr>
      <vt:lpstr>Office Theme</vt:lpstr>
      <vt:lpstr>Deep Learning</vt:lpstr>
      <vt:lpstr>Convolutional NN resources</vt:lpstr>
      <vt:lpstr>Convolutional NN has 3 layers  Ex. Classify images of “X” and “O”</vt:lpstr>
      <vt:lpstr>Convolutional NN has 3 layers (cont’d) Ex. Classify images of “X” and “O”</vt:lpstr>
      <vt:lpstr>Ex.1: AlexNet trained on ImageNet dataset</vt:lpstr>
      <vt:lpstr>AlexNet – pre-trained CNN network </vt:lpstr>
      <vt:lpstr>Ex.2: VGC16 architecture ResNET (2015)</vt:lpstr>
      <vt:lpstr>Ex.3: GoogLeNet - Another pre-trained CNN</vt:lpstr>
      <vt:lpstr>Tutorials with good visualizations</vt:lpstr>
      <vt:lpstr>Other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</dc:title>
  <dc:creator>Sofia Visa</dc:creator>
  <cp:lastModifiedBy>Sofia Visa</cp:lastModifiedBy>
  <cp:revision>67</cp:revision>
  <dcterms:created xsi:type="dcterms:W3CDTF">2023-02-23T15:27:48Z</dcterms:created>
  <dcterms:modified xsi:type="dcterms:W3CDTF">2024-10-18T19:07:42Z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86e8d42-b9a6-4554-b0cc-98af32c6b0e9_Enabled">
    <vt:lpwstr>true</vt:lpwstr>
  </property>
  <property fmtid="{D5CDD505-2E9C-101B-9397-08002B2CF9AE}" pid="3" name="MSIP_Label_b86e8d42-b9a6-4554-b0cc-98af32c6b0e9_SetDate">
    <vt:lpwstr>2024-10-07T12:18:13Z</vt:lpwstr>
  </property>
  <property fmtid="{D5CDD505-2E9C-101B-9397-08002B2CF9AE}" pid="4" name="MSIP_Label_b86e8d42-b9a6-4554-b0cc-98af32c6b0e9_Method">
    <vt:lpwstr>Standard</vt:lpwstr>
  </property>
  <property fmtid="{D5CDD505-2E9C-101B-9397-08002B2CF9AE}" pid="5" name="MSIP_Label_b86e8d42-b9a6-4554-b0cc-98af32c6b0e9_Name">
    <vt:lpwstr>defa4170-0d19-0005-0004-bc88714345d2</vt:lpwstr>
  </property>
  <property fmtid="{D5CDD505-2E9C-101B-9397-08002B2CF9AE}" pid="6" name="MSIP_Label_b86e8d42-b9a6-4554-b0cc-98af32c6b0e9_SiteId">
    <vt:lpwstr>9ef017d9-7f05-4225-9838-f92cff57b7ab</vt:lpwstr>
  </property>
  <property fmtid="{D5CDD505-2E9C-101B-9397-08002B2CF9AE}" pid="7" name="MSIP_Label_b86e8d42-b9a6-4554-b0cc-98af32c6b0e9_ActionId">
    <vt:lpwstr>d7c7b30c-3693-4ae5-be37-69a37586f4ed</vt:lpwstr>
  </property>
  <property fmtid="{D5CDD505-2E9C-101B-9397-08002B2CF9AE}" pid="8" name="MSIP_Label_b86e8d42-b9a6-4554-b0cc-98af32c6b0e9_ContentBits">
    <vt:lpwstr>0</vt:lpwstr>
  </property>
</Properties>
</file>