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58"/>
  </p:notesMasterIdLst>
  <p:handoutMasterIdLst>
    <p:handoutMasterId r:id="rId59"/>
  </p:handoutMasterIdLst>
  <p:sldIdLst>
    <p:sldId id="270" r:id="rId2"/>
    <p:sldId id="271" r:id="rId3"/>
    <p:sldId id="288" r:id="rId4"/>
    <p:sldId id="274" r:id="rId5"/>
    <p:sldId id="275" r:id="rId6"/>
    <p:sldId id="290" r:id="rId7"/>
    <p:sldId id="291" r:id="rId8"/>
    <p:sldId id="292" r:id="rId9"/>
    <p:sldId id="348" r:id="rId10"/>
    <p:sldId id="349" r:id="rId11"/>
    <p:sldId id="335" r:id="rId12"/>
    <p:sldId id="350" r:id="rId13"/>
    <p:sldId id="334" r:id="rId14"/>
    <p:sldId id="337" r:id="rId15"/>
    <p:sldId id="338" r:id="rId16"/>
    <p:sldId id="339" r:id="rId17"/>
    <p:sldId id="340" r:id="rId18"/>
    <p:sldId id="341" r:id="rId19"/>
    <p:sldId id="294" r:id="rId20"/>
    <p:sldId id="295" r:id="rId21"/>
    <p:sldId id="296" r:id="rId22"/>
    <p:sldId id="342" r:id="rId23"/>
    <p:sldId id="343" r:id="rId24"/>
    <p:sldId id="344" r:id="rId25"/>
    <p:sldId id="345" r:id="rId26"/>
    <p:sldId id="346" r:id="rId27"/>
    <p:sldId id="347" r:id="rId28"/>
    <p:sldId id="351" r:id="rId29"/>
    <p:sldId id="352" r:id="rId30"/>
    <p:sldId id="353" r:id="rId31"/>
    <p:sldId id="298" r:id="rId32"/>
    <p:sldId id="299" r:id="rId33"/>
    <p:sldId id="300" r:id="rId34"/>
    <p:sldId id="301" r:id="rId35"/>
    <p:sldId id="302" r:id="rId36"/>
    <p:sldId id="306" r:id="rId37"/>
    <p:sldId id="321" r:id="rId38"/>
    <p:sldId id="320" r:id="rId39"/>
    <p:sldId id="307" r:id="rId40"/>
    <p:sldId id="322" r:id="rId41"/>
    <p:sldId id="308" r:id="rId42"/>
    <p:sldId id="323" r:id="rId43"/>
    <p:sldId id="324" r:id="rId44"/>
    <p:sldId id="325" r:id="rId45"/>
    <p:sldId id="326" r:id="rId46"/>
    <p:sldId id="309" r:id="rId47"/>
    <p:sldId id="354" r:id="rId48"/>
    <p:sldId id="355" r:id="rId49"/>
    <p:sldId id="356" r:id="rId50"/>
    <p:sldId id="357" r:id="rId51"/>
    <p:sldId id="358" r:id="rId52"/>
    <p:sldId id="359" r:id="rId53"/>
    <p:sldId id="310" r:id="rId54"/>
    <p:sldId id="332" r:id="rId55"/>
    <p:sldId id="287" r:id="rId56"/>
    <p:sldId id="360" r:id="rId57"/>
  </p:sldIdLst>
  <p:sldSz cx="9144000" cy="6858000" type="screen4x3"/>
  <p:notesSz cx="7099300" cy="10234613"/>
  <p:custDataLst>
    <p:tags r:id="rId60"/>
  </p:custDataLst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55" autoAdjust="0"/>
    <p:restoredTop sz="94724" autoAdjust="0"/>
  </p:normalViewPr>
  <p:slideViewPr>
    <p:cSldViewPr snapToObjects="1">
      <p:cViewPr varScale="1">
        <p:scale>
          <a:sx n="202" d="100"/>
          <a:sy n="202" d="100"/>
        </p:scale>
        <p:origin x="318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308F8EC-7D36-A54D-8332-431199CEE8A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54371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29273722-2350-8E45-9A52-4FAD76C4AA1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75300" y="0"/>
            <a:ext cx="15240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2627AECA-9E18-8E44-B8BC-B61A47CB6D78}" type="datetime3">
              <a:rPr lang="en-AU"/>
              <a:pPr>
                <a:defRPr/>
              </a:pPr>
              <a:t>11 November, 2019</a:t>
            </a:fld>
            <a:endParaRPr lang="en-AU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600F8096-FD04-D04D-9088-B7C0ED85ED4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54371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AU"/>
              <a:t>Chapter 7 — Multicores, Multiprocessors, and Clusters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2D31AEC5-719D-8240-B12A-A8E7D7E37C2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75300" y="9723438"/>
            <a:ext cx="15240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latin typeface="Times New Roman" panose="02020603050405020304" pitchFamily="18" charset="0"/>
              </a:defRPr>
            </a:lvl1pPr>
          </a:lstStyle>
          <a:p>
            <a:fld id="{8B7347DF-DB4D-9D4E-A645-B580FCA32587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385040D-1F42-9C49-A323-01B37E8DD62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FFEF477-C2A7-1B45-AE8F-20F25155C47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270BC91D-3989-F249-B18A-A0E992A99422}" type="datetime3">
              <a:rPr lang="en-AU"/>
              <a:pPr>
                <a:defRPr/>
              </a:pPr>
              <a:t>11 November, 2019</a:t>
            </a:fld>
            <a:endParaRPr lang="en-AU"/>
          </a:p>
        </p:txBody>
      </p:sp>
      <p:sp>
        <p:nvSpPr>
          <p:cNvPr id="61444" name="Rectangle 4">
            <a:extLst>
              <a:ext uri="{FF2B5EF4-FFF2-40B4-BE49-F238E27FC236}">
                <a16:creationId xmlns:a16="http://schemas.microsoft.com/office/drawing/2014/main" id="{6E1F0AA5-9272-A24C-826D-2B248EA24B4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EE4AC2F1-EDF5-2944-8C26-10D48AA8AFC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2513"/>
            <a:ext cx="5207000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D8A7CFEF-F2D4-3540-8AA0-E654A3F8828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AU"/>
              <a:t>Chapter 7 — Multicores, Multiprocessors, and Clusters</a:t>
            </a:r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8D83E06B-7D2E-4340-A45A-CD320EA150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latin typeface="Times New Roman" panose="02020603050405020304" pitchFamily="18" charset="0"/>
              </a:defRPr>
            </a:lvl1pPr>
          </a:lstStyle>
          <a:p>
            <a:fld id="{3D3A5EDF-581F-8041-B81E-24CF30DF40DB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A158B9AC-54E2-5A48-9F07-E4174573216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ED21F409-9D6C-1042-A444-E2BAD9F4A33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45EC501-2EB1-4B25-A9BB-79D2BB05A12C}" type="datetime3">
              <a:rPr lang="en-AU" smtClean="0"/>
              <a:pPr>
                <a:defRPr/>
              </a:pPr>
              <a:t>11 November, 2019</a:t>
            </a:fld>
            <a:endParaRPr lang="en-AU"/>
          </a:p>
        </p:txBody>
      </p:sp>
      <p:sp>
        <p:nvSpPr>
          <p:cNvPr id="62468" name="Rectangle 6">
            <a:extLst>
              <a:ext uri="{FF2B5EF4-FFF2-40B4-BE49-F238E27FC236}">
                <a16:creationId xmlns:a16="http://schemas.microsoft.com/office/drawing/2014/main" id="{0C0506E5-D2F1-604F-B98D-593EABC6348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7 — Multicores, Multiprocessors, and Clusters</a:t>
            </a:r>
          </a:p>
        </p:txBody>
      </p:sp>
      <p:sp>
        <p:nvSpPr>
          <p:cNvPr id="62469" name="Rectangle 7">
            <a:extLst>
              <a:ext uri="{FF2B5EF4-FFF2-40B4-BE49-F238E27FC236}">
                <a16:creationId xmlns:a16="http://schemas.microsoft.com/office/drawing/2014/main" id="{54F1D655-A6B2-3447-9971-4CA7BA96ED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2151F43-2EDE-8142-A904-F7D6A40DFCE5}" type="slidenum">
              <a:rPr lang="en-AU" altLang="en-US">
                <a:latin typeface="Times New Roman" panose="02020603050405020304" pitchFamily="18" charset="0"/>
              </a:rPr>
              <a:pPr/>
              <a:t>1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62470" name="Rectangle 2">
            <a:extLst>
              <a:ext uri="{FF2B5EF4-FFF2-40B4-BE49-F238E27FC236}">
                <a16:creationId xmlns:a16="http://schemas.microsoft.com/office/drawing/2014/main" id="{48A4C4EC-FA4E-5445-8BAA-FA36D7F11D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71" name="Rectangle 3">
            <a:extLst>
              <a:ext uri="{FF2B5EF4-FFF2-40B4-BE49-F238E27FC236}">
                <a16:creationId xmlns:a16="http://schemas.microsoft.com/office/drawing/2014/main" id="{0C1CA2CD-C796-1B47-AB2B-6A1EA731F0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85A731C7-1494-9C41-BE1F-333915D9C0A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2DD78768-CEA2-A145-A9FD-1F6A581C1F5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63E0665-C81A-4BFE-B7C5-01B0F526BAF3}" type="datetime3">
              <a:rPr lang="en-AU" smtClean="0"/>
              <a:pPr>
                <a:defRPr/>
              </a:pPr>
              <a:t>11 November, 2019</a:t>
            </a:fld>
            <a:endParaRPr lang="en-AU"/>
          </a:p>
        </p:txBody>
      </p:sp>
      <p:sp>
        <p:nvSpPr>
          <p:cNvPr id="72708" name="Rectangle 6">
            <a:extLst>
              <a:ext uri="{FF2B5EF4-FFF2-40B4-BE49-F238E27FC236}">
                <a16:creationId xmlns:a16="http://schemas.microsoft.com/office/drawing/2014/main" id="{9D74609D-1EC5-F949-93B5-D4FF60EC042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7 — Multicores, Multiprocessors, and Clusters</a:t>
            </a:r>
          </a:p>
        </p:txBody>
      </p:sp>
      <p:sp>
        <p:nvSpPr>
          <p:cNvPr id="72709" name="Rectangle 7">
            <a:extLst>
              <a:ext uri="{FF2B5EF4-FFF2-40B4-BE49-F238E27FC236}">
                <a16:creationId xmlns:a16="http://schemas.microsoft.com/office/drawing/2014/main" id="{CCAA1F6A-1E3F-814D-8D61-69AA1CC0B0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C106798-7643-1B41-B3C8-6F52548C81AA}" type="slidenum">
              <a:rPr lang="en-AU" altLang="en-US">
                <a:latin typeface="Times New Roman" panose="02020603050405020304" pitchFamily="18" charset="0"/>
              </a:rPr>
              <a:pPr/>
              <a:t>10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72710" name="Rectangle 2">
            <a:extLst>
              <a:ext uri="{FF2B5EF4-FFF2-40B4-BE49-F238E27FC236}">
                <a16:creationId xmlns:a16="http://schemas.microsoft.com/office/drawing/2014/main" id="{40AC7FD0-F846-184D-A65C-ADD26D7777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11" name="Rectangle 3">
            <a:extLst>
              <a:ext uri="{FF2B5EF4-FFF2-40B4-BE49-F238E27FC236}">
                <a16:creationId xmlns:a16="http://schemas.microsoft.com/office/drawing/2014/main" id="{9611529B-06E6-2742-BF6A-2602034132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61255282-3336-8D44-B53E-67660472809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5F177118-310A-0A4A-BBFC-C6B7430F73A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75A20D72-3CB6-4D73-8F11-B50BA51EA1F7}" type="datetime3">
              <a:rPr lang="en-AU" smtClean="0"/>
              <a:pPr>
                <a:defRPr/>
              </a:pPr>
              <a:t>11 November, 2019</a:t>
            </a:fld>
            <a:endParaRPr lang="en-AU"/>
          </a:p>
        </p:txBody>
      </p:sp>
      <p:sp>
        <p:nvSpPr>
          <p:cNvPr id="73732" name="Rectangle 6">
            <a:extLst>
              <a:ext uri="{FF2B5EF4-FFF2-40B4-BE49-F238E27FC236}">
                <a16:creationId xmlns:a16="http://schemas.microsoft.com/office/drawing/2014/main" id="{16E21C41-0BCE-B046-A6EC-5C34BE44071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7 — Multicores, Multiprocessors, and Clusters</a:t>
            </a:r>
          </a:p>
        </p:txBody>
      </p:sp>
      <p:sp>
        <p:nvSpPr>
          <p:cNvPr id="73733" name="Rectangle 7">
            <a:extLst>
              <a:ext uri="{FF2B5EF4-FFF2-40B4-BE49-F238E27FC236}">
                <a16:creationId xmlns:a16="http://schemas.microsoft.com/office/drawing/2014/main" id="{D6912E33-A190-824D-ADE5-01E1A55FAE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FBEA2E4-FDCA-4E49-A517-9E777EED6319}" type="slidenum">
              <a:rPr lang="en-AU" altLang="en-US">
                <a:latin typeface="Times New Roman" panose="02020603050405020304" pitchFamily="18" charset="0"/>
              </a:rPr>
              <a:pPr/>
              <a:t>11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73734" name="Rectangle 2">
            <a:extLst>
              <a:ext uri="{FF2B5EF4-FFF2-40B4-BE49-F238E27FC236}">
                <a16:creationId xmlns:a16="http://schemas.microsoft.com/office/drawing/2014/main" id="{6E04F5DA-5A86-D843-BA39-8CF9FC07E6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5" name="Rectangle 3">
            <a:extLst>
              <a:ext uri="{FF2B5EF4-FFF2-40B4-BE49-F238E27FC236}">
                <a16:creationId xmlns:a16="http://schemas.microsoft.com/office/drawing/2014/main" id="{3789992B-001F-2D40-9BA4-57774BAEB5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58C1E48C-EADB-BB4D-9133-1EAEF3D576D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E2C087CA-3D35-6A49-A1E5-F096BAD9851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F0AC2923-1937-4F20-93A3-9643FC5BBE17}" type="datetime3">
              <a:rPr lang="en-AU" smtClean="0"/>
              <a:pPr>
                <a:defRPr/>
              </a:pPr>
              <a:t>11 November, 2019</a:t>
            </a:fld>
            <a:endParaRPr lang="en-AU"/>
          </a:p>
        </p:txBody>
      </p:sp>
      <p:sp>
        <p:nvSpPr>
          <p:cNvPr id="74756" name="Rectangle 6">
            <a:extLst>
              <a:ext uri="{FF2B5EF4-FFF2-40B4-BE49-F238E27FC236}">
                <a16:creationId xmlns:a16="http://schemas.microsoft.com/office/drawing/2014/main" id="{44BFB901-6FD4-6F49-BD4F-14856BC8799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7 — Multicores, Multiprocessors, and Clusters</a:t>
            </a:r>
          </a:p>
        </p:txBody>
      </p:sp>
      <p:sp>
        <p:nvSpPr>
          <p:cNvPr id="74757" name="Rectangle 7">
            <a:extLst>
              <a:ext uri="{FF2B5EF4-FFF2-40B4-BE49-F238E27FC236}">
                <a16:creationId xmlns:a16="http://schemas.microsoft.com/office/drawing/2014/main" id="{786C53FD-F2D8-F74F-8920-3EE325ECDF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EEDA9F2-A807-D844-938F-301747F12F3A}" type="slidenum">
              <a:rPr lang="en-AU" altLang="en-US">
                <a:latin typeface="Times New Roman" panose="02020603050405020304" pitchFamily="18" charset="0"/>
              </a:rPr>
              <a:pPr/>
              <a:t>12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74758" name="Rectangle 2">
            <a:extLst>
              <a:ext uri="{FF2B5EF4-FFF2-40B4-BE49-F238E27FC236}">
                <a16:creationId xmlns:a16="http://schemas.microsoft.com/office/drawing/2014/main" id="{08685D27-CF40-8340-A2F5-32B4054197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9" name="Rectangle 3">
            <a:extLst>
              <a:ext uri="{FF2B5EF4-FFF2-40B4-BE49-F238E27FC236}">
                <a16:creationId xmlns:a16="http://schemas.microsoft.com/office/drawing/2014/main" id="{49DFC2DE-14DC-0640-9DA2-B30C354912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D73D497D-9A82-2C46-9AA8-134180421C5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5D88F67B-BEDD-054B-8066-1B1F71D24F3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FCD53D3A-AFCD-4BF8-AE52-DB08AA735EFE}" type="datetime3">
              <a:rPr lang="en-AU" smtClean="0"/>
              <a:pPr>
                <a:defRPr/>
              </a:pPr>
              <a:t>11 November, 2019</a:t>
            </a:fld>
            <a:endParaRPr lang="en-AU"/>
          </a:p>
        </p:txBody>
      </p:sp>
      <p:sp>
        <p:nvSpPr>
          <p:cNvPr id="75780" name="Rectangle 6">
            <a:extLst>
              <a:ext uri="{FF2B5EF4-FFF2-40B4-BE49-F238E27FC236}">
                <a16:creationId xmlns:a16="http://schemas.microsoft.com/office/drawing/2014/main" id="{4463F453-498E-5C44-8A23-ECEA088E5E4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7 — Multicores, Multiprocessors, and Clusters</a:t>
            </a:r>
          </a:p>
        </p:txBody>
      </p:sp>
      <p:sp>
        <p:nvSpPr>
          <p:cNvPr id="75781" name="Rectangle 7">
            <a:extLst>
              <a:ext uri="{FF2B5EF4-FFF2-40B4-BE49-F238E27FC236}">
                <a16:creationId xmlns:a16="http://schemas.microsoft.com/office/drawing/2014/main" id="{79F1F4EC-5178-B748-A621-5A6A0032EA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4252A7B-9B86-D643-AFFA-4920381821F4}" type="slidenum">
              <a:rPr lang="en-AU" altLang="en-US">
                <a:latin typeface="Times New Roman" panose="02020603050405020304" pitchFamily="18" charset="0"/>
              </a:rPr>
              <a:pPr/>
              <a:t>13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75782" name="Rectangle 2">
            <a:extLst>
              <a:ext uri="{FF2B5EF4-FFF2-40B4-BE49-F238E27FC236}">
                <a16:creationId xmlns:a16="http://schemas.microsoft.com/office/drawing/2014/main" id="{1110FD61-C59C-2748-BCBC-792D3DE354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3" name="Rectangle 3">
            <a:extLst>
              <a:ext uri="{FF2B5EF4-FFF2-40B4-BE49-F238E27FC236}">
                <a16:creationId xmlns:a16="http://schemas.microsoft.com/office/drawing/2014/main" id="{AC3FA0BB-DA87-9041-B665-B8AE5FE600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C9E36039-43F0-7F44-997D-3F8FCD7E24E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B009AB3E-D3A6-C54B-BB39-B669B9C39CF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14CE30C7-C54C-432D-9589-9C5120F65C6F}" type="datetime3">
              <a:rPr lang="en-AU" smtClean="0"/>
              <a:pPr>
                <a:defRPr/>
              </a:pPr>
              <a:t>11 November, 2019</a:t>
            </a:fld>
            <a:endParaRPr lang="en-AU"/>
          </a:p>
        </p:txBody>
      </p:sp>
      <p:sp>
        <p:nvSpPr>
          <p:cNvPr id="76804" name="Rectangle 6">
            <a:extLst>
              <a:ext uri="{FF2B5EF4-FFF2-40B4-BE49-F238E27FC236}">
                <a16:creationId xmlns:a16="http://schemas.microsoft.com/office/drawing/2014/main" id="{67002D1B-42A2-DC41-9C28-D5468462B52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7 — Multicores, Multiprocessors, and Clusters</a:t>
            </a:r>
          </a:p>
        </p:txBody>
      </p:sp>
      <p:sp>
        <p:nvSpPr>
          <p:cNvPr id="76805" name="Rectangle 7">
            <a:extLst>
              <a:ext uri="{FF2B5EF4-FFF2-40B4-BE49-F238E27FC236}">
                <a16:creationId xmlns:a16="http://schemas.microsoft.com/office/drawing/2014/main" id="{5C43B5F6-2AB8-324A-BCC5-1359BD5236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464EA82-CF0E-6C43-8EE9-7DC0C9C36B59}" type="slidenum">
              <a:rPr lang="en-AU" altLang="en-US">
                <a:latin typeface="Times New Roman" panose="02020603050405020304" pitchFamily="18" charset="0"/>
              </a:rPr>
              <a:pPr/>
              <a:t>15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76806" name="Rectangle 2">
            <a:extLst>
              <a:ext uri="{FF2B5EF4-FFF2-40B4-BE49-F238E27FC236}">
                <a16:creationId xmlns:a16="http://schemas.microsoft.com/office/drawing/2014/main" id="{CFBB0C45-3C69-D940-8AFA-A4B881E629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7" name="Rectangle 3">
            <a:extLst>
              <a:ext uri="{FF2B5EF4-FFF2-40B4-BE49-F238E27FC236}">
                <a16:creationId xmlns:a16="http://schemas.microsoft.com/office/drawing/2014/main" id="{72EB6DC4-9774-9B4A-B29A-AF36F7DB18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8616017E-6C67-B145-BB0A-C03F5EB8EC8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1DAA917E-0FDD-6D40-A081-60C44231BD3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B96F41D2-94EE-43C5-8026-8AB545F19306}" type="datetime3">
              <a:rPr lang="en-AU" smtClean="0"/>
              <a:pPr>
                <a:defRPr/>
              </a:pPr>
              <a:t>11 November, 2019</a:t>
            </a:fld>
            <a:endParaRPr lang="en-AU"/>
          </a:p>
        </p:txBody>
      </p:sp>
      <p:sp>
        <p:nvSpPr>
          <p:cNvPr id="77828" name="Rectangle 6">
            <a:extLst>
              <a:ext uri="{FF2B5EF4-FFF2-40B4-BE49-F238E27FC236}">
                <a16:creationId xmlns:a16="http://schemas.microsoft.com/office/drawing/2014/main" id="{93076602-C04D-1940-8A13-D16BD9EF20B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7 — Multicores, Multiprocessors, and Clusters</a:t>
            </a:r>
          </a:p>
        </p:txBody>
      </p:sp>
      <p:sp>
        <p:nvSpPr>
          <p:cNvPr id="77829" name="Rectangle 7">
            <a:extLst>
              <a:ext uri="{FF2B5EF4-FFF2-40B4-BE49-F238E27FC236}">
                <a16:creationId xmlns:a16="http://schemas.microsoft.com/office/drawing/2014/main" id="{3780A1ED-6D39-1542-8895-C2EA9A640A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2E405EA-107C-4C49-A68E-B15AA7AE95FA}" type="slidenum">
              <a:rPr lang="en-AU" altLang="en-US">
                <a:latin typeface="Times New Roman" panose="02020603050405020304" pitchFamily="18" charset="0"/>
              </a:rPr>
              <a:pPr/>
              <a:t>16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77830" name="Rectangle 2">
            <a:extLst>
              <a:ext uri="{FF2B5EF4-FFF2-40B4-BE49-F238E27FC236}">
                <a16:creationId xmlns:a16="http://schemas.microsoft.com/office/drawing/2014/main" id="{229F01BA-01DA-BD41-B08A-737BCF0247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31" name="Rectangle 3">
            <a:extLst>
              <a:ext uri="{FF2B5EF4-FFF2-40B4-BE49-F238E27FC236}">
                <a16:creationId xmlns:a16="http://schemas.microsoft.com/office/drawing/2014/main" id="{7C491E40-2AD5-F747-94E6-7C4B2E7131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4B1C0F2E-756E-E949-8976-728A3786D51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8C3AADED-50D5-0649-8F15-F46FC4C9B46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9BA2A58A-23C2-49C3-A7B6-0B8FAB778D7F}" type="datetime3">
              <a:rPr lang="en-AU" smtClean="0"/>
              <a:pPr>
                <a:defRPr/>
              </a:pPr>
              <a:t>11 November, 2019</a:t>
            </a:fld>
            <a:endParaRPr lang="en-AU"/>
          </a:p>
        </p:txBody>
      </p:sp>
      <p:sp>
        <p:nvSpPr>
          <p:cNvPr id="78852" name="Rectangle 6">
            <a:extLst>
              <a:ext uri="{FF2B5EF4-FFF2-40B4-BE49-F238E27FC236}">
                <a16:creationId xmlns:a16="http://schemas.microsoft.com/office/drawing/2014/main" id="{44E0FD5E-4BF5-7946-9A24-35398439F6A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7 — Multicores, Multiprocessors, and Clusters</a:t>
            </a:r>
          </a:p>
        </p:txBody>
      </p:sp>
      <p:sp>
        <p:nvSpPr>
          <p:cNvPr id="78853" name="Rectangle 7">
            <a:extLst>
              <a:ext uri="{FF2B5EF4-FFF2-40B4-BE49-F238E27FC236}">
                <a16:creationId xmlns:a16="http://schemas.microsoft.com/office/drawing/2014/main" id="{7A680670-9CA4-304B-B8D5-EA3775CDC9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7791A75-1D76-0F4F-AC44-F41ADF0C5627}" type="slidenum">
              <a:rPr lang="en-AU" altLang="en-US">
                <a:latin typeface="Times New Roman" panose="02020603050405020304" pitchFamily="18" charset="0"/>
              </a:rPr>
              <a:pPr/>
              <a:t>17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78854" name="Rectangle 2">
            <a:extLst>
              <a:ext uri="{FF2B5EF4-FFF2-40B4-BE49-F238E27FC236}">
                <a16:creationId xmlns:a16="http://schemas.microsoft.com/office/drawing/2014/main" id="{A9424C28-6A75-174F-9F7B-BD101A23DB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5" name="Rectangle 3">
            <a:extLst>
              <a:ext uri="{FF2B5EF4-FFF2-40B4-BE49-F238E27FC236}">
                <a16:creationId xmlns:a16="http://schemas.microsoft.com/office/drawing/2014/main" id="{65AAF7AB-1BF7-5341-88BB-AE111DF18F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D7892895-2259-C64A-ABB8-26B83964ED9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E5968C7A-DC7C-1049-B3A6-6BC35D05496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6FBFF91A-F840-4264-83EB-D9735D5DFD32}" type="datetime3">
              <a:rPr lang="en-AU" smtClean="0"/>
              <a:pPr>
                <a:defRPr/>
              </a:pPr>
              <a:t>11 November, 2019</a:t>
            </a:fld>
            <a:endParaRPr lang="en-AU"/>
          </a:p>
        </p:txBody>
      </p:sp>
      <p:sp>
        <p:nvSpPr>
          <p:cNvPr id="79876" name="Rectangle 6">
            <a:extLst>
              <a:ext uri="{FF2B5EF4-FFF2-40B4-BE49-F238E27FC236}">
                <a16:creationId xmlns:a16="http://schemas.microsoft.com/office/drawing/2014/main" id="{E972D9CD-F1F7-AB47-AB26-EE2D9491D0A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7 — Multicores, Multiprocessors, and Clusters</a:t>
            </a:r>
          </a:p>
        </p:txBody>
      </p:sp>
      <p:sp>
        <p:nvSpPr>
          <p:cNvPr id="79877" name="Rectangle 7">
            <a:extLst>
              <a:ext uri="{FF2B5EF4-FFF2-40B4-BE49-F238E27FC236}">
                <a16:creationId xmlns:a16="http://schemas.microsoft.com/office/drawing/2014/main" id="{EB9866B7-EDE4-3340-BFFF-C631521121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E77D8A5-E020-CF41-A361-48EA300E8147}" type="slidenum">
              <a:rPr lang="en-AU" altLang="en-US">
                <a:latin typeface="Times New Roman" panose="02020603050405020304" pitchFamily="18" charset="0"/>
              </a:rPr>
              <a:pPr/>
              <a:t>18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79878" name="Rectangle 2">
            <a:extLst>
              <a:ext uri="{FF2B5EF4-FFF2-40B4-BE49-F238E27FC236}">
                <a16:creationId xmlns:a16="http://schemas.microsoft.com/office/drawing/2014/main" id="{D41DCF3C-C5D8-2449-9780-B1D039EA8D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9" name="Rectangle 3">
            <a:extLst>
              <a:ext uri="{FF2B5EF4-FFF2-40B4-BE49-F238E27FC236}">
                <a16:creationId xmlns:a16="http://schemas.microsoft.com/office/drawing/2014/main" id="{889589BE-138B-7B4C-B227-FDD6E03F29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9CD403DE-1E3D-B642-8AEB-0832F810D5D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0D894012-EF82-204B-A4AB-5BBB13BB160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9CBEC012-9E29-47EA-92A1-EFDDC373D7C0}" type="datetime3">
              <a:rPr lang="en-AU" smtClean="0"/>
              <a:pPr>
                <a:defRPr/>
              </a:pPr>
              <a:t>11 November, 2019</a:t>
            </a:fld>
            <a:endParaRPr lang="en-AU"/>
          </a:p>
        </p:txBody>
      </p:sp>
      <p:sp>
        <p:nvSpPr>
          <p:cNvPr id="80900" name="Rectangle 6">
            <a:extLst>
              <a:ext uri="{FF2B5EF4-FFF2-40B4-BE49-F238E27FC236}">
                <a16:creationId xmlns:a16="http://schemas.microsoft.com/office/drawing/2014/main" id="{4AFBA0C9-89D3-1E47-87EC-E6530C63A8D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7 — Multicores, Multiprocessors, and Clusters</a:t>
            </a:r>
          </a:p>
        </p:txBody>
      </p:sp>
      <p:sp>
        <p:nvSpPr>
          <p:cNvPr id="80901" name="Rectangle 7">
            <a:extLst>
              <a:ext uri="{FF2B5EF4-FFF2-40B4-BE49-F238E27FC236}">
                <a16:creationId xmlns:a16="http://schemas.microsoft.com/office/drawing/2014/main" id="{C710EAF9-42E5-2548-9881-B48671ECD6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3BC025E-CB3C-564E-9044-861BAD69EBC8}" type="slidenum">
              <a:rPr lang="en-AU" altLang="en-US">
                <a:latin typeface="Times New Roman" panose="02020603050405020304" pitchFamily="18" charset="0"/>
              </a:rPr>
              <a:pPr/>
              <a:t>19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80902" name="Rectangle 2">
            <a:extLst>
              <a:ext uri="{FF2B5EF4-FFF2-40B4-BE49-F238E27FC236}">
                <a16:creationId xmlns:a16="http://schemas.microsoft.com/office/drawing/2014/main" id="{B390B39A-07BF-7C4B-B473-BDFEE53A76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3" name="Rectangle 3">
            <a:extLst>
              <a:ext uri="{FF2B5EF4-FFF2-40B4-BE49-F238E27FC236}">
                <a16:creationId xmlns:a16="http://schemas.microsoft.com/office/drawing/2014/main" id="{86F8249F-CE18-B448-AB95-5E7E96890F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F1B80B41-BC15-D94F-BBCE-A51180E1B8D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57B4F331-AD5A-D243-80FC-6CC010F310C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16FEAC7-7252-445E-9263-39DE3AAEB389}" type="datetime3">
              <a:rPr lang="en-AU" smtClean="0"/>
              <a:pPr>
                <a:defRPr/>
              </a:pPr>
              <a:t>11 November, 2019</a:t>
            </a:fld>
            <a:endParaRPr lang="en-AU"/>
          </a:p>
        </p:txBody>
      </p:sp>
      <p:sp>
        <p:nvSpPr>
          <p:cNvPr id="81924" name="Rectangle 6">
            <a:extLst>
              <a:ext uri="{FF2B5EF4-FFF2-40B4-BE49-F238E27FC236}">
                <a16:creationId xmlns:a16="http://schemas.microsoft.com/office/drawing/2014/main" id="{609E6777-85EA-0843-B330-ABA7199F01B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7 — Multicores, Multiprocessors, and Clusters</a:t>
            </a:r>
          </a:p>
        </p:txBody>
      </p:sp>
      <p:sp>
        <p:nvSpPr>
          <p:cNvPr id="81925" name="Rectangle 7">
            <a:extLst>
              <a:ext uri="{FF2B5EF4-FFF2-40B4-BE49-F238E27FC236}">
                <a16:creationId xmlns:a16="http://schemas.microsoft.com/office/drawing/2014/main" id="{357D6C05-93CC-D942-A927-94D8D32099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EE0DD93-A648-7F42-A4A1-97DA89BA25E3}" type="slidenum">
              <a:rPr lang="en-AU" altLang="en-US">
                <a:latin typeface="Times New Roman" panose="02020603050405020304" pitchFamily="18" charset="0"/>
              </a:rPr>
              <a:pPr/>
              <a:t>20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81926" name="Rectangle 2">
            <a:extLst>
              <a:ext uri="{FF2B5EF4-FFF2-40B4-BE49-F238E27FC236}">
                <a16:creationId xmlns:a16="http://schemas.microsoft.com/office/drawing/2014/main" id="{CC9F42B4-88C3-234E-8057-1065673A2C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7" name="Rectangle 3">
            <a:extLst>
              <a:ext uri="{FF2B5EF4-FFF2-40B4-BE49-F238E27FC236}">
                <a16:creationId xmlns:a16="http://schemas.microsoft.com/office/drawing/2014/main" id="{CC00C0B1-7DA1-F444-9053-0C9634C399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0BDCB48E-66A6-3549-8507-EE77789B6AA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75B8AE8A-8C30-F843-99D5-A32F86CEB99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0A36A97-E660-4949-A10E-7FCB3851C421}" type="datetime3">
              <a:rPr lang="en-AU" smtClean="0"/>
              <a:pPr>
                <a:defRPr/>
              </a:pPr>
              <a:t>11 November, 2019</a:t>
            </a:fld>
            <a:endParaRPr lang="en-AU"/>
          </a:p>
        </p:txBody>
      </p:sp>
      <p:sp>
        <p:nvSpPr>
          <p:cNvPr id="63492" name="Rectangle 6">
            <a:extLst>
              <a:ext uri="{FF2B5EF4-FFF2-40B4-BE49-F238E27FC236}">
                <a16:creationId xmlns:a16="http://schemas.microsoft.com/office/drawing/2014/main" id="{08BD2073-2311-4F42-A282-AE6219C5AA7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7 — Multicores, Multiprocessors, and Clusters</a:t>
            </a:r>
          </a:p>
        </p:txBody>
      </p:sp>
      <p:sp>
        <p:nvSpPr>
          <p:cNvPr id="63493" name="Rectangle 7">
            <a:extLst>
              <a:ext uri="{FF2B5EF4-FFF2-40B4-BE49-F238E27FC236}">
                <a16:creationId xmlns:a16="http://schemas.microsoft.com/office/drawing/2014/main" id="{5F495575-75B3-5141-A58A-1007C9C3D5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2C1F28C-67D8-8A4A-95EE-B0AF33AB4B4E}" type="slidenum">
              <a:rPr lang="en-AU" altLang="en-US">
                <a:latin typeface="Times New Roman" panose="02020603050405020304" pitchFamily="18" charset="0"/>
              </a:rPr>
              <a:pPr/>
              <a:t>2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63494" name="Rectangle 2">
            <a:extLst>
              <a:ext uri="{FF2B5EF4-FFF2-40B4-BE49-F238E27FC236}">
                <a16:creationId xmlns:a16="http://schemas.microsoft.com/office/drawing/2014/main" id="{37D42F5E-F7CE-8F46-8841-965FCB8DA7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5" name="Rectangle 3">
            <a:extLst>
              <a:ext uri="{FF2B5EF4-FFF2-40B4-BE49-F238E27FC236}">
                <a16:creationId xmlns:a16="http://schemas.microsoft.com/office/drawing/2014/main" id="{024EEC43-F52E-4048-9E97-A9E5C32354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836DA0E3-3885-8346-99F7-4154776E929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8EB1D379-E145-434E-A28A-41F86A8A70A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843928D-7F7A-4425-8FD3-ED48D1EFA160}" type="datetime3">
              <a:rPr lang="en-AU" smtClean="0"/>
              <a:pPr>
                <a:defRPr/>
              </a:pPr>
              <a:t>11 November, 2019</a:t>
            </a:fld>
            <a:endParaRPr lang="en-AU"/>
          </a:p>
        </p:txBody>
      </p:sp>
      <p:sp>
        <p:nvSpPr>
          <p:cNvPr id="82948" name="Rectangle 6">
            <a:extLst>
              <a:ext uri="{FF2B5EF4-FFF2-40B4-BE49-F238E27FC236}">
                <a16:creationId xmlns:a16="http://schemas.microsoft.com/office/drawing/2014/main" id="{058ED23C-E938-1742-ABF6-FF35E9482A8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7 — Multicores, Multiprocessors, and Clusters</a:t>
            </a:r>
          </a:p>
        </p:txBody>
      </p:sp>
      <p:sp>
        <p:nvSpPr>
          <p:cNvPr id="82949" name="Rectangle 7">
            <a:extLst>
              <a:ext uri="{FF2B5EF4-FFF2-40B4-BE49-F238E27FC236}">
                <a16:creationId xmlns:a16="http://schemas.microsoft.com/office/drawing/2014/main" id="{0B6E9E14-69F5-7043-AEA2-835840C931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56E05F7-3CE7-9F4F-AE35-A8D2BF04BF6B}" type="slidenum">
              <a:rPr lang="en-AU" altLang="en-US">
                <a:latin typeface="Times New Roman" panose="02020603050405020304" pitchFamily="18" charset="0"/>
              </a:rPr>
              <a:pPr/>
              <a:t>21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82950" name="Rectangle 2">
            <a:extLst>
              <a:ext uri="{FF2B5EF4-FFF2-40B4-BE49-F238E27FC236}">
                <a16:creationId xmlns:a16="http://schemas.microsoft.com/office/drawing/2014/main" id="{4258A0BB-C029-1B48-ABA5-E96F68FAB3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51" name="Rectangle 3">
            <a:extLst>
              <a:ext uri="{FF2B5EF4-FFF2-40B4-BE49-F238E27FC236}">
                <a16:creationId xmlns:a16="http://schemas.microsoft.com/office/drawing/2014/main" id="{C15D0E55-0483-4A49-BA30-BDD50FEB2D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630F657E-3DE2-9346-8584-C01B732333A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83FBE2E8-2785-1345-BA37-AE17F7C5372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0868705D-4788-4E2A-9136-8F415B3737F7}" type="datetime3">
              <a:rPr lang="en-AU" smtClean="0"/>
              <a:pPr>
                <a:defRPr/>
              </a:pPr>
              <a:t>11 November, 2019</a:t>
            </a:fld>
            <a:endParaRPr lang="en-AU"/>
          </a:p>
        </p:txBody>
      </p:sp>
      <p:sp>
        <p:nvSpPr>
          <p:cNvPr id="83972" name="Rectangle 6">
            <a:extLst>
              <a:ext uri="{FF2B5EF4-FFF2-40B4-BE49-F238E27FC236}">
                <a16:creationId xmlns:a16="http://schemas.microsoft.com/office/drawing/2014/main" id="{A6D4C0D0-D206-234D-AE84-16666693607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7 — Multicores, Multiprocessors, and Clusters</a:t>
            </a:r>
          </a:p>
        </p:txBody>
      </p:sp>
      <p:sp>
        <p:nvSpPr>
          <p:cNvPr id="83973" name="Rectangle 7">
            <a:extLst>
              <a:ext uri="{FF2B5EF4-FFF2-40B4-BE49-F238E27FC236}">
                <a16:creationId xmlns:a16="http://schemas.microsoft.com/office/drawing/2014/main" id="{3D8AEC32-4DB2-DB4B-BD5A-809BC22F14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7FE5233-8701-FF47-9C33-5F639CD9BB2F}" type="slidenum">
              <a:rPr lang="en-AU" altLang="en-US">
                <a:latin typeface="Times New Roman" panose="02020603050405020304" pitchFamily="18" charset="0"/>
              </a:rPr>
              <a:pPr/>
              <a:t>22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83974" name="Rectangle 2">
            <a:extLst>
              <a:ext uri="{FF2B5EF4-FFF2-40B4-BE49-F238E27FC236}">
                <a16:creationId xmlns:a16="http://schemas.microsoft.com/office/drawing/2014/main" id="{82EC3710-F80A-094E-802E-1DD918ADB2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5" name="Rectangle 3">
            <a:extLst>
              <a:ext uri="{FF2B5EF4-FFF2-40B4-BE49-F238E27FC236}">
                <a16:creationId xmlns:a16="http://schemas.microsoft.com/office/drawing/2014/main" id="{B1723984-51BE-E243-86BC-1DBBEF4BD3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4C6EFAC6-48D5-C64A-9026-867F7C50267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8CE16D76-2EEA-9044-8EEB-B8468F173CE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6BF61976-D751-4E32-9103-3BEB4EE9FF88}" type="datetime3">
              <a:rPr lang="en-AU" smtClean="0"/>
              <a:pPr>
                <a:defRPr/>
              </a:pPr>
              <a:t>11 November, 2019</a:t>
            </a:fld>
            <a:endParaRPr lang="en-AU"/>
          </a:p>
        </p:txBody>
      </p:sp>
      <p:sp>
        <p:nvSpPr>
          <p:cNvPr id="84996" name="Rectangle 6">
            <a:extLst>
              <a:ext uri="{FF2B5EF4-FFF2-40B4-BE49-F238E27FC236}">
                <a16:creationId xmlns:a16="http://schemas.microsoft.com/office/drawing/2014/main" id="{13B2325C-F01F-6049-BD9E-D9A4402DF0D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7 — Multicores, Multiprocessors, and Clusters</a:t>
            </a:r>
          </a:p>
        </p:txBody>
      </p:sp>
      <p:sp>
        <p:nvSpPr>
          <p:cNvPr id="84997" name="Rectangle 7">
            <a:extLst>
              <a:ext uri="{FF2B5EF4-FFF2-40B4-BE49-F238E27FC236}">
                <a16:creationId xmlns:a16="http://schemas.microsoft.com/office/drawing/2014/main" id="{DB5991DC-3B65-F248-8887-2930A819C1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5E7F8F-3481-A542-B908-9DAC3120E95E}" type="slidenum">
              <a:rPr lang="en-AU" altLang="en-US">
                <a:latin typeface="Times New Roman" panose="02020603050405020304" pitchFamily="18" charset="0"/>
              </a:rPr>
              <a:pPr/>
              <a:t>23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84998" name="Rectangle 2">
            <a:extLst>
              <a:ext uri="{FF2B5EF4-FFF2-40B4-BE49-F238E27FC236}">
                <a16:creationId xmlns:a16="http://schemas.microsoft.com/office/drawing/2014/main" id="{1FB38DAB-F55D-B34F-88AE-F7FCC03E81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9" name="Rectangle 3">
            <a:extLst>
              <a:ext uri="{FF2B5EF4-FFF2-40B4-BE49-F238E27FC236}">
                <a16:creationId xmlns:a16="http://schemas.microsoft.com/office/drawing/2014/main" id="{CFE6C2C2-082B-FE44-BA35-C953214151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493C7B18-F9D8-304C-BF20-487EB7DD9D0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DB79FA4E-AE88-B24F-9564-3979F510B4A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73C6833-6048-4713-8457-C39CB37BDEAA}" type="datetime3">
              <a:rPr lang="en-AU" smtClean="0"/>
              <a:pPr>
                <a:defRPr/>
              </a:pPr>
              <a:t>11 November, 2019</a:t>
            </a:fld>
            <a:endParaRPr lang="en-AU"/>
          </a:p>
        </p:txBody>
      </p:sp>
      <p:sp>
        <p:nvSpPr>
          <p:cNvPr id="86020" name="Rectangle 6">
            <a:extLst>
              <a:ext uri="{FF2B5EF4-FFF2-40B4-BE49-F238E27FC236}">
                <a16:creationId xmlns:a16="http://schemas.microsoft.com/office/drawing/2014/main" id="{23D8F5F8-4AC7-D544-8C27-BB95EEF8F4D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7 — Multicores, Multiprocessors, and Clusters</a:t>
            </a:r>
          </a:p>
        </p:txBody>
      </p:sp>
      <p:sp>
        <p:nvSpPr>
          <p:cNvPr id="86021" name="Rectangle 7">
            <a:extLst>
              <a:ext uri="{FF2B5EF4-FFF2-40B4-BE49-F238E27FC236}">
                <a16:creationId xmlns:a16="http://schemas.microsoft.com/office/drawing/2014/main" id="{9902218E-F162-3240-AC79-0682E34E14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ACC76A2-0423-4043-9469-BE1BED0819B4}" type="slidenum">
              <a:rPr lang="en-AU" altLang="en-US">
                <a:latin typeface="Times New Roman" panose="02020603050405020304" pitchFamily="18" charset="0"/>
              </a:rPr>
              <a:pPr/>
              <a:t>24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86022" name="Rectangle 2">
            <a:extLst>
              <a:ext uri="{FF2B5EF4-FFF2-40B4-BE49-F238E27FC236}">
                <a16:creationId xmlns:a16="http://schemas.microsoft.com/office/drawing/2014/main" id="{1C08DAC7-6979-ED48-9C31-2875C8732A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3" name="Rectangle 3">
            <a:extLst>
              <a:ext uri="{FF2B5EF4-FFF2-40B4-BE49-F238E27FC236}">
                <a16:creationId xmlns:a16="http://schemas.microsoft.com/office/drawing/2014/main" id="{86359E0F-C36D-2842-920D-C04802B530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4985D775-7CD0-E942-9C22-086B63684E9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5E0BB86D-6385-BC49-81F7-17E8DCA733D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E6B7C6A8-FC2D-41A1-95F2-56B108B24230}" type="datetime3">
              <a:rPr lang="en-AU" smtClean="0"/>
              <a:pPr>
                <a:defRPr/>
              </a:pPr>
              <a:t>11 November, 2019</a:t>
            </a:fld>
            <a:endParaRPr lang="en-AU"/>
          </a:p>
        </p:txBody>
      </p:sp>
      <p:sp>
        <p:nvSpPr>
          <p:cNvPr id="87044" name="Rectangle 6">
            <a:extLst>
              <a:ext uri="{FF2B5EF4-FFF2-40B4-BE49-F238E27FC236}">
                <a16:creationId xmlns:a16="http://schemas.microsoft.com/office/drawing/2014/main" id="{B09D0896-0320-B54B-90D4-B5E5E8E581C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7 — Multicores, Multiprocessors, and Clusters</a:t>
            </a:r>
          </a:p>
        </p:txBody>
      </p:sp>
      <p:sp>
        <p:nvSpPr>
          <p:cNvPr id="87045" name="Rectangle 7">
            <a:extLst>
              <a:ext uri="{FF2B5EF4-FFF2-40B4-BE49-F238E27FC236}">
                <a16:creationId xmlns:a16="http://schemas.microsoft.com/office/drawing/2014/main" id="{EA18F77C-62DE-6644-BD6F-CF10C889F1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0E0E254-FE05-5B4D-980D-08D7A5A2916D}" type="slidenum">
              <a:rPr lang="en-AU" altLang="en-US">
                <a:latin typeface="Times New Roman" panose="02020603050405020304" pitchFamily="18" charset="0"/>
              </a:rPr>
              <a:pPr/>
              <a:t>25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87046" name="Rectangle 2">
            <a:extLst>
              <a:ext uri="{FF2B5EF4-FFF2-40B4-BE49-F238E27FC236}">
                <a16:creationId xmlns:a16="http://schemas.microsoft.com/office/drawing/2014/main" id="{D75ABF00-F4B4-5645-BEBD-70AF24C2BD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7" name="Rectangle 3">
            <a:extLst>
              <a:ext uri="{FF2B5EF4-FFF2-40B4-BE49-F238E27FC236}">
                <a16:creationId xmlns:a16="http://schemas.microsoft.com/office/drawing/2014/main" id="{7D0A75B4-2750-AA4C-B1CC-C1CF1D6076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A9FB4B08-7155-7C43-943D-15F2C390C14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4F100F3F-16AF-8F49-98DD-6FC966855B3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ED237FDD-B277-48F9-9D77-C05E32F3CF61}" type="datetime3">
              <a:rPr lang="en-AU" smtClean="0"/>
              <a:pPr>
                <a:defRPr/>
              </a:pPr>
              <a:t>11 November, 2019</a:t>
            </a:fld>
            <a:endParaRPr lang="en-AU"/>
          </a:p>
        </p:txBody>
      </p:sp>
      <p:sp>
        <p:nvSpPr>
          <p:cNvPr id="88068" name="Rectangle 6">
            <a:extLst>
              <a:ext uri="{FF2B5EF4-FFF2-40B4-BE49-F238E27FC236}">
                <a16:creationId xmlns:a16="http://schemas.microsoft.com/office/drawing/2014/main" id="{32755CB7-69CC-C844-A437-ABB682DAB59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7 — Multicores, Multiprocessors, and Clusters</a:t>
            </a:r>
          </a:p>
        </p:txBody>
      </p:sp>
      <p:sp>
        <p:nvSpPr>
          <p:cNvPr id="88069" name="Rectangle 7">
            <a:extLst>
              <a:ext uri="{FF2B5EF4-FFF2-40B4-BE49-F238E27FC236}">
                <a16:creationId xmlns:a16="http://schemas.microsoft.com/office/drawing/2014/main" id="{838F5CFA-6611-EE4A-B5E3-77A36E0473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4518246-2A4A-B14D-B221-7950ED937FF2}" type="slidenum">
              <a:rPr lang="en-AU" altLang="en-US">
                <a:latin typeface="Times New Roman" panose="02020603050405020304" pitchFamily="18" charset="0"/>
              </a:rPr>
              <a:pPr/>
              <a:t>26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88070" name="Rectangle 2">
            <a:extLst>
              <a:ext uri="{FF2B5EF4-FFF2-40B4-BE49-F238E27FC236}">
                <a16:creationId xmlns:a16="http://schemas.microsoft.com/office/drawing/2014/main" id="{90FBF78F-30B5-0C44-BD64-D6F662BAE4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71" name="Rectangle 3">
            <a:extLst>
              <a:ext uri="{FF2B5EF4-FFF2-40B4-BE49-F238E27FC236}">
                <a16:creationId xmlns:a16="http://schemas.microsoft.com/office/drawing/2014/main" id="{448BBD9A-605E-5049-95BC-2C24066A9F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5A4F0642-144B-1646-88FA-2AFE9B4A9AA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A6D626E4-2B99-3648-9B4B-4D6046DE348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546A3A7-36D1-4CA5-BA6F-A757A1B3E39F}" type="datetime3">
              <a:rPr lang="en-AU" smtClean="0"/>
              <a:pPr>
                <a:defRPr/>
              </a:pPr>
              <a:t>11 November, 2019</a:t>
            </a:fld>
            <a:endParaRPr lang="en-AU"/>
          </a:p>
        </p:txBody>
      </p:sp>
      <p:sp>
        <p:nvSpPr>
          <p:cNvPr id="89092" name="Rectangle 6">
            <a:extLst>
              <a:ext uri="{FF2B5EF4-FFF2-40B4-BE49-F238E27FC236}">
                <a16:creationId xmlns:a16="http://schemas.microsoft.com/office/drawing/2014/main" id="{83C0419D-70FD-6248-844A-B0EB06BCA80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7 — Multicores, Multiprocessors, and Clusters</a:t>
            </a:r>
          </a:p>
        </p:txBody>
      </p:sp>
      <p:sp>
        <p:nvSpPr>
          <p:cNvPr id="89093" name="Rectangle 7">
            <a:extLst>
              <a:ext uri="{FF2B5EF4-FFF2-40B4-BE49-F238E27FC236}">
                <a16:creationId xmlns:a16="http://schemas.microsoft.com/office/drawing/2014/main" id="{DD982758-942F-1841-9810-BB49E12A85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26716A3-14FE-CA47-AD0E-E284C31EDF04}" type="slidenum">
              <a:rPr lang="en-AU" altLang="en-US">
                <a:latin typeface="Times New Roman" panose="02020603050405020304" pitchFamily="18" charset="0"/>
              </a:rPr>
              <a:pPr/>
              <a:t>27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89094" name="Rectangle 2">
            <a:extLst>
              <a:ext uri="{FF2B5EF4-FFF2-40B4-BE49-F238E27FC236}">
                <a16:creationId xmlns:a16="http://schemas.microsoft.com/office/drawing/2014/main" id="{67BAC807-198F-8E4E-87BA-B72282D9C4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5" name="Rectangle 3">
            <a:extLst>
              <a:ext uri="{FF2B5EF4-FFF2-40B4-BE49-F238E27FC236}">
                <a16:creationId xmlns:a16="http://schemas.microsoft.com/office/drawing/2014/main" id="{8964E8A0-7184-4D4E-82E1-952B3483D6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B6849AB2-A5A4-0B46-A829-53763FC363C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DDF94A2D-FFCD-874A-B8BB-95EB73D7EAF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F66C3E1-0578-4FD4-8863-47B3E6095D68}" type="datetime3">
              <a:rPr lang="en-AU" smtClean="0"/>
              <a:pPr>
                <a:defRPr/>
              </a:pPr>
              <a:t>11 November, 2019</a:t>
            </a:fld>
            <a:endParaRPr lang="en-AU"/>
          </a:p>
        </p:txBody>
      </p:sp>
      <p:sp>
        <p:nvSpPr>
          <p:cNvPr id="90116" name="Rectangle 6">
            <a:extLst>
              <a:ext uri="{FF2B5EF4-FFF2-40B4-BE49-F238E27FC236}">
                <a16:creationId xmlns:a16="http://schemas.microsoft.com/office/drawing/2014/main" id="{3059736E-5D98-354F-A7E9-7F89111EF49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7 — Multicores, Multiprocessors, and Clusters</a:t>
            </a:r>
          </a:p>
        </p:txBody>
      </p:sp>
      <p:sp>
        <p:nvSpPr>
          <p:cNvPr id="90117" name="Rectangle 7">
            <a:extLst>
              <a:ext uri="{FF2B5EF4-FFF2-40B4-BE49-F238E27FC236}">
                <a16:creationId xmlns:a16="http://schemas.microsoft.com/office/drawing/2014/main" id="{EA4CA05E-6928-B640-867E-06FA16130B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B49893F-E373-6D40-9A67-E8390B54AD7B}" type="slidenum">
              <a:rPr lang="en-AU" altLang="en-US">
                <a:latin typeface="Times New Roman" panose="02020603050405020304" pitchFamily="18" charset="0"/>
              </a:rPr>
              <a:pPr/>
              <a:t>31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90118" name="Rectangle 2">
            <a:extLst>
              <a:ext uri="{FF2B5EF4-FFF2-40B4-BE49-F238E27FC236}">
                <a16:creationId xmlns:a16="http://schemas.microsoft.com/office/drawing/2014/main" id="{1288300A-A1F0-334F-A140-FA69EFB80B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9" name="Rectangle 3">
            <a:extLst>
              <a:ext uri="{FF2B5EF4-FFF2-40B4-BE49-F238E27FC236}">
                <a16:creationId xmlns:a16="http://schemas.microsoft.com/office/drawing/2014/main" id="{069766CE-655A-FF47-9CB2-910B94FFBA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F1713BBB-1ED1-3B48-B36A-0D09BB1D6CD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7B0D23E8-8BA0-D741-BED6-C79FBB6AFF8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946E8B39-0964-4B5E-9117-9B45CFED57A2}" type="datetime3">
              <a:rPr lang="en-AU" smtClean="0"/>
              <a:pPr>
                <a:defRPr/>
              </a:pPr>
              <a:t>11 November, 2019</a:t>
            </a:fld>
            <a:endParaRPr lang="en-AU"/>
          </a:p>
        </p:txBody>
      </p:sp>
      <p:sp>
        <p:nvSpPr>
          <p:cNvPr id="91140" name="Rectangle 6">
            <a:extLst>
              <a:ext uri="{FF2B5EF4-FFF2-40B4-BE49-F238E27FC236}">
                <a16:creationId xmlns:a16="http://schemas.microsoft.com/office/drawing/2014/main" id="{93EB0EC1-6B3B-2843-900A-934BDFD0710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7 — Multicores, Multiprocessors, and Clusters</a:t>
            </a:r>
          </a:p>
        </p:txBody>
      </p:sp>
      <p:sp>
        <p:nvSpPr>
          <p:cNvPr id="91141" name="Rectangle 7">
            <a:extLst>
              <a:ext uri="{FF2B5EF4-FFF2-40B4-BE49-F238E27FC236}">
                <a16:creationId xmlns:a16="http://schemas.microsoft.com/office/drawing/2014/main" id="{2D531C75-4951-874C-BC4A-6BB2C0C1A4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0B56DCA-DC92-5248-81E7-04D906491819}" type="slidenum">
              <a:rPr lang="en-AU" altLang="en-US">
                <a:latin typeface="Times New Roman" panose="02020603050405020304" pitchFamily="18" charset="0"/>
              </a:rPr>
              <a:pPr/>
              <a:t>32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91142" name="Rectangle 2">
            <a:extLst>
              <a:ext uri="{FF2B5EF4-FFF2-40B4-BE49-F238E27FC236}">
                <a16:creationId xmlns:a16="http://schemas.microsoft.com/office/drawing/2014/main" id="{8787E40D-B20C-2D4E-B0AB-6690FB701E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3" name="Rectangle 3">
            <a:extLst>
              <a:ext uri="{FF2B5EF4-FFF2-40B4-BE49-F238E27FC236}">
                <a16:creationId xmlns:a16="http://schemas.microsoft.com/office/drawing/2014/main" id="{B547E08E-1879-104C-B21E-571E43831F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B43D97E3-1C7A-B942-BD60-EFC2AA1BCC4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CCADCECD-4A9A-4949-91D1-E2DCEF10F71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E56E3A0-B68C-428C-84E9-1910E48D8BF3}" type="datetime3">
              <a:rPr lang="en-AU" smtClean="0"/>
              <a:pPr>
                <a:defRPr/>
              </a:pPr>
              <a:t>11 November, 2019</a:t>
            </a:fld>
            <a:endParaRPr lang="en-AU"/>
          </a:p>
        </p:txBody>
      </p:sp>
      <p:sp>
        <p:nvSpPr>
          <p:cNvPr id="92164" name="Rectangle 6">
            <a:extLst>
              <a:ext uri="{FF2B5EF4-FFF2-40B4-BE49-F238E27FC236}">
                <a16:creationId xmlns:a16="http://schemas.microsoft.com/office/drawing/2014/main" id="{F81D762F-5E4E-D144-9BA7-0250E2C4BE9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7 — Multicores, Multiprocessors, and Clusters</a:t>
            </a:r>
          </a:p>
        </p:txBody>
      </p:sp>
      <p:sp>
        <p:nvSpPr>
          <p:cNvPr id="92165" name="Rectangle 7">
            <a:extLst>
              <a:ext uri="{FF2B5EF4-FFF2-40B4-BE49-F238E27FC236}">
                <a16:creationId xmlns:a16="http://schemas.microsoft.com/office/drawing/2014/main" id="{622BB06D-5E0C-7F46-9BDD-B096E25629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0E19AEA-CC3B-7944-8544-8072B7BFC8E6}" type="slidenum">
              <a:rPr lang="en-AU" altLang="en-US">
                <a:latin typeface="Times New Roman" panose="02020603050405020304" pitchFamily="18" charset="0"/>
              </a:rPr>
              <a:pPr/>
              <a:t>33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92166" name="Rectangle 2">
            <a:extLst>
              <a:ext uri="{FF2B5EF4-FFF2-40B4-BE49-F238E27FC236}">
                <a16:creationId xmlns:a16="http://schemas.microsoft.com/office/drawing/2014/main" id="{72579941-39DD-A14C-B8BC-B723608ECD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7" name="Rectangle 3">
            <a:extLst>
              <a:ext uri="{FF2B5EF4-FFF2-40B4-BE49-F238E27FC236}">
                <a16:creationId xmlns:a16="http://schemas.microsoft.com/office/drawing/2014/main" id="{3AF4A405-EE2C-F745-BB2D-FBB7B70623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F601DC4D-B81E-C64E-AD2B-38DADDAF2D5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63DE013B-5B0F-8141-9336-6472F11E6D8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FA8461BE-5FBA-41C0-85FA-9D5A609E837B}" type="datetime3">
              <a:rPr lang="en-AU" smtClean="0"/>
              <a:pPr>
                <a:defRPr/>
              </a:pPr>
              <a:t>11 November, 2019</a:t>
            </a:fld>
            <a:endParaRPr lang="en-AU"/>
          </a:p>
        </p:txBody>
      </p:sp>
      <p:sp>
        <p:nvSpPr>
          <p:cNvPr id="64516" name="Rectangle 6">
            <a:extLst>
              <a:ext uri="{FF2B5EF4-FFF2-40B4-BE49-F238E27FC236}">
                <a16:creationId xmlns:a16="http://schemas.microsoft.com/office/drawing/2014/main" id="{DA0348D9-555B-654B-AA32-171C24ABDD9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7 — Multicores, Multiprocessors, and Clusters</a:t>
            </a:r>
          </a:p>
        </p:txBody>
      </p:sp>
      <p:sp>
        <p:nvSpPr>
          <p:cNvPr id="64517" name="Rectangle 7">
            <a:extLst>
              <a:ext uri="{FF2B5EF4-FFF2-40B4-BE49-F238E27FC236}">
                <a16:creationId xmlns:a16="http://schemas.microsoft.com/office/drawing/2014/main" id="{A1997C5E-F4E4-5947-AEED-E61E1140AF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CF1D5DF-6E8A-834F-AA2F-86BC7DEC82DE}" type="slidenum">
              <a:rPr lang="en-AU" altLang="en-US">
                <a:latin typeface="Times New Roman" panose="02020603050405020304" pitchFamily="18" charset="0"/>
              </a:rPr>
              <a:pPr/>
              <a:t>3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64518" name="Rectangle 2">
            <a:extLst>
              <a:ext uri="{FF2B5EF4-FFF2-40B4-BE49-F238E27FC236}">
                <a16:creationId xmlns:a16="http://schemas.microsoft.com/office/drawing/2014/main" id="{1D37545B-A3CF-E14E-AE8F-39FFB3E1FD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9" name="Rectangle 3">
            <a:extLst>
              <a:ext uri="{FF2B5EF4-FFF2-40B4-BE49-F238E27FC236}">
                <a16:creationId xmlns:a16="http://schemas.microsoft.com/office/drawing/2014/main" id="{6FC0DA71-DDD1-8142-AD37-E8EFC6B002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234A8587-3ED8-D546-B7D7-679995891A5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387F2B84-FDB0-7946-BD62-1541BFB4330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43C96AD-EDC3-4D40-AE58-829CA3BCF34D}" type="datetime3">
              <a:rPr lang="en-AU" smtClean="0"/>
              <a:pPr>
                <a:defRPr/>
              </a:pPr>
              <a:t>11 November, 2019</a:t>
            </a:fld>
            <a:endParaRPr lang="en-AU"/>
          </a:p>
        </p:txBody>
      </p:sp>
      <p:sp>
        <p:nvSpPr>
          <p:cNvPr id="93188" name="Rectangle 6">
            <a:extLst>
              <a:ext uri="{FF2B5EF4-FFF2-40B4-BE49-F238E27FC236}">
                <a16:creationId xmlns:a16="http://schemas.microsoft.com/office/drawing/2014/main" id="{51255026-AD00-894C-82F9-1AF5D66F741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7 — Multicores, Multiprocessors, and Clusters</a:t>
            </a:r>
          </a:p>
        </p:txBody>
      </p:sp>
      <p:sp>
        <p:nvSpPr>
          <p:cNvPr id="93189" name="Rectangle 7">
            <a:extLst>
              <a:ext uri="{FF2B5EF4-FFF2-40B4-BE49-F238E27FC236}">
                <a16:creationId xmlns:a16="http://schemas.microsoft.com/office/drawing/2014/main" id="{80233384-90B3-1A4A-96F4-7CAFBABF97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BAF12F1-BC75-E946-B656-0575690D4C24}" type="slidenum">
              <a:rPr lang="en-AU" altLang="en-US">
                <a:latin typeface="Times New Roman" panose="02020603050405020304" pitchFamily="18" charset="0"/>
              </a:rPr>
              <a:pPr/>
              <a:t>34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93190" name="Rectangle 2">
            <a:extLst>
              <a:ext uri="{FF2B5EF4-FFF2-40B4-BE49-F238E27FC236}">
                <a16:creationId xmlns:a16="http://schemas.microsoft.com/office/drawing/2014/main" id="{0D4C56C1-AC65-0F44-B6C1-FD509438C2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91" name="Rectangle 3">
            <a:extLst>
              <a:ext uri="{FF2B5EF4-FFF2-40B4-BE49-F238E27FC236}">
                <a16:creationId xmlns:a16="http://schemas.microsoft.com/office/drawing/2014/main" id="{51C4471C-A33C-6F46-AC5C-31DE4B3664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1E782792-F966-9D46-93BD-4954A4F5A4F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5552CA3B-62FE-0341-892D-0C667606272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FED680E2-AC72-4D8E-B348-0FDD3E4E54B9}" type="datetime3">
              <a:rPr lang="en-AU" smtClean="0"/>
              <a:pPr>
                <a:defRPr/>
              </a:pPr>
              <a:t>11 November, 2019</a:t>
            </a:fld>
            <a:endParaRPr lang="en-AU"/>
          </a:p>
        </p:txBody>
      </p:sp>
      <p:sp>
        <p:nvSpPr>
          <p:cNvPr id="94212" name="Rectangle 6">
            <a:extLst>
              <a:ext uri="{FF2B5EF4-FFF2-40B4-BE49-F238E27FC236}">
                <a16:creationId xmlns:a16="http://schemas.microsoft.com/office/drawing/2014/main" id="{9DAA224B-3137-FE45-BA37-E5039614893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7 — Multicores, Multiprocessors, and Clusters</a:t>
            </a:r>
          </a:p>
        </p:txBody>
      </p:sp>
      <p:sp>
        <p:nvSpPr>
          <p:cNvPr id="94213" name="Rectangle 7">
            <a:extLst>
              <a:ext uri="{FF2B5EF4-FFF2-40B4-BE49-F238E27FC236}">
                <a16:creationId xmlns:a16="http://schemas.microsoft.com/office/drawing/2014/main" id="{EC802B76-43C3-E341-8BAF-248C034EB7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6ACD3E9-CFCF-6247-A708-D694E0FFF092}" type="slidenum">
              <a:rPr lang="en-AU" altLang="en-US">
                <a:latin typeface="Times New Roman" panose="02020603050405020304" pitchFamily="18" charset="0"/>
              </a:rPr>
              <a:pPr/>
              <a:t>35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94214" name="Rectangle 2">
            <a:extLst>
              <a:ext uri="{FF2B5EF4-FFF2-40B4-BE49-F238E27FC236}">
                <a16:creationId xmlns:a16="http://schemas.microsoft.com/office/drawing/2014/main" id="{AFEDF0A2-8780-C843-AFF4-0A0BFB227D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5" name="Rectangle 3">
            <a:extLst>
              <a:ext uri="{FF2B5EF4-FFF2-40B4-BE49-F238E27FC236}">
                <a16:creationId xmlns:a16="http://schemas.microsoft.com/office/drawing/2014/main" id="{138FBBD0-5E8C-7F4A-8A0C-C9D3573EF5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C72DF0FA-CEFF-C74C-825F-6EB39DBA5DB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EF1932A1-59EA-784F-9283-E33953FB497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70346F91-B59E-4BAB-98B2-3ED6D96F6A21}" type="datetime3">
              <a:rPr lang="en-AU" smtClean="0"/>
              <a:pPr>
                <a:defRPr/>
              </a:pPr>
              <a:t>11 November, 2019</a:t>
            </a:fld>
            <a:endParaRPr lang="en-AU"/>
          </a:p>
        </p:txBody>
      </p:sp>
      <p:sp>
        <p:nvSpPr>
          <p:cNvPr id="95236" name="Rectangle 6">
            <a:extLst>
              <a:ext uri="{FF2B5EF4-FFF2-40B4-BE49-F238E27FC236}">
                <a16:creationId xmlns:a16="http://schemas.microsoft.com/office/drawing/2014/main" id="{7C88C891-F92D-644F-B3F9-F1F318D7841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7 — Multicores, Multiprocessors, and Clusters</a:t>
            </a:r>
          </a:p>
        </p:txBody>
      </p:sp>
      <p:sp>
        <p:nvSpPr>
          <p:cNvPr id="95237" name="Rectangle 7">
            <a:extLst>
              <a:ext uri="{FF2B5EF4-FFF2-40B4-BE49-F238E27FC236}">
                <a16:creationId xmlns:a16="http://schemas.microsoft.com/office/drawing/2014/main" id="{154C669D-30E8-2143-BBB6-6E07EC4381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402CF01-7754-CA4D-A2DD-38BC0A96CD24}" type="slidenum">
              <a:rPr lang="en-AU" altLang="en-US">
                <a:latin typeface="Times New Roman" panose="02020603050405020304" pitchFamily="18" charset="0"/>
              </a:rPr>
              <a:pPr/>
              <a:t>36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95238" name="Rectangle 2">
            <a:extLst>
              <a:ext uri="{FF2B5EF4-FFF2-40B4-BE49-F238E27FC236}">
                <a16:creationId xmlns:a16="http://schemas.microsoft.com/office/drawing/2014/main" id="{8CA67ECF-31F2-3545-A7A6-DE3F475A63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9" name="Rectangle 3">
            <a:extLst>
              <a:ext uri="{FF2B5EF4-FFF2-40B4-BE49-F238E27FC236}">
                <a16:creationId xmlns:a16="http://schemas.microsoft.com/office/drawing/2014/main" id="{37D4BEBB-9AC4-0F43-ACE4-A37989A024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7F5A3E56-146F-6F42-94B1-2B50D468E38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0C7484BA-0189-CA4C-A50D-EFAACDE105F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2A99CAB-8502-4386-B1AF-F41696CE3432}" type="datetime3">
              <a:rPr lang="en-AU" smtClean="0"/>
              <a:pPr>
                <a:defRPr/>
              </a:pPr>
              <a:t>11 November, 2019</a:t>
            </a:fld>
            <a:endParaRPr lang="en-AU"/>
          </a:p>
        </p:txBody>
      </p:sp>
      <p:sp>
        <p:nvSpPr>
          <p:cNvPr id="96260" name="Rectangle 6">
            <a:extLst>
              <a:ext uri="{FF2B5EF4-FFF2-40B4-BE49-F238E27FC236}">
                <a16:creationId xmlns:a16="http://schemas.microsoft.com/office/drawing/2014/main" id="{C2D30C1D-01F4-9647-86FA-E6F8AE8D307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7 — Multicores, Multiprocessors, and Clusters</a:t>
            </a:r>
          </a:p>
        </p:txBody>
      </p:sp>
      <p:sp>
        <p:nvSpPr>
          <p:cNvPr id="96261" name="Rectangle 7">
            <a:extLst>
              <a:ext uri="{FF2B5EF4-FFF2-40B4-BE49-F238E27FC236}">
                <a16:creationId xmlns:a16="http://schemas.microsoft.com/office/drawing/2014/main" id="{8A2350AD-99ED-1B41-B5A8-375DD20AC2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248D2B8-320A-DA49-98DA-50C7056FA91C}" type="slidenum">
              <a:rPr lang="en-AU" altLang="en-US">
                <a:latin typeface="Times New Roman" panose="02020603050405020304" pitchFamily="18" charset="0"/>
              </a:rPr>
              <a:pPr/>
              <a:t>37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96262" name="Rectangle 2">
            <a:extLst>
              <a:ext uri="{FF2B5EF4-FFF2-40B4-BE49-F238E27FC236}">
                <a16:creationId xmlns:a16="http://schemas.microsoft.com/office/drawing/2014/main" id="{ED83BA48-3B37-7242-A418-67C7FE2113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3" name="Rectangle 3">
            <a:extLst>
              <a:ext uri="{FF2B5EF4-FFF2-40B4-BE49-F238E27FC236}">
                <a16:creationId xmlns:a16="http://schemas.microsoft.com/office/drawing/2014/main" id="{6D4EEE14-E72C-5247-84CF-5E5F35B1AF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9D1B506B-49FE-0F42-ADFB-6F36F9C6844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F93844E1-FD81-454F-B146-3CF787BD685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7969C96D-29DC-4351-BEA7-D7CB98BC08FE}" type="datetime3">
              <a:rPr lang="en-AU" smtClean="0"/>
              <a:pPr>
                <a:defRPr/>
              </a:pPr>
              <a:t>11 November, 2019</a:t>
            </a:fld>
            <a:endParaRPr lang="en-AU"/>
          </a:p>
        </p:txBody>
      </p:sp>
      <p:sp>
        <p:nvSpPr>
          <p:cNvPr id="97284" name="Rectangle 6">
            <a:extLst>
              <a:ext uri="{FF2B5EF4-FFF2-40B4-BE49-F238E27FC236}">
                <a16:creationId xmlns:a16="http://schemas.microsoft.com/office/drawing/2014/main" id="{F22A74A4-A380-E743-80F7-639B3A13E3D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7 — Multicores, Multiprocessors, and Clusters</a:t>
            </a:r>
          </a:p>
        </p:txBody>
      </p:sp>
      <p:sp>
        <p:nvSpPr>
          <p:cNvPr id="97285" name="Rectangle 7">
            <a:extLst>
              <a:ext uri="{FF2B5EF4-FFF2-40B4-BE49-F238E27FC236}">
                <a16:creationId xmlns:a16="http://schemas.microsoft.com/office/drawing/2014/main" id="{CB697BF2-3790-DB41-897A-26F5FCC5FE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DE360C7-74C3-EB40-A7B0-67D913E1FD15}" type="slidenum">
              <a:rPr lang="en-AU" altLang="en-US">
                <a:latin typeface="Times New Roman" panose="02020603050405020304" pitchFamily="18" charset="0"/>
              </a:rPr>
              <a:pPr/>
              <a:t>38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97286" name="Rectangle 2">
            <a:extLst>
              <a:ext uri="{FF2B5EF4-FFF2-40B4-BE49-F238E27FC236}">
                <a16:creationId xmlns:a16="http://schemas.microsoft.com/office/drawing/2014/main" id="{890FF54E-8768-C94D-B3F7-F53717D942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7" name="Rectangle 3">
            <a:extLst>
              <a:ext uri="{FF2B5EF4-FFF2-40B4-BE49-F238E27FC236}">
                <a16:creationId xmlns:a16="http://schemas.microsoft.com/office/drawing/2014/main" id="{5A651575-0B5B-9A41-B2E3-937D3EE605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7F14C1AB-5224-8D47-806A-E2CC7C4B108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DA0F5E6F-184D-8A48-A941-C02B51C6C46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F77C198-4D68-4B8B-B408-0F1DF628D703}" type="datetime3">
              <a:rPr lang="en-AU" smtClean="0"/>
              <a:pPr>
                <a:defRPr/>
              </a:pPr>
              <a:t>11 November, 2019</a:t>
            </a:fld>
            <a:endParaRPr lang="en-AU"/>
          </a:p>
        </p:txBody>
      </p:sp>
      <p:sp>
        <p:nvSpPr>
          <p:cNvPr id="98308" name="Rectangle 6">
            <a:extLst>
              <a:ext uri="{FF2B5EF4-FFF2-40B4-BE49-F238E27FC236}">
                <a16:creationId xmlns:a16="http://schemas.microsoft.com/office/drawing/2014/main" id="{9804CCF1-CDB2-B64C-B970-6EF5A72ED16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7 — Multicores, Multiprocessors, and Clusters</a:t>
            </a:r>
          </a:p>
        </p:txBody>
      </p:sp>
      <p:sp>
        <p:nvSpPr>
          <p:cNvPr id="98309" name="Rectangle 7">
            <a:extLst>
              <a:ext uri="{FF2B5EF4-FFF2-40B4-BE49-F238E27FC236}">
                <a16:creationId xmlns:a16="http://schemas.microsoft.com/office/drawing/2014/main" id="{3178DCA7-F95C-1045-884A-D4A5458290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6525E17-A5B2-7F41-9629-6D61E0B541B7}" type="slidenum">
              <a:rPr lang="en-AU" altLang="en-US">
                <a:latin typeface="Times New Roman" panose="02020603050405020304" pitchFamily="18" charset="0"/>
              </a:rPr>
              <a:pPr/>
              <a:t>39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98310" name="Rectangle 2">
            <a:extLst>
              <a:ext uri="{FF2B5EF4-FFF2-40B4-BE49-F238E27FC236}">
                <a16:creationId xmlns:a16="http://schemas.microsoft.com/office/drawing/2014/main" id="{DD702406-19B4-654A-A990-AFA2CCA09C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11" name="Rectangle 3">
            <a:extLst>
              <a:ext uri="{FF2B5EF4-FFF2-40B4-BE49-F238E27FC236}">
                <a16:creationId xmlns:a16="http://schemas.microsoft.com/office/drawing/2014/main" id="{6E947F72-AEE0-3A40-A086-F383D78010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CD1EC410-151B-F349-AA9E-3A28EDCF713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2B2661DC-35EE-F448-8C27-28CEC8837F9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DB2FF73B-1BBA-4696-8D1C-8CF1B1BD5176}" type="datetime3">
              <a:rPr lang="en-AU" smtClean="0"/>
              <a:pPr>
                <a:defRPr/>
              </a:pPr>
              <a:t>11 November, 2019</a:t>
            </a:fld>
            <a:endParaRPr lang="en-AU"/>
          </a:p>
        </p:txBody>
      </p:sp>
      <p:sp>
        <p:nvSpPr>
          <p:cNvPr id="99332" name="Rectangle 6">
            <a:extLst>
              <a:ext uri="{FF2B5EF4-FFF2-40B4-BE49-F238E27FC236}">
                <a16:creationId xmlns:a16="http://schemas.microsoft.com/office/drawing/2014/main" id="{D4323D83-2DD4-4640-A6ED-66A241AC2F6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7 — Multicores, Multiprocessors, and Clusters</a:t>
            </a:r>
          </a:p>
        </p:txBody>
      </p:sp>
      <p:sp>
        <p:nvSpPr>
          <p:cNvPr id="99333" name="Rectangle 7">
            <a:extLst>
              <a:ext uri="{FF2B5EF4-FFF2-40B4-BE49-F238E27FC236}">
                <a16:creationId xmlns:a16="http://schemas.microsoft.com/office/drawing/2014/main" id="{79028806-7941-3F41-A851-95A8F8C9C5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5F3EE3C-09F2-2748-AC4B-92B22662EF0F}" type="slidenum">
              <a:rPr lang="en-AU" altLang="en-US">
                <a:latin typeface="Times New Roman" panose="02020603050405020304" pitchFamily="18" charset="0"/>
              </a:rPr>
              <a:pPr/>
              <a:t>40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99334" name="Rectangle 2">
            <a:extLst>
              <a:ext uri="{FF2B5EF4-FFF2-40B4-BE49-F238E27FC236}">
                <a16:creationId xmlns:a16="http://schemas.microsoft.com/office/drawing/2014/main" id="{68BA5C12-0364-AE48-B24D-748DEA1EE4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5" name="Rectangle 3">
            <a:extLst>
              <a:ext uri="{FF2B5EF4-FFF2-40B4-BE49-F238E27FC236}">
                <a16:creationId xmlns:a16="http://schemas.microsoft.com/office/drawing/2014/main" id="{8A0C686B-84C3-F84B-82ED-D06766B77F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34F2866F-ED4F-4443-9227-0FE222DB16D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72A7BA08-10D2-8D43-9508-9B5692006BF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F65D2B9C-717A-469F-B806-0328D032E883}" type="datetime3">
              <a:rPr lang="en-AU" smtClean="0"/>
              <a:pPr>
                <a:defRPr/>
              </a:pPr>
              <a:t>11 November, 2019</a:t>
            </a:fld>
            <a:endParaRPr lang="en-AU"/>
          </a:p>
        </p:txBody>
      </p:sp>
      <p:sp>
        <p:nvSpPr>
          <p:cNvPr id="100356" name="Rectangle 6">
            <a:extLst>
              <a:ext uri="{FF2B5EF4-FFF2-40B4-BE49-F238E27FC236}">
                <a16:creationId xmlns:a16="http://schemas.microsoft.com/office/drawing/2014/main" id="{7D8CD021-4339-944A-9DC9-EAAF1B6B3C7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7 — Multicores, Multiprocessors, and Clusters</a:t>
            </a:r>
          </a:p>
        </p:txBody>
      </p:sp>
      <p:sp>
        <p:nvSpPr>
          <p:cNvPr id="100357" name="Rectangle 7">
            <a:extLst>
              <a:ext uri="{FF2B5EF4-FFF2-40B4-BE49-F238E27FC236}">
                <a16:creationId xmlns:a16="http://schemas.microsoft.com/office/drawing/2014/main" id="{A69C6590-DC43-274C-9A17-2901C28046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56609C5-4DAE-664C-BC8A-10BA0D1C0DA9}" type="slidenum">
              <a:rPr lang="en-AU" altLang="en-US">
                <a:latin typeface="Times New Roman" panose="02020603050405020304" pitchFamily="18" charset="0"/>
              </a:rPr>
              <a:pPr/>
              <a:t>41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00358" name="Rectangle 2">
            <a:extLst>
              <a:ext uri="{FF2B5EF4-FFF2-40B4-BE49-F238E27FC236}">
                <a16:creationId xmlns:a16="http://schemas.microsoft.com/office/drawing/2014/main" id="{24668451-1BAD-8E48-9F19-BDDC0BEC9F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9" name="Rectangle 3">
            <a:extLst>
              <a:ext uri="{FF2B5EF4-FFF2-40B4-BE49-F238E27FC236}">
                <a16:creationId xmlns:a16="http://schemas.microsoft.com/office/drawing/2014/main" id="{98BBE928-A620-194D-A476-287C6EDAEE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E82992C4-B675-484C-AAC1-6BE098C76E5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3EA8D110-25F7-E847-A7DA-EFF58C324BD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9C8A5DC1-BCC1-471D-B2D2-200372185B1C}" type="datetime3">
              <a:rPr lang="en-AU" smtClean="0"/>
              <a:pPr>
                <a:defRPr/>
              </a:pPr>
              <a:t>11 November, 2019</a:t>
            </a:fld>
            <a:endParaRPr lang="en-AU"/>
          </a:p>
        </p:txBody>
      </p:sp>
      <p:sp>
        <p:nvSpPr>
          <p:cNvPr id="101380" name="Rectangle 6">
            <a:extLst>
              <a:ext uri="{FF2B5EF4-FFF2-40B4-BE49-F238E27FC236}">
                <a16:creationId xmlns:a16="http://schemas.microsoft.com/office/drawing/2014/main" id="{89C0BCC0-E4C8-5143-80DA-BBF6F50DA75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7 — Multicores, Multiprocessors, and Clusters</a:t>
            </a:r>
          </a:p>
        </p:txBody>
      </p:sp>
      <p:sp>
        <p:nvSpPr>
          <p:cNvPr id="101381" name="Rectangle 7">
            <a:extLst>
              <a:ext uri="{FF2B5EF4-FFF2-40B4-BE49-F238E27FC236}">
                <a16:creationId xmlns:a16="http://schemas.microsoft.com/office/drawing/2014/main" id="{55AC818E-E48E-FD42-960D-42710236A3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4AC3A0D-BDB8-5843-A6AE-D1A418F546CD}" type="slidenum">
              <a:rPr lang="en-AU" altLang="en-US">
                <a:latin typeface="Times New Roman" panose="02020603050405020304" pitchFamily="18" charset="0"/>
              </a:rPr>
              <a:pPr/>
              <a:t>42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01382" name="Rectangle 2">
            <a:extLst>
              <a:ext uri="{FF2B5EF4-FFF2-40B4-BE49-F238E27FC236}">
                <a16:creationId xmlns:a16="http://schemas.microsoft.com/office/drawing/2014/main" id="{597EB19A-E181-5B48-A275-AB96B83129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3" name="Rectangle 3">
            <a:extLst>
              <a:ext uri="{FF2B5EF4-FFF2-40B4-BE49-F238E27FC236}">
                <a16:creationId xmlns:a16="http://schemas.microsoft.com/office/drawing/2014/main" id="{44A4D822-4B31-C547-B078-310FAC065D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021F64F2-4E24-BE4E-B4CC-B673DD1AFA9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DD8F27A7-D586-C940-AFD2-FC768AAE7AB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EA2369F1-7C29-44B5-84D8-ED0EF410C484}" type="datetime3">
              <a:rPr lang="en-AU" smtClean="0"/>
              <a:pPr>
                <a:defRPr/>
              </a:pPr>
              <a:t>11 November, 2019</a:t>
            </a:fld>
            <a:endParaRPr lang="en-AU"/>
          </a:p>
        </p:txBody>
      </p:sp>
      <p:sp>
        <p:nvSpPr>
          <p:cNvPr id="102404" name="Rectangle 6">
            <a:extLst>
              <a:ext uri="{FF2B5EF4-FFF2-40B4-BE49-F238E27FC236}">
                <a16:creationId xmlns:a16="http://schemas.microsoft.com/office/drawing/2014/main" id="{FBF686A6-F9D8-1342-A483-F7D072EF704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7 — Multicores, Multiprocessors, and Clusters</a:t>
            </a:r>
          </a:p>
        </p:txBody>
      </p:sp>
      <p:sp>
        <p:nvSpPr>
          <p:cNvPr id="102405" name="Rectangle 7">
            <a:extLst>
              <a:ext uri="{FF2B5EF4-FFF2-40B4-BE49-F238E27FC236}">
                <a16:creationId xmlns:a16="http://schemas.microsoft.com/office/drawing/2014/main" id="{121EC8C5-5548-C441-A664-A290DED9AF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C0D7FA9-0DD4-5A40-8339-F6922F99FE71}" type="slidenum">
              <a:rPr lang="en-AU" altLang="en-US">
                <a:latin typeface="Times New Roman" panose="02020603050405020304" pitchFamily="18" charset="0"/>
              </a:rPr>
              <a:pPr/>
              <a:t>43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02406" name="Rectangle 2">
            <a:extLst>
              <a:ext uri="{FF2B5EF4-FFF2-40B4-BE49-F238E27FC236}">
                <a16:creationId xmlns:a16="http://schemas.microsoft.com/office/drawing/2014/main" id="{D416D2D9-7E7C-E646-9ACB-0A05C27B3C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7" name="Rectangle 3">
            <a:extLst>
              <a:ext uri="{FF2B5EF4-FFF2-40B4-BE49-F238E27FC236}">
                <a16:creationId xmlns:a16="http://schemas.microsoft.com/office/drawing/2014/main" id="{B2F22DA2-8DA8-D54B-BDD2-3371C7CCB2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B8B9E00D-72DD-454B-B76A-FE04E9C3AF5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BE5B8F7D-8149-6740-9D88-4ECF22D814E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0BDE53D6-C2AC-4083-9CFE-BB9E3ABAB175}" type="datetime3">
              <a:rPr lang="en-AU" smtClean="0"/>
              <a:pPr>
                <a:defRPr/>
              </a:pPr>
              <a:t>11 November, 2019</a:t>
            </a:fld>
            <a:endParaRPr lang="en-AU"/>
          </a:p>
        </p:txBody>
      </p:sp>
      <p:sp>
        <p:nvSpPr>
          <p:cNvPr id="66564" name="Rectangle 6">
            <a:extLst>
              <a:ext uri="{FF2B5EF4-FFF2-40B4-BE49-F238E27FC236}">
                <a16:creationId xmlns:a16="http://schemas.microsoft.com/office/drawing/2014/main" id="{FCF7BEE4-163F-414D-918F-E7BB9856830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7 — Multicores, Multiprocessors, and Clusters</a:t>
            </a:r>
          </a:p>
        </p:txBody>
      </p:sp>
      <p:sp>
        <p:nvSpPr>
          <p:cNvPr id="66565" name="Rectangle 7">
            <a:extLst>
              <a:ext uri="{FF2B5EF4-FFF2-40B4-BE49-F238E27FC236}">
                <a16:creationId xmlns:a16="http://schemas.microsoft.com/office/drawing/2014/main" id="{80490BF9-2D97-9A40-A0D4-61151F32DF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A2A00F2-BB99-0D4A-B40E-505343396915}" type="slidenum">
              <a:rPr lang="en-AU" altLang="en-US">
                <a:latin typeface="Times New Roman" panose="02020603050405020304" pitchFamily="18" charset="0"/>
              </a:rPr>
              <a:pPr/>
              <a:t>4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66566" name="Rectangle 2">
            <a:extLst>
              <a:ext uri="{FF2B5EF4-FFF2-40B4-BE49-F238E27FC236}">
                <a16:creationId xmlns:a16="http://schemas.microsoft.com/office/drawing/2014/main" id="{ADD385C6-02F0-404D-B01C-46AD9CD4F1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7" name="Rectangle 3">
            <a:extLst>
              <a:ext uri="{FF2B5EF4-FFF2-40B4-BE49-F238E27FC236}">
                <a16:creationId xmlns:a16="http://schemas.microsoft.com/office/drawing/2014/main" id="{67EB6378-0590-654B-B870-EEAEE7979F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2421B51B-DAFB-1646-B3D4-367261BD5C7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18A4F725-7E78-AA4D-A657-BEEE53F10DE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0876C5F2-287C-4A27-8016-5927EB4DF7C3}" type="datetime3">
              <a:rPr lang="en-AU" smtClean="0"/>
              <a:pPr>
                <a:defRPr/>
              </a:pPr>
              <a:t>11 November, 2019</a:t>
            </a:fld>
            <a:endParaRPr lang="en-AU"/>
          </a:p>
        </p:txBody>
      </p:sp>
      <p:sp>
        <p:nvSpPr>
          <p:cNvPr id="103428" name="Rectangle 6">
            <a:extLst>
              <a:ext uri="{FF2B5EF4-FFF2-40B4-BE49-F238E27FC236}">
                <a16:creationId xmlns:a16="http://schemas.microsoft.com/office/drawing/2014/main" id="{E44C01A3-5BA8-F741-8CD8-1E2D012B154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7 — Multicores, Multiprocessors, and Clusters</a:t>
            </a:r>
          </a:p>
        </p:txBody>
      </p:sp>
      <p:sp>
        <p:nvSpPr>
          <p:cNvPr id="103429" name="Rectangle 7">
            <a:extLst>
              <a:ext uri="{FF2B5EF4-FFF2-40B4-BE49-F238E27FC236}">
                <a16:creationId xmlns:a16="http://schemas.microsoft.com/office/drawing/2014/main" id="{949EC313-C893-6D4A-BE1A-3A11357E79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F4117EA-5F83-E44C-9DDE-E811A6CA6D99}" type="slidenum">
              <a:rPr lang="en-AU" altLang="en-US">
                <a:latin typeface="Times New Roman" panose="02020603050405020304" pitchFamily="18" charset="0"/>
              </a:rPr>
              <a:pPr/>
              <a:t>44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03430" name="Rectangle 2">
            <a:extLst>
              <a:ext uri="{FF2B5EF4-FFF2-40B4-BE49-F238E27FC236}">
                <a16:creationId xmlns:a16="http://schemas.microsoft.com/office/drawing/2014/main" id="{7BD62709-F9B4-964C-B2E3-9B86EDDD42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31" name="Rectangle 3">
            <a:extLst>
              <a:ext uri="{FF2B5EF4-FFF2-40B4-BE49-F238E27FC236}">
                <a16:creationId xmlns:a16="http://schemas.microsoft.com/office/drawing/2014/main" id="{17572752-A490-BE40-A9B5-3DFFE1417A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837EE10D-0F2B-954E-8032-9B13C7B1CEB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B2AADFAF-56D2-434E-AC07-BB7C5E987A9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EB0A35C1-86D6-4FEB-9D68-D8B6B5BABCC3}" type="datetime3">
              <a:rPr lang="en-AU" smtClean="0"/>
              <a:pPr>
                <a:defRPr/>
              </a:pPr>
              <a:t>11 November, 2019</a:t>
            </a:fld>
            <a:endParaRPr lang="en-AU"/>
          </a:p>
        </p:txBody>
      </p:sp>
      <p:sp>
        <p:nvSpPr>
          <p:cNvPr id="104452" name="Rectangle 6">
            <a:extLst>
              <a:ext uri="{FF2B5EF4-FFF2-40B4-BE49-F238E27FC236}">
                <a16:creationId xmlns:a16="http://schemas.microsoft.com/office/drawing/2014/main" id="{6AB021DE-3CDA-F94E-B2DA-CF5624F5117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7 — Multicores, Multiprocessors, and Clusters</a:t>
            </a:r>
          </a:p>
        </p:txBody>
      </p:sp>
      <p:sp>
        <p:nvSpPr>
          <p:cNvPr id="104453" name="Rectangle 7">
            <a:extLst>
              <a:ext uri="{FF2B5EF4-FFF2-40B4-BE49-F238E27FC236}">
                <a16:creationId xmlns:a16="http://schemas.microsoft.com/office/drawing/2014/main" id="{F15F4188-4DBA-5640-A358-B97A319B23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98FF4E7-D7DE-654D-8146-746B8AD7DF56}" type="slidenum">
              <a:rPr lang="en-AU" altLang="en-US">
                <a:latin typeface="Times New Roman" panose="02020603050405020304" pitchFamily="18" charset="0"/>
              </a:rPr>
              <a:pPr/>
              <a:t>45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04454" name="Rectangle 2">
            <a:extLst>
              <a:ext uri="{FF2B5EF4-FFF2-40B4-BE49-F238E27FC236}">
                <a16:creationId xmlns:a16="http://schemas.microsoft.com/office/drawing/2014/main" id="{551CBE22-266A-8440-8749-56C3C66DCD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5" name="Rectangle 3">
            <a:extLst>
              <a:ext uri="{FF2B5EF4-FFF2-40B4-BE49-F238E27FC236}">
                <a16:creationId xmlns:a16="http://schemas.microsoft.com/office/drawing/2014/main" id="{A016A8D2-4237-D542-8B97-B1DD097FF7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206D6065-E6E8-404D-B035-35D042DC738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BDD4E4D3-14F3-4241-BC11-93F9B895981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FD8706E-A4A3-4B0B-9EFF-25F39E564C40}" type="datetime3">
              <a:rPr lang="en-AU" smtClean="0"/>
              <a:pPr>
                <a:defRPr/>
              </a:pPr>
              <a:t>11 November, 2019</a:t>
            </a:fld>
            <a:endParaRPr lang="en-AU"/>
          </a:p>
        </p:txBody>
      </p:sp>
      <p:sp>
        <p:nvSpPr>
          <p:cNvPr id="105476" name="Rectangle 6">
            <a:extLst>
              <a:ext uri="{FF2B5EF4-FFF2-40B4-BE49-F238E27FC236}">
                <a16:creationId xmlns:a16="http://schemas.microsoft.com/office/drawing/2014/main" id="{AD014AF1-D5CD-F34B-BA7A-428DB3AEB9F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7 — Multicores, Multiprocessors, and Clusters</a:t>
            </a:r>
          </a:p>
        </p:txBody>
      </p:sp>
      <p:sp>
        <p:nvSpPr>
          <p:cNvPr id="105477" name="Rectangle 7">
            <a:extLst>
              <a:ext uri="{FF2B5EF4-FFF2-40B4-BE49-F238E27FC236}">
                <a16:creationId xmlns:a16="http://schemas.microsoft.com/office/drawing/2014/main" id="{470FA284-0D58-594B-B405-63A6D9C048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B6B469-126A-024D-AC67-3041D3E1D6ED}" type="slidenum">
              <a:rPr lang="en-AU" altLang="en-US">
                <a:latin typeface="Times New Roman" panose="02020603050405020304" pitchFamily="18" charset="0"/>
              </a:rPr>
              <a:pPr/>
              <a:t>46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05478" name="Rectangle 2">
            <a:extLst>
              <a:ext uri="{FF2B5EF4-FFF2-40B4-BE49-F238E27FC236}">
                <a16:creationId xmlns:a16="http://schemas.microsoft.com/office/drawing/2014/main" id="{C619044B-C384-6649-828A-4CE3E45A1E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9" name="Rectangle 3">
            <a:extLst>
              <a:ext uri="{FF2B5EF4-FFF2-40B4-BE49-F238E27FC236}">
                <a16:creationId xmlns:a16="http://schemas.microsoft.com/office/drawing/2014/main" id="{DAC9ADE9-733D-DB4C-86EE-7EC37130EA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8055217E-4A88-464E-A8F3-AE1AC9CB8DF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310011E5-32D5-1F42-A24A-60D061F87C1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0A37C7DC-C7F9-413C-AB39-A4BDEE4FB171}" type="datetime3">
              <a:rPr lang="en-AU" smtClean="0"/>
              <a:pPr>
                <a:defRPr/>
              </a:pPr>
              <a:t>11 November, 2019</a:t>
            </a:fld>
            <a:endParaRPr lang="en-AU"/>
          </a:p>
        </p:txBody>
      </p:sp>
      <p:sp>
        <p:nvSpPr>
          <p:cNvPr id="106500" name="Rectangle 6">
            <a:extLst>
              <a:ext uri="{FF2B5EF4-FFF2-40B4-BE49-F238E27FC236}">
                <a16:creationId xmlns:a16="http://schemas.microsoft.com/office/drawing/2014/main" id="{34630307-9AC8-F340-A2B1-4937D611504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7 — Multicores, Multiprocessors, and Clusters</a:t>
            </a:r>
          </a:p>
        </p:txBody>
      </p:sp>
      <p:sp>
        <p:nvSpPr>
          <p:cNvPr id="106501" name="Rectangle 7">
            <a:extLst>
              <a:ext uri="{FF2B5EF4-FFF2-40B4-BE49-F238E27FC236}">
                <a16:creationId xmlns:a16="http://schemas.microsoft.com/office/drawing/2014/main" id="{BC3EE601-2014-274A-86E3-DA3991F71D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9EE6ADD-728E-D946-8CEB-B0A7BD70A8C3}" type="slidenum">
              <a:rPr lang="en-AU" altLang="en-US">
                <a:latin typeface="Times New Roman" panose="02020603050405020304" pitchFamily="18" charset="0"/>
              </a:rPr>
              <a:pPr/>
              <a:t>53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06502" name="Rectangle 2">
            <a:extLst>
              <a:ext uri="{FF2B5EF4-FFF2-40B4-BE49-F238E27FC236}">
                <a16:creationId xmlns:a16="http://schemas.microsoft.com/office/drawing/2014/main" id="{1A6DD527-A551-DC44-BA44-20D0791F27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3" name="Rectangle 3">
            <a:extLst>
              <a:ext uri="{FF2B5EF4-FFF2-40B4-BE49-F238E27FC236}">
                <a16:creationId xmlns:a16="http://schemas.microsoft.com/office/drawing/2014/main" id="{E6A38A37-0A81-564B-9F41-E2C8808716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253E3F06-1C04-2B42-9DAB-437B2EA521B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A75EA19E-EA1B-104C-8616-396E432DA05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C756043-BCBF-426F-9436-17582B68EA51}" type="datetime3">
              <a:rPr lang="en-AU" smtClean="0"/>
              <a:pPr>
                <a:defRPr/>
              </a:pPr>
              <a:t>11 November, 2019</a:t>
            </a:fld>
            <a:endParaRPr lang="en-AU"/>
          </a:p>
        </p:txBody>
      </p:sp>
      <p:sp>
        <p:nvSpPr>
          <p:cNvPr id="107524" name="Rectangle 6">
            <a:extLst>
              <a:ext uri="{FF2B5EF4-FFF2-40B4-BE49-F238E27FC236}">
                <a16:creationId xmlns:a16="http://schemas.microsoft.com/office/drawing/2014/main" id="{78F02901-B8F6-A849-9415-D4F0B562FEF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7 — Multicores, Multiprocessors, and Clusters</a:t>
            </a:r>
          </a:p>
        </p:txBody>
      </p:sp>
      <p:sp>
        <p:nvSpPr>
          <p:cNvPr id="107525" name="Rectangle 7">
            <a:extLst>
              <a:ext uri="{FF2B5EF4-FFF2-40B4-BE49-F238E27FC236}">
                <a16:creationId xmlns:a16="http://schemas.microsoft.com/office/drawing/2014/main" id="{C91D9AC2-F780-E14A-BD78-9CC0BED527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02DF44A-7224-B241-AD27-B0BEB2234B9C}" type="slidenum">
              <a:rPr lang="en-AU" altLang="en-US">
                <a:latin typeface="Times New Roman" panose="02020603050405020304" pitchFamily="18" charset="0"/>
              </a:rPr>
              <a:pPr/>
              <a:t>54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07526" name="Rectangle 2">
            <a:extLst>
              <a:ext uri="{FF2B5EF4-FFF2-40B4-BE49-F238E27FC236}">
                <a16:creationId xmlns:a16="http://schemas.microsoft.com/office/drawing/2014/main" id="{607AFCF4-BA0D-3A41-BF82-D4B5DFB7E6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7" name="Rectangle 3">
            <a:extLst>
              <a:ext uri="{FF2B5EF4-FFF2-40B4-BE49-F238E27FC236}">
                <a16:creationId xmlns:a16="http://schemas.microsoft.com/office/drawing/2014/main" id="{5598AAEF-37EE-3D41-8603-3A3A72D81C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F069BA77-F9D4-C649-884F-040CE8910C5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7E9E68C3-8DBB-4E48-B0FD-97ED1D8691C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282C0A1-AEC3-4680-B42D-A6DEA842CB55}" type="datetime3">
              <a:rPr lang="en-AU" smtClean="0"/>
              <a:pPr>
                <a:defRPr/>
              </a:pPr>
              <a:t>11 November, 2019</a:t>
            </a:fld>
            <a:endParaRPr lang="en-AU"/>
          </a:p>
        </p:txBody>
      </p:sp>
      <p:sp>
        <p:nvSpPr>
          <p:cNvPr id="108548" name="Rectangle 6">
            <a:extLst>
              <a:ext uri="{FF2B5EF4-FFF2-40B4-BE49-F238E27FC236}">
                <a16:creationId xmlns:a16="http://schemas.microsoft.com/office/drawing/2014/main" id="{DE268399-B95E-1E42-BCC1-E2FBF3C0BCC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7 — Multicores, Multiprocessors, and Clusters</a:t>
            </a:r>
          </a:p>
        </p:txBody>
      </p:sp>
      <p:sp>
        <p:nvSpPr>
          <p:cNvPr id="108549" name="Rectangle 7">
            <a:extLst>
              <a:ext uri="{FF2B5EF4-FFF2-40B4-BE49-F238E27FC236}">
                <a16:creationId xmlns:a16="http://schemas.microsoft.com/office/drawing/2014/main" id="{FD66736C-6C11-6D4B-8B05-D8F3ADF87A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26B7DB6-9766-E442-9098-AE174A9E5B3E}" type="slidenum">
              <a:rPr lang="en-AU" altLang="en-US">
                <a:latin typeface="Times New Roman" panose="02020603050405020304" pitchFamily="18" charset="0"/>
              </a:rPr>
              <a:pPr/>
              <a:t>55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08550" name="Rectangle 2">
            <a:extLst>
              <a:ext uri="{FF2B5EF4-FFF2-40B4-BE49-F238E27FC236}">
                <a16:creationId xmlns:a16="http://schemas.microsoft.com/office/drawing/2014/main" id="{C670F89E-20BC-E04A-8589-9017B2D7B0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51" name="Rectangle 3">
            <a:extLst>
              <a:ext uri="{FF2B5EF4-FFF2-40B4-BE49-F238E27FC236}">
                <a16:creationId xmlns:a16="http://schemas.microsoft.com/office/drawing/2014/main" id="{8A2142AB-8BC1-9145-8C78-F50B82591A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2D410EC4-C60D-8241-9C17-98C84C41DB8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5CEC0BCC-5C10-D044-83C1-2530B214549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4E6273CE-179B-421B-98E6-139A50DF4BA7}" type="datetime3">
              <a:rPr lang="en-AU" smtClean="0"/>
              <a:pPr>
                <a:defRPr/>
              </a:pPr>
              <a:t>11 November, 2019</a:t>
            </a:fld>
            <a:endParaRPr lang="en-AU"/>
          </a:p>
        </p:txBody>
      </p:sp>
      <p:sp>
        <p:nvSpPr>
          <p:cNvPr id="67588" name="Rectangle 6">
            <a:extLst>
              <a:ext uri="{FF2B5EF4-FFF2-40B4-BE49-F238E27FC236}">
                <a16:creationId xmlns:a16="http://schemas.microsoft.com/office/drawing/2014/main" id="{38E2E5A3-9FB8-8842-AAF9-AAA755509E7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7 — Multicores, Multiprocessors, and Clusters</a:t>
            </a:r>
          </a:p>
        </p:txBody>
      </p:sp>
      <p:sp>
        <p:nvSpPr>
          <p:cNvPr id="67589" name="Rectangle 7">
            <a:extLst>
              <a:ext uri="{FF2B5EF4-FFF2-40B4-BE49-F238E27FC236}">
                <a16:creationId xmlns:a16="http://schemas.microsoft.com/office/drawing/2014/main" id="{3FE5A8B5-80E3-A048-B8A2-790559509D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62E49E5-D352-BD43-9D45-C8BB95E73B11}" type="slidenum">
              <a:rPr lang="en-AU" altLang="en-US">
                <a:latin typeface="Times New Roman" panose="02020603050405020304" pitchFamily="18" charset="0"/>
              </a:rPr>
              <a:pPr/>
              <a:t>5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67590" name="Rectangle 2">
            <a:extLst>
              <a:ext uri="{FF2B5EF4-FFF2-40B4-BE49-F238E27FC236}">
                <a16:creationId xmlns:a16="http://schemas.microsoft.com/office/drawing/2014/main" id="{F7FEF74E-4E74-9448-9B5B-2D23811E5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91" name="Rectangle 3">
            <a:extLst>
              <a:ext uri="{FF2B5EF4-FFF2-40B4-BE49-F238E27FC236}">
                <a16:creationId xmlns:a16="http://schemas.microsoft.com/office/drawing/2014/main" id="{9A06E5CA-AC8B-5747-B82B-BC77B861A3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BBE16D5B-BD37-4046-A32C-9BD64B3AB05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9FC0F0FE-ADC2-B349-AE9C-7C535140561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B06209-9B0E-4858-B932-9ADC365B19E1}" type="datetime3">
              <a:rPr lang="en-AU" smtClean="0"/>
              <a:pPr>
                <a:defRPr/>
              </a:pPr>
              <a:t>11 November, 2019</a:t>
            </a:fld>
            <a:endParaRPr lang="en-AU"/>
          </a:p>
        </p:txBody>
      </p:sp>
      <p:sp>
        <p:nvSpPr>
          <p:cNvPr id="68612" name="Rectangle 6">
            <a:extLst>
              <a:ext uri="{FF2B5EF4-FFF2-40B4-BE49-F238E27FC236}">
                <a16:creationId xmlns:a16="http://schemas.microsoft.com/office/drawing/2014/main" id="{0AD9992F-C35E-1E43-AD04-F5FFAEA83DE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7 — Multicores, Multiprocessors, and Clusters</a:t>
            </a:r>
          </a:p>
        </p:txBody>
      </p:sp>
      <p:sp>
        <p:nvSpPr>
          <p:cNvPr id="68613" name="Rectangle 7">
            <a:extLst>
              <a:ext uri="{FF2B5EF4-FFF2-40B4-BE49-F238E27FC236}">
                <a16:creationId xmlns:a16="http://schemas.microsoft.com/office/drawing/2014/main" id="{829BB763-3F47-6B4E-95CD-05EACB92BD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7023AA2-B330-BA45-A79D-53A68FE668B7}" type="slidenum">
              <a:rPr lang="en-AU" altLang="en-US">
                <a:latin typeface="Times New Roman" panose="02020603050405020304" pitchFamily="18" charset="0"/>
              </a:rPr>
              <a:pPr/>
              <a:t>6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68614" name="Rectangle 2">
            <a:extLst>
              <a:ext uri="{FF2B5EF4-FFF2-40B4-BE49-F238E27FC236}">
                <a16:creationId xmlns:a16="http://schemas.microsoft.com/office/drawing/2014/main" id="{4DC483F9-8A41-A244-B53D-33E072BA18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5" name="Rectangle 3">
            <a:extLst>
              <a:ext uri="{FF2B5EF4-FFF2-40B4-BE49-F238E27FC236}">
                <a16:creationId xmlns:a16="http://schemas.microsoft.com/office/drawing/2014/main" id="{5CC47665-4472-224A-91FC-1517F66B87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CA2E8EE2-3EEE-0045-8046-0AAE3793BF4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E6297CE2-E6E0-ED41-A01A-161CDEF3289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410B7FEF-05DF-486F-8A42-20FD73D63957}" type="datetime3">
              <a:rPr lang="en-AU" smtClean="0"/>
              <a:pPr>
                <a:defRPr/>
              </a:pPr>
              <a:t>11 November, 2019</a:t>
            </a:fld>
            <a:endParaRPr lang="en-AU"/>
          </a:p>
        </p:txBody>
      </p:sp>
      <p:sp>
        <p:nvSpPr>
          <p:cNvPr id="69636" name="Rectangle 6">
            <a:extLst>
              <a:ext uri="{FF2B5EF4-FFF2-40B4-BE49-F238E27FC236}">
                <a16:creationId xmlns:a16="http://schemas.microsoft.com/office/drawing/2014/main" id="{810ED9DD-866C-4140-84CA-B253F5FA523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7 — Multicores, Multiprocessors, and Clusters</a:t>
            </a:r>
          </a:p>
        </p:txBody>
      </p:sp>
      <p:sp>
        <p:nvSpPr>
          <p:cNvPr id="69637" name="Rectangle 7">
            <a:extLst>
              <a:ext uri="{FF2B5EF4-FFF2-40B4-BE49-F238E27FC236}">
                <a16:creationId xmlns:a16="http://schemas.microsoft.com/office/drawing/2014/main" id="{FF42C263-7D4F-DA4D-9637-7AED387C21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BB50197-E8AA-5545-ADD6-F20BD4893098}" type="slidenum">
              <a:rPr lang="en-AU" altLang="en-US">
                <a:latin typeface="Times New Roman" panose="02020603050405020304" pitchFamily="18" charset="0"/>
              </a:rPr>
              <a:pPr/>
              <a:t>7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69638" name="Rectangle 2">
            <a:extLst>
              <a:ext uri="{FF2B5EF4-FFF2-40B4-BE49-F238E27FC236}">
                <a16:creationId xmlns:a16="http://schemas.microsoft.com/office/drawing/2014/main" id="{1E8BAC8E-F97B-1548-B78F-EDD294C4B5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9" name="Rectangle 3">
            <a:extLst>
              <a:ext uri="{FF2B5EF4-FFF2-40B4-BE49-F238E27FC236}">
                <a16:creationId xmlns:a16="http://schemas.microsoft.com/office/drawing/2014/main" id="{5B46C616-745A-1F48-A73E-64058F35F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2D440E47-C51B-E044-A3D7-1922BADE9EE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DC0C7DA8-E8AB-544F-8711-97204229FD1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05B8FB32-4B61-46C2-A9DD-2ECB8065057F}" type="datetime3">
              <a:rPr lang="en-AU" smtClean="0"/>
              <a:pPr>
                <a:defRPr/>
              </a:pPr>
              <a:t>11 November, 2019</a:t>
            </a:fld>
            <a:endParaRPr lang="en-AU"/>
          </a:p>
        </p:txBody>
      </p:sp>
      <p:sp>
        <p:nvSpPr>
          <p:cNvPr id="70660" name="Rectangle 6">
            <a:extLst>
              <a:ext uri="{FF2B5EF4-FFF2-40B4-BE49-F238E27FC236}">
                <a16:creationId xmlns:a16="http://schemas.microsoft.com/office/drawing/2014/main" id="{9B97B503-D272-9040-B79E-C8DAA66A5DA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7 — Multicores, Multiprocessors, and Clusters</a:t>
            </a:r>
          </a:p>
        </p:txBody>
      </p:sp>
      <p:sp>
        <p:nvSpPr>
          <p:cNvPr id="70661" name="Rectangle 7">
            <a:extLst>
              <a:ext uri="{FF2B5EF4-FFF2-40B4-BE49-F238E27FC236}">
                <a16:creationId xmlns:a16="http://schemas.microsoft.com/office/drawing/2014/main" id="{E37395CF-DE0F-7849-90A3-C5521E8F32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A6DAD3E-5D7B-BD41-852C-CBFE3D915421}" type="slidenum">
              <a:rPr lang="en-AU" altLang="en-US">
                <a:latin typeface="Times New Roman" panose="02020603050405020304" pitchFamily="18" charset="0"/>
              </a:rPr>
              <a:pPr/>
              <a:t>8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70662" name="Rectangle 2">
            <a:extLst>
              <a:ext uri="{FF2B5EF4-FFF2-40B4-BE49-F238E27FC236}">
                <a16:creationId xmlns:a16="http://schemas.microsoft.com/office/drawing/2014/main" id="{80003E4F-127F-CE47-8162-5DA6677C36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3" name="Rectangle 3">
            <a:extLst>
              <a:ext uri="{FF2B5EF4-FFF2-40B4-BE49-F238E27FC236}">
                <a16:creationId xmlns:a16="http://schemas.microsoft.com/office/drawing/2014/main" id="{5B5E2516-DD58-FF4B-B053-A59F91BF44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E0C3E80B-B4D1-B342-8D3E-FC92EC49BA6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2526A918-46B5-054C-B7DD-8F34E17B0D6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125D458A-5F3D-4E91-899F-120693BC3923}" type="datetime3">
              <a:rPr lang="en-AU" smtClean="0"/>
              <a:pPr>
                <a:defRPr/>
              </a:pPr>
              <a:t>11 November, 2019</a:t>
            </a:fld>
            <a:endParaRPr lang="en-AU"/>
          </a:p>
        </p:txBody>
      </p:sp>
      <p:sp>
        <p:nvSpPr>
          <p:cNvPr id="71684" name="Rectangle 6">
            <a:extLst>
              <a:ext uri="{FF2B5EF4-FFF2-40B4-BE49-F238E27FC236}">
                <a16:creationId xmlns:a16="http://schemas.microsoft.com/office/drawing/2014/main" id="{A792A128-8A70-5147-B326-055C2F74B50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7 — Multicores, Multiprocessors, and Clusters</a:t>
            </a:r>
          </a:p>
        </p:txBody>
      </p:sp>
      <p:sp>
        <p:nvSpPr>
          <p:cNvPr id="71685" name="Rectangle 7">
            <a:extLst>
              <a:ext uri="{FF2B5EF4-FFF2-40B4-BE49-F238E27FC236}">
                <a16:creationId xmlns:a16="http://schemas.microsoft.com/office/drawing/2014/main" id="{3F47E6A1-38FA-684A-BB37-D1D42FEA4B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9DA3CC1-04E6-D547-B1FB-CF4E32CA7810}" type="slidenum">
              <a:rPr lang="en-AU" altLang="en-US">
                <a:latin typeface="Times New Roman" panose="02020603050405020304" pitchFamily="18" charset="0"/>
              </a:rPr>
              <a:pPr/>
              <a:t>9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71686" name="Rectangle 2">
            <a:extLst>
              <a:ext uri="{FF2B5EF4-FFF2-40B4-BE49-F238E27FC236}">
                <a16:creationId xmlns:a16="http://schemas.microsoft.com/office/drawing/2014/main" id="{26296AC1-0969-DA44-A243-2345CF1A6B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7" name="Rectangle 3">
            <a:extLst>
              <a:ext uri="{FF2B5EF4-FFF2-40B4-BE49-F238E27FC236}">
                <a16:creationId xmlns:a16="http://schemas.microsoft.com/office/drawing/2014/main" id="{09FE743B-D4F3-9540-BC36-67646F9D0C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7">
            <a:extLst>
              <a:ext uri="{FF2B5EF4-FFF2-40B4-BE49-F238E27FC236}">
                <a16:creationId xmlns:a16="http://schemas.microsoft.com/office/drawing/2014/main" id="{36F1B4E9-5647-E14A-8CC7-58D3B287A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1125538"/>
            <a:ext cx="28575" cy="573246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2D4940F6-AE14-A540-B3CA-DDEC5EBDB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987550"/>
            <a:ext cx="36513" cy="381635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2828A1A6-19B5-1C4F-9462-A9692978B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2708275"/>
            <a:ext cx="7380287" cy="73025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" name="Rectangle 46">
            <a:extLst>
              <a:ext uri="{FF2B5EF4-FFF2-40B4-BE49-F238E27FC236}">
                <a16:creationId xmlns:a16="http://schemas.microsoft.com/office/drawing/2014/main" id="{0C6DFBA0-4DED-F64E-B4C8-673B036D4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746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" name="Rectangle 48">
            <a:extLst>
              <a:ext uri="{FF2B5EF4-FFF2-40B4-BE49-F238E27FC236}">
                <a16:creationId xmlns:a16="http://schemas.microsoft.com/office/drawing/2014/main" id="{57F8E598-E52A-7242-AD39-C9B03FC88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549275"/>
            <a:ext cx="28575" cy="576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grpSp>
        <p:nvGrpSpPr>
          <p:cNvPr id="11" name="Group 13">
            <a:extLst>
              <a:ext uri="{FF2B5EF4-FFF2-40B4-BE49-F238E27FC236}">
                <a16:creationId xmlns:a16="http://schemas.microsoft.com/office/drawing/2014/main" id="{72886FFE-2B59-FC46-9613-CF84DD5B12B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774825" y="104775"/>
            <a:ext cx="6084888" cy="868363"/>
            <a:chOff x="1774113" y="104757"/>
            <a:chExt cx="6084936" cy="86854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5D98947-F65A-494A-8F58-072CAA5D8939}"/>
                </a:ext>
              </a:extLst>
            </p:cNvPr>
            <p:cNvSpPr txBox="1"/>
            <p:nvPr userDrawn="1"/>
          </p:nvSpPr>
          <p:spPr>
            <a:xfrm>
              <a:off x="1774113" y="104757"/>
              <a:ext cx="6084936" cy="55415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GB" sz="3000" b="1" cap="small" dirty="0">
                  <a:solidFill>
                    <a:schemeClr val="bg1"/>
                  </a:solidFill>
                  <a:latin typeface="Corbel" pitchFamily="34" charset="0"/>
                  <a:cs typeface="+mn-cs"/>
                </a:rPr>
                <a:t>Computer Organization and Design</a:t>
              </a:r>
              <a:endParaRPr lang="en-US" sz="3000" b="1" cap="small" dirty="0">
                <a:solidFill>
                  <a:schemeClr val="bg1"/>
                </a:solidFill>
                <a:latin typeface="Corbel" pitchFamily="34" charset="0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1365445-D5DF-6340-9632-20BEFE004D11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2844096" y="573166"/>
              <a:ext cx="3957669" cy="4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GB" sz="2000">
                  <a:solidFill>
                    <a:schemeClr val="bg1"/>
                  </a:solidFill>
                  <a:latin typeface="Arial" charset="0"/>
                  <a:cs typeface="Arial" charset="0"/>
                </a:rPr>
                <a:t>The Hardware/Software Interface</a:t>
              </a:r>
              <a:endParaRPr lang="en-US" sz="200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D23EB73-BBA9-5B45-A809-9B0563C3D99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159754" y="239713"/>
            <a:ext cx="64135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200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5</a:t>
            </a:r>
            <a:r>
              <a:rPr lang="en-GB" sz="2000" baseline="3000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</a:t>
            </a:r>
            <a:endParaRPr lang="en-GB" sz="200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  <a:p>
            <a:pPr eaLnBrk="0" hangingPunct="0">
              <a:defRPr/>
            </a:pPr>
            <a:endParaRPr lang="en-US" sz="200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4199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409825" y="1844675"/>
            <a:ext cx="5832475" cy="762000"/>
          </a:xfrm>
        </p:spPr>
        <p:txBody>
          <a:bodyPr anchor="t"/>
          <a:lstStyle>
            <a:lvl1pPr>
              <a:defRPr>
                <a:latin typeface="Arial Black" pitchFamily="34" charset="0"/>
              </a:defRPr>
            </a:lvl1pPr>
          </a:lstStyle>
          <a:p>
            <a:r>
              <a:rPr lang="en-AU"/>
              <a:t>Chapter …</a:t>
            </a:r>
          </a:p>
        </p:txBody>
      </p:sp>
      <p:sp>
        <p:nvSpPr>
          <p:cNvPr id="4199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409825" y="2924175"/>
            <a:ext cx="5832475" cy="579438"/>
          </a:xfrm>
        </p:spPr>
        <p:txBody>
          <a:bodyPr>
            <a:spAutoFit/>
          </a:bodyPr>
          <a:lstStyle>
            <a:lvl1pPr marL="0" indent="0">
              <a:buFont typeface="Wingding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AU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834439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C633696C-5926-9F41-AB6B-A289ED0CFC1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Chapter 6 — Parallel Processors from Client to Cloud — </a:t>
            </a:r>
            <a:fld id="{069C68F4-9873-2A48-AA55-9299F9824CE3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29949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8163" y="146050"/>
            <a:ext cx="2066925" cy="60912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146050"/>
            <a:ext cx="6051550" cy="60912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1903BBB1-FEB6-3E41-BA43-285AF5E8E86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Chapter 6 — Parallel Processors from Client to Cloud — </a:t>
            </a:r>
            <a:fld id="{2972C849-F5F9-0943-A7A7-597D52451500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94797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BB8050B9-D766-FC47-9244-66814ABE1C0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Chapter 6 — Parallel Processors from Client to Cloud — </a:t>
            </a:r>
            <a:fld id="{3151FE8C-9DE8-494A-8122-9AEAF34CFD1D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17311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D54AF669-4C28-7242-8484-BF928BBD19F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Chapter 6 — Parallel Processors from Client to Cloud — </a:t>
            </a:r>
            <a:fld id="{5AC26F5F-2C42-7F45-A664-B3EC8CB9F74A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06085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125538"/>
            <a:ext cx="4059237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5850" y="1125538"/>
            <a:ext cx="4059238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D3088A3C-D572-D640-B54E-684192825DD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Chapter 6 — Parallel Processors from Client to Cloud — </a:t>
            </a:r>
            <a:fld id="{2F91DDA2-07AD-D04C-9FDA-2B1CC72EFC24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58350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2BECCEE3-CDCF-9E4F-8A12-D1A2E7D297B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Chapter 6 — Parallel Processors from Client to Cloud — </a:t>
            </a:r>
            <a:fld id="{5E5EB33F-E23E-E34E-A121-E4F0840C77E8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49917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id="{C4B77AD5-46FE-874D-A055-8AC0B06A3AB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Chapter 6 — Parallel Processors from Client to Cloud — </a:t>
            </a:r>
            <a:fld id="{7D04F1F2-2781-6243-ADBA-41BECF9CC5DE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850805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FF2B5EF4-FFF2-40B4-BE49-F238E27FC236}">
                <a16:creationId xmlns:a16="http://schemas.microsoft.com/office/drawing/2014/main" id="{0A215BAF-7FEB-BE40-B725-7A19E77E082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Chapter 6 — Parallel Processors from Client to Cloud — </a:t>
            </a:r>
            <a:fld id="{74A84506-E039-0941-BC71-2CAB25F06D00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50186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6AE2FD21-07EE-754F-AC13-57914D7F950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Chapter 6 — Parallel Processors from Client to Cloud — </a:t>
            </a:r>
            <a:fld id="{75332672-CEF5-474F-BBC8-44F16291BDE7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69406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EA331F14-13B3-3B4A-86C9-7652B1A5472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Chapter 6 — Parallel Processors from Client to Cloud — </a:t>
            </a:r>
            <a:fld id="{C617159D-768F-6348-8A82-FF3922C1AF8A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30669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6">
            <a:extLst>
              <a:ext uri="{FF2B5EF4-FFF2-40B4-BE49-F238E27FC236}">
                <a16:creationId xmlns:a16="http://schemas.microsoft.com/office/drawing/2014/main" id="{E2E66006-91A0-1647-8AB2-A4CF4AAE5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60350"/>
            <a:ext cx="36512" cy="381635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051" name="Rectangle 9">
            <a:extLst>
              <a:ext uri="{FF2B5EF4-FFF2-40B4-BE49-F238E27FC236}">
                <a16:creationId xmlns:a16="http://schemas.microsoft.com/office/drawing/2014/main" id="{02241A31-6CB8-6A4E-92DE-91A6BF4E72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46050"/>
            <a:ext cx="82597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 altLang="en-US"/>
              <a:t>Click to edit Master title style</a:t>
            </a:r>
          </a:p>
        </p:txBody>
      </p:sp>
      <p:sp>
        <p:nvSpPr>
          <p:cNvPr id="2052" name="Rectangle 10">
            <a:extLst>
              <a:ext uri="{FF2B5EF4-FFF2-40B4-BE49-F238E27FC236}">
                <a16:creationId xmlns:a16="http://schemas.microsoft.com/office/drawing/2014/main" id="{5A006AF6-E884-0B4A-B3DB-E5F403E999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125538"/>
            <a:ext cx="827087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</a:p>
        </p:txBody>
      </p:sp>
      <p:sp>
        <p:nvSpPr>
          <p:cNvPr id="40979" name="Rectangle 19">
            <a:extLst>
              <a:ext uri="{FF2B5EF4-FFF2-40B4-BE49-F238E27FC236}">
                <a16:creationId xmlns:a16="http://schemas.microsoft.com/office/drawing/2014/main" id="{A2C1899B-4497-AB4B-93BC-4C163BE2FE7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92275" y="6381750"/>
            <a:ext cx="7272338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1"/>
            </a:lvl1pPr>
          </a:lstStyle>
          <a:p>
            <a:r>
              <a:rPr lang="en-AU" altLang="en-US"/>
              <a:t>Chapter 6 — Parallel Processors from Client to Cloud — </a:t>
            </a:r>
            <a:fld id="{B250C4FE-4F98-A94A-8323-3FCA0A282263}" type="slidenum">
              <a:rPr lang="en-AU" altLang="en-US"/>
              <a:pPr/>
              <a:t>‹#›</a:t>
            </a:fld>
            <a:endParaRPr lang="en-AU" altLang="en-US"/>
          </a:p>
        </p:txBody>
      </p:sp>
      <p:sp>
        <p:nvSpPr>
          <p:cNvPr id="1030" name="Rectangle 25">
            <a:extLst>
              <a:ext uri="{FF2B5EF4-FFF2-40B4-BE49-F238E27FC236}">
                <a16:creationId xmlns:a16="http://schemas.microsoft.com/office/drawing/2014/main" id="{F387B4EA-3907-3C41-82DA-BA0255014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981075"/>
            <a:ext cx="8569325" cy="71438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E170F038-B87A-1142-89B4-BC803692EAD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AU" altLang="en-US">
                <a:solidFill>
                  <a:schemeClr val="tx1"/>
                </a:solidFill>
              </a:rPr>
              <a:t>Chapter 6</a:t>
            </a:r>
          </a:p>
        </p:txBody>
      </p:sp>
      <p:sp>
        <p:nvSpPr>
          <p:cNvPr id="4099" name="Rectangle 5">
            <a:extLst>
              <a:ext uri="{FF2B5EF4-FFF2-40B4-BE49-F238E27FC236}">
                <a16:creationId xmlns:a16="http://schemas.microsoft.com/office/drawing/2014/main" id="{7E3751DF-CFFE-EF4F-ABBE-668E3901E93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09825" y="2924175"/>
            <a:ext cx="5832475" cy="1077913"/>
          </a:xfrm>
        </p:spPr>
        <p:txBody>
          <a:bodyPr/>
          <a:lstStyle/>
          <a:p>
            <a:pPr eaLnBrk="1" hangingPunct="1"/>
            <a:r>
              <a:rPr lang="en-AU" altLang="en-US"/>
              <a:t>Parallel Processors from Client to Cloud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05309000-39DA-4E4F-97AE-235E35DAD9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06375"/>
            <a:ext cx="8259762" cy="701675"/>
          </a:xfrm>
        </p:spPr>
        <p:txBody>
          <a:bodyPr/>
          <a:lstStyle/>
          <a:p>
            <a:pPr eaLnBrk="1" hangingPunct="1"/>
            <a:r>
              <a:rPr lang="en-AU" altLang="en-US" sz="4000"/>
              <a:t>Example: DAXPY (Y = a × X + Y)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C854AD17-0934-9D43-A6B4-84B7F00903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AU" altLang="en-US" sz="1800" dirty="0"/>
              <a:t>  Conventional MIPS code</a:t>
            </a:r>
          </a:p>
          <a:p>
            <a:pPr marL="0" indent="0" eaLnBrk="1" hangingPunct="1"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AU" altLang="en-US" sz="1800" dirty="0">
                <a:latin typeface="Lucida Console" panose="020B0609040504020204" pitchFamily="49" charset="0"/>
              </a:rPr>
              <a:t>      </a:t>
            </a:r>
            <a:r>
              <a:rPr lang="en-AU" altLang="en-US" sz="1800" dirty="0" err="1">
                <a:latin typeface="Lucida Console" panose="020B0609040504020204" pitchFamily="49" charset="0"/>
              </a:rPr>
              <a:t>l.d</a:t>
            </a:r>
            <a:r>
              <a:rPr lang="en-AU" altLang="en-US" sz="1800" dirty="0">
                <a:latin typeface="Lucida Console" panose="020B0609040504020204" pitchFamily="49" charset="0"/>
              </a:rPr>
              <a:t>   $f0,a($</a:t>
            </a:r>
            <a:r>
              <a:rPr lang="en-AU" altLang="en-US" sz="1800" dirty="0" err="1">
                <a:latin typeface="Lucida Console" panose="020B0609040504020204" pitchFamily="49" charset="0"/>
              </a:rPr>
              <a:t>sp</a:t>
            </a:r>
            <a:r>
              <a:rPr lang="en-AU" altLang="en-US" sz="1800" dirty="0">
                <a:latin typeface="Lucida Console" panose="020B0609040504020204" pitchFamily="49" charset="0"/>
              </a:rPr>
              <a:t>)     ;load scalar a</a:t>
            </a:r>
            <a:br>
              <a:rPr lang="en-AU" altLang="en-US" sz="1800" dirty="0">
                <a:latin typeface="Lucida Console" panose="020B0609040504020204" pitchFamily="49" charset="0"/>
              </a:rPr>
            </a:br>
            <a:r>
              <a:rPr lang="en-AU" altLang="en-US" sz="1800" dirty="0">
                <a:latin typeface="Lucida Console" panose="020B0609040504020204" pitchFamily="49" charset="0"/>
              </a:rPr>
              <a:t>      </a:t>
            </a:r>
            <a:r>
              <a:rPr lang="en-AU" altLang="en-US" sz="1800" dirty="0" err="1">
                <a:latin typeface="Lucida Console" panose="020B0609040504020204" pitchFamily="49" charset="0"/>
              </a:rPr>
              <a:t>addiu</a:t>
            </a:r>
            <a:r>
              <a:rPr lang="en-AU" altLang="en-US" sz="1800" dirty="0">
                <a:latin typeface="Lucida Console" panose="020B0609040504020204" pitchFamily="49" charset="0"/>
              </a:rPr>
              <a:t> r4,$s0,#512    ;upper bound of what to load</a:t>
            </a:r>
            <a:br>
              <a:rPr lang="en-AU" altLang="en-US" sz="1800" dirty="0">
                <a:latin typeface="Lucida Console" panose="020B0609040504020204" pitchFamily="49" charset="0"/>
              </a:rPr>
            </a:br>
            <a:r>
              <a:rPr lang="en-AU" altLang="en-US" sz="1800" dirty="0">
                <a:latin typeface="Lucida Console" panose="020B0609040504020204" pitchFamily="49" charset="0"/>
              </a:rPr>
              <a:t>loop: </a:t>
            </a:r>
            <a:r>
              <a:rPr lang="en-AU" altLang="en-US" sz="1800" dirty="0" err="1">
                <a:latin typeface="Lucida Console" panose="020B0609040504020204" pitchFamily="49" charset="0"/>
              </a:rPr>
              <a:t>l.d</a:t>
            </a:r>
            <a:r>
              <a:rPr lang="en-AU" altLang="en-US" sz="1800" dirty="0">
                <a:latin typeface="Lucida Console" panose="020B0609040504020204" pitchFamily="49" charset="0"/>
              </a:rPr>
              <a:t>   $f2,0($s0)     ;load x(</a:t>
            </a:r>
            <a:r>
              <a:rPr lang="en-AU" altLang="en-US" sz="1800" dirty="0" err="1">
                <a:latin typeface="Lucida Console" panose="020B0609040504020204" pitchFamily="49" charset="0"/>
              </a:rPr>
              <a:t>i</a:t>
            </a:r>
            <a:r>
              <a:rPr lang="en-AU" altLang="en-US" sz="1800" dirty="0">
                <a:latin typeface="Lucida Console" panose="020B0609040504020204" pitchFamily="49" charset="0"/>
              </a:rPr>
              <a:t>)</a:t>
            </a:r>
            <a:br>
              <a:rPr lang="en-AU" altLang="en-US" sz="1800" dirty="0">
                <a:latin typeface="Lucida Console" panose="020B0609040504020204" pitchFamily="49" charset="0"/>
              </a:rPr>
            </a:br>
            <a:r>
              <a:rPr lang="en-AU" altLang="en-US" sz="1800" dirty="0">
                <a:latin typeface="Lucida Console" panose="020B0609040504020204" pitchFamily="49" charset="0"/>
              </a:rPr>
              <a:t>      </a:t>
            </a:r>
            <a:r>
              <a:rPr lang="en-AU" altLang="en-US" sz="1800" dirty="0" err="1">
                <a:latin typeface="Lucida Console" panose="020B0609040504020204" pitchFamily="49" charset="0"/>
              </a:rPr>
              <a:t>mul.d</a:t>
            </a:r>
            <a:r>
              <a:rPr lang="en-AU" altLang="en-US" sz="1800" dirty="0">
                <a:latin typeface="Lucida Console" panose="020B0609040504020204" pitchFamily="49" charset="0"/>
              </a:rPr>
              <a:t> $f2,$f2,$f0    ;a × x(</a:t>
            </a:r>
            <a:r>
              <a:rPr lang="en-AU" altLang="en-US" sz="1800" dirty="0" err="1">
                <a:latin typeface="Lucida Console" panose="020B0609040504020204" pitchFamily="49" charset="0"/>
              </a:rPr>
              <a:t>i</a:t>
            </a:r>
            <a:r>
              <a:rPr lang="en-AU" altLang="en-US" sz="1800" dirty="0">
                <a:latin typeface="Lucida Console" panose="020B0609040504020204" pitchFamily="49" charset="0"/>
              </a:rPr>
              <a:t>)</a:t>
            </a:r>
            <a:br>
              <a:rPr lang="en-AU" altLang="en-US" sz="1800" dirty="0">
                <a:latin typeface="Lucida Console" panose="020B0609040504020204" pitchFamily="49" charset="0"/>
              </a:rPr>
            </a:br>
            <a:r>
              <a:rPr lang="en-AU" altLang="en-US" sz="1800" dirty="0">
                <a:latin typeface="Lucida Console" panose="020B0609040504020204" pitchFamily="49" charset="0"/>
              </a:rPr>
              <a:t>      </a:t>
            </a:r>
            <a:r>
              <a:rPr lang="en-AU" altLang="en-US" sz="1800" dirty="0" err="1">
                <a:latin typeface="Lucida Console" panose="020B0609040504020204" pitchFamily="49" charset="0"/>
              </a:rPr>
              <a:t>l.d</a:t>
            </a:r>
            <a:r>
              <a:rPr lang="en-AU" altLang="en-US" sz="1800" dirty="0">
                <a:latin typeface="Lucida Console" panose="020B0609040504020204" pitchFamily="49" charset="0"/>
              </a:rPr>
              <a:t>   $f4,0($s1)     ;load y(</a:t>
            </a:r>
            <a:r>
              <a:rPr lang="en-AU" altLang="en-US" sz="1800" dirty="0" err="1">
                <a:latin typeface="Lucida Console" panose="020B0609040504020204" pitchFamily="49" charset="0"/>
              </a:rPr>
              <a:t>i</a:t>
            </a:r>
            <a:r>
              <a:rPr lang="en-AU" altLang="en-US" sz="1800" dirty="0">
                <a:latin typeface="Lucida Console" panose="020B0609040504020204" pitchFamily="49" charset="0"/>
              </a:rPr>
              <a:t>)</a:t>
            </a:r>
            <a:br>
              <a:rPr lang="en-AU" altLang="en-US" sz="1800" dirty="0">
                <a:latin typeface="Lucida Console" panose="020B0609040504020204" pitchFamily="49" charset="0"/>
              </a:rPr>
            </a:br>
            <a:r>
              <a:rPr lang="en-AU" altLang="en-US" sz="1800" dirty="0">
                <a:latin typeface="Lucida Console" panose="020B0609040504020204" pitchFamily="49" charset="0"/>
              </a:rPr>
              <a:t>      </a:t>
            </a:r>
            <a:r>
              <a:rPr lang="en-AU" altLang="en-US" sz="1800" dirty="0" err="1">
                <a:latin typeface="Lucida Console" panose="020B0609040504020204" pitchFamily="49" charset="0"/>
              </a:rPr>
              <a:t>add.d</a:t>
            </a:r>
            <a:r>
              <a:rPr lang="en-AU" altLang="en-US" sz="1800" dirty="0">
                <a:latin typeface="Lucida Console" panose="020B0609040504020204" pitchFamily="49" charset="0"/>
              </a:rPr>
              <a:t> $f4,$f4,$f2    ;a × x(</a:t>
            </a:r>
            <a:r>
              <a:rPr lang="en-AU" altLang="en-US" sz="1800" dirty="0" err="1">
                <a:latin typeface="Lucida Console" panose="020B0609040504020204" pitchFamily="49" charset="0"/>
              </a:rPr>
              <a:t>i</a:t>
            </a:r>
            <a:r>
              <a:rPr lang="en-AU" altLang="en-US" sz="1800" dirty="0">
                <a:latin typeface="Lucida Console" panose="020B0609040504020204" pitchFamily="49" charset="0"/>
              </a:rPr>
              <a:t>) + y(</a:t>
            </a:r>
            <a:r>
              <a:rPr lang="en-AU" altLang="en-US" sz="1800" dirty="0" err="1">
                <a:latin typeface="Lucida Console" panose="020B0609040504020204" pitchFamily="49" charset="0"/>
              </a:rPr>
              <a:t>i</a:t>
            </a:r>
            <a:r>
              <a:rPr lang="en-AU" altLang="en-US" sz="1800" dirty="0">
                <a:latin typeface="Lucida Console" panose="020B0609040504020204" pitchFamily="49" charset="0"/>
              </a:rPr>
              <a:t>)</a:t>
            </a:r>
            <a:br>
              <a:rPr lang="en-AU" altLang="en-US" sz="1800" dirty="0">
                <a:latin typeface="Lucida Console" panose="020B0609040504020204" pitchFamily="49" charset="0"/>
              </a:rPr>
            </a:br>
            <a:r>
              <a:rPr lang="en-AU" altLang="en-US" sz="1800" dirty="0">
                <a:latin typeface="Lucida Console" panose="020B0609040504020204" pitchFamily="49" charset="0"/>
              </a:rPr>
              <a:t>      </a:t>
            </a:r>
            <a:r>
              <a:rPr lang="en-AU" altLang="en-US" sz="1800" dirty="0" err="1">
                <a:latin typeface="Lucida Console" panose="020B0609040504020204" pitchFamily="49" charset="0"/>
              </a:rPr>
              <a:t>s.d</a:t>
            </a:r>
            <a:r>
              <a:rPr lang="en-AU" altLang="en-US" sz="1800" dirty="0">
                <a:latin typeface="Lucida Console" panose="020B0609040504020204" pitchFamily="49" charset="0"/>
              </a:rPr>
              <a:t>   $f4,0($s1)     ;store into y(</a:t>
            </a:r>
            <a:r>
              <a:rPr lang="en-AU" altLang="en-US" sz="1800" dirty="0" err="1">
                <a:latin typeface="Lucida Console" panose="020B0609040504020204" pitchFamily="49" charset="0"/>
              </a:rPr>
              <a:t>i</a:t>
            </a:r>
            <a:r>
              <a:rPr lang="en-AU" altLang="en-US" sz="1800" dirty="0">
                <a:latin typeface="Lucida Console" panose="020B0609040504020204" pitchFamily="49" charset="0"/>
              </a:rPr>
              <a:t>)</a:t>
            </a:r>
            <a:br>
              <a:rPr lang="en-AU" altLang="en-US" sz="1800" dirty="0">
                <a:latin typeface="Lucida Console" panose="020B0609040504020204" pitchFamily="49" charset="0"/>
              </a:rPr>
            </a:br>
            <a:r>
              <a:rPr lang="en-AU" altLang="en-US" sz="1800" dirty="0">
                <a:latin typeface="Lucida Console" panose="020B0609040504020204" pitchFamily="49" charset="0"/>
              </a:rPr>
              <a:t>      </a:t>
            </a:r>
            <a:r>
              <a:rPr lang="en-AU" altLang="en-US" sz="1800" dirty="0" err="1">
                <a:latin typeface="Lucida Console" panose="020B0609040504020204" pitchFamily="49" charset="0"/>
              </a:rPr>
              <a:t>addiu</a:t>
            </a:r>
            <a:r>
              <a:rPr lang="en-AU" altLang="en-US" sz="1800" dirty="0">
                <a:latin typeface="Lucida Console" panose="020B0609040504020204" pitchFamily="49" charset="0"/>
              </a:rPr>
              <a:t> $s0,$s0,#8     ;increment index to x</a:t>
            </a:r>
            <a:br>
              <a:rPr lang="en-AU" altLang="en-US" sz="1800" dirty="0">
                <a:latin typeface="Lucida Console" panose="020B0609040504020204" pitchFamily="49" charset="0"/>
              </a:rPr>
            </a:br>
            <a:r>
              <a:rPr lang="en-AU" altLang="en-US" sz="1800" dirty="0">
                <a:latin typeface="Lucida Console" panose="020B0609040504020204" pitchFamily="49" charset="0"/>
              </a:rPr>
              <a:t>      </a:t>
            </a:r>
            <a:r>
              <a:rPr lang="en-AU" altLang="en-US" sz="1800" dirty="0" err="1">
                <a:latin typeface="Lucida Console" panose="020B0609040504020204" pitchFamily="49" charset="0"/>
              </a:rPr>
              <a:t>addiu</a:t>
            </a:r>
            <a:r>
              <a:rPr lang="en-AU" altLang="en-US" sz="1800" dirty="0">
                <a:latin typeface="Lucida Console" panose="020B0609040504020204" pitchFamily="49" charset="0"/>
              </a:rPr>
              <a:t> $s1,$s1,#8     ;increment index to y</a:t>
            </a:r>
            <a:br>
              <a:rPr lang="en-AU" altLang="en-US" sz="1800" dirty="0">
                <a:latin typeface="Lucida Console" panose="020B0609040504020204" pitchFamily="49" charset="0"/>
              </a:rPr>
            </a:br>
            <a:r>
              <a:rPr lang="en-AU" altLang="en-US" sz="1800" dirty="0">
                <a:latin typeface="Lucida Console" panose="020B0609040504020204" pitchFamily="49" charset="0"/>
              </a:rPr>
              <a:t>      </a:t>
            </a:r>
            <a:r>
              <a:rPr lang="en-AU" altLang="en-US" sz="1800" dirty="0" err="1">
                <a:latin typeface="Lucida Console" panose="020B0609040504020204" pitchFamily="49" charset="0"/>
              </a:rPr>
              <a:t>subu</a:t>
            </a:r>
            <a:r>
              <a:rPr lang="en-AU" altLang="en-US" sz="1800" dirty="0">
                <a:latin typeface="Lucida Console" panose="020B0609040504020204" pitchFamily="49" charset="0"/>
              </a:rPr>
              <a:t>  $t0,r4,$s0     ;compute bound</a:t>
            </a:r>
            <a:br>
              <a:rPr lang="en-AU" altLang="en-US" sz="1800" dirty="0">
                <a:latin typeface="Lucida Console" panose="020B0609040504020204" pitchFamily="49" charset="0"/>
              </a:rPr>
            </a:br>
            <a:r>
              <a:rPr lang="en-AU" altLang="en-US" sz="1800" dirty="0">
                <a:latin typeface="Lucida Console" panose="020B0609040504020204" pitchFamily="49" charset="0"/>
              </a:rPr>
              <a:t>      </a:t>
            </a:r>
            <a:r>
              <a:rPr lang="en-AU" altLang="en-US" sz="1800" dirty="0" err="1">
                <a:latin typeface="Lucida Console" panose="020B0609040504020204" pitchFamily="49" charset="0"/>
              </a:rPr>
              <a:t>bne</a:t>
            </a:r>
            <a:r>
              <a:rPr lang="en-AU" altLang="en-US" sz="1800" dirty="0">
                <a:latin typeface="Lucida Console" panose="020B0609040504020204" pitchFamily="49" charset="0"/>
              </a:rPr>
              <a:t>   $t0,$zero,loop ;check if done</a:t>
            </a:r>
          </a:p>
          <a:p>
            <a:pPr marL="0" indent="0"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AU" altLang="en-US" sz="1800" dirty="0"/>
              <a:t>  Vector MIPS code</a:t>
            </a:r>
          </a:p>
          <a:p>
            <a:pPr marL="0" indent="0" eaLnBrk="1" hangingPunct="1"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AU" altLang="en-US" sz="1800" dirty="0">
                <a:latin typeface="Lucida Console" panose="020B0609040504020204" pitchFamily="49" charset="0"/>
              </a:rPr>
              <a:t>      </a:t>
            </a:r>
            <a:r>
              <a:rPr lang="en-AU" altLang="en-US" sz="1800" dirty="0" err="1">
                <a:latin typeface="Lucida Console" panose="020B0609040504020204" pitchFamily="49" charset="0"/>
              </a:rPr>
              <a:t>l.d</a:t>
            </a:r>
            <a:r>
              <a:rPr lang="en-AU" altLang="en-US" sz="1800" dirty="0">
                <a:latin typeface="Lucida Console" panose="020B0609040504020204" pitchFamily="49" charset="0"/>
              </a:rPr>
              <a:t>     $f0,a($</a:t>
            </a:r>
            <a:r>
              <a:rPr lang="en-AU" altLang="en-US" sz="1800" dirty="0" err="1">
                <a:latin typeface="Lucida Console" panose="020B0609040504020204" pitchFamily="49" charset="0"/>
              </a:rPr>
              <a:t>sp</a:t>
            </a:r>
            <a:r>
              <a:rPr lang="en-AU" altLang="en-US" sz="1800" dirty="0">
                <a:latin typeface="Lucida Console" panose="020B0609040504020204" pitchFamily="49" charset="0"/>
              </a:rPr>
              <a:t>)   ;load scalar a</a:t>
            </a:r>
            <a:br>
              <a:rPr lang="en-AU" altLang="en-US" sz="1800" dirty="0">
                <a:latin typeface="Lucida Console" panose="020B0609040504020204" pitchFamily="49" charset="0"/>
              </a:rPr>
            </a:br>
            <a:r>
              <a:rPr lang="en-AU" altLang="en-US" sz="1800" dirty="0">
                <a:latin typeface="Lucida Console" panose="020B0609040504020204" pitchFamily="49" charset="0"/>
              </a:rPr>
              <a:t>      lv      $v1,0($s0)   ;load vector x</a:t>
            </a:r>
            <a:br>
              <a:rPr lang="en-AU" altLang="en-US" sz="1800" dirty="0">
                <a:latin typeface="Lucida Console" panose="020B0609040504020204" pitchFamily="49" charset="0"/>
              </a:rPr>
            </a:br>
            <a:r>
              <a:rPr lang="en-AU" altLang="en-US" sz="1800" dirty="0">
                <a:latin typeface="Lucida Console" panose="020B0609040504020204" pitchFamily="49" charset="0"/>
              </a:rPr>
              <a:t>      </a:t>
            </a:r>
            <a:r>
              <a:rPr lang="en-AU" altLang="en-US" sz="1800" dirty="0" err="1">
                <a:latin typeface="Lucida Console" panose="020B0609040504020204" pitchFamily="49" charset="0"/>
              </a:rPr>
              <a:t>mulvs.d</a:t>
            </a:r>
            <a:r>
              <a:rPr lang="en-AU" altLang="en-US" sz="1800" dirty="0">
                <a:latin typeface="Lucida Console" panose="020B0609040504020204" pitchFamily="49" charset="0"/>
              </a:rPr>
              <a:t> $v2,$v1,$f0  ;vector-scalar multiply</a:t>
            </a:r>
            <a:br>
              <a:rPr lang="en-AU" altLang="en-US" sz="1800" dirty="0">
                <a:latin typeface="Lucida Console" panose="020B0609040504020204" pitchFamily="49" charset="0"/>
              </a:rPr>
            </a:br>
            <a:r>
              <a:rPr lang="en-AU" altLang="en-US" sz="1800" dirty="0">
                <a:latin typeface="Lucida Console" panose="020B0609040504020204" pitchFamily="49" charset="0"/>
              </a:rPr>
              <a:t>      lv      $v3,0($s1)   ;load vector y</a:t>
            </a:r>
            <a:br>
              <a:rPr lang="en-AU" altLang="en-US" sz="1800" dirty="0">
                <a:latin typeface="Lucida Console" panose="020B0609040504020204" pitchFamily="49" charset="0"/>
              </a:rPr>
            </a:br>
            <a:r>
              <a:rPr lang="en-AU" altLang="en-US" sz="1800" dirty="0">
                <a:latin typeface="Lucida Console" panose="020B0609040504020204" pitchFamily="49" charset="0"/>
              </a:rPr>
              <a:t>      </a:t>
            </a:r>
            <a:r>
              <a:rPr lang="en-AU" altLang="en-US" sz="1800" dirty="0" err="1">
                <a:latin typeface="Lucida Console" panose="020B0609040504020204" pitchFamily="49" charset="0"/>
              </a:rPr>
              <a:t>addv.d</a:t>
            </a:r>
            <a:r>
              <a:rPr lang="en-AU" altLang="en-US" sz="1800" dirty="0">
                <a:latin typeface="Lucida Console" panose="020B0609040504020204" pitchFamily="49" charset="0"/>
              </a:rPr>
              <a:t>  $v4,$v2,$v3  ;add y to product</a:t>
            </a:r>
            <a:br>
              <a:rPr lang="en-AU" altLang="en-US" sz="1800" dirty="0">
                <a:latin typeface="Lucida Console" panose="020B0609040504020204" pitchFamily="49" charset="0"/>
              </a:rPr>
            </a:br>
            <a:r>
              <a:rPr lang="en-AU" altLang="en-US" sz="1800" dirty="0">
                <a:latin typeface="Lucida Console" panose="020B0609040504020204" pitchFamily="49" charset="0"/>
              </a:rPr>
              <a:t>      </a:t>
            </a:r>
            <a:r>
              <a:rPr lang="en-AU" altLang="en-US" sz="1800" dirty="0" err="1">
                <a:latin typeface="Lucida Console" panose="020B0609040504020204" pitchFamily="49" charset="0"/>
              </a:rPr>
              <a:t>sv</a:t>
            </a:r>
            <a:r>
              <a:rPr lang="en-AU" altLang="en-US" sz="1800" dirty="0">
                <a:latin typeface="Lucida Console" panose="020B0609040504020204" pitchFamily="49" charset="0"/>
              </a:rPr>
              <a:t>      $v4,0($s1)   ;store the result</a:t>
            </a:r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id="{3EA7BA8A-82AE-8746-BCA3-F0DA6A917519}"/>
              </a:ext>
            </a:extLst>
          </p:cNvPr>
          <p:cNvGrpSpPr>
            <a:grpSpLocks/>
          </p:cNvGrpSpPr>
          <p:nvPr/>
        </p:nvGrpSpPr>
        <p:grpSpPr bwMode="auto">
          <a:xfrm>
            <a:off x="2214563" y="2184400"/>
            <a:ext cx="1827212" cy="1079500"/>
            <a:chOff x="1395" y="1376"/>
            <a:chExt cx="1151" cy="680"/>
          </a:xfrm>
        </p:grpSpPr>
        <p:sp>
          <p:nvSpPr>
            <p:cNvPr id="13318" name="Oval 4">
              <a:extLst>
                <a:ext uri="{FF2B5EF4-FFF2-40B4-BE49-F238E27FC236}">
                  <a16:creationId xmlns:a16="http://schemas.microsoft.com/office/drawing/2014/main" id="{C5966AB8-BA90-414A-830D-798D562E24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7" y="1376"/>
              <a:ext cx="394" cy="213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19" name="Oval 5">
              <a:extLst>
                <a:ext uri="{FF2B5EF4-FFF2-40B4-BE49-F238E27FC236}">
                  <a16:creationId xmlns:a16="http://schemas.microsoft.com/office/drawing/2014/main" id="{8EF4A8C0-718A-8740-8798-49486F70FC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2" y="1686"/>
              <a:ext cx="394" cy="213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20" name="Oval 6">
              <a:extLst>
                <a:ext uri="{FF2B5EF4-FFF2-40B4-BE49-F238E27FC236}">
                  <a16:creationId xmlns:a16="http://schemas.microsoft.com/office/drawing/2014/main" id="{54E22AF1-E837-A94A-9249-F796DEDB82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9" y="1674"/>
              <a:ext cx="394" cy="213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21" name="Oval 9">
              <a:extLst>
                <a:ext uri="{FF2B5EF4-FFF2-40B4-BE49-F238E27FC236}">
                  <a16:creationId xmlns:a16="http://schemas.microsoft.com/office/drawing/2014/main" id="{EDE4F768-118A-DE45-BBD6-CDCDEAD313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9" y="1843"/>
              <a:ext cx="394" cy="213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22" name="Line 10">
              <a:extLst>
                <a:ext uri="{FF2B5EF4-FFF2-40B4-BE49-F238E27FC236}">
                  <a16:creationId xmlns:a16="http://schemas.microsoft.com/office/drawing/2014/main" id="{D5B2A850-9936-CF4B-83AA-C99BE18745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3" y="1516"/>
              <a:ext cx="322" cy="22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3" name="Freeform 11">
              <a:extLst>
                <a:ext uri="{FF2B5EF4-FFF2-40B4-BE49-F238E27FC236}">
                  <a16:creationId xmlns:a16="http://schemas.microsoft.com/office/drawing/2014/main" id="{8E26B150-CCA6-DD48-B4C5-0F7680C91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5" y="1789"/>
              <a:ext cx="84" cy="157"/>
            </a:xfrm>
            <a:custGeom>
              <a:avLst/>
              <a:gdLst>
                <a:gd name="T0" fmla="*/ 84 w 84"/>
                <a:gd name="T1" fmla="*/ 0 h 157"/>
                <a:gd name="T2" fmla="*/ 0 w 84"/>
                <a:gd name="T3" fmla="*/ 97 h 157"/>
                <a:gd name="T4" fmla="*/ 84 w 84"/>
                <a:gd name="T5" fmla="*/ 157 h 157"/>
                <a:gd name="T6" fmla="*/ 0 60000 65536"/>
                <a:gd name="T7" fmla="*/ 0 60000 65536"/>
                <a:gd name="T8" fmla="*/ 0 60000 65536"/>
                <a:gd name="T9" fmla="*/ 0 w 84"/>
                <a:gd name="T10" fmla="*/ 0 h 157"/>
                <a:gd name="T11" fmla="*/ 84 w 84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4" h="157">
                  <a:moveTo>
                    <a:pt x="84" y="0"/>
                  </a:moveTo>
                  <a:cubicBezTo>
                    <a:pt x="70" y="16"/>
                    <a:pt x="0" y="71"/>
                    <a:pt x="0" y="97"/>
                  </a:cubicBezTo>
                  <a:cubicBezTo>
                    <a:pt x="0" y="123"/>
                    <a:pt x="67" y="145"/>
                    <a:pt x="84" y="157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17" name="Rectangle 19">
            <a:extLst>
              <a:ext uri="{FF2B5EF4-FFF2-40B4-BE49-F238E27FC236}">
                <a16:creationId xmlns:a16="http://schemas.microsoft.com/office/drawing/2014/main" id="{B986B863-86FA-BE4B-B370-834290BBDAD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/>
              <a:t>Chapter 6 — Parallel Processors from Client to Cloud — </a:t>
            </a:r>
            <a:fld id="{19AEAB5C-7A21-764D-93B3-1E88A2A089FC}" type="slidenum">
              <a:rPr lang="en-AU" altLang="en-US"/>
              <a:pPr eaLnBrk="1" hangingPunct="1"/>
              <a:t>10</a:t>
            </a:fld>
            <a:endParaRPr lang="en-AU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8B836DCA-52DF-B247-9C1D-E31E1EF53E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Vector Processors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36E28D24-8613-F740-A674-B7A0149167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AU" altLang="en-US" sz="2800"/>
              <a:t>Highly pipelined function units</a:t>
            </a:r>
          </a:p>
          <a:p>
            <a:pPr eaLnBrk="1" hangingPunct="1"/>
            <a:r>
              <a:rPr lang="en-AU" altLang="en-US" sz="2800"/>
              <a:t>Stream data from/to vector registers to units</a:t>
            </a:r>
          </a:p>
          <a:p>
            <a:pPr lvl="1" eaLnBrk="1" hangingPunct="1"/>
            <a:r>
              <a:rPr lang="en-AU" altLang="en-US" sz="2400"/>
              <a:t>Data collected from memory into registers</a:t>
            </a:r>
          </a:p>
          <a:p>
            <a:pPr lvl="1" eaLnBrk="1" hangingPunct="1"/>
            <a:r>
              <a:rPr lang="en-AU" altLang="en-US" sz="2400"/>
              <a:t>Results stored from registers to memory</a:t>
            </a:r>
          </a:p>
          <a:p>
            <a:pPr eaLnBrk="1" hangingPunct="1"/>
            <a:r>
              <a:rPr lang="en-AU" altLang="en-US" sz="2800"/>
              <a:t>Example: Vector extension to MIPS</a:t>
            </a:r>
          </a:p>
          <a:p>
            <a:pPr lvl="1" eaLnBrk="1" hangingPunct="1"/>
            <a:r>
              <a:rPr lang="en-AU" altLang="en-US" sz="2400"/>
              <a:t>32 </a:t>
            </a:r>
            <a:r>
              <a:rPr lang="en-US" altLang="en-US" sz="2400">
                <a:cs typeface="Arial" panose="020B0604020202020204" pitchFamily="34" charset="0"/>
              </a:rPr>
              <a:t>× 64-element registers (64-bit elements)</a:t>
            </a:r>
          </a:p>
          <a:p>
            <a:pPr lvl="1" eaLnBrk="1" hangingPunct="1"/>
            <a:r>
              <a:rPr lang="en-US" altLang="en-US" sz="2400">
                <a:cs typeface="Arial" panose="020B0604020202020204" pitchFamily="34" charset="0"/>
              </a:rPr>
              <a:t>Vector instructions</a:t>
            </a:r>
          </a:p>
          <a:p>
            <a:pPr lvl="2" eaLnBrk="1" hangingPunct="1"/>
            <a:r>
              <a:rPr lang="en-US" altLang="en-US" sz="2000">
                <a:latin typeface="Lucida Console" panose="020B0609040504020204" pitchFamily="49" charset="0"/>
                <a:cs typeface="Arial" panose="020B0604020202020204" pitchFamily="34" charset="0"/>
              </a:rPr>
              <a:t>lv</a:t>
            </a:r>
            <a:r>
              <a:rPr lang="en-US" altLang="en-US" sz="2000">
                <a:cs typeface="Arial" panose="020B0604020202020204" pitchFamily="34" charset="0"/>
              </a:rPr>
              <a:t>, </a:t>
            </a:r>
            <a:r>
              <a:rPr lang="en-US" altLang="en-US" sz="2000">
                <a:latin typeface="Lucida Console" panose="020B0609040504020204" pitchFamily="49" charset="0"/>
                <a:cs typeface="Arial" panose="020B0604020202020204" pitchFamily="34" charset="0"/>
              </a:rPr>
              <a:t>sv</a:t>
            </a:r>
            <a:r>
              <a:rPr lang="en-US" altLang="en-US" sz="2000">
                <a:cs typeface="Arial" panose="020B0604020202020204" pitchFamily="34" charset="0"/>
              </a:rPr>
              <a:t>: load/store vector</a:t>
            </a:r>
          </a:p>
          <a:p>
            <a:pPr lvl="2" eaLnBrk="1" hangingPunct="1"/>
            <a:r>
              <a:rPr lang="en-US" altLang="en-US" sz="2000">
                <a:latin typeface="Lucida Console" panose="020B0609040504020204" pitchFamily="49" charset="0"/>
                <a:cs typeface="Arial" panose="020B0604020202020204" pitchFamily="34" charset="0"/>
              </a:rPr>
              <a:t>addv.d</a:t>
            </a:r>
            <a:r>
              <a:rPr lang="en-US" altLang="en-US" sz="2000">
                <a:cs typeface="Arial" panose="020B0604020202020204" pitchFamily="34" charset="0"/>
              </a:rPr>
              <a:t>: add vectors of double</a:t>
            </a:r>
          </a:p>
          <a:p>
            <a:pPr lvl="2" eaLnBrk="1" hangingPunct="1"/>
            <a:r>
              <a:rPr lang="en-US" altLang="en-US" sz="2000">
                <a:latin typeface="Lucida Console" panose="020B0609040504020204" pitchFamily="49" charset="0"/>
                <a:cs typeface="Arial" panose="020B0604020202020204" pitchFamily="34" charset="0"/>
              </a:rPr>
              <a:t>addvs.d</a:t>
            </a:r>
            <a:r>
              <a:rPr lang="en-US" altLang="en-US" sz="2000">
                <a:cs typeface="Arial" panose="020B0604020202020204" pitchFamily="34" charset="0"/>
              </a:rPr>
              <a:t>: add scalar to each element of vector of double</a:t>
            </a:r>
          </a:p>
          <a:p>
            <a:pPr eaLnBrk="1" hangingPunct="1"/>
            <a:r>
              <a:rPr lang="en-US" altLang="en-US" sz="2800">
                <a:cs typeface="Arial" panose="020B0604020202020204" pitchFamily="34" charset="0"/>
              </a:rPr>
              <a:t>Significantly reduces instruction-fetch bandwidth</a:t>
            </a:r>
          </a:p>
        </p:txBody>
      </p:sp>
      <p:sp>
        <p:nvSpPr>
          <p:cNvPr id="14340" name="Rectangle 19">
            <a:extLst>
              <a:ext uri="{FF2B5EF4-FFF2-40B4-BE49-F238E27FC236}">
                <a16:creationId xmlns:a16="http://schemas.microsoft.com/office/drawing/2014/main" id="{31A5BB8F-72F9-C846-9A9A-5F3CE1D50F3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/>
              <a:t>Chapter 6 — Parallel Processors from Client to Cloud — </a:t>
            </a:r>
            <a:fld id="{32EA616A-DD53-AA4D-9BD0-5AA2215A3706}" type="slidenum">
              <a:rPr lang="en-AU" altLang="en-US"/>
              <a:pPr eaLnBrk="1" hangingPunct="1"/>
              <a:t>11</a:t>
            </a:fld>
            <a:endParaRPr lang="en-AU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B78598D1-F843-8441-A08A-193315D1B5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Vector vs. Scalar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2EECB2A2-EBC9-8346-A49B-AAF0D36162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altLang="en-US"/>
              <a:t>Vector architectures and compilers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/>
              <a:t>Simplify data-parallel programming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/>
              <a:t>Explicit statement of absence of loop-carried dependences</a:t>
            </a:r>
          </a:p>
          <a:p>
            <a:pPr lvl="2" eaLnBrk="1" hangingPunct="1">
              <a:lnSpc>
                <a:spcPct val="90000"/>
              </a:lnSpc>
            </a:pPr>
            <a:r>
              <a:rPr lang="en-AU" altLang="en-US"/>
              <a:t>Reduced checking in hardware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/>
              <a:t>Regular access patterns benefit from interleaved and burst memory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/>
              <a:t>Avoid control hazards by avoiding loops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/>
              <a:t>More general than ad-hoc media extensions (such as MMX, SSE)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/>
              <a:t>Better match with compiler technology</a:t>
            </a:r>
          </a:p>
        </p:txBody>
      </p:sp>
      <p:sp>
        <p:nvSpPr>
          <p:cNvPr id="15364" name="Rectangle 19">
            <a:extLst>
              <a:ext uri="{FF2B5EF4-FFF2-40B4-BE49-F238E27FC236}">
                <a16:creationId xmlns:a16="http://schemas.microsoft.com/office/drawing/2014/main" id="{57FBB3BC-E417-4644-852D-C2AEADBB054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/>
              <a:t>Chapter 6 — Parallel Processors from Client to Cloud — </a:t>
            </a:r>
            <a:fld id="{3CB5D9B4-633D-9F4B-93B0-95BB1AB30AB0}" type="slidenum">
              <a:rPr lang="en-AU" altLang="en-US"/>
              <a:pPr eaLnBrk="1" hangingPunct="1"/>
              <a:t>12</a:t>
            </a:fld>
            <a:endParaRPr lang="en-AU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84622A85-184C-9846-ABC3-D560D0E1B6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SIMD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A3B1A505-0E65-1E40-BAFC-E48EFA9B08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altLang="en-US"/>
              <a:t>Operate elementwise on vectors of data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/>
              <a:t>E.g., MMX and SSE instructions in x86</a:t>
            </a:r>
          </a:p>
          <a:p>
            <a:pPr lvl="2" eaLnBrk="1" hangingPunct="1">
              <a:lnSpc>
                <a:spcPct val="90000"/>
              </a:lnSpc>
            </a:pPr>
            <a:r>
              <a:rPr lang="en-AU" altLang="en-US"/>
              <a:t>Multiple data elements in 128-bit wide registers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/>
              <a:t>All processors execute the same instruction at the same time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/>
              <a:t>Each with different data address, etc.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/>
              <a:t>Simplifies synchronization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/>
              <a:t>Reduced instruction control hardware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/>
              <a:t>Works best for highly data-parallel applications</a:t>
            </a:r>
          </a:p>
          <a:p>
            <a:pPr lvl="1" eaLnBrk="1" hangingPunct="1">
              <a:lnSpc>
                <a:spcPct val="90000"/>
              </a:lnSpc>
            </a:pPr>
            <a:endParaRPr lang="en-AU" altLang="en-US"/>
          </a:p>
        </p:txBody>
      </p:sp>
      <p:sp>
        <p:nvSpPr>
          <p:cNvPr id="16388" name="Rectangle 19">
            <a:extLst>
              <a:ext uri="{FF2B5EF4-FFF2-40B4-BE49-F238E27FC236}">
                <a16:creationId xmlns:a16="http://schemas.microsoft.com/office/drawing/2014/main" id="{0298025D-2B85-F44B-9439-BB8144E1210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/>
              <a:t>Chapter 6 — Parallel Processors from Client to Cloud — </a:t>
            </a:r>
            <a:fld id="{6FFA36BF-E806-274A-AE10-91BA6803E053}" type="slidenum">
              <a:rPr lang="en-AU" altLang="en-US"/>
              <a:pPr eaLnBrk="1" hangingPunct="1"/>
              <a:t>13</a:t>
            </a:fld>
            <a:endParaRPr lang="en-AU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2AA654FE-32A1-C641-8BEC-C0682FE53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200025"/>
            <a:ext cx="8259762" cy="708025"/>
          </a:xfrm>
        </p:spPr>
        <p:txBody>
          <a:bodyPr/>
          <a:lstStyle/>
          <a:p>
            <a:r>
              <a:rPr lang="en-US" altLang="en-US" sz="4000"/>
              <a:t>Vector vs. Multimedia Extensions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50FFBAB0-66C9-0149-8193-E5C78A2C6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/>
              <a:t>Vector instructions have a variable vector width, multimedia extensions have a fixed width</a:t>
            </a:r>
          </a:p>
          <a:p>
            <a:r>
              <a:rPr lang="en-US" altLang="en-US" sz="2800"/>
              <a:t>Vector instructions support strided access, multimedia extensions do not</a:t>
            </a:r>
          </a:p>
          <a:p>
            <a:r>
              <a:rPr lang="en-US" altLang="en-US" sz="2800"/>
              <a:t>Vector units can be combination of pipelined and arrayed functional units:</a:t>
            </a:r>
            <a:endParaRPr lang="en-US" altLang="en-US"/>
          </a:p>
        </p:txBody>
      </p:sp>
      <p:pic>
        <p:nvPicPr>
          <p:cNvPr id="17412" name="Picture 2">
            <a:extLst>
              <a:ext uri="{FF2B5EF4-FFF2-40B4-BE49-F238E27FC236}">
                <a16:creationId xmlns:a16="http://schemas.microsoft.com/office/drawing/2014/main" id="{7803F796-87B9-E549-A91B-09CA888A6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525" y="3933825"/>
            <a:ext cx="3703638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19">
            <a:extLst>
              <a:ext uri="{FF2B5EF4-FFF2-40B4-BE49-F238E27FC236}">
                <a16:creationId xmlns:a16="http://schemas.microsoft.com/office/drawing/2014/main" id="{C388EA30-0478-414A-A46C-C316FB9499B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/>
              <a:t>Chapter 6 — Parallel Processors from Client to Cloud — </a:t>
            </a:r>
            <a:fld id="{E7F57E9D-A62F-084A-BAB4-C2A7AD2630A4}" type="slidenum">
              <a:rPr lang="en-AU" altLang="en-US"/>
              <a:pPr eaLnBrk="1" hangingPunct="1"/>
              <a:t>14</a:t>
            </a:fld>
            <a:endParaRPr lang="en-AU" altLang="en-US"/>
          </a:p>
        </p:txBody>
      </p:sp>
      <p:pic>
        <p:nvPicPr>
          <p:cNvPr id="17414" name="Picture 2">
            <a:extLst>
              <a:ext uri="{FF2B5EF4-FFF2-40B4-BE49-F238E27FC236}">
                <a16:creationId xmlns:a16="http://schemas.microsoft.com/office/drawing/2014/main" id="{14668364-39C8-2E41-9659-A9AA71A81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575050"/>
            <a:ext cx="3311525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DA3B648A-D1CA-8041-9904-71E0334829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Multithreading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212B9F9D-AFF5-DE45-9AC7-2A2DFB94D9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974012" cy="5111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altLang="en-US" sz="2800" dirty="0"/>
              <a:t>Performing multiple threads of execution in parallel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 sz="2400" dirty="0"/>
              <a:t>Replicate registers, PC, etc.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 sz="2400" dirty="0"/>
              <a:t>Fast switching between threads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 sz="2800" dirty="0"/>
              <a:t>Fine-grain multithreading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 sz="2400" dirty="0"/>
              <a:t>Switch threads after each cycle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 sz="2400" dirty="0"/>
              <a:t>Interleave instruction execution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 sz="2400" dirty="0"/>
              <a:t>If one thread stalls, others are executed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 sz="2800" dirty="0"/>
              <a:t>Coarse-grain multithreading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 sz="2400" dirty="0"/>
              <a:t>Only switch on long stall (e.g., L2-cache miss)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 sz="2400" dirty="0"/>
              <a:t>Simplifies hardware, but doesn’t hide short stalls (</a:t>
            </a:r>
            <a:r>
              <a:rPr lang="en-AU" altLang="en-US" sz="2400" dirty="0" err="1"/>
              <a:t>eg</a:t>
            </a:r>
            <a:r>
              <a:rPr lang="en-AU" altLang="en-US" sz="2400" dirty="0"/>
              <a:t>, data hazards)</a:t>
            </a:r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id="{B7D820FD-A8C7-954B-8616-B539E33206C6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7369969" y="1407319"/>
            <a:ext cx="318135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folHlink"/>
                </a:solidFill>
              </a:rPr>
              <a:t>§6.4 Hardware Multithreading</a:t>
            </a:r>
          </a:p>
        </p:txBody>
      </p:sp>
      <p:sp>
        <p:nvSpPr>
          <p:cNvPr id="18437" name="Rectangle 19">
            <a:extLst>
              <a:ext uri="{FF2B5EF4-FFF2-40B4-BE49-F238E27FC236}">
                <a16:creationId xmlns:a16="http://schemas.microsoft.com/office/drawing/2014/main" id="{9169B070-A29C-A34F-825C-E8F456E7313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/>
              <a:t>Chapter 6 — Parallel Processors from Client to Cloud — </a:t>
            </a:r>
            <a:fld id="{13472F92-8184-3E4D-A098-CF737B0B832C}" type="slidenum">
              <a:rPr lang="en-AU" altLang="en-US"/>
              <a:pPr eaLnBrk="1" hangingPunct="1"/>
              <a:t>15</a:t>
            </a:fld>
            <a:endParaRPr lang="en-AU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CCB4B715-2301-E241-98CD-992DEEB5D6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Simultaneous Multithreading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5645BA81-67EF-7A4E-89CB-09588F98C8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altLang="en-US"/>
              <a:t>In multiple-issue dynamically scheduled processor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/>
              <a:t>Schedule instructions from multiple threads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/>
              <a:t>Instructions from independent threads execute when function units are available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/>
              <a:t>Within threads, dependencies handled by scheduling and register renaming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/>
              <a:t>Example: Intel Pentium-4 HT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/>
              <a:t>Two threads: duplicated registers, shared function units and caches</a:t>
            </a:r>
          </a:p>
        </p:txBody>
      </p:sp>
      <p:sp>
        <p:nvSpPr>
          <p:cNvPr id="19460" name="Rectangle 19">
            <a:extLst>
              <a:ext uri="{FF2B5EF4-FFF2-40B4-BE49-F238E27FC236}">
                <a16:creationId xmlns:a16="http://schemas.microsoft.com/office/drawing/2014/main" id="{15D16E95-930C-E14F-BAD0-FE37CB22DE5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/>
              <a:t>Chapter 6 — Parallel Processors from Client to Cloud — </a:t>
            </a:r>
            <a:fld id="{CD3C509A-3C03-1C4B-803B-DC6DFF40AFC7}" type="slidenum">
              <a:rPr lang="en-AU" altLang="en-US"/>
              <a:pPr eaLnBrk="1" hangingPunct="1"/>
              <a:t>16</a:t>
            </a:fld>
            <a:endParaRPr lang="en-AU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f07-05-P374493">
            <a:extLst>
              <a:ext uri="{FF2B5EF4-FFF2-40B4-BE49-F238E27FC236}">
                <a16:creationId xmlns:a16="http://schemas.microsoft.com/office/drawing/2014/main" id="{F786B098-1AAA-5243-9E90-07ED86712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8" y="1281113"/>
            <a:ext cx="4703762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">
            <a:extLst>
              <a:ext uri="{FF2B5EF4-FFF2-40B4-BE49-F238E27FC236}">
                <a16:creationId xmlns:a16="http://schemas.microsoft.com/office/drawing/2014/main" id="{6207B5E6-6A54-D842-BBE3-181333C22F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Multithreading Example</a:t>
            </a:r>
          </a:p>
        </p:txBody>
      </p:sp>
      <p:sp>
        <p:nvSpPr>
          <p:cNvPr id="20484" name="Rectangle 19">
            <a:extLst>
              <a:ext uri="{FF2B5EF4-FFF2-40B4-BE49-F238E27FC236}">
                <a16:creationId xmlns:a16="http://schemas.microsoft.com/office/drawing/2014/main" id="{02E2F195-BEFE-E241-AA13-8074FC05116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/>
              <a:t>Chapter 6 — Parallel Processors from Client to Cloud — </a:t>
            </a:r>
            <a:fld id="{CEC0D602-A0C6-3F48-8756-F8FA6D2D8306}" type="slidenum">
              <a:rPr lang="en-AU" altLang="en-US"/>
              <a:pPr eaLnBrk="1" hangingPunct="1"/>
              <a:t>17</a:t>
            </a:fld>
            <a:endParaRPr lang="en-AU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6C23D7F8-F828-ED43-A384-ACB0F8A9A2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Future of Multithreading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C6743AE8-5E84-2C4A-91D9-9310885EF1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Will it survive? In what form?</a:t>
            </a:r>
          </a:p>
          <a:p>
            <a:pPr eaLnBrk="1" hangingPunct="1"/>
            <a:r>
              <a:rPr lang="en-AU" altLang="en-US"/>
              <a:t>Power considerations </a:t>
            </a:r>
            <a:r>
              <a:rPr lang="en-AU" altLang="en-US">
                <a:sym typeface="Symbol" pitchFamily="2" charset="2"/>
              </a:rPr>
              <a:t> simplified microarchitectures</a:t>
            </a:r>
          </a:p>
          <a:p>
            <a:pPr lvl="1" eaLnBrk="1" hangingPunct="1"/>
            <a:r>
              <a:rPr lang="en-AU" altLang="en-US">
                <a:sym typeface="Symbol" pitchFamily="2" charset="2"/>
              </a:rPr>
              <a:t>Simpler forms of multithreading</a:t>
            </a:r>
          </a:p>
          <a:p>
            <a:pPr eaLnBrk="1" hangingPunct="1"/>
            <a:r>
              <a:rPr lang="en-AU" altLang="en-US">
                <a:sym typeface="Symbol" pitchFamily="2" charset="2"/>
              </a:rPr>
              <a:t>Tolerating cache-miss latency</a:t>
            </a:r>
          </a:p>
          <a:p>
            <a:pPr lvl="1" eaLnBrk="1" hangingPunct="1"/>
            <a:r>
              <a:rPr lang="en-AU" altLang="en-US">
                <a:sym typeface="Symbol" pitchFamily="2" charset="2"/>
              </a:rPr>
              <a:t>Thread switch may be most effective</a:t>
            </a:r>
          </a:p>
          <a:p>
            <a:pPr eaLnBrk="1" hangingPunct="1"/>
            <a:r>
              <a:rPr lang="en-AU" altLang="en-US">
                <a:sym typeface="Symbol" pitchFamily="2" charset="2"/>
              </a:rPr>
              <a:t>Multiple simple cores might share resources more effectively</a:t>
            </a:r>
          </a:p>
        </p:txBody>
      </p:sp>
      <p:sp>
        <p:nvSpPr>
          <p:cNvPr id="21508" name="Rectangle 19">
            <a:extLst>
              <a:ext uri="{FF2B5EF4-FFF2-40B4-BE49-F238E27FC236}">
                <a16:creationId xmlns:a16="http://schemas.microsoft.com/office/drawing/2014/main" id="{E8E06A34-5310-6940-B4BD-2D2CAA774F5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/>
              <a:t>Chapter 6 — Parallel Processors from Client to Cloud — </a:t>
            </a:r>
            <a:fld id="{9E1FEAF2-D4F1-4C46-AC1E-BC2B2523D58F}" type="slidenum">
              <a:rPr lang="en-AU" altLang="en-US"/>
              <a:pPr eaLnBrk="1" hangingPunct="1"/>
              <a:t>18</a:t>
            </a:fld>
            <a:endParaRPr lang="en-AU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f07-02-P374493">
            <a:extLst>
              <a:ext uri="{FF2B5EF4-FFF2-40B4-BE49-F238E27FC236}">
                <a16:creationId xmlns:a16="http://schemas.microsoft.com/office/drawing/2014/main" id="{9BD392A1-E23E-4946-BF65-26474452C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4011613"/>
            <a:ext cx="4541837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2">
            <a:extLst>
              <a:ext uri="{FF2B5EF4-FFF2-40B4-BE49-F238E27FC236}">
                <a16:creationId xmlns:a16="http://schemas.microsoft.com/office/drawing/2014/main" id="{BC45D443-0D5D-6B4C-9AC2-EEB6DE1881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Shared Memory</a:t>
            </a: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85DE05C4-18D5-5D48-BBD4-1F966ED586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2654300"/>
          </a:xfrm>
        </p:spPr>
        <p:txBody>
          <a:bodyPr/>
          <a:lstStyle/>
          <a:p>
            <a:pPr eaLnBrk="1" hangingPunct="1"/>
            <a:r>
              <a:rPr lang="en-AU" altLang="en-US" sz="2800"/>
              <a:t>SMP: shared memory multiprocessor</a:t>
            </a:r>
          </a:p>
          <a:p>
            <a:pPr lvl="1" eaLnBrk="1" hangingPunct="1"/>
            <a:r>
              <a:rPr lang="en-AU" altLang="en-US" sz="2400"/>
              <a:t>Hardware provides single physical</a:t>
            </a:r>
            <a:br>
              <a:rPr lang="en-AU" altLang="en-US" sz="2400"/>
            </a:br>
            <a:r>
              <a:rPr lang="en-AU" altLang="en-US" sz="2400"/>
              <a:t>address space for all processors</a:t>
            </a:r>
          </a:p>
          <a:p>
            <a:pPr lvl="1" eaLnBrk="1" hangingPunct="1"/>
            <a:r>
              <a:rPr lang="en-AU" altLang="en-US" sz="2400"/>
              <a:t>Synchronize shared variables using locks</a:t>
            </a:r>
          </a:p>
          <a:p>
            <a:pPr lvl="1" eaLnBrk="1" hangingPunct="1"/>
            <a:r>
              <a:rPr lang="en-AU" altLang="en-US" sz="2400"/>
              <a:t>Memory access time</a:t>
            </a:r>
          </a:p>
          <a:p>
            <a:pPr lvl="2" eaLnBrk="1" hangingPunct="1"/>
            <a:r>
              <a:rPr lang="en-AU" altLang="en-US" sz="2000"/>
              <a:t>UMA (uniform) vs. NUMA (nonuniform)</a:t>
            </a:r>
          </a:p>
          <a:p>
            <a:pPr eaLnBrk="1" hangingPunct="1"/>
            <a:endParaRPr lang="en-AU" altLang="en-US" sz="2800"/>
          </a:p>
        </p:txBody>
      </p:sp>
      <p:sp>
        <p:nvSpPr>
          <p:cNvPr id="22533" name="Rectangle 19">
            <a:extLst>
              <a:ext uri="{FF2B5EF4-FFF2-40B4-BE49-F238E27FC236}">
                <a16:creationId xmlns:a16="http://schemas.microsoft.com/office/drawing/2014/main" id="{3D798010-5493-A946-A512-6759683C80D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/>
              <a:t>Chapter 6 — Parallel Processors from Client to Cloud — </a:t>
            </a:r>
            <a:fld id="{85333080-D8E8-7D46-ABEE-BA00A4B750E7}" type="slidenum">
              <a:rPr lang="en-AU" altLang="en-US"/>
              <a:pPr eaLnBrk="1" hangingPunct="1"/>
              <a:t>19</a:t>
            </a:fld>
            <a:endParaRPr lang="en-AU" altLang="en-US"/>
          </a:p>
        </p:txBody>
      </p:sp>
      <p:sp>
        <p:nvSpPr>
          <p:cNvPr id="22534" name="Text Box 4">
            <a:extLst>
              <a:ext uri="{FF2B5EF4-FFF2-40B4-BE49-F238E27FC236}">
                <a16:creationId xmlns:a16="http://schemas.microsoft.com/office/drawing/2014/main" id="{3A8A9DC4-E5AD-3045-AFCB-D96FE14CE255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5906294" y="2869406"/>
            <a:ext cx="6108700" cy="3698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folHlink"/>
                </a:solidFill>
              </a:rPr>
              <a:t>§6.5 Multicore and Other Shared Memory Multiprocessors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63919397-72EE-6747-AADE-6B70724298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Introduction</a:t>
            </a:r>
            <a:endParaRPr lang="en-AU" alt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B77952D8-ECA0-1847-9593-18000A86F7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Goal: connecting multiple computers</a:t>
            </a:r>
            <a:br>
              <a:rPr lang="en-US" altLang="en-US" dirty="0"/>
            </a:br>
            <a:r>
              <a:rPr lang="en-US" altLang="en-US" dirty="0"/>
              <a:t>to get higher performance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Multiprocessors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Scalability, availability, power efficiency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Task-level (process-level) parallelism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High throughput for independent jobs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Parallel processing program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Single program run on multiple processors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Multicore microprocessors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Chips with multiple processors (cores)</a:t>
            </a:r>
          </a:p>
        </p:txBody>
      </p:sp>
      <p:sp>
        <p:nvSpPr>
          <p:cNvPr id="5124" name="Text Box 4">
            <a:extLst>
              <a:ext uri="{FF2B5EF4-FFF2-40B4-BE49-F238E27FC236}">
                <a16:creationId xmlns:a16="http://schemas.microsoft.com/office/drawing/2014/main" id="{EFEC56EF-C0A3-BB4F-9583-FEFCBBD233D6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8009731" y="758031"/>
            <a:ext cx="1901826" cy="3698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chemeClr val="folHlink"/>
                </a:solidFill>
              </a:rPr>
              <a:t>§6.1 Introduction</a:t>
            </a:r>
          </a:p>
        </p:txBody>
      </p:sp>
      <p:sp>
        <p:nvSpPr>
          <p:cNvPr id="4101" name="Rectangle 19">
            <a:extLst>
              <a:ext uri="{FF2B5EF4-FFF2-40B4-BE49-F238E27FC236}">
                <a16:creationId xmlns:a16="http://schemas.microsoft.com/office/drawing/2014/main" id="{DD924CDA-02F5-0642-8D80-32FB286E36F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/>
              <a:t>Chapter 6 — Parallel Processors from Client to Cloud — </a:t>
            </a:r>
            <a:fld id="{01A7E2F5-97B0-9841-84AD-0F16A0F87D8B}" type="slidenum">
              <a:rPr lang="en-AU" altLang="en-US"/>
              <a:pPr eaLnBrk="1" hangingPunct="1"/>
              <a:t>2</a:t>
            </a:fld>
            <a:endParaRPr lang="en-AU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9D8CA47D-8C69-D544-97CC-62520B7F10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Example: Sum Reduction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332E923A-543C-354C-B9DC-DECB7C2227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altLang="en-US" sz="2800"/>
              <a:t>Sum 100,000 numbers on 100 processor UMA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 sz="2400"/>
              <a:t>Each processor has ID: 0 </a:t>
            </a:r>
            <a:r>
              <a:rPr lang="en-AU" altLang="en-US" sz="2400">
                <a:cs typeface="Arial" panose="020B0604020202020204" pitchFamily="34" charset="0"/>
              </a:rPr>
              <a:t>≤ Pn ≤ 99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 sz="2400">
                <a:cs typeface="Arial" panose="020B0604020202020204" pitchFamily="34" charset="0"/>
              </a:rPr>
              <a:t>Partition 1000 numbers per processor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 sz="2400">
                <a:cs typeface="Arial" panose="020B0604020202020204" pitchFamily="34" charset="0"/>
              </a:rPr>
              <a:t>Initial summation on each processor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AU" altLang="en-US" sz="2400">
                <a:latin typeface="Lucida Console" panose="020B0609040504020204" pitchFamily="49" charset="0"/>
                <a:cs typeface="Arial" panose="020B0604020202020204" pitchFamily="34" charset="0"/>
              </a:rPr>
              <a:t>  sum[Pn] = 0;</a:t>
            </a:r>
            <a:br>
              <a:rPr lang="en-AU" altLang="en-US" sz="2400">
                <a:latin typeface="Lucida Console" panose="020B0609040504020204" pitchFamily="49" charset="0"/>
                <a:cs typeface="Arial" panose="020B0604020202020204" pitchFamily="34" charset="0"/>
              </a:rPr>
            </a:br>
            <a:r>
              <a:rPr lang="en-AU" altLang="en-US" sz="2400">
                <a:latin typeface="Lucida Console" panose="020B0609040504020204" pitchFamily="49" charset="0"/>
                <a:cs typeface="Arial" panose="020B0604020202020204" pitchFamily="34" charset="0"/>
              </a:rPr>
              <a:t>  for (i = 1000*Pn;</a:t>
            </a:r>
            <a:br>
              <a:rPr lang="en-AU" altLang="en-US" sz="2400">
                <a:latin typeface="Lucida Console" panose="020B0609040504020204" pitchFamily="49" charset="0"/>
                <a:cs typeface="Arial" panose="020B0604020202020204" pitchFamily="34" charset="0"/>
              </a:rPr>
            </a:br>
            <a:r>
              <a:rPr lang="en-AU" altLang="en-US" sz="2400">
                <a:latin typeface="Lucida Console" panose="020B0609040504020204" pitchFamily="49" charset="0"/>
                <a:cs typeface="Arial" panose="020B0604020202020204" pitchFamily="34" charset="0"/>
              </a:rPr>
              <a:t>     i &lt; 1000*(Pn+1); i = i + 1)</a:t>
            </a:r>
            <a:br>
              <a:rPr lang="en-AU" altLang="en-US" sz="2400">
                <a:latin typeface="Lucida Console" panose="020B0609040504020204" pitchFamily="49" charset="0"/>
                <a:cs typeface="Arial" panose="020B0604020202020204" pitchFamily="34" charset="0"/>
              </a:rPr>
            </a:br>
            <a:r>
              <a:rPr lang="en-AU" altLang="en-US" sz="2400">
                <a:latin typeface="Lucida Console" panose="020B0609040504020204" pitchFamily="49" charset="0"/>
                <a:cs typeface="Arial" panose="020B0604020202020204" pitchFamily="34" charset="0"/>
              </a:rPr>
              <a:t>    sum[Pn] = sum[Pn] + A[i];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 sz="2800">
                <a:cs typeface="Arial" panose="020B0604020202020204" pitchFamily="34" charset="0"/>
              </a:rPr>
              <a:t>Now need to add these partial sums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 sz="2400">
                <a:cs typeface="Arial" panose="020B0604020202020204" pitchFamily="34" charset="0"/>
              </a:rPr>
              <a:t>Reduction: divide and conquer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 sz="2400">
                <a:cs typeface="Arial" panose="020B0604020202020204" pitchFamily="34" charset="0"/>
              </a:rPr>
              <a:t>Half the processors add pairs, then quarter, …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 sz="2400">
                <a:cs typeface="Arial" panose="020B0604020202020204" pitchFamily="34" charset="0"/>
              </a:rPr>
              <a:t>Need to synchronize between reduction steps</a:t>
            </a:r>
          </a:p>
        </p:txBody>
      </p:sp>
      <p:sp>
        <p:nvSpPr>
          <p:cNvPr id="23556" name="Rectangle 19">
            <a:extLst>
              <a:ext uri="{FF2B5EF4-FFF2-40B4-BE49-F238E27FC236}">
                <a16:creationId xmlns:a16="http://schemas.microsoft.com/office/drawing/2014/main" id="{49BDD247-41DA-9540-93F1-F62340D4ABE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/>
              <a:t>Chapter 6 — Parallel Processors from Client to Cloud — </a:t>
            </a:r>
            <a:fld id="{E7BB90A8-5747-F34A-8791-CD401206F43C}" type="slidenum">
              <a:rPr lang="en-AU" altLang="en-US"/>
              <a:pPr eaLnBrk="1" hangingPunct="1"/>
              <a:t>20</a:t>
            </a:fld>
            <a:endParaRPr lang="en-AU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48A8876B-EA3A-D942-86FE-B5FA8BAB2A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Example: Sum Reduction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BB4DB31D-6741-354E-B740-304B12E99A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2649538"/>
            <a:ext cx="8270875" cy="35877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AU" altLang="en-US" sz="2000">
                <a:latin typeface="Lucida Console" panose="020B0609040504020204" pitchFamily="49" charset="0"/>
              </a:rPr>
              <a:t>half = 100;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AU" altLang="en-US" sz="2000">
                <a:latin typeface="Lucida Console" panose="020B0609040504020204" pitchFamily="49" charset="0"/>
              </a:rPr>
              <a:t>repeat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AU" altLang="en-US" sz="2000">
                <a:latin typeface="Lucida Console" panose="020B0609040504020204" pitchFamily="49" charset="0"/>
              </a:rPr>
              <a:t>  </a:t>
            </a:r>
            <a:r>
              <a:rPr lang="en-AU" altLang="en-US" sz="2000">
                <a:solidFill>
                  <a:srgbClr val="FF0000"/>
                </a:solidFill>
                <a:latin typeface="Lucida Console" panose="020B0609040504020204" pitchFamily="49" charset="0"/>
              </a:rPr>
              <a:t>synch();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AU" altLang="en-US" sz="2000">
                <a:latin typeface="Lucida Console" panose="020B0609040504020204" pitchFamily="49" charset="0"/>
              </a:rPr>
              <a:t>  </a:t>
            </a:r>
            <a:r>
              <a:rPr lang="en-AU" altLang="en-US" sz="2000">
                <a:solidFill>
                  <a:schemeClr val="tx2"/>
                </a:solidFill>
                <a:latin typeface="Lucida Console" panose="020B0609040504020204" pitchFamily="49" charset="0"/>
              </a:rPr>
              <a:t>if (half%2 != 0 &amp;&amp; Pn == 0)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AU" altLang="en-US" sz="2000">
                <a:solidFill>
                  <a:schemeClr val="tx2"/>
                </a:solidFill>
                <a:latin typeface="Lucida Console" panose="020B0609040504020204" pitchFamily="49" charset="0"/>
              </a:rPr>
              <a:t>    sum[0] = sum[0] + sum[half-1];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AU" altLang="en-US" sz="2000">
                <a:solidFill>
                  <a:schemeClr val="tx2"/>
                </a:solidFill>
                <a:latin typeface="Lucida Console" panose="020B0609040504020204" pitchFamily="49" charset="0"/>
              </a:rPr>
              <a:t>    /* Conditional sum needed when half is odd;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AU" altLang="en-US" sz="2000">
                <a:solidFill>
                  <a:schemeClr val="tx2"/>
                </a:solidFill>
                <a:latin typeface="Lucida Console" panose="020B0609040504020204" pitchFamily="49" charset="0"/>
              </a:rPr>
              <a:t>       Processor0 gets missing element */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AU" altLang="en-US" sz="2000">
                <a:latin typeface="Lucida Console" panose="020B0609040504020204" pitchFamily="49" charset="0"/>
              </a:rPr>
              <a:t>  half = half/2; /* dividing line on who sums */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AU" altLang="en-US" sz="2000">
                <a:latin typeface="Lucida Console" panose="020B0609040504020204" pitchFamily="49" charset="0"/>
              </a:rPr>
              <a:t>  if (Pn &lt; half) sum[Pn] = sum[Pn] + sum[Pn+half];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AU" altLang="en-US" sz="2000">
                <a:latin typeface="Lucida Console" panose="020B0609040504020204" pitchFamily="49" charset="0"/>
              </a:rPr>
              <a:t>until (half == 1);</a:t>
            </a:r>
          </a:p>
        </p:txBody>
      </p:sp>
      <p:pic>
        <p:nvPicPr>
          <p:cNvPr id="24580" name="Picture 4" descr="f07-03-P374493">
            <a:extLst>
              <a:ext uri="{FF2B5EF4-FFF2-40B4-BE49-F238E27FC236}">
                <a16:creationId xmlns:a16="http://schemas.microsoft.com/office/drawing/2014/main" id="{81410506-E62E-5745-A12E-5CCDEA4D9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225550"/>
            <a:ext cx="331152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19">
            <a:extLst>
              <a:ext uri="{FF2B5EF4-FFF2-40B4-BE49-F238E27FC236}">
                <a16:creationId xmlns:a16="http://schemas.microsoft.com/office/drawing/2014/main" id="{B9D1C84C-966B-1F48-BA76-03876EB0912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/>
              <a:t>Chapter 6 — Parallel Processors from Client to Cloud — </a:t>
            </a:r>
            <a:fld id="{9C1671C9-671E-7749-8A66-27E8C3F5D701}" type="slidenum">
              <a:rPr lang="en-AU" altLang="en-US"/>
              <a:pPr eaLnBrk="1" hangingPunct="1"/>
              <a:t>21</a:t>
            </a:fld>
            <a:endParaRPr lang="en-AU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1564AE25-2DA5-0046-AC49-F34761DC84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History of GPUs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57DEC7FA-7A66-8C4D-AF27-0256C07E84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AU" altLang="en-US" sz="2800"/>
              <a:t>Early video cards</a:t>
            </a:r>
          </a:p>
          <a:p>
            <a:pPr lvl="1" eaLnBrk="1" hangingPunct="1"/>
            <a:r>
              <a:rPr lang="en-AU" altLang="en-US" sz="2400"/>
              <a:t>Frame buffer memory with address generation for video output</a:t>
            </a:r>
          </a:p>
          <a:p>
            <a:pPr eaLnBrk="1" hangingPunct="1"/>
            <a:r>
              <a:rPr lang="en-AU" altLang="en-US" sz="2800"/>
              <a:t>3D graphics processing</a:t>
            </a:r>
          </a:p>
          <a:p>
            <a:pPr lvl="1" eaLnBrk="1" hangingPunct="1"/>
            <a:r>
              <a:rPr lang="en-AU" altLang="en-US" sz="2400"/>
              <a:t>Originally high-end computers (e.g., SGI)</a:t>
            </a:r>
          </a:p>
          <a:p>
            <a:pPr lvl="1" eaLnBrk="1" hangingPunct="1"/>
            <a:r>
              <a:rPr lang="en-AU" altLang="en-US" sz="2400"/>
              <a:t>Moore’s Law </a:t>
            </a:r>
            <a:r>
              <a:rPr lang="en-AU" altLang="en-US" sz="2400">
                <a:sym typeface="Symbol" pitchFamily="2" charset="2"/>
              </a:rPr>
              <a:t> lower cost, higher density</a:t>
            </a:r>
          </a:p>
          <a:p>
            <a:pPr lvl="1" eaLnBrk="1" hangingPunct="1"/>
            <a:r>
              <a:rPr lang="en-AU" altLang="en-US" sz="2400">
                <a:sym typeface="Symbol" pitchFamily="2" charset="2"/>
              </a:rPr>
              <a:t>3D graphics cards for PCs and game consoles</a:t>
            </a:r>
          </a:p>
          <a:p>
            <a:pPr eaLnBrk="1" hangingPunct="1"/>
            <a:r>
              <a:rPr lang="en-AU" altLang="en-US" sz="2800">
                <a:sym typeface="Symbol" pitchFamily="2" charset="2"/>
              </a:rPr>
              <a:t>Graphics Processing Units</a:t>
            </a:r>
          </a:p>
          <a:p>
            <a:pPr lvl="1" eaLnBrk="1" hangingPunct="1"/>
            <a:r>
              <a:rPr lang="en-AU" altLang="en-US" sz="2400">
                <a:sym typeface="Symbol" pitchFamily="2" charset="2"/>
              </a:rPr>
              <a:t>Processors oriented to 3D graphics tasks</a:t>
            </a:r>
          </a:p>
          <a:p>
            <a:pPr lvl="1" eaLnBrk="1" hangingPunct="1"/>
            <a:r>
              <a:rPr lang="en-AU" altLang="en-US" sz="2400">
                <a:sym typeface="Symbol" pitchFamily="2" charset="2"/>
              </a:rPr>
              <a:t>Vertex/pixel processing, shading, texture mapping,</a:t>
            </a:r>
            <a:br>
              <a:rPr lang="en-AU" altLang="en-US" sz="2400">
                <a:sym typeface="Symbol" pitchFamily="2" charset="2"/>
              </a:rPr>
            </a:br>
            <a:r>
              <a:rPr lang="en-AU" altLang="en-US" sz="2400">
                <a:sym typeface="Symbol" pitchFamily="2" charset="2"/>
              </a:rPr>
              <a:t>rasterization</a:t>
            </a:r>
          </a:p>
        </p:txBody>
      </p:sp>
      <p:sp>
        <p:nvSpPr>
          <p:cNvPr id="25604" name="Text Box 4">
            <a:extLst>
              <a:ext uri="{FF2B5EF4-FFF2-40B4-BE49-F238E27FC236}">
                <a16:creationId xmlns:a16="http://schemas.microsoft.com/office/drawing/2014/main" id="{5C4760CF-75BF-764B-B605-832C8722A6B8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6512719" y="2264569"/>
            <a:ext cx="489585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folHlink"/>
                </a:solidFill>
              </a:rPr>
              <a:t>§6.6 </a:t>
            </a:r>
            <a:r>
              <a:rPr lang="en-AU" altLang="en-US">
                <a:solidFill>
                  <a:schemeClr val="folHlink"/>
                </a:solidFill>
              </a:rPr>
              <a:t>Introduction to Graphics Processing Units</a:t>
            </a:r>
            <a:endParaRPr lang="en-US" altLang="en-US">
              <a:solidFill>
                <a:schemeClr val="folHlink"/>
              </a:solidFill>
            </a:endParaRPr>
          </a:p>
        </p:txBody>
      </p:sp>
      <p:sp>
        <p:nvSpPr>
          <p:cNvPr id="25605" name="Rectangle 19">
            <a:extLst>
              <a:ext uri="{FF2B5EF4-FFF2-40B4-BE49-F238E27FC236}">
                <a16:creationId xmlns:a16="http://schemas.microsoft.com/office/drawing/2014/main" id="{6EABD3EF-B98B-4342-9733-B979C4264C8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/>
              <a:t>Chapter 6 — Parallel Processors from Client to Cloud — </a:t>
            </a:r>
            <a:fld id="{7DF17B1F-514B-0B43-B77F-88F3D93624CC}" type="slidenum">
              <a:rPr lang="en-AU" altLang="en-US"/>
              <a:pPr eaLnBrk="1" hangingPunct="1"/>
              <a:t>22</a:t>
            </a:fld>
            <a:endParaRPr lang="en-AU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9" descr="App-a-02-02-P374493-bottom">
            <a:extLst>
              <a:ext uri="{FF2B5EF4-FFF2-40B4-BE49-F238E27FC236}">
                <a16:creationId xmlns:a16="http://schemas.microsoft.com/office/drawing/2014/main" id="{C054B813-57E8-7049-94BB-AA636C735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88" y="2986088"/>
            <a:ext cx="363855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8" descr="App-a-02-02-P374493-top">
            <a:extLst>
              <a:ext uri="{FF2B5EF4-FFF2-40B4-BE49-F238E27FC236}">
                <a16:creationId xmlns:a16="http://schemas.microsoft.com/office/drawing/2014/main" id="{55B37F6F-7E89-4D48-A22F-84DFACEF3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25" y="1281113"/>
            <a:ext cx="3675063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7" descr="App-a-02-01-P374493">
            <a:extLst>
              <a:ext uri="{FF2B5EF4-FFF2-40B4-BE49-F238E27FC236}">
                <a16:creationId xmlns:a16="http://schemas.microsoft.com/office/drawing/2014/main" id="{D1B3DBE6-8B7A-4644-AFDC-FF1D7AEC8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3146425"/>
            <a:ext cx="3570288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2">
            <a:extLst>
              <a:ext uri="{FF2B5EF4-FFF2-40B4-BE49-F238E27FC236}">
                <a16:creationId xmlns:a16="http://schemas.microsoft.com/office/drawing/2014/main" id="{81493F1E-315B-2F44-8E7B-36C3191492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Graphics in the System</a:t>
            </a:r>
          </a:p>
        </p:txBody>
      </p:sp>
      <p:sp>
        <p:nvSpPr>
          <p:cNvPr id="26630" name="Rectangle 19">
            <a:extLst>
              <a:ext uri="{FF2B5EF4-FFF2-40B4-BE49-F238E27FC236}">
                <a16:creationId xmlns:a16="http://schemas.microsoft.com/office/drawing/2014/main" id="{5AE8BC2E-E152-0849-A889-9482331520C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/>
              <a:t>Chapter 6 — Parallel Processors from Client to Cloud — </a:t>
            </a:r>
            <a:fld id="{B8BF6ED9-AC0C-4048-AEAB-64A8D0142CE2}" type="slidenum">
              <a:rPr lang="en-AU" altLang="en-US"/>
              <a:pPr eaLnBrk="1" hangingPunct="1"/>
              <a:t>23</a:t>
            </a:fld>
            <a:endParaRPr lang="en-AU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A854CFBE-A3BD-4F4A-A632-49F3FEF298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GPU Architectures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7298D246-3051-B149-ADAC-5D1A0D403F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AU" altLang="en-US" sz="2800"/>
              <a:t>Processing is highly data-parallel</a:t>
            </a:r>
          </a:p>
          <a:p>
            <a:pPr lvl="1" eaLnBrk="1" hangingPunct="1">
              <a:lnSpc>
                <a:spcPct val="80000"/>
              </a:lnSpc>
            </a:pPr>
            <a:r>
              <a:rPr lang="en-AU" altLang="en-US" sz="2400"/>
              <a:t>GPUs are highly multithreaded</a:t>
            </a:r>
          </a:p>
          <a:p>
            <a:pPr lvl="1" eaLnBrk="1" hangingPunct="1">
              <a:lnSpc>
                <a:spcPct val="80000"/>
              </a:lnSpc>
            </a:pPr>
            <a:r>
              <a:rPr lang="en-AU" altLang="en-US" sz="2400"/>
              <a:t>Use thread switching to hide memory latency</a:t>
            </a:r>
          </a:p>
          <a:p>
            <a:pPr lvl="2" eaLnBrk="1" hangingPunct="1">
              <a:lnSpc>
                <a:spcPct val="80000"/>
              </a:lnSpc>
            </a:pPr>
            <a:r>
              <a:rPr lang="en-AU" altLang="en-US" sz="2000"/>
              <a:t>Less reliance on multi-level caches</a:t>
            </a:r>
          </a:p>
          <a:p>
            <a:pPr lvl="1" eaLnBrk="1" hangingPunct="1">
              <a:lnSpc>
                <a:spcPct val="80000"/>
              </a:lnSpc>
            </a:pPr>
            <a:r>
              <a:rPr lang="en-AU" altLang="en-US" sz="2400"/>
              <a:t>Graphics memory is wide and high-bandwidth</a:t>
            </a:r>
          </a:p>
          <a:p>
            <a:pPr eaLnBrk="1" hangingPunct="1">
              <a:lnSpc>
                <a:spcPct val="80000"/>
              </a:lnSpc>
            </a:pPr>
            <a:r>
              <a:rPr lang="en-AU" altLang="en-US" sz="2800"/>
              <a:t>Trend toward general purpose GPUs</a:t>
            </a:r>
          </a:p>
          <a:p>
            <a:pPr lvl="1" eaLnBrk="1" hangingPunct="1">
              <a:lnSpc>
                <a:spcPct val="80000"/>
              </a:lnSpc>
            </a:pPr>
            <a:r>
              <a:rPr lang="en-AU" altLang="en-US" sz="2400"/>
              <a:t>Heterogeneous CPU/GPU systems</a:t>
            </a:r>
          </a:p>
          <a:p>
            <a:pPr lvl="1" eaLnBrk="1" hangingPunct="1">
              <a:lnSpc>
                <a:spcPct val="80000"/>
              </a:lnSpc>
            </a:pPr>
            <a:r>
              <a:rPr lang="en-AU" altLang="en-US" sz="2400"/>
              <a:t>CPU for sequential code, GPU for parallel code</a:t>
            </a:r>
          </a:p>
          <a:p>
            <a:pPr eaLnBrk="1" hangingPunct="1">
              <a:lnSpc>
                <a:spcPct val="80000"/>
              </a:lnSpc>
            </a:pPr>
            <a:r>
              <a:rPr lang="en-AU" altLang="en-US" sz="2800"/>
              <a:t>Programming languages/APIs</a:t>
            </a:r>
          </a:p>
          <a:p>
            <a:pPr lvl="1" eaLnBrk="1" hangingPunct="1">
              <a:lnSpc>
                <a:spcPct val="80000"/>
              </a:lnSpc>
            </a:pPr>
            <a:r>
              <a:rPr lang="en-AU" altLang="en-US" sz="2400"/>
              <a:t>DirectX, OpenGL</a:t>
            </a:r>
          </a:p>
          <a:p>
            <a:pPr lvl="1" eaLnBrk="1" hangingPunct="1">
              <a:lnSpc>
                <a:spcPct val="80000"/>
              </a:lnSpc>
            </a:pPr>
            <a:r>
              <a:rPr lang="en-AU" altLang="en-US" sz="2400"/>
              <a:t>C for Graphics (Cg), High Level Shader Language (HLSL)</a:t>
            </a:r>
          </a:p>
          <a:p>
            <a:pPr lvl="1" eaLnBrk="1" hangingPunct="1">
              <a:lnSpc>
                <a:spcPct val="80000"/>
              </a:lnSpc>
            </a:pPr>
            <a:r>
              <a:rPr lang="en-AU" altLang="en-US" sz="2400"/>
              <a:t>Compute Unified Device Architecture (CUDA)</a:t>
            </a:r>
          </a:p>
        </p:txBody>
      </p:sp>
      <p:sp>
        <p:nvSpPr>
          <p:cNvPr id="27652" name="Rectangle 19">
            <a:extLst>
              <a:ext uri="{FF2B5EF4-FFF2-40B4-BE49-F238E27FC236}">
                <a16:creationId xmlns:a16="http://schemas.microsoft.com/office/drawing/2014/main" id="{49FABA1E-D760-1949-B67B-1ED36D9D29F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/>
              <a:t>Chapter 6 — Parallel Processors from Client to Cloud — </a:t>
            </a:r>
            <a:fld id="{FBECDC6E-73E9-C848-A9E7-DFDF2FE9874F}" type="slidenum">
              <a:rPr lang="en-AU" altLang="en-US"/>
              <a:pPr eaLnBrk="1" hangingPunct="1"/>
              <a:t>24</a:t>
            </a:fld>
            <a:endParaRPr lang="en-AU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9" descr="App-a-02-05-P374493">
            <a:extLst>
              <a:ext uri="{FF2B5EF4-FFF2-40B4-BE49-F238E27FC236}">
                <a16:creationId xmlns:a16="http://schemas.microsoft.com/office/drawing/2014/main" id="{DF5947C0-9705-F844-9903-18D6382BD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1579563"/>
            <a:ext cx="67437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2">
            <a:extLst>
              <a:ext uri="{FF2B5EF4-FFF2-40B4-BE49-F238E27FC236}">
                <a16:creationId xmlns:a16="http://schemas.microsoft.com/office/drawing/2014/main" id="{3F885EC4-D29D-F34F-8AE9-FC75E33C00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Example: NVIDIA Tesla</a:t>
            </a:r>
          </a:p>
        </p:txBody>
      </p:sp>
      <p:sp>
        <p:nvSpPr>
          <p:cNvPr id="28676" name="AutoShape 5">
            <a:extLst>
              <a:ext uri="{FF2B5EF4-FFF2-40B4-BE49-F238E27FC236}">
                <a16:creationId xmlns:a16="http://schemas.microsoft.com/office/drawing/2014/main" id="{CF125C88-9E41-C842-A9D7-FF80BF6B488C}"/>
              </a:ext>
            </a:extLst>
          </p:cNvPr>
          <p:cNvSpPr>
            <a:spLocks/>
          </p:cNvSpPr>
          <p:nvPr/>
        </p:nvSpPr>
        <p:spPr bwMode="auto">
          <a:xfrm>
            <a:off x="7439025" y="1212850"/>
            <a:ext cx="1520825" cy="609600"/>
          </a:xfrm>
          <a:prstGeom prst="borderCallout1">
            <a:avLst>
              <a:gd name="adj1" fmla="val 18750"/>
              <a:gd name="adj2" fmla="val -5009"/>
              <a:gd name="adj3" fmla="val 115366"/>
              <a:gd name="adj4" fmla="val -213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AU" altLang="en-US" sz="1600"/>
              <a:t>Streaming multiprocessor</a:t>
            </a:r>
          </a:p>
        </p:txBody>
      </p:sp>
      <p:sp>
        <p:nvSpPr>
          <p:cNvPr id="28677" name="Rectangle 7">
            <a:extLst>
              <a:ext uri="{FF2B5EF4-FFF2-40B4-BE49-F238E27FC236}">
                <a16:creationId xmlns:a16="http://schemas.microsoft.com/office/drawing/2014/main" id="{B2163965-8CAC-8C4E-97C2-D7FFF8CE0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6338" y="5659438"/>
            <a:ext cx="1454150" cy="627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AU" altLang="en-US" sz="1600"/>
              <a:t>8 </a:t>
            </a:r>
            <a:r>
              <a:rPr lang="en-US" altLang="en-US" sz="1600"/>
              <a:t>× </a:t>
            </a:r>
            <a:r>
              <a:rPr lang="en-AU" altLang="en-US" sz="1600"/>
              <a:t>Streaming</a:t>
            </a:r>
            <a:br>
              <a:rPr lang="en-AU" altLang="en-US" sz="1600"/>
            </a:br>
            <a:r>
              <a:rPr lang="en-AU" altLang="en-US" sz="1600"/>
              <a:t>processors</a:t>
            </a:r>
          </a:p>
        </p:txBody>
      </p:sp>
      <p:sp>
        <p:nvSpPr>
          <p:cNvPr id="28678" name="Line 8">
            <a:extLst>
              <a:ext uri="{FF2B5EF4-FFF2-40B4-BE49-F238E27FC236}">
                <a16:creationId xmlns:a16="http://schemas.microsoft.com/office/drawing/2014/main" id="{B46E097C-80D1-4D42-8C0C-32F9744C1B4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431088" y="4533900"/>
            <a:ext cx="701675" cy="1049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9" name="Rectangle 19">
            <a:extLst>
              <a:ext uri="{FF2B5EF4-FFF2-40B4-BE49-F238E27FC236}">
                <a16:creationId xmlns:a16="http://schemas.microsoft.com/office/drawing/2014/main" id="{5FFFD704-9964-9D42-A9BD-98076BCB9F4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/>
              <a:t>Chapter 6 — Parallel Processors from Client to Cloud — </a:t>
            </a:r>
            <a:fld id="{11EEA44E-D191-1348-B38F-9ABE881AB019}" type="slidenum">
              <a:rPr lang="en-AU" altLang="en-US"/>
              <a:pPr eaLnBrk="1" hangingPunct="1"/>
              <a:t>25</a:t>
            </a:fld>
            <a:endParaRPr lang="en-AU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f07-07-P374493">
            <a:extLst>
              <a:ext uri="{FF2B5EF4-FFF2-40B4-BE49-F238E27FC236}">
                <a16:creationId xmlns:a16="http://schemas.microsoft.com/office/drawing/2014/main" id="{72EC3954-5753-A146-ABAB-C649081BB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50" y="3171825"/>
            <a:ext cx="4062413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2">
            <a:extLst>
              <a:ext uri="{FF2B5EF4-FFF2-40B4-BE49-F238E27FC236}">
                <a16:creationId xmlns:a16="http://schemas.microsoft.com/office/drawing/2014/main" id="{16EFA64F-1D26-D644-A329-3FCBADA0E6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Example: NVIDIA Tesla</a:t>
            </a: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020865E5-91C5-EE4F-A469-C781D6E4AC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altLang="en-US"/>
              <a:t>Streaming Processors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/>
              <a:t>Single-precision FP and integer units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/>
              <a:t>Each SP is fine-grained multithreaded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/>
              <a:t>Warp: group of 32 threads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/>
              <a:t>Executed in parallel,</a:t>
            </a:r>
            <a:br>
              <a:rPr lang="en-AU" altLang="en-US"/>
            </a:br>
            <a:r>
              <a:rPr lang="en-AU" altLang="en-US"/>
              <a:t>SIMD style</a:t>
            </a:r>
          </a:p>
          <a:p>
            <a:pPr lvl="2" eaLnBrk="1" hangingPunct="1">
              <a:lnSpc>
                <a:spcPct val="90000"/>
              </a:lnSpc>
            </a:pPr>
            <a:r>
              <a:rPr lang="en-AU" altLang="en-US"/>
              <a:t>8 SPs</a:t>
            </a:r>
            <a:br>
              <a:rPr lang="en-AU" altLang="en-US"/>
            </a:br>
            <a:r>
              <a:rPr lang="en-US" altLang="en-US">
                <a:cs typeface="Arial" panose="020B0604020202020204" pitchFamily="34" charset="0"/>
              </a:rPr>
              <a:t>× 4 clock cycles</a:t>
            </a:r>
            <a:endParaRPr lang="en-AU" altLang="en-US"/>
          </a:p>
          <a:p>
            <a:pPr lvl="1" eaLnBrk="1" hangingPunct="1">
              <a:lnSpc>
                <a:spcPct val="90000"/>
              </a:lnSpc>
            </a:pPr>
            <a:r>
              <a:rPr lang="en-AU" altLang="en-US"/>
              <a:t>Hardware contexts</a:t>
            </a:r>
            <a:br>
              <a:rPr lang="en-AU" altLang="en-US"/>
            </a:br>
            <a:r>
              <a:rPr lang="en-AU" altLang="en-US"/>
              <a:t>for 24 warps</a:t>
            </a:r>
          </a:p>
          <a:p>
            <a:pPr lvl="2" eaLnBrk="1" hangingPunct="1">
              <a:lnSpc>
                <a:spcPct val="90000"/>
              </a:lnSpc>
            </a:pPr>
            <a:r>
              <a:rPr lang="en-AU" altLang="en-US"/>
              <a:t>Registers, PCs, …</a:t>
            </a:r>
          </a:p>
        </p:txBody>
      </p:sp>
      <p:sp>
        <p:nvSpPr>
          <p:cNvPr id="29701" name="Rectangle 19">
            <a:extLst>
              <a:ext uri="{FF2B5EF4-FFF2-40B4-BE49-F238E27FC236}">
                <a16:creationId xmlns:a16="http://schemas.microsoft.com/office/drawing/2014/main" id="{63276283-680C-8548-BB0D-7759D18F245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/>
              <a:t>Chapter 6 — Parallel Processors from Client to Cloud — </a:t>
            </a:r>
            <a:fld id="{2806DE5C-D7D2-0C44-B835-C5376EF1F56C}" type="slidenum">
              <a:rPr lang="en-AU" altLang="en-US"/>
              <a:pPr eaLnBrk="1" hangingPunct="1"/>
              <a:t>26</a:t>
            </a:fld>
            <a:endParaRPr lang="en-AU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2E198DA5-C4C6-4448-96F1-5EA7F86DCD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Classifying GPUs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090FB61-4D64-D64E-A2ED-CAB02E7809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2368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altLang="en-US"/>
              <a:t>Don’t fit nicely into SIMD/MIMD model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/>
              <a:t>Conditional execution in a thread allows an illusion of MIMD</a:t>
            </a:r>
          </a:p>
          <a:p>
            <a:pPr lvl="2" eaLnBrk="1" hangingPunct="1">
              <a:lnSpc>
                <a:spcPct val="90000"/>
              </a:lnSpc>
            </a:pPr>
            <a:r>
              <a:rPr lang="en-AU" altLang="en-US"/>
              <a:t>But with performance degredation</a:t>
            </a:r>
          </a:p>
          <a:p>
            <a:pPr lvl="2" eaLnBrk="1" hangingPunct="1">
              <a:lnSpc>
                <a:spcPct val="90000"/>
              </a:lnSpc>
            </a:pPr>
            <a:r>
              <a:rPr lang="en-AU" altLang="en-US"/>
              <a:t>Need to write general purpose code with care</a:t>
            </a:r>
          </a:p>
        </p:txBody>
      </p:sp>
      <p:graphicFrame>
        <p:nvGraphicFramePr>
          <p:cNvPr id="345129" name="Group 41">
            <a:extLst>
              <a:ext uri="{FF2B5EF4-FFF2-40B4-BE49-F238E27FC236}">
                <a16:creationId xmlns:a16="http://schemas.microsoft.com/office/drawing/2014/main" id="{8961CB0D-201A-334C-8E4B-2701C1233B69}"/>
              </a:ext>
            </a:extLst>
          </p:cNvPr>
          <p:cNvGraphicFramePr>
            <a:graphicFrameLocks noGrp="1"/>
          </p:cNvGraphicFramePr>
          <p:nvPr/>
        </p:nvGraphicFramePr>
        <p:xfrm>
          <a:off x="812800" y="3609975"/>
          <a:ext cx="7729538" cy="2332038"/>
        </p:xfrm>
        <a:graphic>
          <a:graphicData uri="http://schemas.openxmlformats.org/drawingml/2006/table">
            <a:tbl>
              <a:tblPr/>
              <a:tblGrid>
                <a:gridCol w="2103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3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3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7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Static: Discovered</a:t>
                      </a:r>
                      <a:br>
                        <a:rPr kumimoji="0" lang="en-A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A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 Compile Time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Dynamic: Discovered at Runtime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6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Instruction-Level Parallelism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VLIW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Superscalar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7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Data-Level Parallelism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SIMD or Vector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Tesla Multiprocessor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742" name="Rectangle 19">
            <a:extLst>
              <a:ext uri="{FF2B5EF4-FFF2-40B4-BE49-F238E27FC236}">
                <a16:creationId xmlns:a16="http://schemas.microsoft.com/office/drawing/2014/main" id="{E1B8A727-3F06-A44C-A3D5-0FEBD316E41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/>
              <a:t>Chapter 6 — Parallel Processors from Client to Cloud — </a:t>
            </a:r>
            <a:fld id="{329591F9-D859-FA40-949E-3A09B37AAF60}" type="slidenum">
              <a:rPr lang="en-AU" altLang="en-US"/>
              <a:pPr eaLnBrk="1" hangingPunct="1"/>
              <a:t>27</a:t>
            </a:fld>
            <a:endParaRPr lang="en-AU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3F6F15E4-BB10-B547-BC82-FFCF0D1D5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GPU Memory Structures</a:t>
            </a:r>
          </a:p>
        </p:txBody>
      </p:sp>
      <p:sp>
        <p:nvSpPr>
          <p:cNvPr id="31747" name="Footer Placeholder 3">
            <a:extLst>
              <a:ext uri="{FF2B5EF4-FFF2-40B4-BE49-F238E27FC236}">
                <a16:creationId xmlns:a16="http://schemas.microsoft.com/office/drawing/2014/main" id="{10AFDFDC-37BF-7F41-9578-18EF44851D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/>
              <a:t>Chapter 6 — Parallel Processors from Client to Cloud — </a:t>
            </a:r>
            <a:fld id="{DE649DFC-5E3A-ED40-9EB0-9E4AEBDD8DB0}" type="slidenum">
              <a:rPr lang="en-AU" altLang="en-US"/>
              <a:pPr eaLnBrk="1" hangingPunct="1"/>
              <a:t>28</a:t>
            </a:fld>
            <a:endParaRPr lang="en-AU" altLang="en-US"/>
          </a:p>
        </p:txBody>
      </p:sp>
      <p:pic>
        <p:nvPicPr>
          <p:cNvPr id="31748" name="Picture 2">
            <a:extLst>
              <a:ext uri="{FF2B5EF4-FFF2-40B4-BE49-F238E27FC236}">
                <a16:creationId xmlns:a16="http://schemas.microsoft.com/office/drawing/2014/main" id="{B8F9D915-16EA-914B-B28B-1366D242B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268413"/>
            <a:ext cx="5538788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B5618619-F14D-004C-8BD9-45341A42C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200025"/>
            <a:ext cx="8259762" cy="708025"/>
          </a:xfrm>
        </p:spPr>
        <p:txBody>
          <a:bodyPr/>
          <a:lstStyle/>
          <a:p>
            <a:r>
              <a:rPr lang="en-US" altLang="en-US" sz="4000"/>
              <a:t>Putting GPUs into Perspective</a:t>
            </a:r>
          </a:p>
        </p:txBody>
      </p:sp>
      <p:sp>
        <p:nvSpPr>
          <p:cNvPr id="32771" name="Footer Placeholder 3">
            <a:extLst>
              <a:ext uri="{FF2B5EF4-FFF2-40B4-BE49-F238E27FC236}">
                <a16:creationId xmlns:a16="http://schemas.microsoft.com/office/drawing/2014/main" id="{E7D872B3-8A46-A84E-BA66-2F499D2D4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/>
              <a:t>Chapter 6 — Parallel Processors from Client to Cloud — </a:t>
            </a:r>
            <a:fld id="{B75D8BA5-FD5C-1D45-A8F9-0786B673C6FA}" type="slidenum">
              <a:rPr lang="en-AU" altLang="en-US"/>
              <a:pPr eaLnBrk="1" hangingPunct="1"/>
              <a:t>29</a:t>
            </a:fld>
            <a:endParaRPr lang="en-AU" alt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79F04AA-E3D8-8046-90DC-8DB91A5BD031}"/>
              </a:ext>
            </a:extLst>
          </p:cNvPr>
          <p:cNvGraphicFramePr>
            <a:graphicFrameLocks noGrp="1"/>
          </p:cNvGraphicFramePr>
          <p:nvPr/>
        </p:nvGraphicFramePr>
        <p:xfrm>
          <a:off x="654050" y="1123950"/>
          <a:ext cx="7613650" cy="507523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744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8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13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6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Feature</a:t>
                      </a:r>
                    </a:p>
                  </a:txBody>
                  <a:tcPr marL="91446" marR="91446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Multicore with SIMD</a:t>
                      </a:r>
                    </a:p>
                  </a:txBody>
                  <a:tcPr marL="91446" marR="91446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GPU</a:t>
                      </a:r>
                    </a:p>
                  </a:txBody>
                  <a:tcPr marL="91446" marR="91446" marT="45723" marB="457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63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SIMD</a:t>
                      </a:r>
                      <a:r>
                        <a:rPr lang="en-US" sz="1600" baseline="0" dirty="0"/>
                        <a:t> processors</a:t>
                      </a:r>
                    </a:p>
                  </a:txBody>
                  <a:tcPr marL="91446" marR="91446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 to 8</a:t>
                      </a:r>
                    </a:p>
                  </a:txBody>
                  <a:tcPr marL="91446" marR="91446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 to 16</a:t>
                      </a:r>
                    </a:p>
                  </a:txBody>
                  <a:tcPr marL="91446" marR="91446"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63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SIMD</a:t>
                      </a:r>
                      <a:r>
                        <a:rPr lang="en-US" sz="1600" baseline="0" dirty="0"/>
                        <a:t> lanes/processor</a:t>
                      </a:r>
                      <a:endParaRPr lang="en-US" sz="1600" dirty="0"/>
                    </a:p>
                  </a:txBody>
                  <a:tcPr marL="91446" marR="91446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  <a:r>
                        <a:rPr lang="en-US" sz="1600" baseline="0" dirty="0"/>
                        <a:t> to 4</a:t>
                      </a:r>
                      <a:endParaRPr lang="en-US" sz="1600" dirty="0"/>
                    </a:p>
                  </a:txBody>
                  <a:tcPr marL="91446" marR="91446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 to 16</a:t>
                      </a:r>
                    </a:p>
                  </a:txBody>
                  <a:tcPr marL="91446" marR="91446" marT="45723" marB="457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56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Multithreading hardware support for</a:t>
                      </a:r>
                      <a:r>
                        <a:rPr lang="en-US" sz="1600" baseline="0" dirty="0"/>
                        <a:t> SIMD threads</a:t>
                      </a:r>
                      <a:endParaRPr lang="en-US" sz="1600" dirty="0"/>
                    </a:p>
                  </a:txBody>
                  <a:tcPr marL="91446" marR="91446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 to 4</a:t>
                      </a:r>
                    </a:p>
                  </a:txBody>
                  <a:tcPr marL="91446" marR="91446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 to 32</a:t>
                      </a:r>
                    </a:p>
                  </a:txBody>
                  <a:tcPr marL="91446" marR="91446" marT="45723" marB="4572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Typical ratio of single precision to double-precision performance</a:t>
                      </a:r>
                    </a:p>
                  </a:txBody>
                  <a:tcPr marL="91446" marR="91446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2:1</a:t>
                      </a:r>
                    </a:p>
                  </a:txBody>
                  <a:tcPr marL="91446" marR="91446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2:1</a:t>
                      </a:r>
                    </a:p>
                  </a:txBody>
                  <a:tcPr marL="91446" marR="91446" marT="45723" marB="4572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63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Largest</a:t>
                      </a:r>
                      <a:r>
                        <a:rPr lang="en-US" sz="1600" baseline="0" dirty="0"/>
                        <a:t> cache size</a:t>
                      </a:r>
                      <a:endParaRPr lang="en-US" sz="1600" dirty="0"/>
                    </a:p>
                  </a:txBody>
                  <a:tcPr marL="91446" marR="91446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 MB</a:t>
                      </a:r>
                    </a:p>
                  </a:txBody>
                  <a:tcPr marL="91446" marR="91446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0.75 MB</a:t>
                      </a:r>
                    </a:p>
                  </a:txBody>
                  <a:tcPr marL="91446" marR="91446" marT="45723" marB="4572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63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Size of memory address</a:t>
                      </a:r>
                    </a:p>
                  </a:txBody>
                  <a:tcPr marL="91446" marR="91446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64-bit</a:t>
                      </a:r>
                    </a:p>
                  </a:txBody>
                  <a:tcPr marL="91446" marR="91446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64-bit</a:t>
                      </a:r>
                    </a:p>
                  </a:txBody>
                  <a:tcPr marL="91446" marR="91446" marT="45723" marB="4572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63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Size</a:t>
                      </a:r>
                      <a:r>
                        <a:rPr lang="en-US" sz="1600" baseline="0" dirty="0"/>
                        <a:t> of main memory</a:t>
                      </a:r>
                      <a:endParaRPr lang="en-US" sz="1600" dirty="0"/>
                    </a:p>
                  </a:txBody>
                  <a:tcPr marL="91446" marR="91446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 GB to 256 GB</a:t>
                      </a:r>
                    </a:p>
                  </a:txBody>
                  <a:tcPr marL="91446" marR="91446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 GB to 6 GB</a:t>
                      </a:r>
                    </a:p>
                  </a:txBody>
                  <a:tcPr marL="91446" marR="91446" marT="45723" marB="4572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63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Memory protection at level of page</a:t>
                      </a:r>
                    </a:p>
                  </a:txBody>
                  <a:tcPr marL="91446" marR="91446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 marL="91446" marR="91446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 marL="91446" marR="91446" marT="45723" marB="45723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63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Demand</a:t>
                      </a:r>
                      <a:r>
                        <a:rPr lang="en-US" sz="1600" baseline="0" dirty="0"/>
                        <a:t> paging</a:t>
                      </a:r>
                      <a:endParaRPr lang="en-US" sz="1600" dirty="0"/>
                    </a:p>
                  </a:txBody>
                  <a:tcPr marL="91446" marR="91446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 marL="91446" marR="91446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 marL="91446" marR="91446" marT="45723" marB="45723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9156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Integrated</a:t>
                      </a:r>
                      <a:r>
                        <a:rPr lang="en-US" sz="1600" baseline="0" dirty="0"/>
                        <a:t> scalar processor/SIMD processor</a:t>
                      </a:r>
                      <a:endParaRPr lang="en-US" sz="1600" dirty="0"/>
                    </a:p>
                  </a:txBody>
                  <a:tcPr marL="91446" marR="91446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 marL="91446" marR="91446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 marL="91446" marR="91446" marT="45723" marB="45723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63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Cache coherent</a:t>
                      </a:r>
                    </a:p>
                  </a:txBody>
                  <a:tcPr marL="91446" marR="91446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 marL="91446" marR="91446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 marL="91446" marR="91446" marT="45723" marB="45723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86D43EB-D805-8F4F-810C-A49824D62F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Hardware and Software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4AA6D09-8038-574B-B77B-69B2926B8A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altLang="en-US"/>
              <a:t>Hardware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/>
              <a:t>Serial: e.g., Pentium 4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/>
              <a:t>Parallel: e.g., quad-core Xeon e5345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/>
              <a:t>Software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/>
              <a:t>Sequential: e.g., matrix multiplication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/>
              <a:t>Concurrent: e.g., operating system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/>
              <a:t>Sequential/concurrent software can run on serial/parallel hardware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/>
              <a:t>Challenge: making effective use of parallel hardware</a:t>
            </a:r>
          </a:p>
        </p:txBody>
      </p:sp>
      <p:sp>
        <p:nvSpPr>
          <p:cNvPr id="5124" name="Rectangle 19">
            <a:extLst>
              <a:ext uri="{FF2B5EF4-FFF2-40B4-BE49-F238E27FC236}">
                <a16:creationId xmlns:a16="http://schemas.microsoft.com/office/drawing/2014/main" id="{EA91FE45-5F4E-0349-918D-6E0C585D613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/>
              <a:t>Chapter 6 — Parallel Processors from Client to Cloud — </a:t>
            </a:r>
            <a:fld id="{0F33E509-BD1D-6E4D-BCA1-FF0A6FCD7AFA}" type="slidenum">
              <a:rPr lang="en-AU" altLang="en-US"/>
              <a:pPr eaLnBrk="1" hangingPunct="1"/>
              <a:t>3</a:t>
            </a:fld>
            <a:endParaRPr lang="en-AU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15E33311-3124-944E-A677-92966AECA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Guide to GPU Terms</a:t>
            </a:r>
          </a:p>
        </p:txBody>
      </p:sp>
      <p:sp>
        <p:nvSpPr>
          <p:cNvPr id="33795" name="Footer Placeholder 3">
            <a:extLst>
              <a:ext uri="{FF2B5EF4-FFF2-40B4-BE49-F238E27FC236}">
                <a16:creationId xmlns:a16="http://schemas.microsoft.com/office/drawing/2014/main" id="{C6C8CB2A-89FA-2F49-8567-EA3CE3B19D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/>
              <a:t>Chapter 6 — Parallel Processors from Client to Cloud — </a:t>
            </a:r>
            <a:fld id="{0F78B83D-5109-4549-9A9D-CD57D354549C}" type="slidenum">
              <a:rPr lang="en-AU" altLang="en-US"/>
              <a:pPr eaLnBrk="1" hangingPunct="1"/>
              <a:t>30</a:t>
            </a:fld>
            <a:endParaRPr lang="en-AU" altLang="en-US"/>
          </a:p>
        </p:txBody>
      </p:sp>
      <p:pic>
        <p:nvPicPr>
          <p:cNvPr id="33796" name="Picture 5">
            <a:extLst>
              <a:ext uri="{FF2B5EF4-FFF2-40B4-BE49-F238E27FC236}">
                <a16:creationId xmlns:a16="http://schemas.microsoft.com/office/drawing/2014/main" id="{172C0747-2EC4-684C-B7C0-694C809BC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1122363"/>
            <a:ext cx="512445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 descr="f07-04-P374493">
            <a:extLst>
              <a:ext uri="{FF2B5EF4-FFF2-40B4-BE49-F238E27FC236}">
                <a16:creationId xmlns:a16="http://schemas.microsoft.com/office/drawing/2014/main" id="{596279CB-88D7-2541-BBAD-B890E9C35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3544888"/>
            <a:ext cx="4524375" cy="224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2">
            <a:extLst>
              <a:ext uri="{FF2B5EF4-FFF2-40B4-BE49-F238E27FC236}">
                <a16:creationId xmlns:a16="http://schemas.microsoft.com/office/drawing/2014/main" id="{B80A503E-C1BF-4146-96FD-1ABB02E977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Message Passing</a:t>
            </a:r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7313C3CF-A5C9-9D42-B539-5DB9A368C9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20447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altLang="en-US"/>
              <a:t>Each processor has private physical address space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/>
              <a:t>Hardware sends/receives messages between processors</a:t>
            </a:r>
          </a:p>
        </p:txBody>
      </p:sp>
      <p:sp>
        <p:nvSpPr>
          <p:cNvPr id="34821" name="Text Box 4">
            <a:extLst>
              <a:ext uri="{FF2B5EF4-FFF2-40B4-BE49-F238E27FC236}">
                <a16:creationId xmlns:a16="http://schemas.microsoft.com/office/drawing/2014/main" id="{07E9DB6A-2072-2E4B-B865-4B5498F2C9E6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6066631" y="2707481"/>
            <a:ext cx="5788026" cy="3698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folHlink"/>
                </a:solidFill>
              </a:rPr>
              <a:t>§6.7 Clusters, WSC, and Other Message-Passing MPs</a:t>
            </a:r>
          </a:p>
        </p:txBody>
      </p:sp>
      <p:sp>
        <p:nvSpPr>
          <p:cNvPr id="34822" name="Rectangle 19">
            <a:extLst>
              <a:ext uri="{FF2B5EF4-FFF2-40B4-BE49-F238E27FC236}">
                <a16:creationId xmlns:a16="http://schemas.microsoft.com/office/drawing/2014/main" id="{E8784EF7-2F15-2C40-B8F9-51FFEF83EC6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/>
              <a:t>Chapter 6 — Parallel Processors from Client to Cloud — </a:t>
            </a:r>
            <a:fld id="{BF7B9B28-6C03-184E-ADFF-C38274183A63}" type="slidenum">
              <a:rPr lang="en-AU" altLang="en-US"/>
              <a:pPr eaLnBrk="1" hangingPunct="1"/>
              <a:t>31</a:t>
            </a:fld>
            <a:endParaRPr lang="en-AU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10E59ED5-7BE1-BE44-96A6-512DD30944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Loosely Coupled Clusters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DA09533C-D960-6240-87E6-18C907B04F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AU" altLang="en-US" sz="2800"/>
              <a:t>Network of independent computers</a:t>
            </a:r>
          </a:p>
          <a:p>
            <a:pPr lvl="1" eaLnBrk="1" hangingPunct="1"/>
            <a:r>
              <a:rPr lang="en-AU" altLang="en-US" sz="2400"/>
              <a:t>Each has private memory and OS</a:t>
            </a:r>
          </a:p>
          <a:p>
            <a:pPr lvl="1" eaLnBrk="1" hangingPunct="1"/>
            <a:r>
              <a:rPr lang="en-AU" altLang="en-US" sz="2400"/>
              <a:t>Connected using I/O system</a:t>
            </a:r>
          </a:p>
          <a:p>
            <a:pPr lvl="2" eaLnBrk="1" hangingPunct="1"/>
            <a:r>
              <a:rPr lang="en-AU" altLang="en-US" sz="2000"/>
              <a:t>E.g., Ethernet/switch, Internet</a:t>
            </a:r>
          </a:p>
          <a:p>
            <a:pPr eaLnBrk="1" hangingPunct="1"/>
            <a:r>
              <a:rPr lang="en-AU" altLang="en-US" sz="2800"/>
              <a:t>Suitable for applications with independent tasks</a:t>
            </a:r>
          </a:p>
          <a:p>
            <a:pPr lvl="1" eaLnBrk="1" hangingPunct="1"/>
            <a:r>
              <a:rPr lang="en-AU" altLang="en-US" sz="2400"/>
              <a:t>Web servers, databases, simulations, …</a:t>
            </a:r>
          </a:p>
          <a:p>
            <a:pPr eaLnBrk="1" hangingPunct="1"/>
            <a:r>
              <a:rPr lang="en-AU" altLang="en-US" sz="2800"/>
              <a:t>High availability, scalable, affordable</a:t>
            </a:r>
          </a:p>
          <a:p>
            <a:pPr eaLnBrk="1" hangingPunct="1"/>
            <a:r>
              <a:rPr lang="en-AU" altLang="en-US" sz="2800"/>
              <a:t>Problems</a:t>
            </a:r>
          </a:p>
          <a:p>
            <a:pPr lvl="1" eaLnBrk="1" hangingPunct="1"/>
            <a:r>
              <a:rPr lang="en-AU" altLang="en-US" sz="2400"/>
              <a:t>Administration cost (prefer virtual machines)</a:t>
            </a:r>
          </a:p>
          <a:p>
            <a:pPr lvl="1" eaLnBrk="1" hangingPunct="1"/>
            <a:r>
              <a:rPr lang="en-AU" altLang="en-US" sz="2400"/>
              <a:t>Low interconnect bandwidth</a:t>
            </a:r>
          </a:p>
          <a:p>
            <a:pPr lvl="2" eaLnBrk="1" hangingPunct="1"/>
            <a:r>
              <a:rPr lang="en-AU" altLang="en-US" sz="2000"/>
              <a:t>c.f. processor/memory bandwidth on an SMP</a:t>
            </a:r>
          </a:p>
        </p:txBody>
      </p:sp>
      <p:sp>
        <p:nvSpPr>
          <p:cNvPr id="35844" name="Rectangle 19">
            <a:extLst>
              <a:ext uri="{FF2B5EF4-FFF2-40B4-BE49-F238E27FC236}">
                <a16:creationId xmlns:a16="http://schemas.microsoft.com/office/drawing/2014/main" id="{540A247A-E922-FA42-9A3E-2D20DB693C8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/>
              <a:t>Chapter 6 — Parallel Processors from Client to Cloud — </a:t>
            </a:r>
            <a:fld id="{B7B4642B-207C-EC46-9062-0931A2262B2B}" type="slidenum">
              <a:rPr lang="en-AU" altLang="en-US"/>
              <a:pPr eaLnBrk="1" hangingPunct="1"/>
              <a:t>32</a:t>
            </a:fld>
            <a:endParaRPr lang="en-AU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A1E7EB35-FF48-EB4E-A794-C68F7A960B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Sum Reduction (Again)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77204576-A213-5D45-BEFD-101135FF24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Sum 100,000 on 100 processors</a:t>
            </a:r>
          </a:p>
          <a:p>
            <a:pPr eaLnBrk="1" hangingPunct="1"/>
            <a:r>
              <a:rPr lang="en-AU" altLang="en-US"/>
              <a:t>First distribute 100 numbers to each</a:t>
            </a:r>
          </a:p>
          <a:p>
            <a:pPr lvl="1" eaLnBrk="1" hangingPunct="1"/>
            <a:r>
              <a:rPr lang="en-AU" altLang="en-US"/>
              <a:t>The do partial sums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AU" altLang="en-US">
                <a:latin typeface="Lucida Console" panose="020B0609040504020204" pitchFamily="49" charset="0"/>
                <a:cs typeface="Arial" panose="020B0604020202020204" pitchFamily="34" charset="0"/>
              </a:rPr>
              <a:t> 	sum = 0;</a:t>
            </a:r>
            <a:br>
              <a:rPr lang="en-AU" altLang="en-US">
                <a:latin typeface="Lucida Console" panose="020B0609040504020204" pitchFamily="49" charset="0"/>
                <a:cs typeface="Arial" panose="020B0604020202020204" pitchFamily="34" charset="0"/>
              </a:rPr>
            </a:br>
            <a:r>
              <a:rPr lang="en-AU" altLang="en-US">
                <a:latin typeface="Lucida Console" panose="020B0609040504020204" pitchFamily="49" charset="0"/>
                <a:cs typeface="Arial" panose="020B0604020202020204" pitchFamily="34" charset="0"/>
              </a:rPr>
              <a:t>for (i = 0; i&lt;1000; i = i + 1)</a:t>
            </a:r>
            <a:br>
              <a:rPr lang="en-AU" altLang="en-US">
                <a:latin typeface="Lucida Console" panose="020B0609040504020204" pitchFamily="49" charset="0"/>
                <a:cs typeface="Arial" panose="020B0604020202020204" pitchFamily="34" charset="0"/>
              </a:rPr>
            </a:br>
            <a:r>
              <a:rPr lang="en-AU" altLang="en-US">
                <a:latin typeface="Lucida Console" panose="020B0609040504020204" pitchFamily="49" charset="0"/>
                <a:cs typeface="Arial" panose="020B0604020202020204" pitchFamily="34" charset="0"/>
              </a:rPr>
              <a:t>  sum = sum + AN[i];</a:t>
            </a:r>
          </a:p>
          <a:p>
            <a:pPr eaLnBrk="1" hangingPunct="1"/>
            <a:r>
              <a:rPr lang="en-AU" altLang="en-US">
                <a:cs typeface="Arial" panose="020B0604020202020204" pitchFamily="34" charset="0"/>
              </a:rPr>
              <a:t>Reduction</a:t>
            </a:r>
          </a:p>
          <a:p>
            <a:pPr lvl="1" eaLnBrk="1" hangingPunct="1"/>
            <a:r>
              <a:rPr lang="en-AU" altLang="en-US">
                <a:cs typeface="Arial" panose="020B0604020202020204" pitchFamily="34" charset="0"/>
              </a:rPr>
              <a:t>Half the processors send, other half receive and add</a:t>
            </a:r>
          </a:p>
          <a:p>
            <a:pPr lvl="1" eaLnBrk="1" hangingPunct="1"/>
            <a:r>
              <a:rPr lang="en-AU" altLang="en-US">
                <a:cs typeface="Arial" panose="020B0604020202020204" pitchFamily="34" charset="0"/>
              </a:rPr>
              <a:t>The quarter send, quarter receive and add, …</a:t>
            </a:r>
            <a:endParaRPr lang="en-AU" altLang="en-US">
              <a:latin typeface="Lucida Console" panose="020B0609040504020204" pitchFamily="49" charset="0"/>
              <a:cs typeface="Arial" panose="020B0604020202020204" pitchFamily="34" charset="0"/>
            </a:endParaRPr>
          </a:p>
        </p:txBody>
      </p:sp>
      <p:sp>
        <p:nvSpPr>
          <p:cNvPr id="36868" name="Rectangle 19">
            <a:extLst>
              <a:ext uri="{FF2B5EF4-FFF2-40B4-BE49-F238E27FC236}">
                <a16:creationId xmlns:a16="http://schemas.microsoft.com/office/drawing/2014/main" id="{83827213-72B6-6347-A3AB-114E114A9D8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/>
              <a:t>Chapter 6 — Parallel Processors from Client to Cloud — </a:t>
            </a:r>
            <a:fld id="{D4A237BB-C074-0645-8D3B-8B482B26C192}" type="slidenum">
              <a:rPr lang="en-AU" altLang="en-US"/>
              <a:pPr eaLnBrk="1" hangingPunct="1"/>
              <a:t>33</a:t>
            </a:fld>
            <a:endParaRPr lang="en-AU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>
            <a:extLst>
              <a:ext uri="{FF2B5EF4-FFF2-40B4-BE49-F238E27FC236}">
                <a16:creationId xmlns:a16="http://schemas.microsoft.com/office/drawing/2014/main" id="{A9BD21DD-DCC6-3242-A126-7A7361573F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Sum Reduction (Again)</a:t>
            </a:r>
          </a:p>
        </p:txBody>
      </p:sp>
      <p:sp>
        <p:nvSpPr>
          <p:cNvPr id="37891" name="Rectangle 5">
            <a:extLst>
              <a:ext uri="{FF2B5EF4-FFF2-40B4-BE49-F238E27FC236}">
                <a16:creationId xmlns:a16="http://schemas.microsoft.com/office/drawing/2014/main" id="{C924F225-D118-6341-8FD3-3A68541A6D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AU" altLang="en-US" sz="2800"/>
              <a:t>Given send() and receive() operations</a:t>
            </a:r>
          </a:p>
          <a:p>
            <a:pPr lvl="1" eaLnBrk="1" hangingPunct="1">
              <a:spcBef>
                <a:spcPct val="50000"/>
              </a:spcBef>
              <a:spcAft>
                <a:spcPct val="50000"/>
              </a:spcAft>
              <a:buFont typeface="Wingdings" pitchFamily="2" charset="2"/>
              <a:buNone/>
            </a:pPr>
            <a:r>
              <a:rPr lang="en-AU" altLang="en-US" sz="2100">
                <a:latin typeface="Lucida Console" panose="020B0609040504020204" pitchFamily="49" charset="0"/>
              </a:rPr>
              <a:t>	limit = 100; half = 100;/* 100 processors */</a:t>
            </a:r>
            <a:br>
              <a:rPr lang="en-AU" altLang="en-US" sz="2100">
                <a:latin typeface="Lucida Console" panose="020B0609040504020204" pitchFamily="49" charset="0"/>
              </a:rPr>
            </a:br>
            <a:r>
              <a:rPr lang="en-AU" altLang="en-US" sz="2100">
                <a:latin typeface="Lucida Console" panose="020B0609040504020204" pitchFamily="49" charset="0"/>
              </a:rPr>
              <a:t>repeat</a:t>
            </a:r>
            <a:br>
              <a:rPr lang="en-AU" altLang="en-US" sz="2100">
                <a:latin typeface="Lucida Console" panose="020B0609040504020204" pitchFamily="49" charset="0"/>
              </a:rPr>
            </a:br>
            <a:r>
              <a:rPr lang="en-AU" altLang="en-US" sz="2100">
                <a:latin typeface="Lucida Console" panose="020B0609040504020204" pitchFamily="49" charset="0"/>
              </a:rPr>
              <a:t>  half = (half+1)/2; /* send vs. receive</a:t>
            </a:r>
            <a:br>
              <a:rPr lang="en-AU" altLang="en-US" sz="2100">
                <a:latin typeface="Lucida Console" panose="020B0609040504020204" pitchFamily="49" charset="0"/>
              </a:rPr>
            </a:br>
            <a:r>
              <a:rPr lang="en-AU" altLang="en-US" sz="2100">
                <a:latin typeface="Lucida Console" panose="020B0609040504020204" pitchFamily="49" charset="0"/>
              </a:rPr>
              <a:t>                        dividing line */</a:t>
            </a:r>
            <a:br>
              <a:rPr lang="en-AU" altLang="en-US" sz="2100">
                <a:latin typeface="Lucida Console" panose="020B0609040504020204" pitchFamily="49" charset="0"/>
              </a:rPr>
            </a:br>
            <a:r>
              <a:rPr lang="en-AU" altLang="en-US" sz="2100">
                <a:latin typeface="Lucida Console" panose="020B0609040504020204" pitchFamily="49" charset="0"/>
              </a:rPr>
              <a:t>  if (Pn &gt;= half &amp;&amp; Pn &lt; limit)</a:t>
            </a:r>
            <a:br>
              <a:rPr lang="en-AU" altLang="en-US" sz="2100">
                <a:latin typeface="Lucida Console" panose="020B0609040504020204" pitchFamily="49" charset="0"/>
              </a:rPr>
            </a:br>
            <a:r>
              <a:rPr lang="en-AU" altLang="en-US" sz="2100">
                <a:latin typeface="Lucida Console" panose="020B0609040504020204" pitchFamily="49" charset="0"/>
              </a:rPr>
              <a:t>    </a:t>
            </a:r>
            <a:r>
              <a:rPr lang="en-AU" altLang="en-US" sz="2100">
                <a:solidFill>
                  <a:srgbClr val="FF0000"/>
                </a:solidFill>
                <a:latin typeface="Lucida Console" panose="020B0609040504020204" pitchFamily="49" charset="0"/>
              </a:rPr>
              <a:t>send(Pn - half, sum)</a:t>
            </a:r>
            <a:r>
              <a:rPr lang="en-AU" altLang="en-US" sz="2100">
                <a:latin typeface="Lucida Console" panose="020B0609040504020204" pitchFamily="49" charset="0"/>
              </a:rPr>
              <a:t>;</a:t>
            </a:r>
            <a:br>
              <a:rPr lang="en-AU" altLang="en-US" sz="2100">
                <a:latin typeface="Lucida Console" panose="020B0609040504020204" pitchFamily="49" charset="0"/>
              </a:rPr>
            </a:br>
            <a:r>
              <a:rPr lang="en-AU" altLang="en-US" sz="2100">
                <a:latin typeface="Lucida Console" panose="020B0609040504020204" pitchFamily="49" charset="0"/>
              </a:rPr>
              <a:t>  if (Pn &lt; (limit/2))</a:t>
            </a:r>
            <a:br>
              <a:rPr lang="en-AU" altLang="en-US" sz="2100">
                <a:latin typeface="Lucida Console" panose="020B0609040504020204" pitchFamily="49" charset="0"/>
              </a:rPr>
            </a:br>
            <a:r>
              <a:rPr lang="en-AU" altLang="en-US" sz="2100">
                <a:latin typeface="Lucida Console" panose="020B0609040504020204" pitchFamily="49" charset="0"/>
              </a:rPr>
              <a:t>    sum = sum + </a:t>
            </a:r>
            <a:r>
              <a:rPr lang="en-AU" altLang="en-US" sz="2100">
                <a:solidFill>
                  <a:srgbClr val="FF0000"/>
                </a:solidFill>
                <a:latin typeface="Lucida Console" panose="020B0609040504020204" pitchFamily="49" charset="0"/>
              </a:rPr>
              <a:t>receive()</a:t>
            </a:r>
            <a:r>
              <a:rPr lang="en-AU" altLang="en-US" sz="2100">
                <a:latin typeface="Lucida Console" panose="020B0609040504020204" pitchFamily="49" charset="0"/>
              </a:rPr>
              <a:t>;</a:t>
            </a:r>
            <a:br>
              <a:rPr lang="en-AU" altLang="en-US" sz="2100">
                <a:latin typeface="Lucida Console" panose="020B0609040504020204" pitchFamily="49" charset="0"/>
              </a:rPr>
            </a:br>
            <a:r>
              <a:rPr lang="en-AU" altLang="en-US" sz="2100">
                <a:latin typeface="Lucida Console" panose="020B0609040504020204" pitchFamily="49" charset="0"/>
              </a:rPr>
              <a:t>  limit = half; /* upper limit of senders */</a:t>
            </a:r>
            <a:br>
              <a:rPr lang="en-AU" altLang="en-US" sz="2100">
                <a:latin typeface="Lucida Console" panose="020B0609040504020204" pitchFamily="49" charset="0"/>
              </a:rPr>
            </a:br>
            <a:r>
              <a:rPr lang="en-AU" altLang="en-US" sz="2100">
                <a:latin typeface="Lucida Console" panose="020B0609040504020204" pitchFamily="49" charset="0"/>
              </a:rPr>
              <a:t>until (half == 1); /* exit with final sum */</a:t>
            </a:r>
          </a:p>
          <a:p>
            <a:pPr lvl="1" eaLnBrk="1" hangingPunct="1"/>
            <a:r>
              <a:rPr lang="en-AU" altLang="en-US" sz="2400"/>
              <a:t>Send/receive also provide synchronization</a:t>
            </a:r>
          </a:p>
          <a:p>
            <a:pPr lvl="1" eaLnBrk="1" hangingPunct="1"/>
            <a:r>
              <a:rPr lang="en-AU" altLang="en-US" sz="2400"/>
              <a:t>Assumes send/receive take similar time to addition</a:t>
            </a:r>
          </a:p>
        </p:txBody>
      </p:sp>
      <p:sp>
        <p:nvSpPr>
          <p:cNvPr id="37892" name="Rectangle 19">
            <a:extLst>
              <a:ext uri="{FF2B5EF4-FFF2-40B4-BE49-F238E27FC236}">
                <a16:creationId xmlns:a16="http://schemas.microsoft.com/office/drawing/2014/main" id="{4A60AD95-1654-C449-9C04-D493945A638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/>
              <a:t>Chapter 6 — Parallel Processors from Client to Cloud — </a:t>
            </a:r>
            <a:fld id="{66EE6829-B83A-3C4D-A90A-911CD3193EC5}" type="slidenum">
              <a:rPr lang="en-AU" altLang="en-US"/>
              <a:pPr eaLnBrk="1" hangingPunct="1"/>
              <a:t>34</a:t>
            </a:fld>
            <a:endParaRPr lang="en-AU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0EEFC661-491E-6948-9164-A07301D4F6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Grid Computing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BEF3C46C-C09D-5D46-AF5F-4772C91EDA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Separate computers interconnected by long-haul networks</a:t>
            </a:r>
          </a:p>
          <a:p>
            <a:pPr lvl="1" eaLnBrk="1" hangingPunct="1"/>
            <a:r>
              <a:rPr lang="en-AU" altLang="en-US"/>
              <a:t>E.g., Internet connections</a:t>
            </a:r>
          </a:p>
          <a:p>
            <a:pPr lvl="1" eaLnBrk="1" hangingPunct="1"/>
            <a:r>
              <a:rPr lang="en-AU" altLang="en-US"/>
              <a:t>Work units farmed out, results sent back</a:t>
            </a:r>
          </a:p>
          <a:p>
            <a:pPr eaLnBrk="1" hangingPunct="1"/>
            <a:r>
              <a:rPr lang="en-AU" altLang="en-US"/>
              <a:t>Can make use of idle time on PCs</a:t>
            </a:r>
          </a:p>
          <a:p>
            <a:pPr lvl="1" eaLnBrk="1" hangingPunct="1"/>
            <a:r>
              <a:rPr lang="en-AU" altLang="en-US"/>
              <a:t>E.g., SETI@home, World Community Grid</a:t>
            </a:r>
          </a:p>
        </p:txBody>
      </p:sp>
      <p:sp>
        <p:nvSpPr>
          <p:cNvPr id="38916" name="Rectangle 19">
            <a:extLst>
              <a:ext uri="{FF2B5EF4-FFF2-40B4-BE49-F238E27FC236}">
                <a16:creationId xmlns:a16="http://schemas.microsoft.com/office/drawing/2014/main" id="{7334CAD5-7DD2-E84F-979B-4EFDDDE991B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/>
              <a:t>Chapter 6 — Parallel Processors from Client to Cloud — </a:t>
            </a:r>
            <a:fld id="{2C830499-373C-4E4F-B819-330702B3A1E8}" type="slidenum">
              <a:rPr lang="en-AU" altLang="en-US"/>
              <a:pPr eaLnBrk="1" hangingPunct="1"/>
              <a:t>35</a:t>
            </a:fld>
            <a:endParaRPr lang="en-AU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2" descr="un07-01-P374493">
            <a:extLst>
              <a:ext uri="{FF2B5EF4-FFF2-40B4-BE49-F238E27FC236}">
                <a16:creationId xmlns:a16="http://schemas.microsoft.com/office/drawing/2014/main" id="{690BEE87-7D20-D940-993C-A6A3F3DCC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13" y="2636838"/>
            <a:ext cx="278923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21" descr="fully-connected-network">
            <a:extLst>
              <a:ext uri="{FF2B5EF4-FFF2-40B4-BE49-F238E27FC236}">
                <a16:creationId xmlns:a16="http://schemas.microsoft.com/office/drawing/2014/main" id="{17AD7CB3-9096-BA4C-B5AD-EA148A362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038" y="3821113"/>
            <a:ext cx="161607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18" descr="bus-network">
            <a:extLst>
              <a:ext uri="{FF2B5EF4-FFF2-40B4-BE49-F238E27FC236}">
                <a16:creationId xmlns:a16="http://schemas.microsoft.com/office/drawing/2014/main" id="{0448FCDE-B023-E54E-A02B-6F8461D57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75" y="2636838"/>
            <a:ext cx="2630488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Rectangle 2">
            <a:extLst>
              <a:ext uri="{FF2B5EF4-FFF2-40B4-BE49-F238E27FC236}">
                <a16:creationId xmlns:a16="http://schemas.microsoft.com/office/drawing/2014/main" id="{37270E4E-BE3C-9F46-8989-26EF498AB2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Interconnection Networks</a:t>
            </a:r>
          </a:p>
        </p:txBody>
      </p:sp>
      <p:sp>
        <p:nvSpPr>
          <p:cNvPr id="39942" name="Rectangle 3">
            <a:extLst>
              <a:ext uri="{FF2B5EF4-FFF2-40B4-BE49-F238E27FC236}">
                <a16:creationId xmlns:a16="http://schemas.microsoft.com/office/drawing/2014/main" id="{AB51557A-32FF-EC45-96E6-C5DEE9071E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1069975"/>
          </a:xfrm>
        </p:spPr>
        <p:txBody>
          <a:bodyPr/>
          <a:lstStyle/>
          <a:p>
            <a:pPr eaLnBrk="1" hangingPunct="1"/>
            <a:r>
              <a:rPr lang="en-AU" altLang="en-US" sz="2800"/>
              <a:t>Network topologies</a:t>
            </a:r>
          </a:p>
          <a:p>
            <a:pPr lvl="1" eaLnBrk="1" hangingPunct="1"/>
            <a:r>
              <a:rPr lang="en-AU" altLang="en-US" sz="2400"/>
              <a:t>Arrangements of processors, switches, and links</a:t>
            </a:r>
          </a:p>
        </p:txBody>
      </p:sp>
      <p:sp>
        <p:nvSpPr>
          <p:cNvPr id="39943" name="Text Box 5">
            <a:extLst>
              <a:ext uri="{FF2B5EF4-FFF2-40B4-BE49-F238E27FC236}">
                <a16:creationId xmlns:a16="http://schemas.microsoft.com/office/drawing/2014/main" id="{5B016172-CD3F-B346-9466-FB16255DE27D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6074569" y="2702719"/>
            <a:ext cx="577215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folHlink"/>
                </a:solidFill>
              </a:rPr>
              <a:t>§6.8 </a:t>
            </a:r>
            <a:r>
              <a:rPr lang="en-AU" altLang="en-US">
                <a:solidFill>
                  <a:schemeClr val="folHlink"/>
                </a:solidFill>
              </a:rPr>
              <a:t>Introduction to Multiprocessor Network Topologies</a:t>
            </a:r>
            <a:endParaRPr lang="en-US" altLang="en-US">
              <a:solidFill>
                <a:schemeClr val="folHlink"/>
              </a:solidFill>
            </a:endParaRPr>
          </a:p>
        </p:txBody>
      </p:sp>
      <p:sp>
        <p:nvSpPr>
          <p:cNvPr id="39944" name="Text Box 8">
            <a:extLst>
              <a:ext uri="{FF2B5EF4-FFF2-40B4-BE49-F238E27FC236}">
                <a16:creationId xmlns:a16="http://schemas.microsoft.com/office/drawing/2014/main" id="{BA691146-8335-2A4D-9EF0-23C33653C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7613" y="3124200"/>
            <a:ext cx="577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AU" altLang="en-US"/>
              <a:t>Bus</a:t>
            </a:r>
          </a:p>
        </p:txBody>
      </p:sp>
      <p:sp>
        <p:nvSpPr>
          <p:cNvPr id="39945" name="Text Box 9">
            <a:extLst>
              <a:ext uri="{FF2B5EF4-FFF2-40B4-BE49-F238E27FC236}">
                <a16:creationId xmlns:a16="http://schemas.microsoft.com/office/drawing/2014/main" id="{E3D4466B-1C8E-644D-8FE3-E4DFF8117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3124200"/>
            <a:ext cx="654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AU" altLang="en-US"/>
              <a:t>Ring</a:t>
            </a:r>
          </a:p>
        </p:txBody>
      </p:sp>
      <p:sp>
        <p:nvSpPr>
          <p:cNvPr id="39946" name="Text Box 12">
            <a:extLst>
              <a:ext uri="{FF2B5EF4-FFF2-40B4-BE49-F238E27FC236}">
                <a16:creationId xmlns:a16="http://schemas.microsoft.com/office/drawing/2014/main" id="{A4DC049B-11D2-1A4C-8E7F-555885C3B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5689600"/>
            <a:ext cx="1098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AU" altLang="en-US"/>
              <a:t>2D Mesh</a:t>
            </a:r>
          </a:p>
        </p:txBody>
      </p:sp>
      <p:sp>
        <p:nvSpPr>
          <p:cNvPr id="39947" name="Text Box 14">
            <a:extLst>
              <a:ext uri="{FF2B5EF4-FFF2-40B4-BE49-F238E27FC236}">
                <a16:creationId xmlns:a16="http://schemas.microsoft.com/office/drawing/2014/main" id="{0B321E64-74F9-4C4C-8639-3C98E36B4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5322888"/>
            <a:ext cx="1689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AU" altLang="en-US"/>
              <a:t>N-cube (N = 3)</a:t>
            </a:r>
          </a:p>
        </p:txBody>
      </p:sp>
      <p:sp>
        <p:nvSpPr>
          <p:cNvPr id="39948" name="Text Box 16">
            <a:extLst>
              <a:ext uri="{FF2B5EF4-FFF2-40B4-BE49-F238E27FC236}">
                <a16:creationId xmlns:a16="http://schemas.microsoft.com/office/drawing/2014/main" id="{1C39ED4E-5C70-454C-9A40-E47CF0838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5822950"/>
            <a:ext cx="178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AU" altLang="en-US"/>
              <a:t>Fully connected</a:t>
            </a:r>
          </a:p>
        </p:txBody>
      </p:sp>
      <p:pic>
        <p:nvPicPr>
          <p:cNvPr id="39949" name="Picture 20" descr="f07-09-P374493-right">
            <a:extLst>
              <a:ext uri="{FF2B5EF4-FFF2-40B4-BE49-F238E27FC236}">
                <a16:creationId xmlns:a16="http://schemas.microsoft.com/office/drawing/2014/main" id="{0B4D5BF7-6CD9-2746-A79B-1CDCACFCF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3" y="4221163"/>
            <a:ext cx="968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0" name="Picture 23" descr="f07-09-P374493-left">
            <a:extLst>
              <a:ext uri="{FF2B5EF4-FFF2-40B4-BE49-F238E27FC236}">
                <a16:creationId xmlns:a16="http://schemas.microsoft.com/office/drawing/2014/main" id="{F4C9DC76-7E13-1547-B3D7-912E7049F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75" y="3933825"/>
            <a:ext cx="1522413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1" name="Rectangle 19">
            <a:extLst>
              <a:ext uri="{FF2B5EF4-FFF2-40B4-BE49-F238E27FC236}">
                <a16:creationId xmlns:a16="http://schemas.microsoft.com/office/drawing/2014/main" id="{DE2821C9-0C58-DE48-ADC4-3126228597D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/>
              <a:t>Chapter 6 — Parallel Processors from Client to Cloud — </a:t>
            </a:r>
            <a:fld id="{4E565188-60A1-F34C-AA21-E83BD630D7EC}" type="slidenum">
              <a:rPr lang="en-AU" altLang="en-US"/>
              <a:pPr eaLnBrk="1" hangingPunct="1"/>
              <a:t>36</a:t>
            </a:fld>
            <a:endParaRPr lang="en-AU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" descr="f07-10-P374493">
            <a:extLst>
              <a:ext uri="{FF2B5EF4-FFF2-40B4-BE49-F238E27FC236}">
                <a16:creationId xmlns:a16="http://schemas.microsoft.com/office/drawing/2014/main" id="{0159415A-A8FB-404D-B82B-BBB4C24FC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341438"/>
            <a:ext cx="4987925" cy="492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2">
            <a:extLst>
              <a:ext uri="{FF2B5EF4-FFF2-40B4-BE49-F238E27FC236}">
                <a16:creationId xmlns:a16="http://schemas.microsoft.com/office/drawing/2014/main" id="{78C15B1F-E107-2F44-9F6A-BD71C429DB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Multistage Networks</a:t>
            </a:r>
          </a:p>
        </p:txBody>
      </p:sp>
      <p:sp>
        <p:nvSpPr>
          <p:cNvPr id="40964" name="Rectangle 19">
            <a:extLst>
              <a:ext uri="{FF2B5EF4-FFF2-40B4-BE49-F238E27FC236}">
                <a16:creationId xmlns:a16="http://schemas.microsoft.com/office/drawing/2014/main" id="{23CEC776-B97B-1C48-83DF-9DC8BCFE892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/>
              <a:t>Chapter 6 — Parallel Processors from Client to Cloud — </a:t>
            </a:r>
            <a:fld id="{4910EC2C-0E90-E64C-9BFA-B199496A8FB6}" type="slidenum">
              <a:rPr lang="en-AU" altLang="en-US"/>
              <a:pPr eaLnBrk="1" hangingPunct="1"/>
              <a:t>37</a:t>
            </a:fld>
            <a:endParaRPr lang="en-AU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0CEEEE9F-778D-F04B-92DA-E5AE0702C4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Network Characteristics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783881FA-5D98-9248-A4FC-7B9A289219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altLang="en-US"/>
              <a:t>Performance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/>
              <a:t>Latency per message (unloaded network)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/>
              <a:t>Throughput</a:t>
            </a:r>
          </a:p>
          <a:p>
            <a:pPr lvl="2" eaLnBrk="1" hangingPunct="1">
              <a:lnSpc>
                <a:spcPct val="90000"/>
              </a:lnSpc>
            </a:pPr>
            <a:r>
              <a:rPr lang="en-AU" altLang="en-US"/>
              <a:t>Link bandwidth</a:t>
            </a:r>
          </a:p>
          <a:p>
            <a:pPr lvl="2" eaLnBrk="1" hangingPunct="1">
              <a:lnSpc>
                <a:spcPct val="90000"/>
              </a:lnSpc>
            </a:pPr>
            <a:r>
              <a:rPr lang="en-AU" altLang="en-US"/>
              <a:t>Total network bandwidth</a:t>
            </a:r>
          </a:p>
          <a:p>
            <a:pPr lvl="2" eaLnBrk="1" hangingPunct="1">
              <a:lnSpc>
                <a:spcPct val="90000"/>
              </a:lnSpc>
            </a:pPr>
            <a:r>
              <a:rPr lang="en-AU" altLang="en-US"/>
              <a:t>Bisection bandwidth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/>
              <a:t>Congestion delays (depending on traffic)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/>
              <a:t>Cost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/>
              <a:t>Power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/>
              <a:t>Routability in silicon</a:t>
            </a:r>
          </a:p>
        </p:txBody>
      </p:sp>
      <p:sp>
        <p:nvSpPr>
          <p:cNvPr id="41988" name="Rectangle 19">
            <a:extLst>
              <a:ext uri="{FF2B5EF4-FFF2-40B4-BE49-F238E27FC236}">
                <a16:creationId xmlns:a16="http://schemas.microsoft.com/office/drawing/2014/main" id="{A1A8F2EF-9D96-8447-B666-C4F68ECBBEE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/>
              <a:t>Chapter 6 — Parallel Processors from Client to Cloud — </a:t>
            </a:r>
            <a:fld id="{30F20BCC-B910-4546-9982-7A7D74DF79F3}" type="slidenum">
              <a:rPr lang="en-AU" altLang="en-US"/>
              <a:pPr eaLnBrk="1" hangingPunct="1"/>
              <a:t>38</a:t>
            </a:fld>
            <a:endParaRPr lang="en-AU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E3FE5D1F-91E8-8544-AB8C-814487FAD3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Parallel Benchmarks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DB1221F8-0B62-484E-88C7-7E7086086C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altLang="en-US" sz="2800"/>
              <a:t>Linpack: matrix linear algebra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 sz="2800"/>
              <a:t>SPECrate: parallel run of SPEC CPU programs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 sz="2400"/>
              <a:t>Job-level parallelism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 sz="2800"/>
              <a:t>SPLASH: Stanford Parallel Applications for Shared Memory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 sz="2400"/>
              <a:t>Mix of kernels and applications, strong scaling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 sz="2800"/>
              <a:t>NAS (NASA Advanced Supercomputing) suite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 sz="2400"/>
              <a:t>computational fluid dynamics kernels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 sz="2800"/>
              <a:t>PARSEC (Princeton Application Repository for Shared Memory Computers) suite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 sz="2400"/>
              <a:t>Multithreaded applications using Pthreads and OpenMP</a:t>
            </a:r>
          </a:p>
        </p:txBody>
      </p:sp>
      <p:sp>
        <p:nvSpPr>
          <p:cNvPr id="43012" name="Text Box 5">
            <a:extLst>
              <a:ext uri="{FF2B5EF4-FFF2-40B4-BE49-F238E27FC236}">
                <a16:creationId xmlns:a16="http://schemas.microsoft.com/office/drawing/2014/main" id="{3647593D-C976-C543-8D0D-ADF4E9947A10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5803106" y="2975769"/>
            <a:ext cx="6315075" cy="3698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folHlink"/>
                </a:solidFill>
              </a:rPr>
              <a:t>§6.10 </a:t>
            </a:r>
            <a:r>
              <a:rPr lang="en-AU" altLang="en-US">
                <a:solidFill>
                  <a:schemeClr val="folHlink"/>
                </a:solidFill>
              </a:rPr>
              <a:t>Multiprocessor Benchmarks and Performance Models</a:t>
            </a:r>
            <a:endParaRPr lang="en-US" altLang="en-US">
              <a:solidFill>
                <a:schemeClr val="folHlink"/>
              </a:solidFill>
            </a:endParaRPr>
          </a:p>
        </p:txBody>
      </p:sp>
      <p:sp>
        <p:nvSpPr>
          <p:cNvPr id="43013" name="Rectangle 19">
            <a:extLst>
              <a:ext uri="{FF2B5EF4-FFF2-40B4-BE49-F238E27FC236}">
                <a16:creationId xmlns:a16="http://schemas.microsoft.com/office/drawing/2014/main" id="{55450BC5-D67C-C748-99E4-3F150B3E9FE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/>
              <a:t>Chapter 6 — Parallel Processors from Client to Cloud — </a:t>
            </a:r>
            <a:fld id="{8D948B7B-6CBA-1D42-96D4-2201B0221E17}" type="slidenum">
              <a:rPr lang="en-AU" altLang="en-US"/>
              <a:pPr eaLnBrk="1" hangingPunct="1"/>
              <a:t>39</a:t>
            </a:fld>
            <a:endParaRPr lang="en-AU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9B21BF1-4600-7B43-9F0E-35A2120AB2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Parallel Programming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343A2C9A-914E-A64B-9F21-F937CCA44E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Parallel software is the problem</a:t>
            </a:r>
          </a:p>
          <a:p>
            <a:pPr eaLnBrk="1" hangingPunct="1"/>
            <a:r>
              <a:rPr lang="en-AU" altLang="en-US"/>
              <a:t>Need to get significant performance improvement</a:t>
            </a:r>
          </a:p>
          <a:p>
            <a:pPr lvl="1" eaLnBrk="1" hangingPunct="1"/>
            <a:r>
              <a:rPr lang="en-AU" altLang="en-US"/>
              <a:t>Otherwise, just use a faster uniprocessor, since it’s easier!</a:t>
            </a:r>
          </a:p>
          <a:p>
            <a:pPr eaLnBrk="1" hangingPunct="1"/>
            <a:r>
              <a:rPr lang="en-AU" altLang="en-US"/>
              <a:t>Difficulties</a:t>
            </a:r>
          </a:p>
          <a:p>
            <a:pPr lvl="1" eaLnBrk="1" hangingPunct="1"/>
            <a:r>
              <a:rPr lang="en-AU" altLang="en-US"/>
              <a:t>Partitioning</a:t>
            </a:r>
          </a:p>
          <a:p>
            <a:pPr lvl="1" eaLnBrk="1" hangingPunct="1"/>
            <a:r>
              <a:rPr lang="en-AU" altLang="en-US"/>
              <a:t>Coordination</a:t>
            </a:r>
          </a:p>
          <a:p>
            <a:pPr lvl="1" eaLnBrk="1" hangingPunct="1"/>
            <a:r>
              <a:rPr lang="en-AU" altLang="en-US"/>
              <a:t>Communications overhead</a:t>
            </a:r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87AA2255-EAC0-1949-A0D8-E11928611312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5826919" y="2950369"/>
            <a:ext cx="626745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folHlink"/>
                </a:solidFill>
              </a:rPr>
              <a:t>§6.2 The Difficulty of Creating Parallel Processing Programs</a:t>
            </a:r>
          </a:p>
        </p:txBody>
      </p:sp>
      <p:sp>
        <p:nvSpPr>
          <p:cNvPr id="7173" name="Rectangle 19">
            <a:extLst>
              <a:ext uri="{FF2B5EF4-FFF2-40B4-BE49-F238E27FC236}">
                <a16:creationId xmlns:a16="http://schemas.microsoft.com/office/drawing/2014/main" id="{BB7A5787-534D-9D41-B1DB-7A68D04A15B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/>
              <a:t>Chapter 6 — Parallel Processors from Client to Cloud — </a:t>
            </a:r>
            <a:fld id="{1D233DF2-EE18-7744-B72C-44B340976824}" type="slidenum">
              <a:rPr lang="en-AU" altLang="en-US"/>
              <a:pPr eaLnBrk="1" hangingPunct="1"/>
              <a:t>4</a:t>
            </a:fld>
            <a:endParaRPr lang="en-AU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780A81B5-3DEE-FD45-A08C-CA130C57C5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Code or Applications?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AB71C59C-A7A6-8540-877A-D24810A69A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altLang="en-US"/>
              <a:t>Traditional benchmarks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/>
              <a:t>Fixed code and data sets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/>
              <a:t>Parallel programming is evolving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/>
              <a:t>Should algorithms, programming languages, and tools be part of the system?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/>
              <a:t>Compare systems, provided they implement a given application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/>
              <a:t>E.g., Linpack, Berkeley Design Patterns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/>
              <a:t>Would foster innovation in approaches to parallelism</a:t>
            </a:r>
          </a:p>
        </p:txBody>
      </p:sp>
      <p:sp>
        <p:nvSpPr>
          <p:cNvPr id="44036" name="Rectangle 19">
            <a:extLst>
              <a:ext uri="{FF2B5EF4-FFF2-40B4-BE49-F238E27FC236}">
                <a16:creationId xmlns:a16="http://schemas.microsoft.com/office/drawing/2014/main" id="{C8D6C45D-9905-2C4E-8108-AB6F1405566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/>
              <a:t>Chapter 6 — Parallel Processors from Client to Cloud — </a:t>
            </a:r>
            <a:fld id="{7A4DE94C-34C7-8442-AF40-554C0A656712}" type="slidenum">
              <a:rPr lang="en-AU" altLang="en-US"/>
              <a:pPr eaLnBrk="1" hangingPunct="1"/>
              <a:t>40</a:t>
            </a:fld>
            <a:endParaRPr lang="en-AU" alt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5AB8BA22-1F10-2B47-9110-7D0EA2EDAE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Modeling Performance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1F6F6120-933A-DA4D-8E4D-22D3E2069B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altLang="en-US"/>
              <a:t>Assume performance metric of interest is achievable GFLOPs/sec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/>
              <a:t>Measured using computational kernels from Berkeley Design Patterns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/>
              <a:t>Arithmetic intensity of a kernel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/>
              <a:t>FLOPs per byte of memory accessed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/>
              <a:t>For a given computer, determine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/>
              <a:t>Peak GFLOPS (from data sheet)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/>
              <a:t>Peak memory bytes/sec (using Stream benchmark)</a:t>
            </a:r>
          </a:p>
        </p:txBody>
      </p:sp>
      <p:sp>
        <p:nvSpPr>
          <p:cNvPr id="45060" name="Rectangle 19">
            <a:extLst>
              <a:ext uri="{FF2B5EF4-FFF2-40B4-BE49-F238E27FC236}">
                <a16:creationId xmlns:a16="http://schemas.microsoft.com/office/drawing/2014/main" id="{E0F04D0F-C0A3-DD42-A91B-4DE03C52DEB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/>
              <a:t>Chapter 6 — Parallel Processors from Client to Cloud — </a:t>
            </a:r>
            <a:fld id="{3A82AD23-231D-EC4B-8B20-90315F30B2EF}" type="slidenum">
              <a:rPr lang="en-AU" altLang="en-US"/>
              <a:pPr eaLnBrk="1" hangingPunct="1"/>
              <a:t>41</a:t>
            </a:fld>
            <a:endParaRPr lang="en-AU" alt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7" descr="f07-13-P374493">
            <a:extLst>
              <a:ext uri="{FF2B5EF4-FFF2-40B4-BE49-F238E27FC236}">
                <a16:creationId xmlns:a16="http://schemas.microsoft.com/office/drawing/2014/main" id="{3CBE115E-F1B6-E744-BA10-6DFD5B7D3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430338"/>
            <a:ext cx="3709987" cy="355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4">
            <a:extLst>
              <a:ext uri="{FF2B5EF4-FFF2-40B4-BE49-F238E27FC236}">
                <a16:creationId xmlns:a16="http://schemas.microsoft.com/office/drawing/2014/main" id="{2CC799B0-8C88-7F4D-9470-360E28CC0B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Roofline Diagram</a:t>
            </a:r>
          </a:p>
        </p:txBody>
      </p:sp>
      <p:sp>
        <p:nvSpPr>
          <p:cNvPr id="46084" name="Text Box 6">
            <a:extLst>
              <a:ext uri="{FF2B5EF4-FFF2-40B4-BE49-F238E27FC236}">
                <a16:creationId xmlns:a16="http://schemas.microsoft.com/office/drawing/2014/main" id="{8D4A8C5F-1E42-9448-BA04-9657DF2FF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300663"/>
            <a:ext cx="7562850" cy="64135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AU" altLang="en-US"/>
              <a:t>Attainable GPLOPs/sec</a:t>
            </a:r>
          </a:p>
          <a:p>
            <a:r>
              <a:rPr lang="en-AU" altLang="en-US"/>
              <a:t>= Max ( Peak Memory BW × Arithmetic Intensity, Peak FP Performance )</a:t>
            </a:r>
          </a:p>
        </p:txBody>
      </p:sp>
      <p:sp>
        <p:nvSpPr>
          <p:cNvPr id="46085" name="Rectangle 19">
            <a:extLst>
              <a:ext uri="{FF2B5EF4-FFF2-40B4-BE49-F238E27FC236}">
                <a16:creationId xmlns:a16="http://schemas.microsoft.com/office/drawing/2014/main" id="{658800D1-F101-854E-91C9-E00061AC63E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/>
              <a:t>Chapter 6 — Parallel Processors from Client to Cloud — </a:t>
            </a:r>
            <a:fld id="{C1CC13F4-1735-6445-81A7-756AE18CCD9A}" type="slidenum">
              <a:rPr lang="en-AU" altLang="en-US"/>
              <a:pPr eaLnBrk="1" hangingPunct="1"/>
              <a:t>42</a:t>
            </a:fld>
            <a:endParaRPr lang="en-AU" alt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6" descr="f07-14-P374493">
            <a:extLst>
              <a:ext uri="{FF2B5EF4-FFF2-40B4-BE49-F238E27FC236}">
                <a16:creationId xmlns:a16="http://schemas.microsoft.com/office/drawing/2014/main" id="{30E1736C-DF90-BE42-8C29-322E68766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3105150"/>
            <a:ext cx="2828925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2">
            <a:extLst>
              <a:ext uri="{FF2B5EF4-FFF2-40B4-BE49-F238E27FC236}">
                <a16:creationId xmlns:a16="http://schemas.microsoft.com/office/drawing/2014/main" id="{C25A2C8B-E070-CF49-B466-A5BBED8A27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Comparing Systems</a:t>
            </a:r>
          </a:p>
        </p:txBody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603FE806-8CC5-AE4B-B76C-CACC71AAA4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1798637"/>
          </a:xfrm>
        </p:spPr>
        <p:txBody>
          <a:bodyPr/>
          <a:lstStyle/>
          <a:p>
            <a:pPr eaLnBrk="1" hangingPunct="1"/>
            <a:r>
              <a:rPr lang="en-AU" altLang="en-US" sz="2800"/>
              <a:t>Example: Opteron X2 vs. Opteron X4</a:t>
            </a:r>
          </a:p>
          <a:p>
            <a:pPr lvl="1" eaLnBrk="1" hangingPunct="1"/>
            <a:r>
              <a:rPr lang="en-AU" altLang="en-US" sz="2400"/>
              <a:t>2</a:t>
            </a:r>
            <a:r>
              <a:rPr lang="en-US" altLang="en-US" sz="2400">
                <a:cs typeface="Arial" panose="020B0604020202020204" pitchFamily="34" charset="0"/>
              </a:rPr>
              <a:t>-core vs. 4-core, 2× FP performance/core, 2.2GHz vs. 2.3GHz</a:t>
            </a:r>
          </a:p>
          <a:p>
            <a:pPr lvl="1" eaLnBrk="1" hangingPunct="1"/>
            <a:r>
              <a:rPr lang="en-US" altLang="en-US" sz="2400">
                <a:cs typeface="Arial" panose="020B0604020202020204" pitchFamily="34" charset="0"/>
              </a:rPr>
              <a:t>Same memory system</a:t>
            </a:r>
          </a:p>
        </p:txBody>
      </p:sp>
      <p:sp>
        <p:nvSpPr>
          <p:cNvPr id="47109" name="Rectangle 5">
            <a:extLst>
              <a:ext uri="{FF2B5EF4-FFF2-40B4-BE49-F238E27FC236}">
                <a16:creationId xmlns:a16="http://schemas.microsoft.com/office/drawing/2014/main" id="{DB77D279-A01F-444A-9964-2324D34A5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3575" y="3213100"/>
            <a:ext cx="4491038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altLang="en-US" sz="2400"/>
              <a:t>To get higher performance on X4 than X2</a:t>
            </a:r>
          </a:p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US" altLang="en-US" sz="2000"/>
              <a:t>Need high arithmetic intensity</a:t>
            </a:r>
          </a:p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US" altLang="en-US" sz="2000"/>
              <a:t>Or working set must fit in X4’s 2MB L-3 cache</a:t>
            </a:r>
          </a:p>
        </p:txBody>
      </p:sp>
      <p:sp>
        <p:nvSpPr>
          <p:cNvPr id="47110" name="Rectangle 19">
            <a:extLst>
              <a:ext uri="{FF2B5EF4-FFF2-40B4-BE49-F238E27FC236}">
                <a16:creationId xmlns:a16="http://schemas.microsoft.com/office/drawing/2014/main" id="{194683F3-DEF3-6746-B9C1-A409FD845E7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/>
              <a:t>Chapter 6 — Parallel Processors from Client to Cloud — </a:t>
            </a:r>
            <a:fld id="{194CE5B3-F125-9D4D-801F-D3BB8DF2803A}" type="slidenum">
              <a:rPr lang="en-AU" altLang="en-US"/>
              <a:pPr eaLnBrk="1" hangingPunct="1"/>
              <a:t>43</a:t>
            </a:fld>
            <a:endParaRPr lang="en-AU" alt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5" descr="f07-15-P374493">
            <a:extLst>
              <a:ext uri="{FF2B5EF4-FFF2-40B4-BE49-F238E27FC236}">
                <a16:creationId xmlns:a16="http://schemas.microsoft.com/office/drawing/2014/main" id="{1C7BDBE0-E725-DD42-9612-128541777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125538"/>
            <a:ext cx="2468562" cy="519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2">
            <a:extLst>
              <a:ext uri="{FF2B5EF4-FFF2-40B4-BE49-F238E27FC236}">
                <a16:creationId xmlns:a16="http://schemas.microsoft.com/office/drawing/2014/main" id="{547F4986-837E-2E43-BA5C-E43A0EF87B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Optimizing Performance</a:t>
            </a:r>
          </a:p>
        </p:txBody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B529FFB5-12FA-6A45-8190-11A19E773E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5256212" cy="5111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altLang="en-US"/>
              <a:t>Optimize FP performance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/>
              <a:t>Balance adds &amp; multiplies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/>
              <a:t>Improve superscalar ILP and use of SIMD instructions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/>
              <a:t>Optimize memory usage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/>
              <a:t>Software prefetch</a:t>
            </a:r>
          </a:p>
          <a:p>
            <a:pPr lvl="2" eaLnBrk="1" hangingPunct="1">
              <a:lnSpc>
                <a:spcPct val="90000"/>
              </a:lnSpc>
            </a:pPr>
            <a:r>
              <a:rPr lang="en-AU" altLang="en-US"/>
              <a:t>Avoid load stalls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/>
              <a:t>Memory affinity</a:t>
            </a:r>
          </a:p>
          <a:p>
            <a:pPr lvl="2" eaLnBrk="1" hangingPunct="1">
              <a:lnSpc>
                <a:spcPct val="90000"/>
              </a:lnSpc>
            </a:pPr>
            <a:r>
              <a:rPr lang="en-AU" altLang="en-US"/>
              <a:t>Avoid non-local data accesses</a:t>
            </a:r>
          </a:p>
        </p:txBody>
      </p:sp>
      <p:sp>
        <p:nvSpPr>
          <p:cNvPr id="48133" name="Rectangle 19">
            <a:extLst>
              <a:ext uri="{FF2B5EF4-FFF2-40B4-BE49-F238E27FC236}">
                <a16:creationId xmlns:a16="http://schemas.microsoft.com/office/drawing/2014/main" id="{F7D930E0-B13A-8043-BAED-9CC87F7A681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/>
              <a:t>Chapter 6 — Parallel Processors from Client to Cloud — </a:t>
            </a:r>
            <a:fld id="{24DCA97B-F8F7-BC49-B53E-C08029D7D978}" type="slidenum">
              <a:rPr lang="en-AU" altLang="en-US"/>
              <a:pPr eaLnBrk="1" hangingPunct="1"/>
              <a:t>44</a:t>
            </a:fld>
            <a:endParaRPr lang="en-AU" alt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6" descr="f07-16-P374493">
            <a:extLst>
              <a:ext uri="{FF2B5EF4-FFF2-40B4-BE49-F238E27FC236}">
                <a16:creationId xmlns:a16="http://schemas.microsoft.com/office/drawing/2014/main" id="{3AD2CB26-2AC0-BE4C-8ACA-EFBDD854C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492375"/>
            <a:ext cx="3573462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2">
            <a:extLst>
              <a:ext uri="{FF2B5EF4-FFF2-40B4-BE49-F238E27FC236}">
                <a16:creationId xmlns:a16="http://schemas.microsoft.com/office/drawing/2014/main" id="{B24DB112-EFF8-9544-9825-B334D4C7F1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Optimizing Performance</a:t>
            </a:r>
          </a:p>
        </p:txBody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EC7C79F3-B353-1544-BB90-B037ECD086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1798637"/>
          </a:xfrm>
        </p:spPr>
        <p:txBody>
          <a:bodyPr/>
          <a:lstStyle/>
          <a:p>
            <a:pPr eaLnBrk="1" hangingPunct="1"/>
            <a:r>
              <a:rPr lang="en-AU" altLang="en-US"/>
              <a:t>Choice of optimization depends on arithmetic intensity of code</a:t>
            </a:r>
          </a:p>
        </p:txBody>
      </p:sp>
      <p:sp>
        <p:nvSpPr>
          <p:cNvPr id="49157" name="Rectangle 5">
            <a:extLst>
              <a:ext uri="{FF2B5EF4-FFF2-40B4-BE49-F238E27FC236}">
                <a16:creationId xmlns:a16="http://schemas.microsoft.com/office/drawing/2014/main" id="{C9EB55F3-8EA4-664F-95AB-8C6762B4A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2492375"/>
            <a:ext cx="4527550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AU" altLang="en-US" sz="3200"/>
              <a:t>Arithmetic intensity is not always fixed</a:t>
            </a:r>
          </a:p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AU" altLang="en-US" sz="2800"/>
              <a:t>May scale with problem size</a:t>
            </a:r>
          </a:p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AU" altLang="en-US" sz="2800"/>
              <a:t>Caching reduces memory accesses</a:t>
            </a:r>
          </a:p>
          <a:p>
            <a:pPr lvl="2" eaLnBrk="1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</a:pPr>
            <a:r>
              <a:rPr lang="en-AU" altLang="en-US" sz="2400"/>
              <a:t>Increases arithmetic intensity</a:t>
            </a:r>
          </a:p>
        </p:txBody>
      </p:sp>
      <p:sp>
        <p:nvSpPr>
          <p:cNvPr id="49158" name="Rectangle 19">
            <a:extLst>
              <a:ext uri="{FF2B5EF4-FFF2-40B4-BE49-F238E27FC236}">
                <a16:creationId xmlns:a16="http://schemas.microsoft.com/office/drawing/2014/main" id="{8F5D1D13-7E33-914B-9D36-142CD5053B7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/>
              <a:t>Chapter 6 — Parallel Processors from Client to Cloud — </a:t>
            </a:r>
            <a:fld id="{17697179-3294-854A-B042-096FB2D93FDE}" type="slidenum">
              <a:rPr lang="en-AU" altLang="en-US"/>
              <a:pPr eaLnBrk="1" hangingPunct="1"/>
              <a:t>45</a:t>
            </a:fld>
            <a:endParaRPr lang="en-AU" alt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FD4E3AEE-88B0-CF4D-A71E-1331FD81A7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00025"/>
            <a:ext cx="8259762" cy="708025"/>
          </a:xfrm>
        </p:spPr>
        <p:txBody>
          <a:bodyPr/>
          <a:lstStyle/>
          <a:p>
            <a:pPr eaLnBrk="1" hangingPunct="1"/>
            <a:r>
              <a:rPr lang="en-AU" altLang="en-US" sz="4000"/>
              <a:t>i7-960 vs. NVIDIA Tesla 280/480</a:t>
            </a:r>
          </a:p>
        </p:txBody>
      </p:sp>
      <p:sp>
        <p:nvSpPr>
          <p:cNvPr id="50179" name="Text Box 4">
            <a:extLst>
              <a:ext uri="{FF2B5EF4-FFF2-40B4-BE49-F238E27FC236}">
                <a16:creationId xmlns:a16="http://schemas.microsoft.com/office/drawing/2014/main" id="{222F9006-D43D-EE4F-9944-EC9031CDDA77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5911850" y="2860675"/>
            <a:ext cx="6097588" cy="3698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folHlink"/>
                </a:solidFill>
              </a:rPr>
              <a:t>§6.11 </a:t>
            </a:r>
            <a:r>
              <a:rPr lang="en-AU" altLang="en-US">
                <a:solidFill>
                  <a:schemeClr val="folHlink"/>
                </a:solidFill>
              </a:rPr>
              <a:t>Real Stuff: Benchmarking and Rooflines i7 vs. Tesla</a:t>
            </a:r>
          </a:p>
        </p:txBody>
      </p:sp>
      <p:sp>
        <p:nvSpPr>
          <p:cNvPr id="50180" name="Rectangle 19">
            <a:extLst>
              <a:ext uri="{FF2B5EF4-FFF2-40B4-BE49-F238E27FC236}">
                <a16:creationId xmlns:a16="http://schemas.microsoft.com/office/drawing/2014/main" id="{02604DC1-C0D8-D84E-969D-36799FA1804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/>
              <a:t>Chapter 6 — Parallel Processors from Client to Cloud — </a:t>
            </a:r>
            <a:fld id="{B5996541-9046-FA45-806A-0B0836961634}" type="slidenum">
              <a:rPr lang="en-AU" altLang="en-US"/>
              <a:pPr eaLnBrk="1" hangingPunct="1"/>
              <a:t>46</a:t>
            </a:fld>
            <a:endParaRPr lang="en-AU" altLang="en-US"/>
          </a:p>
        </p:txBody>
      </p:sp>
      <p:pic>
        <p:nvPicPr>
          <p:cNvPr id="50181" name="Picture 2">
            <a:extLst>
              <a:ext uri="{FF2B5EF4-FFF2-40B4-BE49-F238E27FC236}">
                <a16:creationId xmlns:a16="http://schemas.microsoft.com/office/drawing/2014/main" id="{E5ADA805-5204-A543-979D-83F53441B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25538"/>
            <a:ext cx="8199438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2CD6707F-0BBC-F448-BF72-C1876895D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Rooflines</a:t>
            </a:r>
          </a:p>
        </p:txBody>
      </p:sp>
      <p:sp>
        <p:nvSpPr>
          <p:cNvPr id="51203" name="Footer Placeholder 2">
            <a:extLst>
              <a:ext uri="{FF2B5EF4-FFF2-40B4-BE49-F238E27FC236}">
                <a16:creationId xmlns:a16="http://schemas.microsoft.com/office/drawing/2014/main" id="{3F11F7CB-F47A-3C49-92D2-5B5BC80068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/>
              <a:t>Chapter 6 — Parallel Processors from Client to Cloud — </a:t>
            </a:r>
            <a:fld id="{42E325DE-680F-1B46-B191-15C3A296EBE3}" type="slidenum">
              <a:rPr lang="en-AU" altLang="en-US"/>
              <a:pPr eaLnBrk="1" hangingPunct="1"/>
              <a:t>47</a:t>
            </a:fld>
            <a:endParaRPr lang="en-AU" altLang="en-US"/>
          </a:p>
        </p:txBody>
      </p:sp>
      <p:pic>
        <p:nvPicPr>
          <p:cNvPr id="51204" name="Picture 2">
            <a:extLst>
              <a:ext uri="{FF2B5EF4-FFF2-40B4-BE49-F238E27FC236}">
                <a16:creationId xmlns:a16="http://schemas.microsoft.com/office/drawing/2014/main" id="{3C7CF8BC-0D2F-9247-A294-010725108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125538"/>
            <a:ext cx="543877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:a16="http://schemas.microsoft.com/office/drawing/2014/main" id="{6CC79B8F-E5EA-E64D-85D6-EBCC111F9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Benchmarks</a:t>
            </a:r>
          </a:p>
        </p:txBody>
      </p:sp>
      <p:sp>
        <p:nvSpPr>
          <p:cNvPr id="52227" name="Footer Placeholder 2">
            <a:extLst>
              <a:ext uri="{FF2B5EF4-FFF2-40B4-BE49-F238E27FC236}">
                <a16:creationId xmlns:a16="http://schemas.microsoft.com/office/drawing/2014/main" id="{0586916C-483E-AC47-B39E-E969211DE2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/>
              <a:t>Chapter 6 — Parallel Processors from Client to Cloud — </a:t>
            </a:r>
            <a:fld id="{7367CD64-2250-C644-B3A3-ED5D936257C4}" type="slidenum">
              <a:rPr lang="en-AU" altLang="en-US"/>
              <a:pPr eaLnBrk="1" hangingPunct="1"/>
              <a:t>48</a:t>
            </a:fld>
            <a:endParaRPr lang="en-AU" altLang="en-US"/>
          </a:p>
        </p:txBody>
      </p:sp>
      <p:pic>
        <p:nvPicPr>
          <p:cNvPr id="52228" name="Picture 2">
            <a:extLst>
              <a:ext uri="{FF2B5EF4-FFF2-40B4-BE49-F238E27FC236}">
                <a16:creationId xmlns:a16="http://schemas.microsoft.com/office/drawing/2014/main" id="{ADEF1B4D-788B-FD43-821E-BFAA2A883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052513"/>
            <a:ext cx="61976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98F60612-55D3-E34C-A1BE-3DBCB1904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Performance Summary</a:t>
            </a:r>
          </a:p>
        </p:txBody>
      </p:sp>
      <p:sp>
        <p:nvSpPr>
          <p:cNvPr id="53251" name="Footer Placeholder 2">
            <a:extLst>
              <a:ext uri="{FF2B5EF4-FFF2-40B4-BE49-F238E27FC236}">
                <a16:creationId xmlns:a16="http://schemas.microsoft.com/office/drawing/2014/main" id="{D21F69A9-EB66-6E42-8DE3-1A33A812D9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/>
              <a:t>Chapter 6 — Parallel Processors from Client to Cloud — </a:t>
            </a:r>
            <a:fld id="{412D5B3C-D006-554E-9787-B5039DF14137}" type="slidenum">
              <a:rPr lang="en-AU" altLang="en-US"/>
              <a:pPr eaLnBrk="1" hangingPunct="1"/>
              <a:t>49</a:t>
            </a:fld>
            <a:endParaRPr lang="en-AU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A96EEE-612B-0247-B493-A83D683B7F10}"/>
              </a:ext>
            </a:extLst>
          </p:cNvPr>
          <p:cNvSpPr txBox="1">
            <a:spLocks noChangeArrowheads="1"/>
          </p:cNvSpPr>
          <p:nvPr/>
        </p:nvSpPr>
        <p:spPr>
          <a:xfrm>
            <a:off x="684213" y="1125538"/>
            <a:ext cx="8270875" cy="482441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AU" sz="2400" kern="0" dirty="0"/>
              <a:t>GPU (480) has 4.4 X the memory bandwidth</a:t>
            </a:r>
          </a:p>
          <a:p>
            <a:pPr lvl="1" eaLnBrk="1" hangingPunct="1">
              <a:defRPr/>
            </a:pPr>
            <a:r>
              <a:rPr lang="en-AU" sz="2000" kern="0" dirty="0">
                <a:cs typeface="+mn-cs"/>
              </a:rPr>
              <a:t>Benefits memory bound kernels</a:t>
            </a:r>
          </a:p>
          <a:p>
            <a:pPr eaLnBrk="1" hangingPunct="1">
              <a:defRPr/>
            </a:pPr>
            <a:r>
              <a:rPr lang="en-AU" sz="2400" kern="0" dirty="0"/>
              <a:t>GPU has 13.1 X the single precision throughout, 2.5 X the double precision throughput</a:t>
            </a:r>
          </a:p>
          <a:p>
            <a:pPr lvl="1" eaLnBrk="1" hangingPunct="1">
              <a:defRPr/>
            </a:pPr>
            <a:r>
              <a:rPr lang="en-AU" sz="2000" kern="0" dirty="0">
                <a:cs typeface="+mn-cs"/>
              </a:rPr>
              <a:t>Benefits FP compute bound kernels</a:t>
            </a:r>
          </a:p>
          <a:p>
            <a:pPr eaLnBrk="1" hangingPunct="1">
              <a:defRPr/>
            </a:pPr>
            <a:r>
              <a:rPr lang="en-AU" sz="2400" kern="0" dirty="0"/>
              <a:t>CPU cache prevents some kernels from becoming memory bound when they otherwise would on GPU</a:t>
            </a:r>
          </a:p>
          <a:p>
            <a:pPr eaLnBrk="1" hangingPunct="1">
              <a:defRPr/>
            </a:pPr>
            <a:r>
              <a:rPr lang="en-AU" sz="2400" kern="0" dirty="0"/>
              <a:t>GPUs offer scatter-gather, which assists with kernels with </a:t>
            </a:r>
            <a:r>
              <a:rPr lang="en-AU" sz="2400" kern="0" dirty="0" err="1"/>
              <a:t>strided</a:t>
            </a:r>
            <a:r>
              <a:rPr lang="en-AU" sz="2400" kern="0" dirty="0"/>
              <a:t> data</a:t>
            </a:r>
          </a:p>
          <a:p>
            <a:pPr eaLnBrk="1" hangingPunct="1">
              <a:defRPr/>
            </a:pPr>
            <a:r>
              <a:rPr lang="en-AU" sz="2400" kern="0" dirty="0"/>
              <a:t>Lack of synchronization and memory consistency support on GPU limits performance for some kernels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>
            <a:extLst>
              <a:ext uri="{FF2B5EF4-FFF2-40B4-BE49-F238E27FC236}">
                <a16:creationId xmlns:a16="http://schemas.microsoft.com/office/drawing/2014/main" id="{323E0114-7DC1-F24A-9626-3C0C48A88F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dirty="0"/>
              <a:t>Amdahl’s Law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574E0495-E313-7647-99B7-FFEDE11C26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AU" altLang="en-US" dirty="0"/>
              <a:t>Sequential part can limit speedup</a:t>
            </a:r>
          </a:p>
          <a:p>
            <a:pPr eaLnBrk="1" hangingPunct="1"/>
            <a:r>
              <a:rPr lang="en-AU" altLang="en-US" dirty="0"/>
              <a:t>Example: 100 processors, 90</a:t>
            </a:r>
            <a:r>
              <a:rPr lang="en-US" altLang="en-US" dirty="0">
                <a:cs typeface="Arial" panose="020B0604020202020204" pitchFamily="34" charset="0"/>
              </a:rPr>
              <a:t>×</a:t>
            </a:r>
            <a:r>
              <a:rPr lang="en-AU" altLang="en-US" dirty="0"/>
              <a:t> speedup?</a:t>
            </a:r>
          </a:p>
          <a:p>
            <a:pPr lvl="1" eaLnBrk="1" hangingPunct="1"/>
            <a:r>
              <a:rPr lang="en-AU" altLang="en-US" dirty="0" err="1"/>
              <a:t>T</a:t>
            </a:r>
            <a:r>
              <a:rPr lang="en-AU" altLang="en-US" baseline="-25000" dirty="0" err="1"/>
              <a:t>new</a:t>
            </a:r>
            <a:r>
              <a:rPr lang="en-AU" altLang="en-US" dirty="0"/>
              <a:t> = </a:t>
            </a:r>
            <a:r>
              <a:rPr lang="en-AU" altLang="en-US" dirty="0" err="1"/>
              <a:t>T</a:t>
            </a:r>
            <a:r>
              <a:rPr lang="en-AU" altLang="en-US" baseline="-25000" dirty="0" err="1"/>
              <a:t>parallelizable</a:t>
            </a:r>
            <a:r>
              <a:rPr lang="en-AU" altLang="en-US" dirty="0"/>
              <a:t>/100 + </a:t>
            </a:r>
            <a:r>
              <a:rPr lang="en-AU" altLang="en-US" dirty="0" err="1"/>
              <a:t>T</a:t>
            </a:r>
            <a:r>
              <a:rPr lang="en-AU" altLang="en-US" baseline="-25000" dirty="0" err="1"/>
              <a:t>sequential</a:t>
            </a:r>
            <a:endParaRPr lang="en-AU" altLang="en-US" baseline="-25000" dirty="0"/>
          </a:p>
          <a:p>
            <a:pPr lvl="1" eaLnBrk="1" hangingPunct="1">
              <a:spcBef>
                <a:spcPct val="100000"/>
              </a:spcBef>
              <a:spcAft>
                <a:spcPct val="100000"/>
              </a:spcAft>
            </a:pPr>
            <a:r>
              <a:rPr lang="en-AU" altLang="en-US" dirty="0">
                <a:cs typeface="Arial" panose="020B0604020202020204" pitchFamily="34" charset="0"/>
                <a:sym typeface="Symbol" pitchFamily="2" charset="2"/>
              </a:rPr>
              <a:t> </a:t>
            </a:r>
          </a:p>
          <a:p>
            <a:pPr lvl="1" eaLnBrk="1" hangingPunct="1"/>
            <a:r>
              <a:rPr lang="en-AU" altLang="en-US" dirty="0">
                <a:cs typeface="Arial" panose="020B0604020202020204" pitchFamily="34" charset="0"/>
                <a:sym typeface="Symbol" pitchFamily="2" charset="2"/>
              </a:rPr>
              <a:t>Solving: </a:t>
            </a:r>
            <a:r>
              <a:rPr lang="en-AU" altLang="en-US" dirty="0" err="1">
                <a:cs typeface="Arial" panose="020B0604020202020204" pitchFamily="34" charset="0"/>
                <a:sym typeface="Symbol" pitchFamily="2" charset="2"/>
              </a:rPr>
              <a:t>F</a:t>
            </a:r>
            <a:r>
              <a:rPr lang="en-AU" altLang="en-US" baseline="-25000" dirty="0" err="1"/>
              <a:t>parallelizable</a:t>
            </a:r>
            <a:r>
              <a:rPr lang="en-AU" altLang="en-US" dirty="0">
                <a:cs typeface="Arial" panose="020B0604020202020204" pitchFamily="34" charset="0"/>
                <a:sym typeface="Symbol" pitchFamily="2" charset="2"/>
              </a:rPr>
              <a:t> = </a:t>
            </a:r>
            <a:r>
              <a:rPr lang="en-AU" altLang="en-US" dirty="0">
                <a:sym typeface="Symbol" pitchFamily="2" charset="2"/>
              </a:rPr>
              <a:t>0.999</a:t>
            </a:r>
            <a:endParaRPr lang="en-AU" altLang="en-US" dirty="0">
              <a:cs typeface="Arial" panose="020B0604020202020204" pitchFamily="34" charset="0"/>
              <a:sym typeface="Symbol" pitchFamily="2" charset="2"/>
            </a:endParaRPr>
          </a:p>
          <a:p>
            <a:pPr eaLnBrk="1" hangingPunct="1"/>
            <a:r>
              <a:rPr lang="en-AU" altLang="en-US" dirty="0">
                <a:sym typeface="Symbol" pitchFamily="2" charset="2"/>
              </a:rPr>
              <a:t>Need sequential part to be 0.1% of original time</a:t>
            </a:r>
            <a:endParaRPr lang="en-US" altLang="en-US" dirty="0">
              <a:sym typeface="Symbol" pitchFamily="2" charset="2"/>
            </a:endParaRPr>
          </a:p>
        </p:txBody>
      </p:sp>
      <p:graphicFrame>
        <p:nvGraphicFramePr>
          <p:cNvPr id="1026" name="Object 4">
            <a:extLst>
              <a:ext uri="{FF2B5EF4-FFF2-40B4-BE49-F238E27FC236}">
                <a16:creationId xmlns:a16="http://schemas.microsoft.com/office/drawing/2014/main" id="{B949AD2B-44C1-4445-910C-5F9433E527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92250" y="3016250"/>
          <a:ext cx="6743700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4" imgW="70802500" imgH="10236200" progId="Equation.3">
                  <p:embed/>
                </p:oleObj>
              </mc:Choice>
              <mc:Fallback>
                <p:oleObj name="Equation" r:id="rId4" imgW="70802500" imgH="10236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250" y="3016250"/>
                        <a:ext cx="6743700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Rectangle 19">
            <a:extLst>
              <a:ext uri="{FF2B5EF4-FFF2-40B4-BE49-F238E27FC236}">
                <a16:creationId xmlns:a16="http://schemas.microsoft.com/office/drawing/2014/main" id="{4AF20836-B8CC-3241-9891-4EA341F83F1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/>
              <a:t>Chapter 6 — Parallel Processors from Client to Cloud — </a:t>
            </a:r>
            <a:fld id="{CFCDA1C3-3D0A-6C44-9094-C0B4A118762D}" type="slidenum">
              <a:rPr lang="en-AU" altLang="en-US"/>
              <a:pPr eaLnBrk="1" hangingPunct="1"/>
              <a:t>5</a:t>
            </a:fld>
            <a:endParaRPr lang="en-AU" alt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>
            <a:extLst>
              <a:ext uri="{FF2B5EF4-FFF2-40B4-BE49-F238E27FC236}">
                <a16:creationId xmlns:a16="http://schemas.microsoft.com/office/drawing/2014/main" id="{651FE916-7C9C-AA47-ACDC-B97ADA6C4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Multi-threading DGEMM</a:t>
            </a:r>
          </a:p>
        </p:txBody>
      </p:sp>
      <p:sp>
        <p:nvSpPr>
          <p:cNvPr id="54275" name="Footer Placeholder 2">
            <a:extLst>
              <a:ext uri="{FF2B5EF4-FFF2-40B4-BE49-F238E27FC236}">
                <a16:creationId xmlns:a16="http://schemas.microsoft.com/office/drawing/2014/main" id="{DA4CB856-C173-1242-98EE-B5267D599E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/>
              <a:t>Chapter 6 — Parallel Processors from Client to Cloud — </a:t>
            </a:r>
            <a:fld id="{A7857748-4589-C549-A0FE-7D413295C7C6}" type="slidenum">
              <a:rPr lang="en-AU" altLang="en-US"/>
              <a:pPr eaLnBrk="1" hangingPunct="1"/>
              <a:t>50</a:t>
            </a:fld>
            <a:endParaRPr lang="en-AU" altLang="en-US"/>
          </a:p>
        </p:txBody>
      </p:sp>
      <p:sp>
        <p:nvSpPr>
          <p:cNvPr id="54276" name="Text Box 4">
            <a:extLst>
              <a:ext uri="{FF2B5EF4-FFF2-40B4-BE49-F238E27FC236}">
                <a16:creationId xmlns:a16="http://schemas.microsoft.com/office/drawing/2014/main" id="{C43F4BEF-0568-A34C-9C55-23A9D4006AFD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5784056" y="2988469"/>
            <a:ext cx="6353175" cy="3698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folHlink"/>
                </a:solidFill>
              </a:rPr>
              <a:t>§6.12 </a:t>
            </a:r>
            <a:r>
              <a:rPr lang="en-AU" altLang="en-US">
                <a:solidFill>
                  <a:schemeClr val="folHlink"/>
                </a:solidFill>
              </a:rPr>
              <a:t>Going Faster:  Multiple Processors and Matrix Multiply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8E915FC-3A1A-724D-9AA2-504418D8CF18}"/>
              </a:ext>
            </a:extLst>
          </p:cNvPr>
          <p:cNvSpPr txBox="1">
            <a:spLocks noChangeArrowheads="1"/>
          </p:cNvSpPr>
          <p:nvPr/>
        </p:nvSpPr>
        <p:spPr>
          <a:xfrm>
            <a:off x="684213" y="1125538"/>
            <a:ext cx="8270875" cy="482441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fr-FR" sz="2400" dirty="0"/>
              <a:t>Use OpenMP:</a:t>
            </a:r>
          </a:p>
          <a:p>
            <a:pPr marL="0" indent="0">
              <a:buFont typeface="Wingdings" pitchFamily="2" charset="2"/>
              <a:buNone/>
              <a:defRPr/>
            </a:pPr>
            <a:endParaRPr lang="fr-FR" sz="2400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fr-FR" sz="2000" dirty="0" err="1">
                <a:latin typeface="Courier New" pitchFamily="49" charset="0"/>
                <a:cs typeface="Courier New" pitchFamily="49" charset="0"/>
              </a:rPr>
              <a:t>void</a:t>
            </a:r>
            <a:r>
              <a:rPr lang="fr-FR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sz="2000" dirty="0" err="1">
                <a:latin typeface="Courier New" pitchFamily="49" charset="0"/>
                <a:cs typeface="Courier New" pitchFamily="49" charset="0"/>
              </a:rPr>
              <a:t>dgemm</a:t>
            </a:r>
            <a:r>
              <a:rPr lang="fr-FR" sz="20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fr-FR" sz="20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fr-FR" sz="2000" dirty="0">
                <a:latin typeface="Courier New" pitchFamily="49" charset="0"/>
                <a:cs typeface="Courier New" pitchFamily="49" charset="0"/>
              </a:rPr>
              <a:t> n, double* A, double* B, double* C)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#pragma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omp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parallel for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sv-SE" sz="2000" dirty="0">
                <a:latin typeface="Courier New" pitchFamily="49" charset="0"/>
                <a:cs typeface="Courier New" pitchFamily="49" charset="0"/>
              </a:rPr>
              <a:t> for ( int sj = 0; sj &lt; n; sj += BLOCKSIZE )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it-IT" sz="2000" dirty="0">
                <a:latin typeface="Courier New" pitchFamily="49" charset="0"/>
                <a:cs typeface="Courier New" pitchFamily="49" charset="0"/>
              </a:rPr>
              <a:t>  for ( int si = 0; si &lt; n; si += BLOCKSIZE )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for (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sk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sk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&lt; n;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sk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+= BLOCKSIZE )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t-BR" sz="2000" dirty="0">
                <a:latin typeface="Courier New" pitchFamily="49" charset="0"/>
                <a:cs typeface="Courier New" pitchFamily="49" charset="0"/>
              </a:rPr>
              <a:t>    do_block(n, si, sj, sk, A, B, C);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}</a:t>
            </a:r>
            <a:endParaRPr lang="en-AU" sz="2400" kern="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id="{C0B275FB-175B-1142-8FB4-8E4DE8A32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Multithreaded DGEMM</a:t>
            </a:r>
          </a:p>
        </p:txBody>
      </p:sp>
      <p:sp>
        <p:nvSpPr>
          <p:cNvPr id="55299" name="Footer Placeholder 2">
            <a:extLst>
              <a:ext uri="{FF2B5EF4-FFF2-40B4-BE49-F238E27FC236}">
                <a16:creationId xmlns:a16="http://schemas.microsoft.com/office/drawing/2014/main" id="{D1BF70AB-4EAF-F144-A659-3A72D1EE14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/>
              <a:t>Chapter 6 — Parallel Processors from Client to Cloud — </a:t>
            </a:r>
            <a:fld id="{A65ECA5F-0D47-144D-BF88-6EFB6A130EA1}" type="slidenum">
              <a:rPr lang="en-AU" altLang="en-US"/>
              <a:pPr eaLnBrk="1" hangingPunct="1"/>
              <a:t>51</a:t>
            </a:fld>
            <a:endParaRPr lang="en-AU" altLang="en-US"/>
          </a:p>
        </p:txBody>
      </p:sp>
      <p:pic>
        <p:nvPicPr>
          <p:cNvPr id="55300" name="Picture 2">
            <a:extLst>
              <a:ext uri="{FF2B5EF4-FFF2-40B4-BE49-F238E27FC236}">
                <a16:creationId xmlns:a16="http://schemas.microsoft.com/office/drawing/2014/main" id="{E9412B10-DD54-0B4A-9786-F2DE77025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13" y="1341438"/>
            <a:ext cx="6175375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id="{19990BBC-91DA-EF46-A3F0-DBC03BE91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Multithreaded DGEMM</a:t>
            </a:r>
          </a:p>
        </p:txBody>
      </p:sp>
      <p:sp>
        <p:nvSpPr>
          <p:cNvPr id="56323" name="Footer Placeholder 2">
            <a:extLst>
              <a:ext uri="{FF2B5EF4-FFF2-40B4-BE49-F238E27FC236}">
                <a16:creationId xmlns:a16="http://schemas.microsoft.com/office/drawing/2014/main" id="{08E6E0DE-78F6-FD43-93C9-95A1A6CA7D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/>
              <a:t>Chapter 6 — Parallel Processors from Client to Cloud — </a:t>
            </a:r>
            <a:fld id="{442EA551-EA66-634B-846C-C354C02DBAD2}" type="slidenum">
              <a:rPr lang="en-AU" altLang="en-US"/>
              <a:pPr eaLnBrk="1" hangingPunct="1"/>
              <a:t>52</a:t>
            </a:fld>
            <a:endParaRPr lang="en-AU" altLang="en-US"/>
          </a:p>
        </p:txBody>
      </p:sp>
      <p:pic>
        <p:nvPicPr>
          <p:cNvPr id="56324" name="Picture 2">
            <a:extLst>
              <a:ext uri="{FF2B5EF4-FFF2-40B4-BE49-F238E27FC236}">
                <a16:creationId xmlns:a16="http://schemas.microsoft.com/office/drawing/2014/main" id="{FABEADC6-9F80-F145-BF9C-0C7473AB6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341438"/>
            <a:ext cx="72390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61D4497C-8E38-F14D-8538-C29DCDE681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Fallacies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15D9062E-2E26-5B4B-B41A-9820734FC6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Amdahl’s Law doesn’t apply to parallel computers</a:t>
            </a:r>
          </a:p>
          <a:p>
            <a:pPr lvl="1" eaLnBrk="1" hangingPunct="1"/>
            <a:r>
              <a:rPr lang="en-AU" altLang="en-US"/>
              <a:t>Since we can achieve linear speedup</a:t>
            </a:r>
          </a:p>
          <a:p>
            <a:pPr lvl="1" eaLnBrk="1" hangingPunct="1"/>
            <a:r>
              <a:rPr lang="en-AU" altLang="en-US"/>
              <a:t>But only on applications with weak scaling</a:t>
            </a:r>
          </a:p>
          <a:p>
            <a:pPr eaLnBrk="1" hangingPunct="1"/>
            <a:r>
              <a:rPr lang="en-AU" altLang="en-US"/>
              <a:t>Peak performance tracks observed performance</a:t>
            </a:r>
          </a:p>
          <a:p>
            <a:pPr lvl="1" eaLnBrk="1" hangingPunct="1"/>
            <a:r>
              <a:rPr lang="en-AU" altLang="en-US"/>
              <a:t>Marketers like this approach!</a:t>
            </a:r>
          </a:p>
          <a:p>
            <a:pPr lvl="1" eaLnBrk="1" hangingPunct="1"/>
            <a:r>
              <a:rPr lang="en-AU" altLang="en-US"/>
              <a:t>But compare Xeon with others in example</a:t>
            </a:r>
          </a:p>
          <a:p>
            <a:pPr lvl="1" eaLnBrk="1" hangingPunct="1"/>
            <a:r>
              <a:rPr lang="en-AU" altLang="en-US"/>
              <a:t>Need to be aware of bottlenecks</a:t>
            </a:r>
          </a:p>
        </p:txBody>
      </p:sp>
      <p:sp>
        <p:nvSpPr>
          <p:cNvPr id="57348" name="Text Box 4">
            <a:extLst>
              <a:ext uri="{FF2B5EF4-FFF2-40B4-BE49-F238E27FC236}">
                <a16:creationId xmlns:a16="http://schemas.microsoft.com/office/drawing/2014/main" id="{133B1734-CBD0-A743-81EE-F835A6E47600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7509669" y="1267619"/>
            <a:ext cx="290195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folHlink"/>
                </a:solidFill>
              </a:rPr>
              <a:t>§6.13 </a:t>
            </a:r>
            <a:r>
              <a:rPr lang="en-AU" altLang="en-US">
                <a:solidFill>
                  <a:schemeClr val="folHlink"/>
                </a:solidFill>
              </a:rPr>
              <a:t>Fallacies and Pitfalls</a:t>
            </a:r>
          </a:p>
        </p:txBody>
      </p:sp>
      <p:sp>
        <p:nvSpPr>
          <p:cNvPr id="57349" name="Rectangle 19">
            <a:extLst>
              <a:ext uri="{FF2B5EF4-FFF2-40B4-BE49-F238E27FC236}">
                <a16:creationId xmlns:a16="http://schemas.microsoft.com/office/drawing/2014/main" id="{BAC7BE9F-0BB3-9D41-95D3-5F0F7CADB59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/>
              <a:t>Chapter 6 — Parallel Processors from Client to Cloud — </a:t>
            </a:r>
            <a:fld id="{8AAF4D3B-3C0C-8549-963A-00D8C33A51A9}" type="slidenum">
              <a:rPr lang="en-AU" altLang="en-US"/>
              <a:pPr eaLnBrk="1" hangingPunct="1"/>
              <a:t>53</a:t>
            </a:fld>
            <a:endParaRPr lang="en-AU" alt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143BFB5A-B7A6-C942-8E2E-17A5ECC139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Pitfalls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98B170A7-391E-314D-A265-C8F4CE6078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Not developing the software to take account of a multiprocessor architecture</a:t>
            </a:r>
          </a:p>
          <a:p>
            <a:pPr lvl="1" eaLnBrk="1" hangingPunct="1"/>
            <a:r>
              <a:rPr lang="en-AU" altLang="en-US"/>
              <a:t>Example: using a single lock for a shared composite resource</a:t>
            </a:r>
          </a:p>
          <a:p>
            <a:pPr lvl="2" eaLnBrk="1" hangingPunct="1"/>
            <a:r>
              <a:rPr lang="en-AU" altLang="en-US"/>
              <a:t>Serializes accesses, even if they could be done in parallel</a:t>
            </a:r>
          </a:p>
          <a:p>
            <a:pPr lvl="2" eaLnBrk="1" hangingPunct="1"/>
            <a:r>
              <a:rPr lang="en-AU" altLang="en-US"/>
              <a:t>Use finer-granularity locking</a:t>
            </a:r>
          </a:p>
        </p:txBody>
      </p:sp>
      <p:sp>
        <p:nvSpPr>
          <p:cNvPr id="58372" name="Rectangle 19">
            <a:extLst>
              <a:ext uri="{FF2B5EF4-FFF2-40B4-BE49-F238E27FC236}">
                <a16:creationId xmlns:a16="http://schemas.microsoft.com/office/drawing/2014/main" id="{BF8423FA-499D-7840-8ED6-E6DE64DC103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/>
              <a:t>Chapter 6 — Parallel Processors from Client to Cloud — </a:t>
            </a:r>
            <a:fld id="{DA9E3897-C9EB-4642-81E8-C5E99A4D4F20}" type="slidenum">
              <a:rPr lang="en-AU" altLang="en-US"/>
              <a:pPr eaLnBrk="1" hangingPunct="1"/>
              <a:t>54</a:t>
            </a:fld>
            <a:endParaRPr lang="en-AU" alt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8B4E7714-34E0-4E40-8066-CCD7201F1E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Concluding Remarks</a:t>
            </a:r>
            <a:endParaRPr lang="en-AU" altLang="en-US"/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22D535BF-527A-AC43-BDE6-CDC5D6D19E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974012" cy="5111750"/>
          </a:xfrm>
        </p:spPr>
        <p:txBody>
          <a:bodyPr/>
          <a:lstStyle/>
          <a:p>
            <a:pPr eaLnBrk="1" hangingPunct="1"/>
            <a:r>
              <a:rPr lang="en-AU" altLang="en-US" sz="2800">
                <a:sym typeface="Symbol" pitchFamily="2" charset="2"/>
              </a:rPr>
              <a:t>Goal: higher performance by using multiple processors</a:t>
            </a:r>
          </a:p>
          <a:p>
            <a:pPr eaLnBrk="1" hangingPunct="1"/>
            <a:r>
              <a:rPr lang="en-AU" altLang="en-US" sz="2800">
                <a:sym typeface="Symbol" pitchFamily="2" charset="2"/>
              </a:rPr>
              <a:t>Difficulties</a:t>
            </a:r>
          </a:p>
          <a:p>
            <a:pPr lvl="1" eaLnBrk="1" hangingPunct="1"/>
            <a:r>
              <a:rPr lang="en-AU" altLang="en-US" sz="2400">
                <a:sym typeface="Symbol" pitchFamily="2" charset="2"/>
              </a:rPr>
              <a:t>Developing parallel software</a:t>
            </a:r>
          </a:p>
          <a:p>
            <a:pPr lvl="1" eaLnBrk="1" hangingPunct="1"/>
            <a:r>
              <a:rPr lang="en-AU" altLang="en-US" sz="2400">
                <a:sym typeface="Symbol" pitchFamily="2" charset="2"/>
              </a:rPr>
              <a:t>Devising appropriate architectures</a:t>
            </a:r>
          </a:p>
          <a:p>
            <a:pPr eaLnBrk="1" hangingPunct="1"/>
            <a:r>
              <a:rPr lang="en-AU" altLang="en-US" sz="2800">
                <a:sym typeface="Symbol" pitchFamily="2" charset="2"/>
              </a:rPr>
              <a:t>SaaS importance is growing and clusters are a good match</a:t>
            </a:r>
          </a:p>
          <a:p>
            <a:pPr eaLnBrk="1" hangingPunct="1"/>
            <a:r>
              <a:rPr lang="en-AU" altLang="en-US" sz="2800">
                <a:sym typeface="Symbol" pitchFamily="2" charset="2"/>
              </a:rPr>
              <a:t>Performance per dollar and performance per Joule drive both mobile and WSC</a:t>
            </a:r>
            <a:endParaRPr lang="en-AU" altLang="en-US">
              <a:sym typeface="Symbol" pitchFamily="2" charset="2"/>
            </a:endParaRPr>
          </a:p>
        </p:txBody>
      </p:sp>
      <p:sp>
        <p:nvSpPr>
          <p:cNvPr id="59396" name="Text Box 4">
            <a:extLst>
              <a:ext uri="{FF2B5EF4-FFF2-40B4-BE49-F238E27FC236}">
                <a16:creationId xmlns:a16="http://schemas.microsoft.com/office/drawing/2014/main" id="{73FD05E2-9DBD-C54A-BE41-AB9DE557121B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7490619" y="1286669"/>
            <a:ext cx="294005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folHlink"/>
                </a:solidFill>
              </a:rPr>
              <a:t>§6.14 Concluding Remarks</a:t>
            </a:r>
          </a:p>
        </p:txBody>
      </p:sp>
      <p:sp>
        <p:nvSpPr>
          <p:cNvPr id="59397" name="Rectangle 19">
            <a:extLst>
              <a:ext uri="{FF2B5EF4-FFF2-40B4-BE49-F238E27FC236}">
                <a16:creationId xmlns:a16="http://schemas.microsoft.com/office/drawing/2014/main" id="{7E4BB75B-C11B-C842-97B8-2C6E7B38D52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/>
              <a:t>Chapter 6 — Parallel Processors from Client to Cloud — </a:t>
            </a:r>
            <a:fld id="{13D12577-1B11-0C45-A867-76B3EB9497EE}" type="slidenum">
              <a:rPr lang="en-AU" altLang="en-US"/>
              <a:pPr eaLnBrk="1" hangingPunct="1"/>
              <a:t>55</a:t>
            </a:fld>
            <a:endParaRPr lang="en-AU" alt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:a16="http://schemas.microsoft.com/office/drawing/2014/main" id="{D6A3D736-7E8B-E34B-A253-4606AD967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Concluding Remarks (con’t)</a:t>
            </a:r>
          </a:p>
        </p:txBody>
      </p:sp>
      <p:sp>
        <p:nvSpPr>
          <p:cNvPr id="60419" name="Content Placeholder 2">
            <a:extLst>
              <a:ext uri="{FF2B5EF4-FFF2-40B4-BE49-F238E27FC236}">
                <a16:creationId xmlns:a16="http://schemas.microsoft.com/office/drawing/2014/main" id="{A26FB9F9-E013-A042-97FF-BBFCFFEEC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1125538"/>
            <a:ext cx="3743325" cy="5111750"/>
          </a:xfrm>
        </p:spPr>
        <p:txBody>
          <a:bodyPr/>
          <a:lstStyle/>
          <a:p>
            <a:r>
              <a:rPr lang="en-US" altLang="en-US" sz="2400"/>
              <a:t>SIMD and vector operations match multimedia applications and are easy to program</a:t>
            </a:r>
          </a:p>
        </p:txBody>
      </p:sp>
      <p:sp>
        <p:nvSpPr>
          <p:cNvPr id="60420" name="Footer Placeholder 3">
            <a:extLst>
              <a:ext uri="{FF2B5EF4-FFF2-40B4-BE49-F238E27FC236}">
                <a16:creationId xmlns:a16="http://schemas.microsoft.com/office/drawing/2014/main" id="{D0ABBEDC-A04C-1D4B-90B9-B6C154A5BE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/>
              <a:t>Chapter 6 — Parallel Processors from Client to Cloud — </a:t>
            </a:r>
            <a:fld id="{32098DFE-0AFF-C04F-9724-3035A3D26397}" type="slidenum">
              <a:rPr lang="en-AU" altLang="en-US"/>
              <a:pPr eaLnBrk="1" hangingPunct="1"/>
              <a:t>56</a:t>
            </a:fld>
            <a:endParaRPr lang="en-AU" altLang="en-US"/>
          </a:p>
        </p:txBody>
      </p:sp>
      <p:pic>
        <p:nvPicPr>
          <p:cNvPr id="60421" name="Picture 2">
            <a:extLst>
              <a:ext uri="{FF2B5EF4-FFF2-40B4-BE49-F238E27FC236}">
                <a16:creationId xmlns:a16="http://schemas.microsoft.com/office/drawing/2014/main" id="{EC8E775F-C6DE-5D4A-A77A-F60593B9F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88" y="1268413"/>
            <a:ext cx="4389437" cy="458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3509413-899E-3943-8C62-AA6DD694AE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Scaling Example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D007D204-8029-FC4C-BAA9-8FECA41B33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AU" altLang="en-US" sz="2800"/>
              <a:t>Workload: sum of 10 scalars, and 10 </a:t>
            </a:r>
            <a:r>
              <a:rPr lang="en-US" altLang="en-US" sz="2800">
                <a:cs typeface="Arial" panose="020B0604020202020204" pitchFamily="34" charset="0"/>
              </a:rPr>
              <a:t>× 10 matrix sum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>
                <a:cs typeface="Arial" panose="020B0604020202020204" pitchFamily="34" charset="0"/>
              </a:rPr>
              <a:t>Speed up from 10 to 100 processors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>
                <a:cs typeface="Arial" panose="020B0604020202020204" pitchFamily="34" charset="0"/>
              </a:rPr>
              <a:t>Single processor: Time = (10 + 100) × t</a:t>
            </a:r>
            <a:r>
              <a:rPr lang="en-US" altLang="en-US" sz="2800" baseline="-25000">
                <a:cs typeface="Arial" panose="020B0604020202020204" pitchFamily="34" charset="0"/>
              </a:rPr>
              <a:t>add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>
                <a:cs typeface="Arial" panose="020B0604020202020204" pitchFamily="34" charset="0"/>
              </a:rPr>
              <a:t>10 processors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>
                <a:cs typeface="Arial" panose="020B0604020202020204" pitchFamily="34" charset="0"/>
              </a:rPr>
              <a:t>Time = 10 × t</a:t>
            </a:r>
            <a:r>
              <a:rPr lang="en-US" altLang="en-US" sz="2400" baseline="-25000">
                <a:cs typeface="Arial" panose="020B0604020202020204" pitchFamily="34" charset="0"/>
              </a:rPr>
              <a:t>add</a:t>
            </a:r>
            <a:r>
              <a:rPr lang="en-US" altLang="en-US" sz="2400">
                <a:cs typeface="Arial" panose="020B0604020202020204" pitchFamily="34" charset="0"/>
              </a:rPr>
              <a:t> + 100/10 × t</a:t>
            </a:r>
            <a:r>
              <a:rPr lang="en-US" altLang="en-US" sz="2400" baseline="-25000">
                <a:cs typeface="Arial" panose="020B0604020202020204" pitchFamily="34" charset="0"/>
              </a:rPr>
              <a:t>add</a:t>
            </a:r>
            <a:r>
              <a:rPr lang="en-US" altLang="en-US" sz="2400">
                <a:cs typeface="Arial" panose="020B0604020202020204" pitchFamily="34" charset="0"/>
              </a:rPr>
              <a:t> = 20 × t</a:t>
            </a:r>
            <a:r>
              <a:rPr lang="en-US" altLang="en-US" sz="2400" baseline="-25000">
                <a:cs typeface="Arial" panose="020B0604020202020204" pitchFamily="34" charset="0"/>
              </a:rPr>
              <a:t>add</a:t>
            </a:r>
            <a:endParaRPr lang="en-US" altLang="en-US" sz="2400">
              <a:cs typeface="Arial" panose="020B0604020202020204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>
                <a:cs typeface="Arial" panose="020B0604020202020204" pitchFamily="34" charset="0"/>
              </a:rPr>
              <a:t>Speedup = 110/20 = 5.5 (55% of potential)</a:t>
            </a:r>
            <a:endParaRPr lang="en-US" altLang="en-US" sz="2400" baseline="-2500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>
                <a:cs typeface="Arial" panose="020B0604020202020204" pitchFamily="34" charset="0"/>
              </a:rPr>
              <a:t>100 processors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>
                <a:cs typeface="Arial" panose="020B0604020202020204" pitchFamily="34" charset="0"/>
              </a:rPr>
              <a:t>Time = 10 × t</a:t>
            </a:r>
            <a:r>
              <a:rPr lang="en-US" altLang="en-US" sz="2400" baseline="-25000">
                <a:cs typeface="Arial" panose="020B0604020202020204" pitchFamily="34" charset="0"/>
              </a:rPr>
              <a:t>add</a:t>
            </a:r>
            <a:r>
              <a:rPr lang="en-US" altLang="en-US" sz="2400">
                <a:cs typeface="Arial" panose="020B0604020202020204" pitchFamily="34" charset="0"/>
              </a:rPr>
              <a:t> + 100/100 × t</a:t>
            </a:r>
            <a:r>
              <a:rPr lang="en-US" altLang="en-US" sz="2400" baseline="-25000">
                <a:cs typeface="Arial" panose="020B0604020202020204" pitchFamily="34" charset="0"/>
              </a:rPr>
              <a:t>add</a:t>
            </a:r>
            <a:r>
              <a:rPr lang="en-US" altLang="en-US" sz="2400">
                <a:cs typeface="Arial" panose="020B0604020202020204" pitchFamily="34" charset="0"/>
              </a:rPr>
              <a:t> = 11 × t</a:t>
            </a:r>
            <a:r>
              <a:rPr lang="en-US" altLang="en-US" sz="2400" baseline="-25000">
                <a:cs typeface="Arial" panose="020B0604020202020204" pitchFamily="34" charset="0"/>
              </a:rPr>
              <a:t>add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>
                <a:cs typeface="Arial" panose="020B0604020202020204" pitchFamily="34" charset="0"/>
              </a:rPr>
              <a:t>Speedup = 110/11 = 10 (10% of potential)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>
                <a:cs typeface="Arial" panose="020B0604020202020204" pitchFamily="34" charset="0"/>
              </a:rPr>
              <a:t>Assumes load can be balanced across processors</a:t>
            </a:r>
          </a:p>
        </p:txBody>
      </p:sp>
      <p:sp>
        <p:nvSpPr>
          <p:cNvPr id="9220" name="Rectangle 19">
            <a:extLst>
              <a:ext uri="{FF2B5EF4-FFF2-40B4-BE49-F238E27FC236}">
                <a16:creationId xmlns:a16="http://schemas.microsoft.com/office/drawing/2014/main" id="{8D4E481B-1A57-9E47-8077-EC7E67F62F6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/>
              <a:t>Chapter 6 — Parallel Processors from Client to Cloud — </a:t>
            </a:r>
            <a:fld id="{A5E11E54-4037-224F-BF1C-3D4493F64BC9}" type="slidenum">
              <a:rPr lang="en-AU" altLang="en-US"/>
              <a:pPr eaLnBrk="1" hangingPunct="1"/>
              <a:t>6</a:t>
            </a:fld>
            <a:endParaRPr lang="en-AU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F9351758-7470-7149-AC50-AB3A255E2F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Scaling Example (cont)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E98DDFB5-A55F-3A48-819E-323C708B13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AU" altLang="en-US" sz="2800"/>
              <a:t>What if matrix size is 100 </a:t>
            </a:r>
            <a:r>
              <a:rPr lang="en-US" altLang="en-US" sz="2800">
                <a:cs typeface="Arial" panose="020B0604020202020204" pitchFamily="34" charset="0"/>
              </a:rPr>
              <a:t>× 100?</a:t>
            </a:r>
          </a:p>
          <a:p>
            <a:pPr eaLnBrk="1" hangingPunct="1"/>
            <a:r>
              <a:rPr lang="en-US" altLang="en-US" sz="2800">
                <a:cs typeface="Arial" panose="020B0604020202020204" pitchFamily="34" charset="0"/>
              </a:rPr>
              <a:t>Single processor: Time = (10 + 10000) × t</a:t>
            </a:r>
            <a:r>
              <a:rPr lang="en-US" altLang="en-US" sz="2800" baseline="-25000">
                <a:cs typeface="Arial" panose="020B0604020202020204" pitchFamily="34" charset="0"/>
              </a:rPr>
              <a:t>add</a:t>
            </a:r>
          </a:p>
          <a:p>
            <a:pPr eaLnBrk="1" hangingPunct="1"/>
            <a:r>
              <a:rPr lang="en-US" altLang="en-US" sz="2800">
                <a:cs typeface="Arial" panose="020B0604020202020204" pitchFamily="34" charset="0"/>
              </a:rPr>
              <a:t>10 processors</a:t>
            </a:r>
          </a:p>
          <a:p>
            <a:pPr lvl="1" eaLnBrk="1" hangingPunct="1"/>
            <a:r>
              <a:rPr lang="en-US" altLang="en-US" sz="2400">
                <a:cs typeface="Arial" panose="020B0604020202020204" pitchFamily="34" charset="0"/>
              </a:rPr>
              <a:t>Time = 10 × t</a:t>
            </a:r>
            <a:r>
              <a:rPr lang="en-US" altLang="en-US" sz="2400" baseline="-25000">
                <a:cs typeface="Arial" panose="020B0604020202020204" pitchFamily="34" charset="0"/>
              </a:rPr>
              <a:t>add</a:t>
            </a:r>
            <a:r>
              <a:rPr lang="en-US" altLang="en-US" sz="2400">
                <a:cs typeface="Arial" panose="020B0604020202020204" pitchFamily="34" charset="0"/>
              </a:rPr>
              <a:t> + 10000/10 × t</a:t>
            </a:r>
            <a:r>
              <a:rPr lang="en-US" altLang="en-US" sz="2400" baseline="-25000">
                <a:cs typeface="Arial" panose="020B0604020202020204" pitchFamily="34" charset="0"/>
              </a:rPr>
              <a:t>add</a:t>
            </a:r>
            <a:r>
              <a:rPr lang="en-US" altLang="en-US" sz="2400">
                <a:cs typeface="Arial" panose="020B0604020202020204" pitchFamily="34" charset="0"/>
              </a:rPr>
              <a:t> = 1010 × t</a:t>
            </a:r>
            <a:r>
              <a:rPr lang="en-US" altLang="en-US" sz="2400" baseline="-25000">
                <a:cs typeface="Arial" panose="020B0604020202020204" pitchFamily="34" charset="0"/>
              </a:rPr>
              <a:t>add</a:t>
            </a:r>
            <a:endParaRPr lang="en-US" altLang="en-US" sz="2400"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2400">
                <a:cs typeface="Arial" panose="020B0604020202020204" pitchFamily="34" charset="0"/>
              </a:rPr>
              <a:t>Speedup = 10010/1010 = 9.9 (99% of potential)</a:t>
            </a:r>
            <a:endParaRPr lang="en-US" altLang="en-US" sz="2400" baseline="-25000"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800">
                <a:cs typeface="Arial" panose="020B0604020202020204" pitchFamily="34" charset="0"/>
              </a:rPr>
              <a:t>100 processors</a:t>
            </a:r>
          </a:p>
          <a:p>
            <a:pPr lvl="1" eaLnBrk="1" hangingPunct="1"/>
            <a:r>
              <a:rPr lang="en-US" altLang="en-US" sz="2400">
                <a:cs typeface="Arial" panose="020B0604020202020204" pitchFamily="34" charset="0"/>
              </a:rPr>
              <a:t>Time = 10 × t</a:t>
            </a:r>
            <a:r>
              <a:rPr lang="en-US" altLang="en-US" sz="2400" baseline="-25000">
                <a:cs typeface="Arial" panose="020B0604020202020204" pitchFamily="34" charset="0"/>
              </a:rPr>
              <a:t>add</a:t>
            </a:r>
            <a:r>
              <a:rPr lang="en-US" altLang="en-US" sz="2400">
                <a:cs typeface="Arial" panose="020B0604020202020204" pitchFamily="34" charset="0"/>
              </a:rPr>
              <a:t> + 10000/100 × t</a:t>
            </a:r>
            <a:r>
              <a:rPr lang="en-US" altLang="en-US" sz="2400" baseline="-25000">
                <a:cs typeface="Arial" panose="020B0604020202020204" pitchFamily="34" charset="0"/>
              </a:rPr>
              <a:t>add</a:t>
            </a:r>
            <a:r>
              <a:rPr lang="en-US" altLang="en-US" sz="2400">
                <a:cs typeface="Arial" panose="020B0604020202020204" pitchFamily="34" charset="0"/>
              </a:rPr>
              <a:t> = 110 × t</a:t>
            </a:r>
            <a:r>
              <a:rPr lang="en-US" altLang="en-US" sz="2400" baseline="-25000">
                <a:cs typeface="Arial" panose="020B0604020202020204" pitchFamily="34" charset="0"/>
              </a:rPr>
              <a:t>add</a:t>
            </a:r>
          </a:p>
          <a:p>
            <a:pPr lvl="1" eaLnBrk="1" hangingPunct="1"/>
            <a:r>
              <a:rPr lang="en-US" altLang="en-US" sz="2400">
                <a:cs typeface="Arial" panose="020B0604020202020204" pitchFamily="34" charset="0"/>
              </a:rPr>
              <a:t>Speedup = 10010/110 = 91 (91% of potential)</a:t>
            </a:r>
          </a:p>
          <a:p>
            <a:pPr eaLnBrk="1" hangingPunct="1"/>
            <a:r>
              <a:rPr lang="en-US" altLang="en-US" sz="2800">
                <a:cs typeface="Arial" panose="020B0604020202020204" pitchFamily="34" charset="0"/>
              </a:rPr>
              <a:t>Assuming load balanced</a:t>
            </a:r>
          </a:p>
        </p:txBody>
      </p:sp>
      <p:sp>
        <p:nvSpPr>
          <p:cNvPr id="10244" name="Rectangle 19">
            <a:extLst>
              <a:ext uri="{FF2B5EF4-FFF2-40B4-BE49-F238E27FC236}">
                <a16:creationId xmlns:a16="http://schemas.microsoft.com/office/drawing/2014/main" id="{A8B521B5-F53A-3C4B-8849-94D32B87F3B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/>
              <a:t>Chapter 6 — Parallel Processors from Client to Cloud — </a:t>
            </a:r>
            <a:fld id="{6B92FD73-EE6A-1E41-A412-5ED583A0DC61}" type="slidenum">
              <a:rPr lang="en-AU" altLang="en-US"/>
              <a:pPr eaLnBrk="1" hangingPunct="1"/>
              <a:t>7</a:t>
            </a:fld>
            <a:endParaRPr lang="en-AU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751D7EBB-147F-994A-966B-5AD73F9DC0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Strong vs Weak Scaling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FE7EE258-3D6C-344B-8132-1E53D24073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AU" altLang="en-US" dirty="0"/>
              <a:t>Strong scaling: problem size fixed</a:t>
            </a:r>
          </a:p>
          <a:p>
            <a:pPr lvl="1" eaLnBrk="1" hangingPunct="1"/>
            <a:r>
              <a:rPr lang="en-AU" altLang="en-US" dirty="0"/>
              <a:t>As in example</a:t>
            </a:r>
          </a:p>
          <a:p>
            <a:pPr eaLnBrk="1" hangingPunct="1"/>
            <a:r>
              <a:rPr lang="en-AU" altLang="en-US" dirty="0"/>
              <a:t>Weak scaling: problem size proportional to number of processors</a:t>
            </a:r>
          </a:p>
          <a:p>
            <a:pPr lvl="1" eaLnBrk="1" hangingPunct="1"/>
            <a:r>
              <a:rPr lang="en-AU" altLang="en-US" dirty="0"/>
              <a:t>10 processors, 10 </a:t>
            </a:r>
            <a:r>
              <a:rPr lang="en-US" altLang="en-US" dirty="0">
                <a:cs typeface="Arial" panose="020B0604020202020204" pitchFamily="34" charset="0"/>
              </a:rPr>
              <a:t>× 10 matrix</a:t>
            </a:r>
          </a:p>
          <a:p>
            <a:pPr lvl="2" eaLnBrk="1" hangingPunct="1"/>
            <a:r>
              <a:rPr lang="en-US" altLang="en-US" dirty="0">
                <a:cs typeface="Arial" panose="020B0604020202020204" pitchFamily="34" charset="0"/>
              </a:rPr>
              <a:t>Time = 20 × </a:t>
            </a:r>
            <a:r>
              <a:rPr lang="en-US" altLang="en-US" dirty="0" err="1">
                <a:cs typeface="Arial" panose="020B0604020202020204" pitchFamily="34" charset="0"/>
              </a:rPr>
              <a:t>t</a:t>
            </a:r>
            <a:r>
              <a:rPr lang="en-US" altLang="en-US" baseline="-25000" dirty="0" err="1">
                <a:cs typeface="Arial" panose="020B0604020202020204" pitchFamily="34" charset="0"/>
              </a:rPr>
              <a:t>add</a:t>
            </a:r>
            <a:endParaRPr lang="en-US" altLang="en-US" dirty="0">
              <a:cs typeface="Arial" panose="020B0604020202020204" pitchFamily="34" charset="0"/>
            </a:endParaRPr>
          </a:p>
          <a:p>
            <a:pPr lvl="1" eaLnBrk="1" hangingPunct="1"/>
            <a:r>
              <a:rPr lang="en-AU" altLang="en-US" dirty="0">
                <a:cs typeface="Arial" panose="020B0604020202020204" pitchFamily="34" charset="0"/>
              </a:rPr>
              <a:t>100 processors, </a:t>
            </a:r>
            <a:r>
              <a:rPr lang="en-AU" altLang="en-US" dirty="0"/>
              <a:t>32 </a:t>
            </a:r>
            <a:r>
              <a:rPr lang="en-US" altLang="en-US" dirty="0">
                <a:cs typeface="Arial" panose="020B0604020202020204" pitchFamily="34" charset="0"/>
              </a:rPr>
              <a:t>× 32 matrix</a:t>
            </a:r>
          </a:p>
          <a:p>
            <a:pPr lvl="2" eaLnBrk="1" hangingPunct="1"/>
            <a:r>
              <a:rPr lang="en-US" altLang="en-US" dirty="0">
                <a:cs typeface="Arial" panose="020B0604020202020204" pitchFamily="34" charset="0"/>
              </a:rPr>
              <a:t>Time = 10 × </a:t>
            </a:r>
            <a:r>
              <a:rPr lang="en-US" altLang="en-US" dirty="0" err="1">
                <a:cs typeface="Arial" panose="020B0604020202020204" pitchFamily="34" charset="0"/>
              </a:rPr>
              <a:t>t</a:t>
            </a:r>
            <a:r>
              <a:rPr lang="en-US" altLang="en-US" baseline="-25000" dirty="0" err="1">
                <a:cs typeface="Arial" panose="020B0604020202020204" pitchFamily="34" charset="0"/>
              </a:rPr>
              <a:t>add</a:t>
            </a:r>
            <a:r>
              <a:rPr lang="en-US" altLang="en-US" dirty="0">
                <a:cs typeface="Arial" panose="020B0604020202020204" pitchFamily="34" charset="0"/>
              </a:rPr>
              <a:t> + 1000/100 × </a:t>
            </a:r>
            <a:r>
              <a:rPr lang="en-US" altLang="en-US" dirty="0" err="1">
                <a:cs typeface="Arial" panose="020B0604020202020204" pitchFamily="34" charset="0"/>
              </a:rPr>
              <a:t>t</a:t>
            </a:r>
            <a:r>
              <a:rPr lang="en-US" altLang="en-US" baseline="-25000" dirty="0" err="1">
                <a:cs typeface="Arial" panose="020B0604020202020204" pitchFamily="34" charset="0"/>
              </a:rPr>
              <a:t>add</a:t>
            </a:r>
            <a:r>
              <a:rPr lang="en-US" altLang="en-US" dirty="0">
                <a:cs typeface="Arial" panose="020B0604020202020204" pitchFamily="34" charset="0"/>
              </a:rPr>
              <a:t> = 20 × </a:t>
            </a:r>
            <a:r>
              <a:rPr lang="en-US" altLang="en-US" dirty="0" err="1">
                <a:cs typeface="Arial" panose="020B0604020202020204" pitchFamily="34" charset="0"/>
              </a:rPr>
              <a:t>t</a:t>
            </a:r>
            <a:r>
              <a:rPr lang="en-US" altLang="en-US" baseline="-25000" dirty="0" err="1">
                <a:cs typeface="Arial" panose="020B0604020202020204" pitchFamily="34" charset="0"/>
              </a:rPr>
              <a:t>add</a:t>
            </a:r>
            <a:endParaRPr lang="en-US" altLang="en-US" dirty="0">
              <a:cs typeface="Arial" panose="020B0604020202020204" pitchFamily="34" charset="0"/>
            </a:endParaRPr>
          </a:p>
          <a:p>
            <a:pPr lvl="1" eaLnBrk="1" hangingPunct="1"/>
            <a:r>
              <a:rPr lang="en-AU" altLang="en-US" dirty="0">
                <a:cs typeface="Arial" panose="020B0604020202020204" pitchFamily="34" charset="0"/>
              </a:rPr>
              <a:t>Constant performance in this example</a:t>
            </a:r>
          </a:p>
        </p:txBody>
      </p:sp>
      <p:sp>
        <p:nvSpPr>
          <p:cNvPr id="11268" name="Rectangle 19">
            <a:extLst>
              <a:ext uri="{FF2B5EF4-FFF2-40B4-BE49-F238E27FC236}">
                <a16:creationId xmlns:a16="http://schemas.microsoft.com/office/drawing/2014/main" id="{98C5E850-E6B3-8543-884F-99790219962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/>
              <a:t>Chapter 6 — Parallel Processors from Client to Cloud — </a:t>
            </a:r>
            <a:fld id="{107C0E10-BFEC-1543-8C34-090823C48CA3}" type="slidenum">
              <a:rPr lang="en-AU" altLang="en-US"/>
              <a:pPr eaLnBrk="1" hangingPunct="1"/>
              <a:t>8</a:t>
            </a:fld>
            <a:endParaRPr lang="en-AU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2C965A6A-8DF5-C04F-BB65-A316C8006B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Instruction and Data Streams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DC08F4B9-9880-6149-AA54-9E4235B9D5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636587"/>
          </a:xfrm>
        </p:spPr>
        <p:txBody>
          <a:bodyPr/>
          <a:lstStyle/>
          <a:p>
            <a:pPr eaLnBrk="1" hangingPunct="1"/>
            <a:r>
              <a:rPr lang="en-AU" altLang="en-US"/>
              <a:t>An alternate classification</a:t>
            </a:r>
          </a:p>
        </p:txBody>
      </p:sp>
      <p:graphicFrame>
        <p:nvGraphicFramePr>
          <p:cNvPr id="312381" name="Group 61">
            <a:extLst>
              <a:ext uri="{FF2B5EF4-FFF2-40B4-BE49-F238E27FC236}">
                <a16:creationId xmlns:a16="http://schemas.microsoft.com/office/drawing/2014/main" id="{4C665F33-99C3-124B-9BCB-2C2E1C80F25E}"/>
              </a:ext>
            </a:extLst>
          </p:cNvPr>
          <p:cNvGraphicFramePr>
            <a:graphicFrameLocks noGrp="1"/>
          </p:cNvGraphicFramePr>
          <p:nvPr/>
        </p:nvGraphicFramePr>
        <p:xfrm>
          <a:off x="811213" y="1897063"/>
          <a:ext cx="7529512" cy="2225674"/>
        </p:xfrm>
        <a:graphic>
          <a:graphicData uri="http://schemas.openxmlformats.org/drawingml/2006/table">
            <a:tbl>
              <a:tblPr/>
              <a:tblGrid>
                <a:gridCol w="1382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2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1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28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96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Data Streams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96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Single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Multiple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14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Instruction Streams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Single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SISD</a:t>
                      </a:r>
                      <a:r>
                        <a:rPr kumimoji="0" lang="en-A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</a:t>
                      </a:r>
                      <a:br>
                        <a:rPr kumimoji="0" lang="en-A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A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Intel Pentium 4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SIMD</a:t>
                      </a:r>
                      <a:r>
                        <a:rPr kumimoji="0" lang="en-A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 SSE instructions of x86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9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Multiple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MISD</a:t>
                      </a:r>
                      <a:r>
                        <a:rPr kumimoji="0" lang="en-A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</a:t>
                      </a:r>
                      <a:br>
                        <a:rPr kumimoji="0" lang="en-A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A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examples today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MIMD</a:t>
                      </a:r>
                      <a:r>
                        <a:rPr kumimoji="0" lang="en-A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</a:t>
                      </a:r>
                      <a:br>
                        <a:rPr kumimoji="0" lang="en-A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A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Intel Xeon e5345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314" name="Rectangle 62">
            <a:extLst>
              <a:ext uri="{FF2B5EF4-FFF2-40B4-BE49-F238E27FC236}">
                <a16:creationId xmlns:a16="http://schemas.microsoft.com/office/drawing/2014/main" id="{9A303D40-2317-6646-B679-8419EB316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349750"/>
            <a:ext cx="82708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AU" altLang="en-US" sz="3200"/>
              <a:t>SPMD: Single Program Multiple Data</a:t>
            </a:r>
          </a:p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AU" altLang="en-US" sz="2800"/>
              <a:t>A parallel program on a MIMD computer</a:t>
            </a:r>
          </a:p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AU" altLang="en-US" sz="2800"/>
              <a:t>Conditional code for different processors</a:t>
            </a:r>
          </a:p>
        </p:txBody>
      </p:sp>
      <p:sp>
        <p:nvSpPr>
          <p:cNvPr id="12315" name="Rectangle 19">
            <a:extLst>
              <a:ext uri="{FF2B5EF4-FFF2-40B4-BE49-F238E27FC236}">
                <a16:creationId xmlns:a16="http://schemas.microsoft.com/office/drawing/2014/main" id="{003584AB-3A7E-D846-82E3-BB85B69B043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/>
              <a:t>Chapter 6 — Parallel Processors from Client to Cloud — </a:t>
            </a:r>
            <a:fld id="{8A0B9931-A7C2-EC44-BAF8-D506D2A918C0}" type="slidenum">
              <a:rPr lang="en-AU" altLang="en-US"/>
              <a:pPr eaLnBrk="1" hangingPunct="1"/>
              <a:t>9</a:t>
            </a:fld>
            <a:endParaRPr lang="en-AU" altLang="en-US"/>
          </a:p>
        </p:txBody>
      </p:sp>
      <p:sp>
        <p:nvSpPr>
          <p:cNvPr id="12316" name="Text Box 4">
            <a:extLst>
              <a:ext uri="{FF2B5EF4-FFF2-40B4-BE49-F238E27FC236}">
                <a16:creationId xmlns:a16="http://schemas.microsoft.com/office/drawing/2014/main" id="{68DD0FA4-1D3E-9E4B-B891-DC74F9631E30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6605587" y="2168525"/>
            <a:ext cx="4710113" cy="3698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folHlink"/>
                </a:solidFill>
              </a:rPr>
              <a:t>§6.3 SISD, MIMD, SIMD, SPMD, and Vector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JASON20D2E20BAKOS@FJDUIONFUVWZY5H8" val="4636"/>
</p:tagLst>
</file>

<file path=ppt/theme/theme1.xml><?xml version="1.0" encoding="utf-8"?>
<a:theme xmlns:a="http://schemas.openxmlformats.org/drawingml/2006/main" name="cod4e">
  <a:themeElements>
    <a:clrScheme name="cod4e 7">
      <a:dk1>
        <a:srgbClr val="000000"/>
      </a:dk1>
      <a:lt1>
        <a:srgbClr val="FFFFFF"/>
      </a:lt1>
      <a:dk2>
        <a:srgbClr val="0039A6"/>
      </a:dk2>
      <a:lt2>
        <a:srgbClr val="808080"/>
      </a:lt2>
      <a:accent1>
        <a:srgbClr val="9FCAD3"/>
      </a:accent1>
      <a:accent2>
        <a:srgbClr val="C0C0C0"/>
      </a:accent2>
      <a:accent3>
        <a:srgbClr val="FFFFFF"/>
      </a:accent3>
      <a:accent4>
        <a:srgbClr val="000000"/>
      </a:accent4>
      <a:accent5>
        <a:srgbClr val="CDE1E6"/>
      </a:accent5>
      <a:accent6>
        <a:srgbClr val="AEAEAE"/>
      </a:accent6>
      <a:hlink>
        <a:srgbClr val="91AFBF"/>
      </a:hlink>
      <a:folHlink>
        <a:srgbClr val="ECEAAC"/>
      </a:folHlink>
    </a:clrScheme>
    <a:fontScheme name="cod4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d4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4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4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4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4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4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4e 7">
        <a:dk1>
          <a:srgbClr val="000000"/>
        </a:dk1>
        <a:lt1>
          <a:srgbClr val="FFFFFF"/>
        </a:lt1>
        <a:dk2>
          <a:srgbClr val="0039A6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cod4e</Template>
  <TotalTime>2792</TotalTime>
  <Words>4072</Words>
  <Application>Microsoft Macintosh PowerPoint</Application>
  <PresentationFormat>On-screen Show (4:3)</PresentationFormat>
  <Paragraphs>660</Paragraphs>
  <Slides>56</Slides>
  <Notes>45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6" baseType="lpstr">
      <vt:lpstr>Arial</vt:lpstr>
      <vt:lpstr>Wingdings</vt:lpstr>
      <vt:lpstr>Times New Roman</vt:lpstr>
      <vt:lpstr>Corbel</vt:lpstr>
      <vt:lpstr>Arial Black</vt:lpstr>
      <vt:lpstr>Symbol</vt:lpstr>
      <vt:lpstr>Lucida Console</vt:lpstr>
      <vt:lpstr>Courier New</vt:lpstr>
      <vt:lpstr>cod4e</vt:lpstr>
      <vt:lpstr>Equation</vt:lpstr>
      <vt:lpstr>Chapter 6</vt:lpstr>
      <vt:lpstr>Introduction</vt:lpstr>
      <vt:lpstr>Hardware and Software</vt:lpstr>
      <vt:lpstr>Parallel Programming</vt:lpstr>
      <vt:lpstr>Amdahl’s Law</vt:lpstr>
      <vt:lpstr>Scaling Example</vt:lpstr>
      <vt:lpstr>Scaling Example (cont)</vt:lpstr>
      <vt:lpstr>Strong vs Weak Scaling</vt:lpstr>
      <vt:lpstr>Instruction and Data Streams</vt:lpstr>
      <vt:lpstr>Example: DAXPY (Y = a × X + Y)</vt:lpstr>
      <vt:lpstr>Vector Processors</vt:lpstr>
      <vt:lpstr>Vector vs. Scalar</vt:lpstr>
      <vt:lpstr>SIMD</vt:lpstr>
      <vt:lpstr>Vector vs. Multimedia Extensions</vt:lpstr>
      <vt:lpstr>Multithreading</vt:lpstr>
      <vt:lpstr>Simultaneous Multithreading</vt:lpstr>
      <vt:lpstr>Multithreading Example</vt:lpstr>
      <vt:lpstr>Future of Multithreading</vt:lpstr>
      <vt:lpstr>Shared Memory</vt:lpstr>
      <vt:lpstr>Example: Sum Reduction</vt:lpstr>
      <vt:lpstr>Example: Sum Reduction</vt:lpstr>
      <vt:lpstr>History of GPUs</vt:lpstr>
      <vt:lpstr>Graphics in the System</vt:lpstr>
      <vt:lpstr>GPU Architectures</vt:lpstr>
      <vt:lpstr>Example: NVIDIA Tesla</vt:lpstr>
      <vt:lpstr>Example: NVIDIA Tesla</vt:lpstr>
      <vt:lpstr>Classifying GPUs</vt:lpstr>
      <vt:lpstr>GPU Memory Structures</vt:lpstr>
      <vt:lpstr>Putting GPUs into Perspective</vt:lpstr>
      <vt:lpstr>Guide to GPU Terms</vt:lpstr>
      <vt:lpstr>Message Passing</vt:lpstr>
      <vt:lpstr>Loosely Coupled Clusters</vt:lpstr>
      <vt:lpstr>Sum Reduction (Again)</vt:lpstr>
      <vt:lpstr>Sum Reduction (Again)</vt:lpstr>
      <vt:lpstr>Grid Computing</vt:lpstr>
      <vt:lpstr>Interconnection Networks</vt:lpstr>
      <vt:lpstr>Multistage Networks</vt:lpstr>
      <vt:lpstr>Network Characteristics</vt:lpstr>
      <vt:lpstr>Parallel Benchmarks</vt:lpstr>
      <vt:lpstr>Code or Applications?</vt:lpstr>
      <vt:lpstr>Modeling Performance</vt:lpstr>
      <vt:lpstr>Roofline Diagram</vt:lpstr>
      <vt:lpstr>Comparing Systems</vt:lpstr>
      <vt:lpstr>Optimizing Performance</vt:lpstr>
      <vt:lpstr>Optimizing Performance</vt:lpstr>
      <vt:lpstr>i7-960 vs. NVIDIA Tesla 280/480</vt:lpstr>
      <vt:lpstr>Rooflines</vt:lpstr>
      <vt:lpstr>Benchmarks</vt:lpstr>
      <vt:lpstr>Performance Summary</vt:lpstr>
      <vt:lpstr>Multi-threading DGEMM</vt:lpstr>
      <vt:lpstr>Multithreaded DGEMM</vt:lpstr>
      <vt:lpstr>Multithreaded DGEMM</vt:lpstr>
      <vt:lpstr>Fallacies</vt:lpstr>
      <vt:lpstr>Pitfalls</vt:lpstr>
      <vt:lpstr>Concluding Remarks</vt:lpstr>
      <vt:lpstr>Concluding Remarks (con’t)</vt:lpstr>
    </vt:vector>
  </TitlesOfParts>
  <Company>Ashenden Designs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...</dc:title>
  <dc:creator>Peter Ashenden</dc:creator>
  <cp:lastModifiedBy>Mircea Ionescu</cp:lastModifiedBy>
  <cp:revision>69</cp:revision>
  <dcterms:created xsi:type="dcterms:W3CDTF">2008-09-13T02:05:53Z</dcterms:created>
  <dcterms:modified xsi:type="dcterms:W3CDTF">2019-11-11T19:40:14Z</dcterms:modified>
</cp:coreProperties>
</file>