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95" r:id="rId2"/>
    <p:sldId id="296" r:id="rId3"/>
    <p:sldId id="336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71" r:id="rId20"/>
    <p:sldId id="372" r:id="rId21"/>
    <p:sldId id="373" r:id="rId22"/>
    <p:sldId id="374" r:id="rId23"/>
  </p:sldIdLst>
  <p:sldSz cx="9144000" cy="6858000" type="screen4x3"/>
  <p:notesSz cx="7099300" cy="10234613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2" autoAdjust="0"/>
    <p:restoredTop sz="94694" autoAdjust="0"/>
  </p:normalViewPr>
  <p:slideViewPr>
    <p:cSldViewPr snapToObjects="1">
      <p:cViewPr varScale="1">
        <p:scale>
          <a:sx n="201" d="100"/>
          <a:sy n="201" d="100"/>
        </p:scale>
        <p:origin x="33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3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F332C26-B988-A342-9556-8FCC6BAB67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Morgan Kaufmann Publishers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8CCEC7C-921A-1948-8583-9814F76458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E57A40E4-787A-0443-BB52-005C87B2CDED}" type="datetime3">
              <a:rPr lang="en-AU"/>
              <a:pPr>
                <a:defRPr/>
              </a:pPr>
              <a:t>6 November, 2019</a:t>
            </a:fld>
            <a:endParaRPr lang="en-A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43F5B09-EAD6-9945-9F03-4CF78106395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Chapter 5 — Large and Fast: Exploiting Memory Hierarchy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A52E09B-B637-054C-900F-46ECE26E950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anose="02020603050405020304" pitchFamily="18" charset="0"/>
              </a:defRPr>
            </a:lvl1pPr>
          </a:lstStyle>
          <a:p>
            <a:fld id="{AEDC0F09-2B84-474C-8A3D-FFBAE885554F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174D4A7-DE78-8E45-B040-5BAF5FADE3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Morgan Kaufmann Publishers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95B04F7-C024-2743-B648-C81F8B4CA17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08BBF99F-4E37-1545-B248-8BA0628BE687}" type="datetime3">
              <a:rPr lang="en-AU"/>
              <a:pPr>
                <a:defRPr/>
              </a:pPr>
              <a:t>6 November, 2019</a:t>
            </a:fld>
            <a:endParaRPr lang="en-AU"/>
          </a:p>
        </p:txBody>
      </p:sp>
      <p:sp>
        <p:nvSpPr>
          <p:cNvPr id="110596" name="Rectangle 4">
            <a:extLst>
              <a:ext uri="{FF2B5EF4-FFF2-40B4-BE49-F238E27FC236}">
                <a16:creationId xmlns:a16="http://schemas.microsoft.com/office/drawing/2014/main" id="{31987BC4-845B-914A-885A-AA58F0D15C2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9C9B6F32-C93D-AF4D-A728-C983FC09298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83F4C277-F75C-274A-B82C-644279052C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AU"/>
              <a:t>Chapter 5 — Large and Fast: Exploiting Memory Hierarchy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644C706-4C95-9C40-B16F-5983DD0407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anose="02020603050405020304" pitchFamily="18" charset="0"/>
              </a:defRPr>
            </a:lvl1pPr>
          </a:lstStyle>
          <a:p>
            <a:fld id="{9F392AE0-532A-1146-88D9-C7ABD02F61EF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2BE41343-D1EB-5F44-9296-FA058DD4D4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364C7627-AE6F-3F4B-BE91-A640F91B0E7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CB2E95-9ACA-AE4A-AD9D-3B7B8E55675F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45412" name="Rectangle 6">
            <a:extLst>
              <a:ext uri="{FF2B5EF4-FFF2-40B4-BE49-F238E27FC236}">
                <a16:creationId xmlns:a16="http://schemas.microsoft.com/office/drawing/2014/main" id="{95807A1F-E069-494A-B716-BD759C5891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45413" name="Rectangle 7">
            <a:extLst>
              <a:ext uri="{FF2B5EF4-FFF2-40B4-BE49-F238E27FC236}">
                <a16:creationId xmlns:a16="http://schemas.microsoft.com/office/drawing/2014/main" id="{ACE0DF07-569B-834D-8389-930AF7A685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9C5B10-F6BE-F640-994D-158192FE4F84}" type="slidenum">
              <a:rPr lang="en-AU" altLang="en-US">
                <a:latin typeface="Times New Roman" panose="02020603050405020304" pitchFamily="18" charset="0"/>
              </a:rPr>
              <a:pPr/>
              <a:t>1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45414" name="Rectangle 2">
            <a:extLst>
              <a:ext uri="{FF2B5EF4-FFF2-40B4-BE49-F238E27FC236}">
                <a16:creationId xmlns:a16="http://schemas.microsoft.com/office/drawing/2014/main" id="{B2434419-89B2-C541-A743-574163BF8A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5" name="Rectangle 3">
            <a:extLst>
              <a:ext uri="{FF2B5EF4-FFF2-40B4-BE49-F238E27FC236}">
                <a16:creationId xmlns:a16="http://schemas.microsoft.com/office/drawing/2014/main" id="{8FAFB803-653F-0348-BDE2-F7C6999104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700E0871-3C46-3043-9618-867E00EB0BB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1127B4CB-1255-6A42-84FA-D01AD0626B2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836DE4-FD13-5947-ADCF-55AFDBD7B67F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4628" name="Rectangle 6">
            <a:extLst>
              <a:ext uri="{FF2B5EF4-FFF2-40B4-BE49-F238E27FC236}">
                <a16:creationId xmlns:a16="http://schemas.microsoft.com/office/drawing/2014/main" id="{61BCE709-6332-A44B-9894-4F413CF2463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54629" name="Rectangle 7">
            <a:extLst>
              <a:ext uri="{FF2B5EF4-FFF2-40B4-BE49-F238E27FC236}">
                <a16:creationId xmlns:a16="http://schemas.microsoft.com/office/drawing/2014/main" id="{0100D7DB-5466-6547-B27C-A04476306F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FA4591-8139-1743-A65E-3574088A6CFA}" type="slidenum">
              <a:rPr lang="en-AU" altLang="en-US">
                <a:latin typeface="Times New Roman" panose="02020603050405020304" pitchFamily="18" charset="0"/>
              </a:rPr>
              <a:pPr/>
              <a:t>10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4630" name="Rectangle 2">
            <a:extLst>
              <a:ext uri="{FF2B5EF4-FFF2-40B4-BE49-F238E27FC236}">
                <a16:creationId xmlns:a16="http://schemas.microsoft.com/office/drawing/2014/main" id="{5361B194-A0B6-0F44-B751-C37DFE23E5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31" name="Rectangle 3">
            <a:extLst>
              <a:ext uri="{FF2B5EF4-FFF2-40B4-BE49-F238E27FC236}">
                <a16:creationId xmlns:a16="http://schemas.microsoft.com/office/drawing/2014/main" id="{73BA35B8-2D4B-9940-A8F2-1E713227EC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3DFB8B21-55AC-BD47-B345-CE8C89FBD0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058CF37F-46C2-2943-A455-5594A57EE1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E7BD64-665D-A940-835E-E6AC9C25B4F4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5652" name="Rectangle 6">
            <a:extLst>
              <a:ext uri="{FF2B5EF4-FFF2-40B4-BE49-F238E27FC236}">
                <a16:creationId xmlns:a16="http://schemas.microsoft.com/office/drawing/2014/main" id="{24863255-3166-B344-9134-4E98EDB0BC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55653" name="Rectangle 7">
            <a:extLst>
              <a:ext uri="{FF2B5EF4-FFF2-40B4-BE49-F238E27FC236}">
                <a16:creationId xmlns:a16="http://schemas.microsoft.com/office/drawing/2014/main" id="{9489CD27-D89A-4F44-B4AF-0353F20BC2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A22B84-38D0-ED4F-BC0D-0BEC3F8FFCFF}" type="slidenum">
              <a:rPr lang="en-AU" altLang="en-US">
                <a:latin typeface="Times New Roman" panose="02020603050405020304" pitchFamily="18" charset="0"/>
              </a:rPr>
              <a:pPr/>
              <a:t>11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5654" name="Rectangle 2">
            <a:extLst>
              <a:ext uri="{FF2B5EF4-FFF2-40B4-BE49-F238E27FC236}">
                <a16:creationId xmlns:a16="http://schemas.microsoft.com/office/drawing/2014/main" id="{8557BAE0-3B0B-4648-8AB4-F3D79AFDB9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5" name="Rectangle 3">
            <a:extLst>
              <a:ext uri="{FF2B5EF4-FFF2-40B4-BE49-F238E27FC236}">
                <a16:creationId xmlns:a16="http://schemas.microsoft.com/office/drawing/2014/main" id="{0AD8AD15-82AD-5349-8967-CC0021B88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66FDBBB1-A6A1-C440-9AA2-A8FBD31EB1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DA3D442A-9B47-C84D-9433-7BE6E219FFA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FFFBA5-32D9-224B-A945-F663452E3DF3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6676" name="Rectangle 6">
            <a:extLst>
              <a:ext uri="{FF2B5EF4-FFF2-40B4-BE49-F238E27FC236}">
                <a16:creationId xmlns:a16="http://schemas.microsoft.com/office/drawing/2014/main" id="{731AE1D1-1166-2949-A30D-2389C52FFE7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56677" name="Rectangle 7">
            <a:extLst>
              <a:ext uri="{FF2B5EF4-FFF2-40B4-BE49-F238E27FC236}">
                <a16:creationId xmlns:a16="http://schemas.microsoft.com/office/drawing/2014/main" id="{A9608BE9-1099-F244-9C0E-037DEDE93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117D11-CFAC-7A44-8135-27F83C26E99C}" type="slidenum">
              <a:rPr lang="en-AU" altLang="en-US">
                <a:latin typeface="Times New Roman" panose="02020603050405020304" pitchFamily="18" charset="0"/>
              </a:rPr>
              <a:pPr/>
              <a:t>12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6678" name="Rectangle 2">
            <a:extLst>
              <a:ext uri="{FF2B5EF4-FFF2-40B4-BE49-F238E27FC236}">
                <a16:creationId xmlns:a16="http://schemas.microsoft.com/office/drawing/2014/main" id="{3BCD7D44-B2F5-7645-86A9-1DC78EB3E6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9" name="Rectangle 3">
            <a:extLst>
              <a:ext uri="{FF2B5EF4-FFF2-40B4-BE49-F238E27FC236}">
                <a16:creationId xmlns:a16="http://schemas.microsoft.com/office/drawing/2014/main" id="{A7E07C0B-75B2-074C-B299-F59CB6398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8822C22D-4F1D-DB4D-94F5-D95FFD57CD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84590425-57DC-3242-979B-716A84FB833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E200F3-B3C1-AA49-8A3F-980A6B0C89CD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7700" name="Rectangle 6">
            <a:extLst>
              <a:ext uri="{FF2B5EF4-FFF2-40B4-BE49-F238E27FC236}">
                <a16:creationId xmlns:a16="http://schemas.microsoft.com/office/drawing/2014/main" id="{8A0A2496-FB9B-6A40-AA2A-3CAEE06B0A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57701" name="Rectangle 7">
            <a:extLst>
              <a:ext uri="{FF2B5EF4-FFF2-40B4-BE49-F238E27FC236}">
                <a16:creationId xmlns:a16="http://schemas.microsoft.com/office/drawing/2014/main" id="{FB31BF61-36C3-E442-A543-C8D8218FB4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0427BB-FDE6-AD45-90BC-F334162968EC}" type="slidenum">
              <a:rPr lang="en-AU" altLang="en-US">
                <a:latin typeface="Times New Roman" panose="02020603050405020304" pitchFamily="18" charset="0"/>
              </a:rPr>
              <a:pPr/>
              <a:t>13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7702" name="Rectangle 2">
            <a:extLst>
              <a:ext uri="{FF2B5EF4-FFF2-40B4-BE49-F238E27FC236}">
                <a16:creationId xmlns:a16="http://schemas.microsoft.com/office/drawing/2014/main" id="{1D81AF7F-3E28-0443-B6C8-43394DEC28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3" name="Rectangle 3">
            <a:extLst>
              <a:ext uri="{FF2B5EF4-FFF2-40B4-BE49-F238E27FC236}">
                <a16:creationId xmlns:a16="http://schemas.microsoft.com/office/drawing/2014/main" id="{65CA9415-B2D9-114A-B4D0-AC74638FE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5B796CC7-8DC5-AC40-BD73-B35C952A46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6C616BB1-BCBE-1441-BF0C-CE23A6DAF74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666448-46AF-354C-B472-6C91B6E25F8D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8724" name="Rectangle 6">
            <a:extLst>
              <a:ext uri="{FF2B5EF4-FFF2-40B4-BE49-F238E27FC236}">
                <a16:creationId xmlns:a16="http://schemas.microsoft.com/office/drawing/2014/main" id="{5F402A23-08F7-2940-AD21-D99DD90B25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58725" name="Rectangle 7">
            <a:extLst>
              <a:ext uri="{FF2B5EF4-FFF2-40B4-BE49-F238E27FC236}">
                <a16:creationId xmlns:a16="http://schemas.microsoft.com/office/drawing/2014/main" id="{F5236CBA-6A7B-174F-9A38-6CAB0DFA6D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E59333-54E7-0C4F-A102-DFC849BCBE1D}" type="slidenum">
              <a:rPr lang="en-AU" altLang="en-US">
                <a:latin typeface="Times New Roman" panose="02020603050405020304" pitchFamily="18" charset="0"/>
              </a:rPr>
              <a:pPr/>
              <a:t>14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8726" name="Rectangle 2">
            <a:extLst>
              <a:ext uri="{FF2B5EF4-FFF2-40B4-BE49-F238E27FC236}">
                <a16:creationId xmlns:a16="http://schemas.microsoft.com/office/drawing/2014/main" id="{CDF2EF6C-8E72-3F4E-83E7-EC3C8C025A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>
            <a:extLst>
              <a:ext uri="{FF2B5EF4-FFF2-40B4-BE49-F238E27FC236}">
                <a16:creationId xmlns:a16="http://schemas.microsoft.com/office/drawing/2014/main" id="{12A5F894-FF73-104F-8055-D0F10A7D0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BBD939D8-9CA9-EE44-8BF6-CE9DCCB46A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AFF821FC-1D61-C04E-8582-9CE5E1EFBA2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1F1BC5-8B4C-264C-969C-F6C7ED3CA4D7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9748" name="Rectangle 6">
            <a:extLst>
              <a:ext uri="{FF2B5EF4-FFF2-40B4-BE49-F238E27FC236}">
                <a16:creationId xmlns:a16="http://schemas.microsoft.com/office/drawing/2014/main" id="{2B9D295B-1F08-9247-A090-EC88C693A66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59749" name="Rectangle 7">
            <a:extLst>
              <a:ext uri="{FF2B5EF4-FFF2-40B4-BE49-F238E27FC236}">
                <a16:creationId xmlns:a16="http://schemas.microsoft.com/office/drawing/2014/main" id="{8E12CE30-A209-6043-B030-F929B180BB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7D4274-BB2F-4E47-AEDA-DEB0FD5A25E1}" type="slidenum">
              <a:rPr lang="en-AU" altLang="en-US">
                <a:latin typeface="Times New Roman" panose="02020603050405020304" pitchFamily="18" charset="0"/>
              </a:rPr>
              <a:pPr/>
              <a:t>15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9750" name="Rectangle 2">
            <a:extLst>
              <a:ext uri="{FF2B5EF4-FFF2-40B4-BE49-F238E27FC236}">
                <a16:creationId xmlns:a16="http://schemas.microsoft.com/office/drawing/2014/main" id="{62C575C9-A330-E04B-A3FB-38F2E5CC3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51" name="Rectangle 3">
            <a:extLst>
              <a:ext uri="{FF2B5EF4-FFF2-40B4-BE49-F238E27FC236}">
                <a16:creationId xmlns:a16="http://schemas.microsoft.com/office/drawing/2014/main" id="{BC119993-A890-144B-A878-66F8F8A66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15CBFA30-8F52-A440-9A5D-F5D432E537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3E7EB6C5-28E4-F842-8A1E-D54C9C9012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A27BE2-02E7-F641-A6AD-78D84468B957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0772" name="Rectangle 6">
            <a:extLst>
              <a:ext uri="{FF2B5EF4-FFF2-40B4-BE49-F238E27FC236}">
                <a16:creationId xmlns:a16="http://schemas.microsoft.com/office/drawing/2014/main" id="{6B1C975E-B617-1247-948E-AF23A893C0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60773" name="Rectangle 7">
            <a:extLst>
              <a:ext uri="{FF2B5EF4-FFF2-40B4-BE49-F238E27FC236}">
                <a16:creationId xmlns:a16="http://schemas.microsoft.com/office/drawing/2014/main" id="{03AEA3BF-8D5F-B24B-8D3B-30C545AC82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2D63B1-D65C-5B4F-97FE-300F73987D58}" type="slidenum">
              <a:rPr lang="en-AU" altLang="en-US">
                <a:latin typeface="Times New Roman" panose="02020603050405020304" pitchFamily="18" charset="0"/>
              </a:rPr>
              <a:pPr/>
              <a:t>16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0774" name="Rectangle 2">
            <a:extLst>
              <a:ext uri="{FF2B5EF4-FFF2-40B4-BE49-F238E27FC236}">
                <a16:creationId xmlns:a16="http://schemas.microsoft.com/office/drawing/2014/main" id="{A0F4DE9F-3B3E-2A44-9AB4-5682FEF1CF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5" name="Rectangle 3">
            <a:extLst>
              <a:ext uri="{FF2B5EF4-FFF2-40B4-BE49-F238E27FC236}">
                <a16:creationId xmlns:a16="http://schemas.microsoft.com/office/drawing/2014/main" id="{442EEF74-0041-1347-BFE6-0CEFF2F4F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E7C7359A-06C4-324B-831C-3B92C0EA95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2EAEBBFE-F129-5140-B936-5FF20B62734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C0287A-87B8-504D-A1B5-58F2F2398046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1796" name="Rectangle 6">
            <a:extLst>
              <a:ext uri="{FF2B5EF4-FFF2-40B4-BE49-F238E27FC236}">
                <a16:creationId xmlns:a16="http://schemas.microsoft.com/office/drawing/2014/main" id="{D6B4F343-C6B4-E143-8B1C-3D1958E864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61797" name="Rectangle 7">
            <a:extLst>
              <a:ext uri="{FF2B5EF4-FFF2-40B4-BE49-F238E27FC236}">
                <a16:creationId xmlns:a16="http://schemas.microsoft.com/office/drawing/2014/main" id="{6ECED830-7827-1743-A460-7BCDB70FD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D3775A-DEF0-1447-BDA7-FC65A6727B5D}" type="slidenum">
              <a:rPr lang="en-AU" altLang="en-US">
                <a:latin typeface="Times New Roman" panose="02020603050405020304" pitchFamily="18" charset="0"/>
              </a:rPr>
              <a:pPr/>
              <a:t>17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1798" name="Rectangle 2">
            <a:extLst>
              <a:ext uri="{FF2B5EF4-FFF2-40B4-BE49-F238E27FC236}">
                <a16:creationId xmlns:a16="http://schemas.microsoft.com/office/drawing/2014/main" id="{29B75599-A221-7544-99E7-49200FDF74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9" name="Rectangle 3">
            <a:extLst>
              <a:ext uri="{FF2B5EF4-FFF2-40B4-BE49-F238E27FC236}">
                <a16:creationId xmlns:a16="http://schemas.microsoft.com/office/drawing/2014/main" id="{D097AF23-A4FC-9945-8845-C1E2D89569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161F8B0D-268D-104C-8E1C-9FF4EDC6AB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5BB4D2CF-9CE0-D246-9E3A-C76F172CBB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8446FC-73E2-244B-8DC2-DAEB387CF2A0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2820" name="Rectangle 6">
            <a:extLst>
              <a:ext uri="{FF2B5EF4-FFF2-40B4-BE49-F238E27FC236}">
                <a16:creationId xmlns:a16="http://schemas.microsoft.com/office/drawing/2014/main" id="{C3905C64-606F-3C43-9175-29375162126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62821" name="Rectangle 7">
            <a:extLst>
              <a:ext uri="{FF2B5EF4-FFF2-40B4-BE49-F238E27FC236}">
                <a16:creationId xmlns:a16="http://schemas.microsoft.com/office/drawing/2014/main" id="{03337203-A7AF-DA45-9678-E6DE78188A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FD4523-1AF8-2243-8239-FBB265A4B010}" type="slidenum">
              <a:rPr lang="en-AU" altLang="en-US">
                <a:latin typeface="Times New Roman" panose="02020603050405020304" pitchFamily="18" charset="0"/>
              </a:rPr>
              <a:pPr/>
              <a:t>18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62822" name="Rectangle 2">
            <a:extLst>
              <a:ext uri="{FF2B5EF4-FFF2-40B4-BE49-F238E27FC236}">
                <a16:creationId xmlns:a16="http://schemas.microsoft.com/office/drawing/2014/main" id="{B7DDD424-698C-EC4C-A1EC-1BF6D73F7D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3" name="Rectangle 3">
            <a:extLst>
              <a:ext uri="{FF2B5EF4-FFF2-40B4-BE49-F238E27FC236}">
                <a16:creationId xmlns:a16="http://schemas.microsoft.com/office/drawing/2014/main" id="{C05B7B5B-78CE-E347-84EB-B99295C6E3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C52BDBFF-BEE0-7544-81F5-7ED520D538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99A83CA9-1891-484C-867F-ED538DBB97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A83D66-1465-CD42-AD9B-3A3DA5D424F6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46436" name="Rectangle 6">
            <a:extLst>
              <a:ext uri="{FF2B5EF4-FFF2-40B4-BE49-F238E27FC236}">
                <a16:creationId xmlns:a16="http://schemas.microsoft.com/office/drawing/2014/main" id="{878EE5C4-B84E-4D45-958A-223FF782830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46437" name="Rectangle 7">
            <a:extLst>
              <a:ext uri="{FF2B5EF4-FFF2-40B4-BE49-F238E27FC236}">
                <a16:creationId xmlns:a16="http://schemas.microsoft.com/office/drawing/2014/main" id="{0ED0F504-C314-9B42-B900-59AA5DFAED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9E20E9-DB22-9343-B08B-DA237E5D1461}" type="slidenum">
              <a:rPr lang="en-AU" altLang="en-US">
                <a:latin typeface="Times New Roman" panose="02020603050405020304" pitchFamily="18" charset="0"/>
              </a:rPr>
              <a:pPr/>
              <a:t>2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46438" name="Rectangle 2">
            <a:extLst>
              <a:ext uri="{FF2B5EF4-FFF2-40B4-BE49-F238E27FC236}">
                <a16:creationId xmlns:a16="http://schemas.microsoft.com/office/drawing/2014/main" id="{17F46F8E-84A1-2B44-A50E-4A919A0A23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9" name="Rectangle 3">
            <a:extLst>
              <a:ext uri="{FF2B5EF4-FFF2-40B4-BE49-F238E27FC236}">
                <a16:creationId xmlns:a16="http://schemas.microsoft.com/office/drawing/2014/main" id="{5585DF01-BC2D-1747-8433-77D98EF630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576AD72F-F718-DC47-B642-E65A0D377B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ACE86B9F-EDC4-7042-8638-1EB7464F897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19B14-F98D-F44F-AABE-50A3FCD8BAB0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47460" name="Rectangle 6">
            <a:extLst>
              <a:ext uri="{FF2B5EF4-FFF2-40B4-BE49-F238E27FC236}">
                <a16:creationId xmlns:a16="http://schemas.microsoft.com/office/drawing/2014/main" id="{78D16BB1-217A-CC49-AA58-3E492CB712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47461" name="Rectangle 7">
            <a:extLst>
              <a:ext uri="{FF2B5EF4-FFF2-40B4-BE49-F238E27FC236}">
                <a16:creationId xmlns:a16="http://schemas.microsoft.com/office/drawing/2014/main" id="{1663CF80-4E81-EF4F-9E58-CB4D2B740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344288-9796-1D4D-9502-740B8113470B}" type="slidenum">
              <a:rPr lang="en-AU" altLang="en-US">
                <a:latin typeface="Times New Roman" panose="02020603050405020304" pitchFamily="18" charset="0"/>
              </a:rPr>
              <a:pPr/>
              <a:t>3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47462" name="Rectangle 2">
            <a:extLst>
              <a:ext uri="{FF2B5EF4-FFF2-40B4-BE49-F238E27FC236}">
                <a16:creationId xmlns:a16="http://schemas.microsoft.com/office/drawing/2014/main" id="{43E6D5D0-336D-8542-8D31-2C5F03F695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3" name="Rectangle 3">
            <a:extLst>
              <a:ext uri="{FF2B5EF4-FFF2-40B4-BE49-F238E27FC236}">
                <a16:creationId xmlns:a16="http://schemas.microsoft.com/office/drawing/2014/main" id="{5A565AC6-FDB9-FF49-A51D-270C40278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3FB92F47-C3E9-A242-B46F-D22A6344AC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40504E0A-BCAC-6F4A-8BD2-BFD2B9E726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012C70-8E97-E540-96B6-672089202C97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48484" name="Rectangle 6">
            <a:extLst>
              <a:ext uri="{FF2B5EF4-FFF2-40B4-BE49-F238E27FC236}">
                <a16:creationId xmlns:a16="http://schemas.microsoft.com/office/drawing/2014/main" id="{14465B73-8892-A949-BAFA-22D6D5C1681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48485" name="Rectangle 7">
            <a:extLst>
              <a:ext uri="{FF2B5EF4-FFF2-40B4-BE49-F238E27FC236}">
                <a16:creationId xmlns:a16="http://schemas.microsoft.com/office/drawing/2014/main" id="{47689D40-8B2E-2D45-BF0C-5B051802E2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B4BDFF-0D87-3049-AC27-E963EB760E9F}" type="slidenum">
              <a:rPr lang="en-AU" altLang="en-US">
                <a:latin typeface="Times New Roman" panose="02020603050405020304" pitchFamily="18" charset="0"/>
              </a:rPr>
              <a:pPr/>
              <a:t>4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48486" name="Rectangle 2">
            <a:extLst>
              <a:ext uri="{FF2B5EF4-FFF2-40B4-BE49-F238E27FC236}">
                <a16:creationId xmlns:a16="http://schemas.microsoft.com/office/drawing/2014/main" id="{39153990-06CA-4A42-AC7F-847F1714FD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7" name="Rectangle 3">
            <a:extLst>
              <a:ext uri="{FF2B5EF4-FFF2-40B4-BE49-F238E27FC236}">
                <a16:creationId xmlns:a16="http://schemas.microsoft.com/office/drawing/2014/main" id="{F29183A0-4D6D-934F-8B8F-C95757AF9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FD367A3D-618A-6047-BC43-9C7E9CBEF2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2FC6947E-C03B-5041-BEC7-5E79122F1A8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213F63-A783-4D4E-9956-98C528FD41A9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49508" name="Rectangle 6">
            <a:extLst>
              <a:ext uri="{FF2B5EF4-FFF2-40B4-BE49-F238E27FC236}">
                <a16:creationId xmlns:a16="http://schemas.microsoft.com/office/drawing/2014/main" id="{A020B34B-ED47-FC41-8A8F-CC220F2A08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49509" name="Rectangle 7">
            <a:extLst>
              <a:ext uri="{FF2B5EF4-FFF2-40B4-BE49-F238E27FC236}">
                <a16:creationId xmlns:a16="http://schemas.microsoft.com/office/drawing/2014/main" id="{1B699B48-5A57-1E40-91E3-DECE2ECE23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79C787A-129A-CA4B-AC64-A59B85DB7E0D}" type="slidenum">
              <a:rPr lang="en-AU" altLang="en-US">
                <a:latin typeface="Times New Roman" panose="02020603050405020304" pitchFamily="18" charset="0"/>
              </a:rPr>
              <a:pPr/>
              <a:t>5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49510" name="Rectangle 2">
            <a:extLst>
              <a:ext uri="{FF2B5EF4-FFF2-40B4-BE49-F238E27FC236}">
                <a16:creationId xmlns:a16="http://schemas.microsoft.com/office/drawing/2014/main" id="{6018D1FF-8D55-814D-A812-45095D20C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11" name="Rectangle 3">
            <a:extLst>
              <a:ext uri="{FF2B5EF4-FFF2-40B4-BE49-F238E27FC236}">
                <a16:creationId xmlns:a16="http://schemas.microsoft.com/office/drawing/2014/main" id="{76C95FBE-CEE3-A240-A839-7AE9AC465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9D66A592-850D-8E42-9D39-444DDE8317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A3BDF3B-7CA9-AD49-B8A4-D013E54BFD8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C93ABF-6092-2C41-A15A-584FFAB6A566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0532" name="Rectangle 6">
            <a:extLst>
              <a:ext uri="{FF2B5EF4-FFF2-40B4-BE49-F238E27FC236}">
                <a16:creationId xmlns:a16="http://schemas.microsoft.com/office/drawing/2014/main" id="{13479FF5-6A31-EB44-ADD7-C3F920E946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50533" name="Rectangle 7">
            <a:extLst>
              <a:ext uri="{FF2B5EF4-FFF2-40B4-BE49-F238E27FC236}">
                <a16:creationId xmlns:a16="http://schemas.microsoft.com/office/drawing/2014/main" id="{BA2A0F7D-CE5C-5344-A45B-DBF3316828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200358-1865-604F-B041-769B8B5ACD68}" type="slidenum">
              <a:rPr lang="en-AU" altLang="en-US">
                <a:latin typeface="Times New Roman" panose="02020603050405020304" pitchFamily="18" charset="0"/>
              </a:rPr>
              <a:pPr/>
              <a:t>6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0534" name="Rectangle 2">
            <a:extLst>
              <a:ext uri="{FF2B5EF4-FFF2-40B4-BE49-F238E27FC236}">
                <a16:creationId xmlns:a16="http://schemas.microsoft.com/office/drawing/2014/main" id="{092BC0F5-A523-9940-9EC4-8C25067D83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5" name="Rectangle 3">
            <a:extLst>
              <a:ext uri="{FF2B5EF4-FFF2-40B4-BE49-F238E27FC236}">
                <a16:creationId xmlns:a16="http://schemas.microsoft.com/office/drawing/2014/main" id="{B972E10B-1ED8-CB4B-963B-3DCA9950B0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3A52A591-7E3A-3C4D-90FD-ECD2FC4DA3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DB59766B-29D8-DC44-A56D-E871B6EE021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21F36-DE33-D349-A2FB-30A8687C5DDC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1556" name="Rectangle 6">
            <a:extLst>
              <a:ext uri="{FF2B5EF4-FFF2-40B4-BE49-F238E27FC236}">
                <a16:creationId xmlns:a16="http://schemas.microsoft.com/office/drawing/2014/main" id="{6B97AC59-99AC-C548-A6AD-8C55A63ED8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51557" name="Rectangle 7">
            <a:extLst>
              <a:ext uri="{FF2B5EF4-FFF2-40B4-BE49-F238E27FC236}">
                <a16:creationId xmlns:a16="http://schemas.microsoft.com/office/drawing/2014/main" id="{3D65B87C-46CA-9146-8095-B586EE8CDA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9F565E-E78D-894D-BDF3-13A62307C754}" type="slidenum">
              <a:rPr lang="en-AU" altLang="en-US">
                <a:latin typeface="Times New Roman" panose="02020603050405020304" pitchFamily="18" charset="0"/>
              </a:rPr>
              <a:pPr/>
              <a:t>7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1558" name="Rectangle 2">
            <a:extLst>
              <a:ext uri="{FF2B5EF4-FFF2-40B4-BE49-F238E27FC236}">
                <a16:creationId xmlns:a16="http://schemas.microsoft.com/office/drawing/2014/main" id="{382762C2-92E6-E143-AC65-399FB18322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9" name="Rectangle 3">
            <a:extLst>
              <a:ext uri="{FF2B5EF4-FFF2-40B4-BE49-F238E27FC236}">
                <a16:creationId xmlns:a16="http://schemas.microsoft.com/office/drawing/2014/main" id="{70FE6AA5-5DDB-3542-B86D-E6C4AAE48E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7479C19F-563A-1244-A472-C8377460D9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CD6D6D0E-E7E5-9146-A134-E1A20AA6F08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F0DC1B-48BE-1444-BF32-56918C11E9A9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2580" name="Rectangle 6">
            <a:extLst>
              <a:ext uri="{FF2B5EF4-FFF2-40B4-BE49-F238E27FC236}">
                <a16:creationId xmlns:a16="http://schemas.microsoft.com/office/drawing/2014/main" id="{378D9205-ACBA-8F47-83E5-E6DB18E94F2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52581" name="Rectangle 7">
            <a:extLst>
              <a:ext uri="{FF2B5EF4-FFF2-40B4-BE49-F238E27FC236}">
                <a16:creationId xmlns:a16="http://schemas.microsoft.com/office/drawing/2014/main" id="{3E1C3740-F004-6140-908D-DCA2957717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6FF95A-5E35-F54F-AC89-E0BA64A60CC9}" type="slidenum">
              <a:rPr lang="en-AU" altLang="en-US">
                <a:latin typeface="Times New Roman" panose="02020603050405020304" pitchFamily="18" charset="0"/>
              </a:rPr>
              <a:pPr/>
              <a:t>8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2582" name="Rectangle 2">
            <a:extLst>
              <a:ext uri="{FF2B5EF4-FFF2-40B4-BE49-F238E27FC236}">
                <a16:creationId xmlns:a16="http://schemas.microsoft.com/office/drawing/2014/main" id="{8CEBEDF3-4FEF-4F42-AF66-0E4328F85E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3" name="Rectangle 3">
            <a:extLst>
              <a:ext uri="{FF2B5EF4-FFF2-40B4-BE49-F238E27FC236}">
                <a16:creationId xmlns:a16="http://schemas.microsoft.com/office/drawing/2014/main" id="{046A5A5F-6FC4-D344-8161-DF4BCF613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D56505B6-8FE0-9340-8044-27586314E1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B5F7BB3A-68C2-804B-A4B3-2D5D8D36CB7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528E04-106A-F945-ACE2-0C8A579C0255}" type="datetime3">
              <a:rPr lang="en-AU" altLang="en-US" smtClean="0">
                <a:latin typeface="Times New Roman" panose="02020603050405020304" pitchFamily="18" charset="0"/>
              </a:rPr>
              <a:pPr/>
              <a:t>6 November, 2019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3604" name="Rectangle 6">
            <a:extLst>
              <a:ext uri="{FF2B5EF4-FFF2-40B4-BE49-F238E27FC236}">
                <a16:creationId xmlns:a16="http://schemas.microsoft.com/office/drawing/2014/main" id="{0A7D9321-4356-B046-B8FE-2789147CC1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>
                <a:latin typeface="Times New Roman" panose="02020603050405020304" pitchFamily="18" charset="0"/>
              </a:rPr>
              <a:t>Chapter 5 — Large and Fast: Exploiting Memory Hierarchy</a:t>
            </a:r>
          </a:p>
        </p:txBody>
      </p:sp>
      <p:sp>
        <p:nvSpPr>
          <p:cNvPr id="153605" name="Rectangle 7">
            <a:extLst>
              <a:ext uri="{FF2B5EF4-FFF2-40B4-BE49-F238E27FC236}">
                <a16:creationId xmlns:a16="http://schemas.microsoft.com/office/drawing/2014/main" id="{023527C8-2BDB-104D-B406-767BFD9D97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2CE287-DDAF-854A-857A-4756CEF06E44}" type="slidenum">
              <a:rPr lang="en-AU" altLang="en-US">
                <a:latin typeface="Times New Roman" panose="02020603050405020304" pitchFamily="18" charset="0"/>
              </a:rPr>
              <a:pPr/>
              <a:t>9</a:t>
            </a:fld>
            <a:endParaRPr lang="en-AU" altLang="en-US">
              <a:latin typeface="Times New Roman" panose="02020603050405020304" pitchFamily="18" charset="0"/>
            </a:endParaRPr>
          </a:p>
        </p:txBody>
      </p:sp>
      <p:sp>
        <p:nvSpPr>
          <p:cNvPr id="153606" name="Rectangle 2">
            <a:extLst>
              <a:ext uri="{FF2B5EF4-FFF2-40B4-BE49-F238E27FC236}">
                <a16:creationId xmlns:a16="http://schemas.microsoft.com/office/drawing/2014/main" id="{0664BB86-13C9-B64C-8CD7-25736CEE88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7" name="Rectangle 3">
            <a:extLst>
              <a:ext uri="{FF2B5EF4-FFF2-40B4-BE49-F238E27FC236}">
                <a16:creationId xmlns:a16="http://schemas.microsoft.com/office/drawing/2014/main" id="{9A38DA58-55E7-7B40-A2F6-4909E27B2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7">
            <a:extLst>
              <a:ext uri="{FF2B5EF4-FFF2-40B4-BE49-F238E27FC236}">
                <a16:creationId xmlns:a16="http://schemas.microsoft.com/office/drawing/2014/main" id="{4E76D822-3D80-1845-B2E9-5D3BC1F99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2106" y="0"/>
            <a:ext cx="45719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E3DEB536-EC39-3B42-9702-1FE8F139A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987550"/>
            <a:ext cx="36513" cy="38163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37">
            <a:extLst>
              <a:ext uri="{FF2B5EF4-FFF2-40B4-BE49-F238E27FC236}">
                <a16:creationId xmlns:a16="http://schemas.microsoft.com/office/drawing/2014/main" id="{4E2BB525-541B-5C45-900E-8B3938595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7380287" cy="73025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1" name="Group 13">
            <a:extLst>
              <a:ext uri="{FF2B5EF4-FFF2-40B4-BE49-F238E27FC236}">
                <a16:creationId xmlns:a16="http://schemas.microsoft.com/office/drawing/2014/main" id="{11B85B3C-A682-DC47-8ED8-EFF3DF0663B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774825" y="104775"/>
            <a:ext cx="6084888" cy="868363"/>
            <a:chOff x="1774113" y="104757"/>
            <a:chExt cx="6084936" cy="86854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82B3204-B361-9143-9276-D051BDC698B0}"/>
                </a:ext>
              </a:extLst>
            </p:cNvPr>
            <p:cNvSpPr txBox="1"/>
            <p:nvPr userDrawn="1"/>
          </p:nvSpPr>
          <p:spPr>
            <a:xfrm>
              <a:off x="1774113" y="104757"/>
              <a:ext cx="6084936" cy="5541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3000" b="1" cap="small" dirty="0">
                  <a:solidFill>
                    <a:schemeClr val="bg1"/>
                  </a:solidFill>
                  <a:latin typeface="Corbel" pitchFamily="34" charset="0"/>
                </a:rPr>
                <a:t>Computer Organization and Design</a:t>
              </a:r>
              <a:endParaRPr lang="en-US" sz="3000" b="1" cap="small" dirty="0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24E9B1D-C004-C848-92A6-76640D7FF7C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2844096" y="573166"/>
              <a:ext cx="3957669" cy="400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000">
                  <a:solidFill>
                    <a:schemeClr val="bg1"/>
                  </a:solidFill>
                  <a:latin typeface="Arial" charset="0"/>
                </a:rPr>
                <a:t>The Hardware/Software Interface</a:t>
              </a:r>
              <a:endParaRPr lang="en-US" sz="200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419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409825" y="1844675"/>
            <a:ext cx="5832475" cy="762000"/>
          </a:xfrm>
        </p:spPr>
        <p:txBody>
          <a:bodyPr anchor="t"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AU"/>
              <a:t>Chapter …</a:t>
            </a:r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409825" y="2924175"/>
            <a:ext cx="5832475" cy="579438"/>
          </a:xfrm>
        </p:spPr>
        <p:txBody>
          <a:bodyPr>
            <a:spAutoFit/>
          </a:bodyPr>
          <a:lstStyle>
            <a:lvl1pPr marL="0" indent="0">
              <a:buFont typeface="Wingding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AU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69129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1BC08A4E-B12E-3C4A-8E0B-6A83DB83A02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34502B01-EDC4-6A4A-B5FA-19A1A5408CC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5416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8163" y="146050"/>
            <a:ext cx="2066925" cy="6091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46050"/>
            <a:ext cx="6051550" cy="6091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9270EB95-A929-A144-849F-EC7343B5E21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0AF234B6-5583-7B46-B6A5-A17860657E0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59087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46050"/>
            <a:ext cx="8259762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159D9D0D-A9E8-8F4C-A35A-82D1D15208F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0EE2EE14-355A-0A4B-A74C-52E1763C906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0261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F5B7C91A-5D83-2449-AA3E-7ED0F511902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4917AD1F-4776-1446-B2C8-4045752AF37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4977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7D0AF67-008C-4E4E-8278-B4F670BA6C3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F30CE2FF-D9F3-8342-AF0F-725F03B694C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0158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73E056AB-62D3-A549-806F-C9710A4D1EB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24DBEC9E-0BD7-1245-8C3B-FCC8347834E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6516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9CAEBA6A-6C77-C24F-B996-D4D48DCB517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898DDA14-2205-7A4C-9937-2558A942D39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491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5B9B768C-F9E8-D943-AF29-25DCDA137E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FFCF74D7-FBE8-D443-AC9C-FCEF925D2E7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5388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8AD7E9E7-AB35-A546-A334-08B867BB6A3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5A6C2C01-54CC-8241-8408-4A49E3151E9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4306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712380D5-EC4C-CC4D-8F76-2715A583F11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6A91BDDD-E566-FF4E-99CD-2A7DF5C8DA5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2277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7FB681A7-93C9-7442-8959-BE292566649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5 — Large and Fast: Exploiting Memory Hierarchy — </a:t>
            </a:r>
            <a:fld id="{034FC184-B43C-B54C-959F-05B1CC1DDC0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4263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6">
            <a:extLst>
              <a:ext uri="{FF2B5EF4-FFF2-40B4-BE49-F238E27FC236}">
                <a16:creationId xmlns:a16="http://schemas.microsoft.com/office/drawing/2014/main" id="{F453DAB5-D6AA-AB46-B6FC-9F9A63D85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36512" cy="38163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075" name="Rectangle 9">
            <a:extLst>
              <a:ext uri="{FF2B5EF4-FFF2-40B4-BE49-F238E27FC236}">
                <a16:creationId xmlns:a16="http://schemas.microsoft.com/office/drawing/2014/main" id="{0BDB60D6-1392-2343-8F53-086DD04DF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6050"/>
            <a:ext cx="82597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3076" name="Rectangle 10">
            <a:extLst>
              <a:ext uri="{FF2B5EF4-FFF2-40B4-BE49-F238E27FC236}">
                <a16:creationId xmlns:a16="http://schemas.microsoft.com/office/drawing/2014/main" id="{E8EB82FD-00B3-A941-A772-F96A8C58A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40979" name="Rectangle 19">
            <a:extLst>
              <a:ext uri="{FF2B5EF4-FFF2-40B4-BE49-F238E27FC236}">
                <a16:creationId xmlns:a16="http://schemas.microsoft.com/office/drawing/2014/main" id="{969EDF4F-8757-3A48-9142-6D8C181EBC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381750"/>
            <a:ext cx="72723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r>
              <a:rPr lang="en-AU" altLang="en-US"/>
              <a:t>Chapter 5 — Large and Fast: Exploiting Memory Hierarchy — </a:t>
            </a:r>
            <a:fld id="{B4E78E75-085D-4144-8F59-CE5D5115D2D9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1030" name="Rectangle 25">
            <a:extLst>
              <a:ext uri="{FF2B5EF4-FFF2-40B4-BE49-F238E27FC236}">
                <a16:creationId xmlns:a16="http://schemas.microsoft.com/office/drawing/2014/main" id="{1EA4D51B-F6AC-EA4F-8EC6-5544F508B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981075"/>
            <a:ext cx="8569325" cy="714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3">
            <a:extLst>
              <a:ext uri="{FF2B5EF4-FFF2-40B4-BE49-F238E27FC236}">
                <a16:creationId xmlns:a16="http://schemas.microsoft.com/office/drawing/2014/main" id="{51E631F7-3DC3-B640-8CB6-B421183EC0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E6A28269-AA91-5947-A202-77AA807EFE57}" type="slidenum">
              <a:rPr lang="en-AU" altLang="en-US"/>
              <a:pPr/>
              <a:t>1</a:t>
            </a:fld>
            <a:endParaRPr lang="en-AU" altLang="en-US"/>
          </a:p>
        </p:txBody>
      </p:sp>
      <p:sp>
        <p:nvSpPr>
          <p:cNvPr id="2052" name="Rectangle 6">
            <a:extLst>
              <a:ext uri="{FF2B5EF4-FFF2-40B4-BE49-F238E27FC236}">
                <a16:creationId xmlns:a16="http://schemas.microsoft.com/office/drawing/2014/main" id="{65369E51-377E-A546-99DC-B612816C2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7494" y="303352"/>
            <a:ext cx="8620447" cy="707886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5.4 Measuring Cache Performance</a:t>
            </a:r>
            <a:endParaRPr lang="en-AU" altLang="en-US" sz="4000" dirty="0"/>
          </a:p>
        </p:txBody>
      </p:sp>
      <p:sp>
        <p:nvSpPr>
          <p:cNvPr id="2053" name="Rectangle 7">
            <a:extLst>
              <a:ext uri="{FF2B5EF4-FFF2-40B4-BE49-F238E27FC236}">
                <a16:creationId xmlns:a16="http://schemas.microsoft.com/office/drawing/2014/main" id="{B5DFA735-88C8-D04E-92F1-10645C9AD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735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Components of CPU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Program execution cycles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Includes cache hit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Memory stall cycles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dirty="0"/>
              <a:t>Mainly from cache misses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With simplifying assumptions:</a:t>
            </a:r>
            <a:endParaRPr lang="en-AU" altLang="en-US" dirty="0"/>
          </a:p>
        </p:txBody>
      </p:sp>
      <p:graphicFrame>
        <p:nvGraphicFramePr>
          <p:cNvPr id="2050" name="Object 5">
            <a:extLst>
              <a:ext uri="{FF2B5EF4-FFF2-40B4-BE49-F238E27FC236}">
                <a16:creationId xmlns:a16="http://schemas.microsoft.com/office/drawing/2014/main" id="{4195B83E-B4C3-8344-BC55-911E8085A9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85888" y="3905250"/>
          <a:ext cx="6148387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" imgW="70802500" imgH="27203400" progId="Equation.3">
                  <p:embed/>
                </p:oleObj>
              </mc:Choice>
              <mc:Fallback>
                <p:oleObj name="Equation" r:id="rId4" imgW="70802500" imgH="27203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3905250"/>
                        <a:ext cx="6148387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>
            <a:extLst>
              <a:ext uri="{FF2B5EF4-FFF2-40B4-BE49-F238E27FC236}">
                <a16:creationId xmlns:a16="http://schemas.microsoft.com/office/drawing/2014/main" id="{579159B0-17E9-9844-81F7-84EA55FF01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F965BFE5-B24D-A54E-8ED5-A6DAC319B441}" type="slidenum">
              <a:rPr lang="en-AU" altLang="en-US"/>
              <a:pPr/>
              <a:t>10</a:t>
            </a:fld>
            <a:endParaRPr lang="en-AU" altLang="en-US"/>
          </a:p>
        </p:txBody>
      </p:sp>
      <p:sp>
        <p:nvSpPr>
          <p:cNvPr id="48131" name="Rectangle 4">
            <a:extLst>
              <a:ext uri="{FF2B5EF4-FFF2-40B4-BE49-F238E27FC236}">
                <a16:creationId xmlns:a16="http://schemas.microsoft.com/office/drawing/2014/main" id="{EFC7DFEE-09FA-6946-97E7-0FB89CFDA1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Much Associativity</a:t>
            </a:r>
            <a:endParaRPr lang="en-AU" altLang="en-US"/>
          </a:p>
        </p:txBody>
      </p:sp>
      <p:sp>
        <p:nvSpPr>
          <p:cNvPr id="48132" name="Rectangle 5">
            <a:extLst>
              <a:ext uri="{FF2B5EF4-FFF2-40B4-BE49-F238E27FC236}">
                <a16:creationId xmlns:a16="http://schemas.microsoft.com/office/drawing/2014/main" id="{6C1A43B8-2B22-BC46-AA1C-C9CD9A214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Increased associativity decreases miss rate</a:t>
            </a:r>
          </a:p>
          <a:p>
            <a:pPr lvl="1" eaLnBrk="1" hangingPunct="1"/>
            <a:r>
              <a:rPr lang="en-US" altLang="en-US"/>
              <a:t>But with diminishing returns</a:t>
            </a:r>
          </a:p>
          <a:p>
            <a:pPr eaLnBrk="1" hangingPunct="1"/>
            <a:r>
              <a:rPr lang="en-US" altLang="en-US"/>
              <a:t>Simulation of a system with 64KB</a:t>
            </a:r>
            <a:br>
              <a:rPr lang="en-US" altLang="en-US"/>
            </a:br>
            <a:r>
              <a:rPr lang="en-US" altLang="en-US"/>
              <a:t>D-cache, 16-word blocks, SPEC2000</a:t>
            </a:r>
          </a:p>
          <a:p>
            <a:pPr lvl="1" eaLnBrk="1" hangingPunct="1"/>
            <a:r>
              <a:rPr lang="en-US" altLang="en-US"/>
              <a:t>1-way: 10.3%</a:t>
            </a:r>
          </a:p>
          <a:p>
            <a:pPr lvl="1" eaLnBrk="1" hangingPunct="1"/>
            <a:r>
              <a:rPr lang="en-US" altLang="en-US"/>
              <a:t>2-way: 8.6%</a:t>
            </a:r>
          </a:p>
          <a:p>
            <a:pPr lvl="1" eaLnBrk="1" hangingPunct="1"/>
            <a:r>
              <a:rPr lang="en-US" altLang="en-US"/>
              <a:t>4-way: 8.3%</a:t>
            </a:r>
          </a:p>
          <a:p>
            <a:pPr lvl="1" eaLnBrk="1" hangingPunct="1"/>
            <a:r>
              <a:rPr lang="en-US" altLang="en-US"/>
              <a:t>8-way: 8.1%</a:t>
            </a:r>
            <a:endParaRPr lang="en-AU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2">
            <a:extLst>
              <a:ext uri="{FF2B5EF4-FFF2-40B4-BE49-F238E27FC236}">
                <a16:creationId xmlns:a16="http://schemas.microsoft.com/office/drawing/2014/main" id="{4CF96E4C-7E1F-494A-B321-B69A0895E4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EB017C02-A56D-D441-B929-E93C2B0F2276}" type="slidenum">
              <a:rPr lang="en-AU" altLang="en-US"/>
              <a:pPr/>
              <a:t>11</a:t>
            </a:fld>
            <a:endParaRPr lang="en-AU" altLang="en-US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F16753B1-E2A2-8E40-8675-E482428D0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Set Associative Cache Organization</a:t>
            </a:r>
            <a:endParaRPr lang="en-AU" altLang="en-US" sz="3600"/>
          </a:p>
        </p:txBody>
      </p:sp>
      <p:pic>
        <p:nvPicPr>
          <p:cNvPr id="49156" name="Picture 4" descr="f05-17-P374493">
            <a:extLst>
              <a:ext uri="{FF2B5EF4-FFF2-40B4-BE49-F238E27FC236}">
                <a16:creationId xmlns:a16="http://schemas.microsoft.com/office/drawing/2014/main" id="{CBD2CA56-EAC1-E549-83D3-C455A3219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96975"/>
            <a:ext cx="6061075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>
            <a:extLst>
              <a:ext uri="{FF2B5EF4-FFF2-40B4-BE49-F238E27FC236}">
                <a16:creationId xmlns:a16="http://schemas.microsoft.com/office/drawing/2014/main" id="{E2B5D473-83E2-B64A-A937-4C00DF1B3F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9EF9A5C1-47A2-E147-ACF0-BDABAF631A0A}" type="slidenum">
              <a:rPr lang="en-AU" altLang="en-US"/>
              <a:pPr/>
              <a:t>12</a:t>
            </a:fld>
            <a:endParaRPr lang="en-AU" altLang="en-US"/>
          </a:p>
        </p:txBody>
      </p:sp>
      <p:sp>
        <p:nvSpPr>
          <p:cNvPr id="50179" name="Rectangle 4">
            <a:extLst>
              <a:ext uri="{FF2B5EF4-FFF2-40B4-BE49-F238E27FC236}">
                <a16:creationId xmlns:a16="http://schemas.microsoft.com/office/drawing/2014/main" id="{315AB65B-0B8A-CA4C-BE7F-2DF2554C9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Replacement Policy</a:t>
            </a:r>
            <a:endParaRPr lang="en-AU" altLang="en-US"/>
          </a:p>
        </p:txBody>
      </p:sp>
      <p:sp>
        <p:nvSpPr>
          <p:cNvPr id="50180" name="Rectangle 5">
            <a:extLst>
              <a:ext uri="{FF2B5EF4-FFF2-40B4-BE49-F238E27FC236}">
                <a16:creationId xmlns:a16="http://schemas.microsoft.com/office/drawing/2014/main" id="{8DC96513-9AF2-944D-9792-557298EBB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Direct mapped: no choice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Set associative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Prefer non-valid entry, if there is one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Otherwise, choose among entries in the set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Least-recently used (LRU)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Choose the one unused for the longest time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/>
              <a:t>Simple for 2-way, manageable for 4-way, too hard beyond that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Random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Gives approximately the same performance as LRU for high associativity</a:t>
            </a:r>
            <a:endParaRPr lang="en-AU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>
            <a:extLst>
              <a:ext uri="{FF2B5EF4-FFF2-40B4-BE49-F238E27FC236}">
                <a16:creationId xmlns:a16="http://schemas.microsoft.com/office/drawing/2014/main" id="{C8734CE0-937A-2E40-8CF7-8EA88807EA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9B2AB9F7-D219-9D44-969B-BA3C40CD6622}" type="slidenum">
              <a:rPr lang="en-AU" altLang="en-US"/>
              <a:pPr/>
              <a:t>13</a:t>
            </a:fld>
            <a:endParaRPr lang="en-AU" altLang="en-US"/>
          </a:p>
        </p:txBody>
      </p:sp>
      <p:sp>
        <p:nvSpPr>
          <p:cNvPr id="51203" name="Rectangle 4">
            <a:extLst>
              <a:ext uri="{FF2B5EF4-FFF2-40B4-BE49-F238E27FC236}">
                <a16:creationId xmlns:a16="http://schemas.microsoft.com/office/drawing/2014/main" id="{E79F8EA8-030A-6149-A32D-83C62F68A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Multilevel Caches</a:t>
            </a:r>
            <a:endParaRPr lang="en-AU" altLang="en-US"/>
          </a:p>
        </p:txBody>
      </p:sp>
      <p:sp>
        <p:nvSpPr>
          <p:cNvPr id="51204" name="Rectangle 5">
            <a:extLst>
              <a:ext uri="{FF2B5EF4-FFF2-40B4-BE49-F238E27FC236}">
                <a16:creationId xmlns:a16="http://schemas.microsoft.com/office/drawing/2014/main" id="{B7C3D180-8809-1549-AE5D-9D41F212B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Primary cache attached to CPU</a:t>
            </a:r>
          </a:p>
          <a:p>
            <a:pPr lvl="1" eaLnBrk="1" hangingPunct="1"/>
            <a:r>
              <a:rPr lang="en-US" altLang="en-US"/>
              <a:t>Small, but fast</a:t>
            </a:r>
          </a:p>
          <a:p>
            <a:pPr eaLnBrk="1" hangingPunct="1"/>
            <a:r>
              <a:rPr lang="en-US" altLang="en-US"/>
              <a:t>Level-2 cache services misses from primary cache</a:t>
            </a:r>
          </a:p>
          <a:p>
            <a:pPr lvl="1" eaLnBrk="1" hangingPunct="1"/>
            <a:r>
              <a:rPr lang="en-US" altLang="en-US"/>
              <a:t>Larger, slower, but still faster than main memory</a:t>
            </a:r>
          </a:p>
          <a:p>
            <a:pPr eaLnBrk="1" hangingPunct="1"/>
            <a:r>
              <a:rPr lang="en-US" altLang="en-US"/>
              <a:t>Main memory services L-2 cache misses</a:t>
            </a:r>
          </a:p>
          <a:p>
            <a:pPr eaLnBrk="1" hangingPunct="1"/>
            <a:r>
              <a:rPr lang="en-US" altLang="en-US"/>
              <a:t>Some high-end systems include L-3 cache</a:t>
            </a:r>
            <a:endParaRPr lang="en-AU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>
            <a:extLst>
              <a:ext uri="{FF2B5EF4-FFF2-40B4-BE49-F238E27FC236}">
                <a16:creationId xmlns:a16="http://schemas.microsoft.com/office/drawing/2014/main" id="{4E4A373F-9AD2-D741-8C9C-8B10EA1A8E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675258E9-D51A-1E49-A062-701015E13EE5}" type="slidenum">
              <a:rPr lang="en-AU" altLang="en-US"/>
              <a:pPr/>
              <a:t>14</a:t>
            </a:fld>
            <a:endParaRPr lang="en-AU" altLang="en-US"/>
          </a:p>
        </p:txBody>
      </p:sp>
      <p:sp>
        <p:nvSpPr>
          <p:cNvPr id="52227" name="Rectangle 4">
            <a:extLst>
              <a:ext uri="{FF2B5EF4-FFF2-40B4-BE49-F238E27FC236}">
                <a16:creationId xmlns:a16="http://schemas.microsoft.com/office/drawing/2014/main" id="{807ED23E-AB88-A044-B335-C5FEDEA69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Multilevel Cache Example</a:t>
            </a:r>
            <a:endParaRPr lang="en-AU" altLang="en-US"/>
          </a:p>
        </p:txBody>
      </p:sp>
      <p:sp>
        <p:nvSpPr>
          <p:cNvPr id="52228" name="Rectangle 5">
            <a:extLst>
              <a:ext uri="{FF2B5EF4-FFF2-40B4-BE49-F238E27FC236}">
                <a16:creationId xmlns:a16="http://schemas.microsoft.com/office/drawing/2014/main" id="{F9799D99-52F3-B04E-9DE5-E4CCFB8D35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Given</a:t>
            </a:r>
          </a:p>
          <a:p>
            <a:pPr lvl="1" eaLnBrk="1" hangingPunct="1"/>
            <a:r>
              <a:rPr lang="en-US" altLang="en-US" dirty="0"/>
              <a:t>CPU base CPI = 1, clock rate = 4GHz</a:t>
            </a:r>
          </a:p>
          <a:p>
            <a:pPr lvl="1" eaLnBrk="1" hangingPunct="1"/>
            <a:r>
              <a:rPr lang="en-US" altLang="en-US" dirty="0"/>
              <a:t>Miss rate/instruction = 2%</a:t>
            </a:r>
          </a:p>
          <a:p>
            <a:pPr lvl="1" eaLnBrk="1" hangingPunct="1"/>
            <a:r>
              <a:rPr lang="en-US" altLang="en-US" dirty="0"/>
              <a:t>Main memory access time = 100ns</a:t>
            </a:r>
          </a:p>
          <a:p>
            <a:pPr eaLnBrk="1" hangingPunct="1"/>
            <a:r>
              <a:rPr lang="en-US" altLang="en-US" dirty="0"/>
              <a:t>With just primary cache</a:t>
            </a:r>
          </a:p>
          <a:p>
            <a:pPr lvl="1" eaLnBrk="1" hangingPunct="1"/>
            <a:r>
              <a:rPr lang="en-US" altLang="en-US" dirty="0"/>
              <a:t>Miss penalty = 100ns/0.25ns = 400 cycles</a:t>
            </a:r>
          </a:p>
          <a:p>
            <a:pPr lvl="1" eaLnBrk="1" hangingPunct="1"/>
            <a:r>
              <a:rPr lang="en-US" altLang="en-US" dirty="0"/>
              <a:t>Effective CPI = 1 + 0.02 × 400 = 9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>
            <a:extLst>
              <a:ext uri="{FF2B5EF4-FFF2-40B4-BE49-F238E27FC236}">
                <a16:creationId xmlns:a16="http://schemas.microsoft.com/office/drawing/2014/main" id="{B49702EB-2E0B-3C4E-97D0-C599176BAE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771D5D39-518F-9346-B698-B51D28A567AC}" type="slidenum">
              <a:rPr lang="en-AU" altLang="en-US"/>
              <a:pPr/>
              <a:t>15</a:t>
            </a:fld>
            <a:endParaRPr lang="en-AU" altLang="en-US"/>
          </a:p>
        </p:txBody>
      </p:sp>
      <p:sp>
        <p:nvSpPr>
          <p:cNvPr id="53251" name="Rectangle 4">
            <a:extLst>
              <a:ext uri="{FF2B5EF4-FFF2-40B4-BE49-F238E27FC236}">
                <a16:creationId xmlns:a16="http://schemas.microsoft.com/office/drawing/2014/main" id="{C0CC0AE0-9412-F84B-AF3A-74AEC79E9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(cont.)</a:t>
            </a:r>
            <a:endParaRPr lang="en-AU" altLang="en-US"/>
          </a:p>
        </p:txBody>
      </p:sp>
      <p:sp>
        <p:nvSpPr>
          <p:cNvPr id="53252" name="Rectangle 5">
            <a:extLst>
              <a:ext uri="{FF2B5EF4-FFF2-40B4-BE49-F238E27FC236}">
                <a16:creationId xmlns:a16="http://schemas.microsoft.com/office/drawing/2014/main" id="{CF01A23F-894C-1949-AA95-905869B34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Now add L-2 cache</a:t>
            </a:r>
          </a:p>
          <a:p>
            <a:pPr lvl="1" eaLnBrk="1" hangingPunct="1"/>
            <a:r>
              <a:rPr lang="en-US" altLang="en-US" dirty="0"/>
              <a:t>Access time = 5ns</a:t>
            </a:r>
          </a:p>
          <a:p>
            <a:pPr lvl="1" eaLnBrk="1" hangingPunct="1"/>
            <a:r>
              <a:rPr lang="en-US" altLang="en-US" dirty="0"/>
              <a:t>Global miss rate to main memory = 0.5%</a:t>
            </a:r>
          </a:p>
          <a:p>
            <a:pPr eaLnBrk="1" hangingPunct="1"/>
            <a:r>
              <a:rPr lang="en-US" altLang="en-US" dirty="0"/>
              <a:t>Primary miss with L-2 hit</a:t>
            </a:r>
          </a:p>
          <a:p>
            <a:pPr lvl="1" eaLnBrk="1" hangingPunct="1"/>
            <a:r>
              <a:rPr lang="en-US" altLang="en-US" dirty="0"/>
              <a:t>Penalty = 5ns/0.25ns = 20 cycles</a:t>
            </a:r>
          </a:p>
          <a:p>
            <a:pPr eaLnBrk="1" hangingPunct="1"/>
            <a:r>
              <a:rPr lang="en-US" altLang="en-US" dirty="0"/>
              <a:t>Primary miss with L-2 miss</a:t>
            </a:r>
          </a:p>
          <a:p>
            <a:pPr lvl="1" eaLnBrk="1" hangingPunct="1"/>
            <a:r>
              <a:rPr lang="en-US" altLang="en-US" dirty="0"/>
              <a:t>Extra penalty = 500 cycles</a:t>
            </a:r>
          </a:p>
          <a:p>
            <a:pPr eaLnBrk="1" hangingPunct="1"/>
            <a:r>
              <a:rPr lang="en-US" altLang="en-US" dirty="0"/>
              <a:t>CPI = 1 + 0.02 × 20 + 0.005 × 400 = 3.4</a:t>
            </a:r>
          </a:p>
          <a:p>
            <a:pPr eaLnBrk="1" hangingPunct="1"/>
            <a:r>
              <a:rPr lang="en-US" altLang="en-US" dirty="0"/>
              <a:t>Performance ratio = 9/3.4 = 2.6</a:t>
            </a:r>
            <a:endParaRPr lang="en-AU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>
            <a:extLst>
              <a:ext uri="{FF2B5EF4-FFF2-40B4-BE49-F238E27FC236}">
                <a16:creationId xmlns:a16="http://schemas.microsoft.com/office/drawing/2014/main" id="{913BF167-12E7-4D43-BE0A-00AFA7112E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4E97C3FF-DECE-2441-AAAA-2EB2A9D33A79}" type="slidenum">
              <a:rPr lang="en-AU" altLang="en-US"/>
              <a:pPr/>
              <a:t>16</a:t>
            </a:fld>
            <a:endParaRPr lang="en-AU" altLang="en-US"/>
          </a:p>
        </p:txBody>
      </p:sp>
      <p:sp>
        <p:nvSpPr>
          <p:cNvPr id="54275" name="Rectangle 6">
            <a:extLst>
              <a:ext uri="{FF2B5EF4-FFF2-40B4-BE49-F238E27FC236}">
                <a16:creationId xmlns:a16="http://schemas.microsoft.com/office/drawing/2014/main" id="{1D58DCDE-8F6C-774B-BF67-474DA774D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06375"/>
            <a:ext cx="8259762" cy="701675"/>
          </a:xfrm>
        </p:spPr>
        <p:txBody>
          <a:bodyPr/>
          <a:lstStyle/>
          <a:p>
            <a:pPr eaLnBrk="1" hangingPunct="1"/>
            <a:r>
              <a:rPr lang="en-US" altLang="en-US" sz="4000"/>
              <a:t>Multilevel Cache Considerations</a:t>
            </a:r>
            <a:endParaRPr lang="en-AU" altLang="en-US" sz="4000"/>
          </a:p>
        </p:txBody>
      </p:sp>
      <p:sp>
        <p:nvSpPr>
          <p:cNvPr id="54276" name="Rectangle 7">
            <a:extLst>
              <a:ext uri="{FF2B5EF4-FFF2-40B4-BE49-F238E27FC236}">
                <a16:creationId xmlns:a16="http://schemas.microsoft.com/office/drawing/2014/main" id="{68A00FEF-9CB0-844E-BC10-E81FA6943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Primary cache</a:t>
            </a:r>
          </a:p>
          <a:p>
            <a:pPr lvl="1" eaLnBrk="1" hangingPunct="1"/>
            <a:r>
              <a:rPr lang="en-US" altLang="en-US"/>
              <a:t>Focus on minimal hit time</a:t>
            </a:r>
          </a:p>
          <a:p>
            <a:pPr eaLnBrk="1" hangingPunct="1"/>
            <a:r>
              <a:rPr lang="en-US" altLang="en-US"/>
              <a:t>L-2 cache</a:t>
            </a:r>
          </a:p>
          <a:p>
            <a:pPr lvl="1" eaLnBrk="1" hangingPunct="1"/>
            <a:r>
              <a:rPr lang="en-US" altLang="en-US"/>
              <a:t>Focus on low miss rate to avoid main memory access</a:t>
            </a:r>
          </a:p>
          <a:p>
            <a:pPr lvl="1" eaLnBrk="1" hangingPunct="1"/>
            <a:r>
              <a:rPr lang="en-US" altLang="en-US"/>
              <a:t>Hit time has less overall impact</a:t>
            </a:r>
          </a:p>
          <a:p>
            <a:pPr eaLnBrk="1" hangingPunct="1"/>
            <a:r>
              <a:rPr lang="en-US" altLang="en-US"/>
              <a:t>Results</a:t>
            </a:r>
          </a:p>
          <a:p>
            <a:pPr lvl="1" eaLnBrk="1" hangingPunct="1"/>
            <a:r>
              <a:rPr lang="en-US" altLang="en-US"/>
              <a:t>L-1 cache usually smaller than a single cache</a:t>
            </a:r>
          </a:p>
          <a:p>
            <a:pPr lvl="1" eaLnBrk="1" hangingPunct="1"/>
            <a:r>
              <a:rPr lang="en-US" altLang="en-US"/>
              <a:t>L-1 block size smaller than L-2 block size</a:t>
            </a:r>
            <a:endParaRPr lang="en-AU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>
            <a:extLst>
              <a:ext uri="{FF2B5EF4-FFF2-40B4-BE49-F238E27FC236}">
                <a16:creationId xmlns:a16="http://schemas.microsoft.com/office/drawing/2014/main" id="{4B3031E6-5E1D-F842-AF89-83A0F7B358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F2439037-944E-454C-A27A-E4215CB91BCC}" type="slidenum">
              <a:rPr lang="en-AU" altLang="en-US"/>
              <a:pPr/>
              <a:t>17</a:t>
            </a:fld>
            <a:endParaRPr lang="en-AU" altLang="en-US"/>
          </a:p>
        </p:txBody>
      </p:sp>
      <p:sp>
        <p:nvSpPr>
          <p:cNvPr id="55299" name="Rectangle 4">
            <a:extLst>
              <a:ext uri="{FF2B5EF4-FFF2-40B4-BE49-F238E27FC236}">
                <a16:creationId xmlns:a16="http://schemas.microsoft.com/office/drawing/2014/main" id="{12D57F64-C3FD-5F46-A331-A58D58BC0A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6700"/>
            <a:ext cx="8259762" cy="641350"/>
          </a:xfrm>
        </p:spPr>
        <p:txBody>
          <a:bodyPr/>
          <a:lstStyle/>
          <a:p>
            <a:pPr eaLnBrk="1" hangingPunct="1"/>
            <a:r>
              <a:rPr lang="en-US" altLang="en-US" sz="3600"/>
              <a:t>Interactions with Advanced CPUs</a:t>
            </a:r>
            <a:endParaRPr lang="en-AU" altLang="en-US" sz="3600"/>
          </a:p>
        </p:txBody>
      </p:sp>
      <p:sp>
        <p:nvSpPr>
          <p:cNvPr id="55300" name="Rectangle 5">
            <a:extLst>
              <a:ext uri="{FF2B5EF4-FFF2-40B4-BE49-F238E27FC236}">
                <a16:creationId xmlns:a16="http://schemas.microsoft.com/office/drawing/2014/main" id="{B69DB0C1-937A-C14A-947B-723C649281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Out-of-order CPUs can execute instructions during cache miss</a:t>
            </a:r>
          </a:p>
          <a:p>
            <a:pPr lvl="1" eaLnBrk="1" hangingPunct="1"/>
            <a:r>
              <a:rPr lang="en-US" altLang="en-US"/>
              <a:t>Pending store stays in load/store unit</a:t>
            </a:r>
          </a:p>
          <a:p>
            <a:pPr lvl="1" eaLnBrk="1" hangingPunct="1"/>
            <a:r>
              <a:rPr lang="en-US" altLang="en-US"/>
              <a:t>Dependent instructions wait in reservation stations</a:t>
            </a:r>
          </a:p>
          <a:p>
            <a:pPr lvl="2" eaLnBrk="1" hangingPunct="1"/>
            <a:r>
              <a:rPr lang="en-US" altLang="en-US"/>
              <a:t>Independent instructions continue</a:t>
            </a:r>
          </a:p>
          <a:p>
            <a:pPr eaLnBrk="1" hangingPunct="1"/>
            <a:r>
              <a:rPr lang="en-US" altLang="en-US"/>
              <a:t>Effect of miss depends on program data flow</a:t>
            </a:r>
          </a:p>
          <a:p>
            <a:pPr lvl="1" eaLnBrk="1" hangingPunct="1"/>
            <a:r>
              <a:rPr lang="en-US" altLang="en-US"/>
              <a:t>Much harder to analyse</a:t>
            </a:r>
          </a:p>
          <a:p>
            <a:pPr lvl="1" eaLnBrk="1" hangingPunct="1"/>
            <a:r>
              <a:rPr lang="en-US" altLang="en-US"/>
              <a:t>Use system simulation</a:t>
            </a:r>
            <a:endParaRPr lang="en-AU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3">
            <a:extLst>
              <a:ext uri="{FF2B5EF4-FFF2-40B4-BE49-F238E27FC236}">
                <a16:creationId xmlns:a16="http://schemas.microsoft.com/office/drawing/2014/main" id="{B03DD083-C25B-6B43-A192-BDD2180C47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E39BCB2C-1161-364F-8ED7-EC26365B3A4C}" type="slidenum">
              <a:rPr lang="en-AU" altLang="en-US"/>
              <a:pPr/>
              <a:t>18</a:t>
            </a:fld>
            <a:endParaRPr lang="en-AU" altLang="en-US"/>
          </a:p>
        </p:txBody>
      </p:sp>
      <p:pic>
        <p:nvPicPr>
          <p:cNvPr id="56323" name="Picture 6" descr="f05-18-P374493">
            <a:extLst>
              <a:ext uri="{FF2B5EF4-FFF2-40B4-BE49-F238E27FC236}">
                <a16:creationId xmlns:a16="http://schemas.microsoft.com/office/drawing/2014/main" id="{8B75B256-B50B-204C-975E-4C8072870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913" y="1268413"/>
            <a:ext cx="270510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Rectangle 2">
            <a:extLst>
              <a:ext uri="{FF2B5EF4-FFF2-40B4-BE49-F238E27FC236}">
                <a16:creationId xmlns:a16="http://schemas.microsoft.com/office/drawing/2014/main" id="{1779A35F-FD86-6D4B-9E99-D57C49E9DA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Interactions with Software</a:t>
            </a:r>
            <a:endParaRPr lang="en-AU" altLang="en-US"/>
          </a:p>
        </p:txBody>
      </p:sp>
      <p:sp>
        <p:nvSpPr>
          <p:cNvPr id="56325" name="Rectangle 3">
            <a:extLst>
              <a:ext uri="{FF2B5EF4-FFF2-40B4-BE49-F238E27FC236}">
                <a16:creationId xmlns:a16="http://schemas.microsoft.com/office/drawing/2014/main" id="{6870EC1C-14E8-F742-906B-108793108E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4683125" cy="5111750"/>
          </a:xfrm>
        </p:spPr>
        <p:txBody>
          <a:bodyPr/>
          <a:lstStyle/>
          <a:p>
            <a:pPr eaLnBrk="1" hangingPunct="1"/>
            <a:r>
              <a:rPr lang="en-US" altLang="en-US" sz="3600"/>
              <a:t>Misses depend on memory access patterns</a:t>
            </a:r>
          </a:p>
          <a:p>
            <a:pPr lvl="1" eaLnBrk="1" hangingPunct="1"/>
            <a:r>
              <a:rPr lang="en-US" altLang="en-US" sz="3200"/>
              <a:t>Algorithm behavior</a:t>
            </a:r>
          </a:p>
          <a:p>
            <a:pPr lvl="1" eaLnBrk="1" hangingPunct="1"/>
            <a:r>
              <a:rPr lang="en-US" altLang="en-US" sz="3200"/>
              <a:t>Compiler optimization for memory access</a:t>
            </a:r>
            <a:endParaRPr lang="en-AU" altLang="en-US" sz="3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>
            <a:extLst>
              <a:ext uri="{FF2B5EF4-FFF2-40B4-BE49-F238E27FC236}">
                <a16:creationId xmlns:a16="http://schemas.microsoft.com/office/drawing/2014/main" id="{BF9EA8C1-519D-CC4C-A143-21EF7F7A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61938"/>
            <a:ext cx="8259762" cy="646112"/>
          </a:xfrm>
        </p:spPr>
        <p:txBody>
          <a:bodyPr/>
          <a:lstStyle/>
          <a:p>
            <a:r>
              <a:rPr lang="en-US" altLang="en-US" sz="3600"/>
              <a:t>Software Optimization via Blocking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5FEFE-C30F-D642-8BA9-8E9ADE787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Goal:  maximize accesses to data before it is replaced</a:t>
            </a:r>
          </a:p>
          <a:p>
            <a:pPr>
              <a:defRPr/>
            </a:pPr>
            <a:r>
              <a:rPr lang="en-US" dirty="0"/>
              <a:t>Consider inner loops of DGEMM:</a:t>
            </a:r>
          </a:p>
          <a:p>
            <a:pPr>
              <a:defRPr/>
            </a:pPr>
            <a:endParaRPr lang="en-US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j = 0; j &lt; n; ++j)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cij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C[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i+j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*n];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for(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k = 0; k &lt; n; k++ 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     cij += A[i+k*n] * B[k+j*n];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C[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i+j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*n]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cij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57348" name="Footer Placeholder 3">
            <a:extLst>
              <a:ext uri="{FF2B5EF4-FFF2-40B4-BE49-F238E27FC236}">
                <a16:creationId xmlns:a16="http://schemas.microsoft.com/office/drawing/2014/main" id="{F3C5FF35-E9F8-2144-9275-2CB0419528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5F8AB436-06FB-FD4B-9186-079E259A5401}" type="slidenum">
              <a:rPr lang="en-AU" altLang="en-US"/>
              <a:pPr/>
              <a:t>19</a:t>
            </a:fld>
            <a:endParaRPr lang="en-A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>
            <a:extLst>
              <a:ext uri="{FF2B5EF4-FFF2-40B4-BE49-F238E27FC236}">
                <a16:creationId xmlns:a16="http://schemas.microsoft.com/office/drawing/2014/main" id="{05B672CC-9BFD-7D49-89C3-3E16D674A0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F5C183F0-6A85-A849-BD2B-DDF37AFE0000}" type="slidenum">
              <a:rPr lang="en-AU" altLang="en-US"/>
              <a:pPr/>
              <a:t>2</a:t>
            </a:fld>
            <a:endParaRPr lang="en-AU" altLang="en-US"/>
          </a:p>
        </p:txBody>
      </p:sp>
      <p:sp>
        <p:nvSpPr>
          <p:cNvPr id="39939" name="Rectangle 4">
            <a:extLst>
              <a:ext uri="{FF2B5EF4-FFF2-40B4-BE49-F238E27FC236}">
                <a16:creationId xmlns:a16="http://schemas.microsoft.com/office/drawing/2014/main" id="{DB0BF437-780F-6542-8A35-3A642AA6D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Cache Performance Example</a:t>
            </a:r>
            <a:endParaRPr lang="en-AU" altLang="en-US"/>
          </a:p>
        </p:txBody>
      </p:sp>
      <p:sp>
        <p:nvSpPr>
          <p:cNvPr id="39940" name="Rectangle 5">
            <a:extLst>
              <a:ext uri="{FF2B5EF4-FFF2-40B4-BE49-F238E27FC236}">
                <a16:creationId xmlns:a16="http://schemas.microsoft.com/office/drawing/2014/main" id="{D705781D-F0CE-C843-BCDA-312E738F6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088478"/>
            <a:ext cx="8270875" cy="536485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Given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I-cache miss rate = 2%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D-cache miss rate = 4%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Miss penalty = 100 cycles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Base CPI (ideal cache) = 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Load &amp; stores are 36% of instructions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Miss cycles per instruction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I-cache: 0.02 × 100 = 2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D-cache: 0.36 × 0.04 × 100 = 1.44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Actual CPI = 2 + 2 + 1.44 = 5.44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Ideal CPU is 5.44/2 =2.72 times faster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What happens if the processor is faster?</a:t>
            </a:r>
            <a:endParaRPr lang="en-AU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24B9AD40-C7F7-D341-8571-2B6C33738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DGEMM Access Pattern</a:t>
            </a:r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413F8579-0174-FC42-892F-8A324A410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C, A, and B arrays</a:t>
            </a:r>
          </a:p>
        </p:txBody>
      </p:sp>
      <p:sp>
        <p:nvSpPr>
          <p:cNvPr id="58372" name="Footer Placeholder 3">
            <a:extLst>
              <a:ext uri="{FF2B5EF4-FFF2-40B4-BE49-F238E27FC236}">
                <a16:creationId xmlns:a16="http://schemas.microsoft.com/office/drawing/2014/main" id="{458FA8DE-03E0-6544-B85E-19A59CA1DF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E5EE27AA-E53F-1245-9D0A-DDE2352A7FB4}" type="slidenum">
              <a:rPr lang="en-AU" altLang="en-US"/>
              <a:pPr/>
              <a:t>20</a:t>
            </a:fld>
            <a:endParaRPr lang="en-AU" altLang="en-US"/>
          </a:p>
        </p:txBody>
      </p:sp>
      <p:pic>
        <p:nvPicPr>
          <p:cNvPr id="58373" name="Picture 2">
            <a:extLst>
              <a:ext uri="{FF2B5EF4-FFF2-40B4-BE49-F238E27FC236}">
                <a16:creationId xmlns:a16="http://schemas.microsoft.com/office/drawing/2014/main" id="{0FC65315-600F-744B-8908-462B0422F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284538"/>
            <a:ext cx="770255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4" name="TextBox 4">
            <a:extLst>
              <a:ext uri="{FF2B5EF4-FFF2-40B4-BE49-F238E27FC236}">
                <a16:creationId xmlns:a16="http://schemas.microsoft.com/office/drawing/2014/main" id="{67A95952-683F-EB4A-BE4F-CC4D01744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238" y="2133600"/>
            <a:ext cx="2087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older accesses</a:t>
            </a:r>
          </a:p>
        </p:txBody>
      </p:sp>
      <p:cxnSp>
        <p:nvCxnSpPr>
          <p:cNvPr id="58375" name="Straight Arrow Connector 6">
            <a:extLst>
              <a:ext uri="{FF2B5EF4-FFF2-40B4-BE49-F238E27FC236}">
                <a16:creationId xmlns:a16="http://schemas.microsoft.com/office/drawing/2014/main" id="{F739EB78-B750-5B4A-BAF1-257F4B44DCF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692275" y="2501900"/>
            <a:ext cx="503238" cy="1431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376" name="TextBox 8">
            <a:extLst>
              <a:ext uri="{FF2B5EF4-FFF2-40B4-BE49-F238E27FC236}">
                <a16:creationId xmlns:a16="http://schemas.microsoft.com/office/drawing/2014/main" id="{C4067335-6493-F14F-A8D6-DB20B8D4A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25" y="2565400"/>
            <a:ext cx="2087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new accesses</a:t>
            </a:r>
          </a:p>
        </p:txBody>
      </p:sp>
      <p:cxnSp>
        <p:nvCxnSpPr>
          <p:cNvPr id="58377" name="Straight Arrow Connector 11">
            <a:extLst>
              <a:ext uri="{FF2B5EF4-FFF2-40B4-BE49-F238E27FC236}">
                <a16:creationId xmlns:a16="http://schemas.microsoft.com/office/drawing/2014/main" id="{D86C0DF1-0CB5-9C4E-88AC-F81C277C4C7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00338" y="2933700"/>
            <a:ext cx="369887" cy="12874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7317138A-6469-0043-A6D1-408789969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Cache Blocked DGEMM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3F52312A-E20A-4B4C-A84B-C57377D77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 #define BLOCKSIZE 32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2 void do_block (int n, int si, int sj, int sk, double *A, double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3 *B, double *C)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4 {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5  for (int i = si; i &lt; si+BLOCKSIZE; ++i)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6   for (int j = sj; j &lt; sj+BLOCKSIZE; ++j)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7   {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8    double cij = C[i+j*n];/* cij = C[i][j] */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9    for( int k = sk; k &lt; sk+BLOCKSIZE; k++ )</a:t>
            </a:r>
          </a:p>
          <a:p>
            <a:pPr marL="0" indent="0">
              <a:buFont typeface="Wingdings" pitchFamily="2" charset="2"/>
              <a:buNone/>
            </a:pPr>
            <a:r>
              <a:rPr lang="pt-BR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10    cij += A[i+k*n] * B[k+j*n];/* cij+=A[i][k]*B[k][j] */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11   C[i+j*n] = cij;/* C[i][j] = cij */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12  }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13 }</a:t>
            </a:r>
          </a:p>
          <a:p>
            <a:pPr marL="0" indent="0">
              <a:buFont typeface="Wingdings" pitchFamily="2" charset="2"/>
              <a:buNone/>
            </a:pPr>
            <a:r>
              <a:rPr lang="fr-FR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14 void dgemm (int n, double* A, double* B, double* C)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15 {</a:t>
            </a:r>
          </a:p>
          <a:p>
            <a:pPr marL="0" indent="0">
              <a:buFont typeface="Wingdings" pitchFamily="2" charset="2"/>
              <a:buNone/>
            </a:pPr>
            <a:r>
              <a:rPr lang="sv-SE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16  for ( int sj = 0; sj &lt; n; sj += BLOCKSIZE )</a:t>
            </a:r>
          </a:p>
          <a:p>
            <a:pPr marL="0" indent="0">
              <a:buFont typeface="Wingdings" pitchFamily="2" charset="2"/>
              <a:buNone/>
            </a:pPr>
            <a:r>
              <a:rPr lang="it-IT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17   for ( int si = 0; si &lt; n; si += BLOCKSIZE )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18    for ( int sk = 0; sk &lt; n; sk += BLOCKSIZE )</a:t>
            </a:r>
          </a:p>
          <a:p>
            <a:pPr marL="0" indent="0">
              <a:buFont typeface="Wingdings" pitchFamily="2" charset="2"/>
              <a:buNone/>
            </a:pPr>
            <a:r>
              <a:rPr lang="pt-BR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19     do_block(n, si, sj, sk, A, B, C);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20 }</a:t>
            </a:r>
          </a:p>
        </p:txBody>
      </p:sp>
      <p:sp>
        <p:nvSpPr>
          <p:cNvPr id="59396" name="Footer Placeholder 3">
            <a:extLst>
              <a:ext uri="{FF2B5EF4-FFF2-40B4-BE49-F238E27FC236}">
                <a16:creationId xmlns:a16="http://schemas.microsoft.com/office/drawing/2014/main" id="{9405EC89-F9B7-B649-8595-7A3F3B0180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7A2EFC0E-05F7-2544-BF9A-DB16F29C38F5}" type="slidenum">
              <a:rPr lang="en-AU" altLang="en-US"/>
              <a:pPr/>
              <a:t>21</a:t>
            </a:fld>
            <a:endParaRPr lang="en-AU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1D6BA311-38EA-9D4E-84D8-D0648ACF5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00025"/>
            <a:ext cx="8259762" cy="708025"/>
          </a:xfrm>
        </p:spPr>
        <p:txBody>
          <a:bodyPr/>
          <a:lstStyle/>
          <a:p>
            <a:r>
              <a:rPr lang="en-US" altLang="en-US" sz="4000"/>
              <a:t>Blocked DGEMM Access Pattern</a:t>
            </a:r>
          </a:p>
        </p:txBody>
      </p:sp>
      <p:sp>
        <p:nvSpPr>
          <p:cNvPr id="60419" name="Footer Placeholder 3">
            <a:extLst>
              <a:ext uri="{FF2B5EF4-FFF2-40B4-BE49-F238E27FC236}">
                <a16:creationId xmlns:a16="http://schemas.microsoft.com/office/drawing/2014/main" id="{E9D6F2B1-C887-1544-9AD3-6ABD5A14FD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B94A81DC-B5CD-3F4E-8E56-756E7C70E9E6}" type="slidenum">
              <a:rPr lang="en-AU" altLang="en-US"/>
              <a:pPr/>
              <a:t>22</a:t>
            </a:fld>
            <a:endParaRPr lang="en-AU" altLang="en-US"/>
          </a:p>
        </p:txBody>
      </p:sp>
      <p:pic>
        <p:nvPicPr>
          <p:cNvPr id="60420" name="Picture 2">
            <a:extLst>
              <a:ext uri="{FF2B5EF4-FFF2-40B4-BE49-F238E27FC236}">
                <a16:creationId xmlns:a16="http://schemas.microsoft.com/office/drawing/2014/main" id="{04DAFC9C-96C7-CD4C-9FDB-56E291B48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268413"/>
            <a:ext cx="7924800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TextBox 5">
            <a:extLst>
              <a:ext uri="{FF2B5EF4-FFF2-40B4-BE49-F238E27FC236}">
                <a16:creationId xmlns:a16="http://schemas.microsoft.com/office/drawing/2014/main" id="{6E5F216D-6569-D945-8FFD-F2728B553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5891213"/>
            <a:ext cx="162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Unoptimized</a:t>
            </a:r>
          </a:p>
        </p:txBody>
      </p:sp>
      <p:sp>
        <p:nvSpPr>
          <p:cNvPr id="60422" name="TextBox 9">
            <a:extLst>
              <a:ext uri="{FF2B5EF4-FFF2-40B4-BE49-F238E27FC236}">
                <a16:creationId xmlns:a16="http://schemas.microsoft.com/office/drawing/2014/main" id="{8B1CFC14-F88D-0B4C-928D-778655D29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5884863"/>
            <a:ext cx="1439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Blocked</a:t>
            </a:r>
          </a:p>
        </p:txBody>
      </p:sp>
      <p:pic>
        <p:nvPicPr>
          <p:cNvPr id="60423" name="Picture 5">
            <a:extLst>
              <a:ext uri="{FF2B5EF4-FFF2-40B4-BE49-F238E27FC236}">
                <a16:creationId xmlns:a16="http://schemas.microsoft.com/office/drawing/2014/main" id="{3FCD0B96-0884-4745-8601-913162762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600" y="3986213"/>
            <a:ext cx="4344988" cy="190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>
            <a:extLst>
              <a:ext uri="{FF2B5EF4-FFF2-40B4-BE49-F238E27FC236}">
                <a16:creationId xmlns:a16="http://schemas.microsoft.com/office/drawing/2014/main" id="{16E8DCAB-A3FC-8F42-B511-A347295AA4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1098B680-6CAD-734C-8E46-2A1E20FEC8EA}" type="slidenum">
              <a:rPr lang="en-AU" altLang="en-US"/>
              <a:pPr/>
              <a:t>3</a:t>
            </a:fld>
            <a:endParaRPr lang="en-AU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81025F36-8C59-B049-87A4-3D425772B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Average Access Time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575BE6D-ED4E-4540-9679-2BE567512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 dirty="0"/>
              <a:t>Hit time is also important for performance</a:t>
            </a:r>
          </a:p>
          <a:p>
            <a:pPr eaLnBrk="1" hangingPunct="1"/>
            <a:r>
              <a:rPr lang="en-AU" altLang="en-US" dirty="0"/>
              <a:t>Average memory access time (AMAT)</a:t>
            </a:r>
          </a:p>
          <a:p>
            <a:pPr lvl="1" eaLnBrk="1" hangingPunct="1"/>
            <a:r>
              <a:rPr lang="en-AU" altLang="en-US" dirty="0"/>
              <a:t>AMAT = Hit time + Miss rate </a:t>
            </a:r>
            <a:r>
              <a:rPr lang="en-US" altLang="en-US" dirty="0">
                <a:cs typeface="Arial" panose="020B0604020202020204" pitchFamily="34" charset="0"/>
              </a:rPr>
              <a:t>× Miss penalty</a:t>
            </a:r>
          </a:p>
          <a:p>
            <a:pPr eaLnBrk="1" hangingPunct="1"/>
            <a:r>
              <a:rPr lang="en-US" altLang="en-US" dirty="0">
                <a:cs typeface="Arial" panose="020B0604020202020204" pitchFamily="34" charset="0"/>
              </a:rPr>
              <a:t>Example</a:t>
            </a:r>
          </a:p>
          <a:p>
            <a:pPr lvl="1" eaLnBrk="1" hangingPunct="1"/>
            <a:r>
              <a:rPr lang="en-US" altLang="en-US" dirty="0">
                <a:cs typeface="Arial" panose="020B0604020202020204" pitchFamily="34" charset="0"/>
              </a:rPr>
              <a:t>CPU with 1ns clock, hit time = 1 cycle, miss penalty = 20 cycles, I-cache miss rate = 5%</a:t>
            </a:r>
          </a:p>
          <a:p>
            <a:pPr lvl="1" eaLnBrk="1" hangingPunct="1"/>
            <a:r>
              <a:rPr lang="en-US" altLang="en-US" dirty="0">
                <a:cs typeface="Arial" panose="020B0604020202020204" pitchFamily="34" charset="0"/>
              </a:rPr>
              <a:t>AMAT = 1 + 0.05 × 20 = 2ns</a:t>
            </a:r>
          </a:p>
          <a:p>
            <a:pPr lvl="2" eaLnBrk="1" hangingPunct="1"/>
            <a:r>
              <a:rPr lang="en-US" altLang="en-US" dirty="0">
                <a:cs typeface="Arial" panose="020B0604020202020204" pitchFamily="34" charset="0"/>
              </a:rPr>
              <a:t>2 cycles per instruction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>
            <a:extLst>
              <a:ext uri="{FF2B5EF4-FFF2-40B4-BE49-F238E27FC236}">
                <a16:creationId xmlns:a16="http://schemas.microsoft.com/office/drawing/2014/main" id="{834BDDC7-9460-9B44-8153-160D1F0B06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A0644D95-0BFC-2D48-A998-4473318E32A9}" type="slidenum">
              <a:rPr lang="en-AU" altLang="en-US"/>
              <a:pPr/>
              <a:t>4</a:t>
            </a:fld>
            <a:endParaRPr lang="en-AU" altLang="en-US"/>
          </a:p>
        </p:txBody>
      </p:sp>
      <p:sp>
        <p:nvSpPr>
          <p:cNvPr id="41987" name="Rectangle 4">
            <a:extLst>
              <a:ext uri="{FF2B5EF4-FFF2-40B4-BE49-F238E27FC236}">
                <a16:creationId xmlns:a16="http://schemas.microsoft.com/office/drawing/2014/main" id="{BE6D4134-C499-9047-98DD-72DD1D18C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Performance Summary</a:t>
            </a:r>
            <a:endParaRPr lang="en-AU" altLang="en-US"/>
          </a:p>
        </p:txBody>
      </p:sp>
      <p:sp>
        <p:nvSpPr>
          <p:cNvPr id="41988" name="Rectangle 5">
            <a:extLst>
              <a:ext uri="{FF2B5EF4-FFF2-40B4-BE49-F238E27FC236}">
                <a16:creationId xmlns:a16="http://schemas.microsoft.com/office/drawing/2014/main" id="{FBB8A67E-621A-8E45-ADF3-8C67A5CB5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When CPU performance increased</a:t>
            </a:r>
          </a:p>
          <a:p>
            <a:pPr lvl="1" eaLnBrk="1" hangingPunct="1"/>
            <a:r>
              <a:rPr lang="en-US" altLang="en-US" dirty="0"/>
              <a:t>Miss penalty becomes more significant</a:t>
            </a:r>
          </a:p>
          <a:p>
            <a:pPr eaLnBrk="1" hangingPunct="1"/>
            <a:r>
              <a:rPr lang="en-US" altLang="en-US" dirty="0"/>
              <a:t>Decreasing base CPI</a:t>
            </a:r>
          </a:p>
          <a:p>
            <a:pPr lvl="1" eaLnBrk="1" hangingPunct="1"/>
            <a:r>
              <a:rPr lang="en-US" altLang="en-US" dirty="0"/>
              <a:t>Greater proportion of time spent on memory stalls</a:t>
            </a:r>
          </a:p>
          <a:p>
            <a:pPr eaLnBrk="1" hangingPunct="1"/>
            <a:r>
              <a:rPr lang="en-US" altLang="en-US" dirty="0"/>
              <a:t>Increasing clock rate</a:t>
            </a:r>
          </a:p>
          <a:p>
            <a:pPr lvl="1" eaLnBrk="1" hangingPunct="1"/>
            <a:r>
              <a:rPr lang="en-US" altLang="en-US" dirty="0"/>
              <a:t>Memory stalls account for more CPU cycles</a:t>
            </a:r>
          </a:p>
          <a:p>
            <a:pPr eaLnBrk="1" hangingPunct="1"/>
            <a:r>
              <a:rPr lang="en-US" altLang="en-US" dirty="0"/>
              <a:t>Can’t neglect cache behavior when evaluating system performance</a:t>
            </a:r>
            <a:endParaRPr lang="en-AU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>
            <a:extLst>
              <a:ext uri="{FF2B5EF4-FFF2-40B4-BE49-F238E27FC236}">
                <a16:creationId xmlns:a16="http://schemas.microsoft.com/office/drawing/2014/main" id="{3805BEC2-68C4-5543-BC88-F8CD931F95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2D9A32EC-3DD2-804A-A281-05001F5BD0FD}" type="slidenum">
              <a:rPr lang="en-AU" altLang="en-US"/>
              <a:pPr/>
              <a:t>5</a:t>
            </a:fld>
            <a:endParaRPr lang="en-AU" altLang="en-US"/>
          </a:p>
        </p:txBody>
      </p:sp>
      <p:sp>
        <p:nvSpPr>
          <p:cNvPr id="43011" name="Rectangle 4">
            <a:extLst>
              <a:ext uri="{FF2B5EF4-FFF2-40B4-BE49-F238E27FC236}">
                <a16:creationId xmlns:a16="http://schemas.microsoft.com/office/drawing/2014/main" id="{5B89EE90-3603-0F4A-9514-B5CF2E12C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Associative Caches</a:t>
            </a:r>
            <a:endParaRPr lang="en-AU" altLang="en-US"/>
          </a:p>
        </p:txBody>
      </p:sp>
      <p:sp>
        <p:nvSpPr>
          <p:cNvPr id="43012" name="Rectangle 5">
            <a:extLst>
              <a:ext uri="{FF2B5EF4-FFF2-40B4-BE49-F238E27FC236}">
                <a16:creationId xmlns:a16="http://schemas.microsoft.com/office/drawing/2014/main" id="{9938FD1A-38BE-EE48-B151-DED2F7639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Fully associative</a:t>
            </a:r>
          </a:p>
          <a:p>
            <a:pPr lvl="1" eaLnBrk="1" hangingPunct="1"/>
            <a:r>
              <a:rPr lang="en-US" altLang="en-US" dirty="0"/>
              <a:t>Allow a given block to go in any cache entry</a:t>
            </a:r>
          </a:p>
          <a:p>
            <a:pPr lvl="1" eaLnBrk="1" hangingPunct="1"/>
            <a:r>
              <a:rPr lang="en-US" altLang="en-US" dirty="0"/>
              <a:t>Requires all entries to be searched at once</a:t>
            </a:r>
          </a:p>
          <a:p>
            <a:pPr lvl="1" eaLnBrk="1" hangingPunct="1"/>
            <a:r>
              <a:rPr lang="en-US" altLang="en-US" dirty="0"/>
              <a:t>Comparator per entry (expensive)</a:t>
            </a:r>
          </a:p>
          <a:p>
            <a:pPr eaLnBrk="1" hangingPunct="1"/>
            <a:r>
              <a:rPr lang="en-US" altLang="en-US" i="1" dirty="0"/>
              <a:t>n</a:t>
            </a:r>
            <a:r>
              <a:rPr lang="en-US" altLang="en-US" dirty="0"/>
              <a:t>-way set associative</a:t>
            </a:r>
          </a:p>
          <a:p>
            <a:pPr lvl="1" eaLnBrk="1" hangingPunct="1"/>
            <a:r>
              <a:rPr lang="en-US" altLang="en-US" dirty="0"/>
              <a:t>Each set contains </a:t>
            </a:r>
            <a:r>
              <a:rPr lang="en-US" altLang="en-US" i="1" dirty="0"/>
              <a:t>n</a:t>
            </a:r>
            <a:r>
              <a:rPr lang="en-US" altLang="en-US" dirty="0"/>
              <a:t> entries</a:t>
            </a:r>
            <a:endParaRPr lang="en-AU" altLang="en-US" dirty="0"/>
          </a:p>
          <a:p>
            <a:pPr lvl="1" eaLnBrk="1" hangingPunct="1"/>
            <a:r>
              <a:rPr lang="en-US" altLang="en-US" dirty="0"/>
              <a:t>Block number determines which set</a:t>
            </a:r>
          </a:p>
          <a:p>
            <a:pPr lvl="2" eaLnBrk="1" hangingPunct="1"/>
            <a:r>
              <a:rPr lang="en-US" altLang="en-US" dirty="0"/>
              <a:t>(Block number) modulo (#Sets in cache)</a:t>
            </a:r>
          </a:p>
          <a:p>
            <a:pPr lvl="1" eaLnBrk="1" hangingPunct="1"/>
            <a:r>
              <a:rPr lang="en-US" altLang="en-US" dirty="0"/>
              <a:t>Search all entries in a given set at once</a:t>
            </a:r>
          </a:p>
          <a:p>
            <a:pPr lvl="1" eaLnBrk="1" hangingPunct="1"/>
            <a:r>
              <a:rPr lang="en-US" altLang="en-US" i="1" dirty="0"/>
              <a:t>n</a:t>
            </a:r>
            <a:r>
              <a:rPr lang="en-US" altLang="en-US" dirty="0"/>
              <a:t> comparators (less expensive)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2">
            <a:extLst>
              <a:ext uri="{FF2B5EF4-FFF2-40B4-BE49-F238E27FC236}">
                <a16:creationId xmlns:a16="http://schemas.microsoft.com/office/drawing/2014/main" id="{E05273C3-01BB-9342-94E7-5A68640DB4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598CE550-A9EE-E042-AB3E-86B6C398793F}" type="slidenum">
              <a:rPr lang="en-AU" altLang="en-US"/>
              <a:pPr/>
              <a:t>6</a:t>
            </a:fld>
            <a:endParaRPr lang="en-AU" altLang="en-US"/>
          </a:p>
        </p:txBody>
      </p:sp>
      <p:pic>
        <p:nvPicPr>
          <p:cNvPr id="44035" name="Picture 5" descr="f05-13-P374493">
            <a:extLst>
              <a:ext uri="{FF2B5EF4-FFF2-40B4-BE49-F238E27FC236}">
                <a16:creationId xmlns:a16="http://schemas.microsoft.com/office/drawing/2014/main" id="{20F9CC23-5CD5-B843-8CEA-D87BA3FA8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44675"/>
            <a:ext cx="7731125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2">
            <a:extLst>
              <a:ext uri="{FF2B5EF4-FFF2-40B4-BE49-F238E27FC236}">
                <a16:creationId xmlns:a16="http://schemas.microsoft.com/office/drawing/2014/main" id="{5B21795F-836E-4B4C-9A3F-593FF57A9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Associative Cache Example</a:t>
            </a:r>
            <a:endParaRPr lang="en-AU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>
            <a:extLst>
              <a:ext uri="{FF2B5EF4-FFF2-40B4-BE49-F238E27FC236}">
                <a16:creationId xmlns:a16="http://schemas.microsoft.com/office/drawing/2014/main" id="{0543093F-3EA9-5F47-9DD8-BAFA7F414D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61839A11-87E8-7748-BA55-7F82DDF942AB}" type="slidenum">
              <a:rPr lang="en-AU" altLang="en-US"/>
              <a:pPr/>
              <a:t>7</a:t>
            </a:fld>
            <a:endParaRPr lang="en-AU" altLang="en-US"/>
          </a:p>
        </p:txBody>
      </p:sp>
      <p:sp>
        <p:nvSpPr>
          <p:cNvPr id="45059" name="Rectangle 5">
            <a:extLst>
              <a:ext uri="{FF2B5EF4-FFF2-40B4-BE49-F238E27FC236}">
                <a16:creationId xmlns:a16="http://schemas.microsoft.com/office/drawing/2014/main" id="{AAAFF76F-E119-2C4B-8CA7-E2220C661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Spectrum of Associativity</a:t>
            </a:r>
            <a:endParaRPr lang="en-AU" altLang="en-US"/>
          </a:p>
        </p:txBody>
      </p:sp>
      <p:sp>
        <p:nvSpPr>
          <p:cNvPr id="45060" name="Rectangle 6">
            <a:extLst>
              <a:ext uri="{FF2B5EF4-FFF2-40B4-BE49-F238E27FC236}">
                <a16:creationId xmlns:a16="http://schemas.microsoft.com/office/drawing/2014/main" id="{23D07FBE-274E-AF41-B15F-9954A767E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a cache with 8 entries</a:t>
            </a:r>
            <a:endParaRPr lang="en-AU" altLang="en-US"/>
          </a:p>
        </p:txBody>
      </p:sp>
      <p:pic>
        <p:nvPicPr>
          <p:cNvPr id="45061" name="Picture 7" descr="f05-14-P374493">
            <a:extLst>
              <a:ext uri="{FF2B5EF4-FFF2-40B4-BE49-F238E27FC236}">
                <a16:creationId xmlns:a16="http://schemas.microsoft.com/office/drawing/2014/main" id="{C15E455B-AEA0-3249-AE55-CB5FB4724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44675"/>
            <a:ext cx="5513387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>
            <a:extLst>
              <a:ext uri="{FF2B5EF4-FFF2-40B4-BE49-F238E27FC236}">
                <a16:creationId xmlns:a16="http://schemas.microsoft.com/office/drawing/2014/main" id="{0F651951-3438-4049-B615-D2A11EEE24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C435578C-4891-0240-ACDD-98E138596D60}" type="slidenum">
              <a:rPr lang="en-AU" altLang="en-US"/>
              <a:pPr/>
              <a:t>8</a:t>
            </a:fld>
            <a:endParaRPr lang="en-AU" altLang="en-US"/>
          </a:p>
        </p:txBody>
      </p:sp>
      <p:sp>
        <p:nvSpPr>
          <p:cNvPr id="46083" name="Rectangle 64">
            <a:extLst>
              <a:ext uri="{FF2B5EF4-FFF2-40B4-BE49-F238E27FC236}">
                <a16:creationId xmlns:a16="http://schemas.microsoft.com/office/drawing/2014/main" id="{974A3064-84F9-EC4F-940C-8A13DDD866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Associativity Example</a:t>
            </a:r>
            <a:endParaRPr lang="en-AU" altLang="en-US"/>
          </a:p>
        </p:txBody>
      </p:sp>
      <p:sp>
        <p:nvSpPr>
          <p:cNvPr id="46084" name="Rectangle 65">
            <a:extLst>
              <a:ext uri="{FF2B5EF4-FFF2-40B4-BE49-F238E27FC236}">
                <a16:creationId xmlns:a16="http://schemas.microsoft.com/office/drawing/2014/main" id="{1190F225-3E66-4E49-94AB-1F49C0F89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808287"/>
          </a:xfrm>
        </p:spPr>
        <p:txBody>
          <a:bodyPr/>
          <a:lstStyle/>
          <a:p>
            <a:pPr eaLnBrk="1" hangingPunct="1"/>
            <a:r>
              <a:rPr lang="en-US" altLang="en-US" dirty="0"/>
              <a:t>Compare 4-block caches</a:t>
            </a:r>
          </a:p>
          <a:p>
            <a:pPr lvl="1" eaLnBrk="1" hangingPunct="1"/>
            <a:r>
              <a:rPr lang="en-US" altLang="en-US" dirty="0"/>
              <a:t>Direct mapped, 2-way set associative,</a:t>
            </a:r>
            <a:br>
              <a:rPr lang="en-US" altLang="en-US" dirty="0"/>
            </a:br>
            <a:r>
              <a:rPr lang="en-US" altLang="en-US" dirty="0"/>
              <a:t>fully associative</a:t>
            </a:r>
          </a:p>
          <a:p>
            <a:pPr lvl="1" eaLnBrk="1" hangingPunct="1"/>
            <a:r>
              <a:rPr lang="en-US" altLang="en-US" dirty="0"/>
              <a:t>Block access sequence: 0, 8, 0, 6, 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Direct mapped</a:t>
            </a:r>
          </a:p>
        </p:txBody>
      </p:sp>
      <p:graphicFrame>
        <p:nvGraphicFramePr>
          <p:cNvPr id="304132" name="Group 4">
            <a:extLst>
              <a:ext uri="{FF2B5EF4-FFF2-40B4-BE49-F238E27FC236}">
                <a16:creationId xmlns:a16="http://schemas.microsoft.com/office/drawing/2014/main" id="{9CCA1EC1-9EC7-374D-A6BD-8ACE9B9F44A9}"/>
              </a:ext>
            </a:extLst>
          </p:cNvPr>
          <p:cNvGraphicFramePr>
            <a:graphicFrameLocks noGrp="1"/>
          </p:cNvGraphicFramePr>
          <p:nvPr/>
        </p:nvGraphicFramePr>
        <p:xfrm>
          <a:off x="1258888" y="4078288"/>
          <a:ext cx="6985000" cy="1655759"/>
        </p:xfrm>
        <a:graphic>
          <a:graphicData uri="http://schemas.openxmlformats.org/drawingml/2006/table">
            <a:tbl>
              <a:tblPr/>
              <a:tblGrid>
                <a:gridCol w="99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65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Block address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 index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Hit/miss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 content after access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Mem[8]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Mem[6]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Mem[8]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Mem[6]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>
            <a:extLst>
              <a:ext uri="{FF2B5EF4-FFF2-40B4-BE49-F238E27FC236}">
                <a16:creationId xmlns:a16="http://schemas.microsoft.com/office/drawing/2014/main" id="{6C9458F2-21F4-F74A-AF6C-D9248F8A81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5 — Large and Fast: Exploiting Memory Hierarchy — </a:t>
            </a:r>
            <a:fld id="{1767E0E5-C86A-FA45-A852-AA8F8A7B01C9}" type="slidenum">
              <a:rPr lang="en-AU" altLang="en-US"/>
              <a:pPr/>
              <a:t>9</a:t>
            </a:fld>
            <a:endParaRPr lang="en-AU" altLang="en-US"/>
          </a:p>
        </p:txBody>
      </p:sp>
      <p:sp>
        <p:nvSpPr>
          <p:cNvPr id="47107" name="Rectangle 118">
            <a:extLst>
              <a:ext uri="{FF2B5EF4-FFF2-40B4-BE49-F238E27FC236}">
                <a16:creationId xmlns:a16="http://schemas.microsoft.com/office/drawing/2014/main" id="{0FAEA976-06CF-CA4A-992A-0C98F4B19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Associativity Example</a:t>
            </a:r>
            <a:endParaRPr lang="en-AU" altLang="en-US"/>
          </a:p>
        </p:txBody>
      </p:sp>
      <p:sp>
        <p:nvSpPr>
          <p:cNvPr id="47108" name="Rectangle 119">
            <a:extLst>
              <a:ext uri="{FF2B5EF4-FFF2-40B4-BE49-F238E27FC236}">
                <a16:creationId xmlns:a16="http://schemas.microsoft.com/office/drawing/2014/main" id="{2278D716-B26A-FE4E-84C9-2230C5587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719137"/>
          </a:xfrm>
        </p:spPr>
        <p:txBody>
          <a:bodyPr/>
          <a:lstStyle/>
          <a:p>
            <a:pPr eaLnBrk="1" hangingPunct="1"/>
            <a:r>
              <a:rPr lang="en-US" altLang="en-US"/>
              <a:t>2-way set associative</a:t>
            </a:r>
          </a:p>
        </p:txBody>
      </p:sp>
      <p:graphicFrame>
        <p:nvGraphicFramePr>
          <p:cNvPr id="306180" name="Group 4">
            <a:extLst>
              <a:ext uri="{FF2B5EF4-FFF2-40B4-BE49-F238E27FC236}">
                <a16:creationId xmlns:a16="http://schemas.microsoft.com/office/drawing/2014/main" id="{C27B2D76-77BD-344E-86D5-A5FE8BA96BD0}"/>
              </a:ext>
            </a:extLst>
          </p:cNvPr>
          <p:cNvGraphicFramePr>
            <a:graphicFrameLocks noGrp="1"/>
          </p:cNvGraphicFramePr>
          <p:nvPr/>
        </p:nvGraphicFramePr>
        <p:xfrm>
          <a:off x="1258888" y="1844675"/>
          <a:ext cx="6985000" cy="1655766"/>
        </p:xfrm>
        <a:graphic>
          <a:graphicData uri="http://schemas.openxmlformats.org/drawingml/2006/table">
            <a:tbl>
              <a:tblPr/>
              <a:tblGrid>
                <a:gridCol w="99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65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Block address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 index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Hit/miss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 content after access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Set 0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Set 1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Mem[8]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hit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Mem[8]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Mem[6]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Mem[8]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Mem[6]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7167" name="Rectangle 62">
            <a:extLst>
              <a:ext uri="{FF2B5EF4-FFF2-40B4-BE49-F238E27FC236}">
                <a16:creationId xmlns:a16="http://schemas.microsoft.com/office/drawing/2014/main" id="{1E7B0E0F-C1FD-FB40-BF11-BC3DBB111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860800"/>
            <a:ext cx="7772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en-US" sz="3200"/>
              <a:t>Fully associative</a:t>
            </a:r>
          </a:p>
        </p:txBody>
      </p:sp>
      <p:graphicFrame>
        <p:nvGraphicFramePr>
          <p:cNvPr id="306239" name="Group 63">
            <a:extLst>
              <a:ext uri="{FF2B5EF4-FFF2-40B4-BE49-F238E27FC236}">
                <a16:creationId xmlns:a16="http://schemas.microsoft.com/office/drawing/2014/main" id="{AD6ACDDF-5187-7848-9683-6AA8B870A3BD}"/>
              </a:ext>
            </a:extLst>
          </p:cNvPr>
          <p:cNvGraphicFramePr>
            <a:graphicFrameLocks noGrp="1"/>
          </p:cNvGraphicFramePr>
          <p:nvPr/>
        </p:nvGraphicFramePr>
        <p:xfrm>
          <a:off x="1258888" y="4508500"/>
          <a:ext cx="6985000" cy="1609724"/>
        </p:xfrm>
        <a:graphic>
          <a:graphicData uri="http://schemas.openxmlformats.org/drawingml/2006/table">
            <a:tbl>
              <a:tblPr/>
              <a:tblGrid>
                <a:gridCol w="99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8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Block address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Hit/miss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Cache content after access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Mem[8]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hit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Mem[8]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Mem[8]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Mem[6]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hit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Mem[0]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Mem[8]</a:t>
                      </a:r>
                      <a:endParaRPr kumimoji="0" lang="en-A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Mem[6]</a:t>
                      </a:r>
                      <a:endParaRPr kumimoji="0" lang="en-A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od4e">
  <a:themeElements>
    <a:clrScheme name="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9816</TotalTime>
  <Words>1796</Words>
  <Application>Microsoft Macintosh PowerPoint</Application>
  <PresentationFormat>On-screen Show (4:3)</PresentationFormat>
  <Paragraphs>340</Paragraphs>
  <Slides>22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Black</vt:lpstr>
      <vt:lpstr>Corbel</vt:lpstr>
      <vt:lpstr>Courier New</vt:lpstr>
      <vt:lpstr>Times New Roman</vt:lpstr>
      <vt:lpstr>Wingdings</vt:lpstr>
      <vt:lpstr>cod4e</vt:lpstr>
      <vt:lpstr>Equation</vt:lpstr>
      <vt:lpstr>5.4 Measuring Cache Performance</vt:lpstr>
      <vt:lpstr>Cache Performance Example</vt:lpstr>
      <vt:lpstr>Average Access Time</vt:lpstr>
      <vt:lpstr>Performance Summary</vt:lpstr>
      <vt:lpstr>Associative Caches</vt:lpstr>
      <vt:lpstr>Associative Cache Example</vt:lpstr>
      <vt:lpstr>Spectrum of Associativity</vt:lpstr>
      <vt:lpstr>Associativity Example</vt:lpstr>
      <vt:lpstr>Associativity Example</vt:lpstr>
      <vt:lpstr>How Much Associativity</vt:lpstr>
      <vt:lpstr>Set Associative Cache Organization</vt:lpstr>
      <vt:lpstr>Replacement Policy</vt:lpstr>
      <vt:lpstr>Multilevel Caches</vt:lpstr>
      <vt:lpstr>Multilevel Cache Example</vt:lpstr>
      <vt:lpstr>Example (cont.)</vt:lpstr>
      <vt:lpstr>Multilevel Cache Considerations</vt:lpstr>
      <vt:lpstr>Interactions with Advanced CPUs</vt:lpstr>
      <vt:lpstr>Interactions with Software</vt:lpstr>
      <vt:lpstr>Software Optimization via Blocking</vt:lpstr>
      <vt:lpstr>DGEMM Access Pattern</vt:lpstr>
      <vt:lpstr>Cache Blocked DGEMM</vt:lpstr>
      <vt:lpstr>Blocked DGEMM Access Pattern</vt:lpstr>
    </vt:vector>
  </TitlesOfParts>
  <Company>Ashenden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Peter Ashenden</dc:creator>
  <cp:lastModifiedBy>Mircea Ionescu</cp:lastModifiedBy>
  <cp:revision>68</cp:revision>
  <dcterms:created xsi:type="dcterms:W3CDTF">2008-08-25T10:09:57Z</dcterms:created>
  <dcterms:modified xsi:type="dcterms:W3CDTF">2019-11-06T17:33:52Z</dcterms:modified>
</cp:coreProperties>
</file>