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419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407" r:id="rId21"/>
    <p:sldId id="408" r:id="rId22"/>
    <p:sldId id="409" r:id="rId23"/>
  </p:sldIdLst>
  <p:sldSz cx="9144000" cy="6858000" type="screen4x3"/>
  <p:notesSz cx="7099300" cy="10234613"/>
  <p:defaultTextStyle>
    <a:defPPr>
      <a:defRPr lang="en-AU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36" autoAdjust="0"/>
    <p:restoredTop sz="94830" autoAdjust="0"/>
  </p:normalViewPr>
  <p:slideViewPr>
    <p:cSldViewPr snapToObjects="1">
      <p:cViewPr varScale="1">
        <p:scale>
          <a:sx n="121" d="100"/>
          <a:sy n="121" d="100"/>
        </p:scale>
        <p:origin x="21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56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9A9EBE9-84C2-8047-897C-4D29C1E56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Morgan Kaufmann Publishers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F86715-A703-3F46-B8E4-1F883DA41A6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16B9C930-05B0-F24F-BA80-1CDA5FF1ADFB}" type="datetime3">
              <a:rPr lang="en-AU"/>
              <a:pPr>
                <a:defRPr/>
              </a:pPr>
              <a:t>18 November, 2019</a:t>
            </a:fld>
            <a:endParaRPr lang="en-A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045B096-84E6-1442-8ACE-D31E1F9BAB3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Chapter 4 — The Processor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AC9C957-1108-B64C-8072-D514B1F382B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7DCF2402-C8A5-6F46-840F-9221BE182DD0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728AF4F-2C8F-2840-8588-A6B664AF7A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Morgan Kaufmann Publishers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4E13A47-BF0D-1647-88F8-68753AC406C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9135891-A522-FE47-AF0B-9C7754D2CF77}" type="datetime3">
              <a:rPr lang="en-AU"/>
              <a:pPr>
                <a:defRPr/>
              </a:pPr>
              <a:t>18 November, 2019</a:t>
            </a:fld>
            <a:endParaRPr lang="en-AU"/>
          </a:p>
        </p:txBody>
      </p:sp>
      <p:sp>
        <p:nvSpPr>
          <p:cNvPr id="143364" name="Rectangle 4">
            <a:extLst>
              <a:ext uri="{FF2B5EF4-FFF2-40B4-BE49-F238E27FC236}">
                <a16:creationId xmlns:a16="http://schemas.microsoft.com/office/drawing/2014/main" id="{15433741-2415-E94D-97F9-0C023304C04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7ACDDF48-1080-654A-AADE-E881E8FBBB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2CE2E0DE-749D-E644-B9AD-ED75E29FCB6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Chapter 4 — The Processor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4B08FC0-7758-2740-A5B0-F7C9A8C0A8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F225B0EF-0C41-2F4C-B54B-C0601B3A586B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848F083C-C54C-694D-B015-56626A99D6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CA9CE0DF-53B8-C345-95D1-B7CFF7EE61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184132-9FD5-F44D-B744-CDA19710C30D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5108" name="Rectangle 6">
            <a:extLst>
              <a:ext uri="{FF2B5EF4-FFF2-40B4-BE49-F238E27FC236}">
                <a16:creationId xmlns:a16="http://schemas.microsoft.com/office/drawing/2014/main" id="{0315C1EC-4D8E-2148-8106-69AFA94CFA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75109" name="Rectangle 7">
            <a:extLst>
              <a:ext uri="{FF2B5EF4-FFF2-40B4-BE49-F238E27FC236}">
                <a16:creationId xmlns:a16="http://schemas.microsoft.com/office/drawing/2014/main" id="{E716A76A-1521-014E-9761-1EED44ED11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95B895-2C4E-B745-9F2E-AB8225DFB741}" type="slidenum">
              <a:rPr lang="en-AU" altLang="en-US" sz="1300">
                <a:latin typeface="Times New Roman" panose="02020603050405020304" pitchFamily="18" charset="0"/>
              </a:rPr>
              <a:pPr/>
              <a:t>2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5110" name="Rectangle 2">
            <a:extLst>
              <a:ext uri="{FF2B5EF4-FFF2-40B4-BE49-F238E27FC236}">
                <a16:creationId xmlns:a16="http://schemas.microsoft.com/office/drawing/2014/main" id="{EEDB2034-1BF0-B044-9C1F-0331B682F9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11" name="Rectangle 3">
            <a:extLst>
              <a:ext uri="{FF2B5EF4-FFF2-40B4-BE49-F238E27FC236}">
                <a16:creationId xmlns:a16="http://schemas.microsoft.com/office/drawing/2014/main" id="{E0DA5276-2998-0541-9AE0-6044ACD9F7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98B3718C-33DC-5542-9230-8B533A7A8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5521BBBD-4C5B-EB44-BA59-73A8EB4D96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38B104-2454-FA45-8D82-0FD3EB663F9A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4324" name="Rectangle 6">
            <a:extLst>
              <a:ext uri="{FF2B5EF4-FFF2-40B4-BE49-F238E27FC236}">
                <a16:creationId xmlns:a16="http://schemas.microsoft.com/office/drawing/2014/main" id="{54AF99B7-9B00-6349-A774-74A627A58CE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4325" name="Rectangle 7">
            <a:extLst>
              <a:ext uri="{FF2B5EF4-FFF2-40B4-BE49-F238E27FC236}">
                <a16:creationId xmlns:a16="http://schemas.microsoft.com/office/drawing/2014/main" id="{9851E94C-F99C-CE48-BF06-52F05F29A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EE2BB7-AB47-C040-AC1A-93CA762B92B0}" type="slidenum">
              <a:rPr lang="en-AU" altLang="en-US" sz="1300">
                <a:latin typeface="Times New Roman" panose="02020603050405020304" pitchFamily="18" charset="0"/>
              </a:rPr>
              <a:pPr/>
              <a:t>11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4326" name="Rectangle 2">
            <a:extLst>
              <a:ext uri="{FF2B5EF4-FFF2-40B4-BE49-F238E27FC236}">
                <a16:creationId xmlns:a16="http://schemas.microsoft.com/office/drawing/2014/main" id="{E4F3D1FA-2249-D34A-87CC-ACC7013BAF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7" name="Rectangle 3">
            <a:extLst>
              <a:ext uri="{FF2B5EF4-FFF2-40B4-BE49-F238E27FC236}">
                <a16:creationId xmlns:a16="http://schemas.microsoft.com/office/drawing/2014/main" id="{537874F1-E5B3-6F44-9098-EB684A168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4BE4DE3B-FF09-CB48-AC4B-6362785087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72FC5AC1-D808-9F43-9C18-B6FE0285609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5EE54D-32DA-9E4A-AF36-C5C368398F8F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5348" name="Rectangle 6">
            <a:extLst>
              <a:ext uri="{FF2B5EF4-FFF2-40B4-BE49-F238E27FC236}">
                <a16:creationId xmlns:a16="http://schemas.microsoft.com/office/drawing/2014/main" id="{ABCCB752-9E5D-E149-AB70-C674BB157B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5349" name="Rectangle 7">
            <a:extLst>
              <a:ext uri="{FF2B5EF4-FFF2-40B4-BE49-F238E27FC236}">
                <a16:creationId xmlns:a16="http://schemas.microsoft.com/office/drawing/2014/main" id="{F9D03CFF-AE29-E54A-BF2E-B135712E89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37AD4F-F001-B14F-907D-ECC3373FC985}" type="slidenum">
              <a:rPr lang="en-AU" altLang="en-US" sz="1300">
                <a:latin typeface="Times New Roman" panose="02020603050405020304" pitchFamily="18" charset="0"/>
              </a:rPr>
              <a:pPr/>
              <a:t>12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5350" name="Rectangle 2">
            <a:extLst>
              <a:ext uri="{FF2B5EF4-FFF2-40B4-BE49-F238E27FC236}">
                <a16:creationId xmlns:a16="http://schemas.microsoft.com/office/drawing/2014/main" id="{73A00200-9DDF-5C42-808D-23276B0E3A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51" name="Rectangle 3">
            <a:extLst>
              <a:ext uri="{FF2B5EF4-FFF2-40B4-BE49-F238E27FC236}">
                <a16:creationId xmlns:a16="http://schemas.microsoft.com/office/drawing/2014/main" id="{0B9B4046-EBAA-0E49-9E89-10239E609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2935E7DF-F1A6-374A-9F76-BB67AE0435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2AB82D35-4692-C34D-B06E-35F510498F6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75924-175C-8D49-9EF8-10BC46E0BD37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6372" name="Rectangle 6">
            <a:extLst>
              <a:ext uri="{FF2B5EF4-FFF2-40B4-BE49-F238E27FC236}">
                <a16:creationId xmlns:a16="http://schemas.microsoft.com/office/drawing/2014/main" id="{A47041C3-D7D0-034E-93DF-28F75264462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6373" name="Rectangle 7">
            <a:extLst>
              <a:ext uri="{FF2B5EF4-FFF2-40B4-BE49-F238E27FC236}">
                <a16:creationId xmlns:a16="http://schemas.microsoft.com/office/drawing/2014/main" id="{744F9E53-92AC-DB4E-855B-48265BB0F7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C5EBEF-A34B-B745-AB89-B8575FF7DDD2}" type="slidenum">
              <a:rPr lang="en-AU" altLang="en-US" sz="1300">
                <a:latin typeface="Times New Roman" panose="02020603050405020304" pitchFamily="18" charset="0"/>
              </a:rPr>
              <a:pPr/>
              <a:t>13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6374" name="Rectangle 2">
            <a:extLst>
              <a:ext uri="{FF2B5EF4-FFF2-40B4-BE49-F238E27FC236}">
                <a16:creationId xmlns:a16="http://schemas.microsoft.com/office/drawing/2014/main" id="{4D138AC7-07ED-9947-B78F-A72014249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5" name="Rectangle 3">
            <a:extLst>
              <a:ext uri="{FF2B5EF4-FFF2-40B4-BE49-F238E27FC236}">
                <a16:creationId xmlns:a16="http://schemas.microsoft.com/office/drawing/2014/main" id="{F3536E2E-D940-4E49-97E7-4D794F1D91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906304D7-3FD7-6A43-908B-3A17ECF21C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F04F0064-97E8-FB44-959F-9C8437233E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8CD154-EB70-3740-A58C-A2FC73C8C3DA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7396" name="Rectangle 6">
            <a:extLst>
              <a:ext uri="{FF2B5EF4-FFF2-40B4-BE49-F238E27FC236}">
                <a16:creationId xmlns:a16="http://schemas.microsoft.com/office/drawing/2014/main" id="{3E9B01C7-1272-0749-AD64-01AD709427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7397" name="Rectangle 7">
            <a:extLst>
              <a:ext uri="{FF2B5EF4-FFF2-40B4-BE49-F238E27FC236}">
                <a16:creationId xmlns:a16="http://schemas.microsoft.com/office/drawing/2014/main" id="{D58541A1-0BEA-CE41-9F0E-BA2F663581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DB0281-1927-E549-AB31-B4291B68D678}" type="slidenum">
              <a:rPr lang="en-AU" altLang="en-US" sz="1300">
                <a:latin typeface="Times New Roman" panose="02020603050405020304" pitchFamily="18" charset="0"/>
              </a:rPr>
              <a:pPr/>
              <a:t>14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7398" name="Rectangle 2">
            <a:extLst>
              <a:ext uri="{FF2B5EF4-FFF2-40B4-BE49-F238E27FC236}">
                <a16:creationId xmlns:a16="http://schemas.microsoft.com/office/drawing/2014/main" id="{B3321BF7-406D-8240-AF33-85350251FB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9" name="Rectangle 3">
            <a:extLst>
              <a:ext uri="{FF2B5EF4-FFF2-40B4-BE49-F238E27FC236}">
                <a16:creationId xmlns:a16="http://schemas.microsoft.com/office/drawing/2014/main" id="{4FE6CDD4-040A-4840-A5DB-648DE179D5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FEDE3498-22D9-0344-9F3B-1520344D63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3DF63B00-0563-0048-8DDF-25C2F65F2C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BDF091-5A6F-7743-A842-EC482D3E5B68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8420" name="Rectangle 6">
            <a:extLst>
              <a:ext uri="{FF2B5EF4-FFF2-40B4-BE49-F238E27FC236}">
                <a16:creationId xmlns:a16="http://schemas.microsoft.com/office/drawing/2014/main" id="{112CB2DB-FF2B-5A44-AED4-4A47418DF8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8421" name="Rectangle 7">
            <a:extLst>
              <a:ext uri="{FF2B5EF4-FFF2-40B4-BE49-F238E27FC236}">
                <a16:creationId xmlns:a16="http://schemas.microsoft.com/office/drawing/2014/main" id="{8B4DDC66-6D25-8947-845E-FE278FD584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AE6949-7B3D-4D4A-ADB5-F361C16B01B8}" type="slidenum">
              <a:rPr lang="en-AU" altLang="en-US" sz="1300">
                <a:latin typeface="Times New Roman" panose="02020603050405020304" pitchFamily="18" charset="0"/>
              </a:rPr>
              <a:pPr/>
              <a:t>15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8422" name="Rectangle 2">
            <a:extLst>
              <a:ext uri="{FF2B5EF4-FFF2-40B4-BE49-F238E27FC236}">
                <a16:creationId xmlns:a16="http://schemas.microsoft.com/office/drawing/2014/main" id="{4AC8687E-BE41-C14C-8B8B-BB1FDF002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3" name="Rectangle 3">
            <a:extLst>
              <a:ext uri="{FF2B5EF4-FFF2-40B4-BE49-F238E27FC236}">
                <a16:creationId xmlns:a16="http://schemas.microsoft.com/office/drawing/2014/main" id="{7F2311B9-1E4E-E24F-9372-F48F14305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5F41AC94-C8B7-BE41-91CE-8A95FE0279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DDA9B230-12A1-274A-9D51-BD6E4CF5EE8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47C09A-2D06-B54A-85C7-C3190C75C92D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9444" name="Rectangle 6">
            <a:extLst>
              <a:ext uri="{FF2B5EF4-FFF2-40B4-BE49-F238E27FC236}">
                <a16:creationId xmlns:a16="http://schemas.microsoft.com/office/drawing/2014/main" id="{AE0EAF95-157E-3040-B650-48DC6A16FB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9445" name="Rectangle 7">
            <a:extLst>
              <a:ext uri="{FF2B5EF4-FFF2-40B4-BE49-F238E27FC236}">
                <a16:creationId xmlns:a16="http://schemas.microsoft.com/office/drawing/2014/main" id="{F7A3119B-6BDB-AB42-9627-35AC5F738B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2FE6DA-B8BE-7C49-853F-13370D0045B0}" type="slidenum">
              <a:rPr lang="en-AU" altLang="en-US" sz="1300">
                <a:latin typeface="Times New Roman" panose="02020603050405020304" pitchFamily="18" charset="0"/>
              </a:rPr>
              <a:pPr/>
              <a:t>16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9446" name="Rectangle 2">
            <a:extLst>
              <a:ext uri="{FF2B5EF4-FFF2-40B4-BE49-F238E27FC236}">
                <a16:creationId xmlns:a16="http://schemas.microsoft.com/office/drawing/2014/main" id="{9473E60F-E9E9-694C-B93D-EDA677BB19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7" name="Rectangle 3">
            <a:extLst>
              <a:ext uri="{FF2B5EF4-FFF2-40B4-BE49-F238E27FC236}">
                <a16:creationId xmlns:a16="http://schemas.microsoft.com/office/drawing/2014/main" id="{9CBE7482-5D62-BD41-A536-64D98BF97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C4C95868-C829-5C46-9C1E-C79010C01C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B6CE7ED2-58F2-0342-B73A-B1E451AA797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DE8B7-9D05-1F49-AC73-9D46B5C6C6FD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90468" name="Rectangle 6">
            <a:extLst>
              <a:ext uri="{FF2B5EF4-FFF2-40B4-BE49-F238E27FC236}">
                <a16:creationId xmlns:a16="http://schemas.microsoft.com/office/drawing/2014/main" id="{43F2AC30-0BA6-0040-A29C-CCBCFE21A3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90469" name="Rectangle 7">
            <a:extLst>
              <a:ext uri="{FF2B5EF4-FFF2-40B4-BE49-F238E27FC236}">
                <a16:creationId xmlns:a16="http://schemas.microsoft.com/office/drawing/2014/main" id="{6D3DE18D-9E75-6842-AD91-0631F9A177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CA86D5-86BD-6D4D-A591-B14E46C678CF}" type="slidenum">
              <a:rPr lang="en-AU" altLang="en-US" sz="1300">
                <a:latin typeface="Times New Roman" panose="02020603050405020304" pitchFamily="18" charset="0"/>
              </a:rPr>
              <a:pPr/>
              <a:t>17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90470" name="Rectangle 2">
            <a:extLst>
              <a:ext uri="{FF2B5EF4-FFF2-40B4-BE49-F238E27FC236}">
                <a16:creationId xmlns:a16="http://schemas.microsoft.com/office/drawing/2014/main" id="{96680DB9-335F-B346-943D-3C2D151EAF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71" name="Rectangle 3">
            <a:extLst>
              <a:ext uri="{FF2B5EF4-FFF2-40B4-BE49-F238E27FC236}">
                <a16:creationId xmlns:a16="http://schemas.microsoft.com/office/drawing/2014/main" id="{3DC05E95-C364-5847-9048-2D2B39C2D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AF4ABA8D-4583-784D-92BB-551FF05F49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0D4EFFB1-BD30-3A48-8A0C-1DEF2225709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EB7FCD-2629-FA49-9A6B-89648D5B75FA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91492" name="Rectangle 6">
            <a:extLst>
              <a:ext uri="{FF2B5EF4-FFF2-40B4-BE49-F238E27FC236}">
                <a16:creationId xmlns:a16="http://schemas.microsoft.com/office/drawing/2014/main" id="{6BD93AD6-355D-C44D-8541-C4007C4E05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91493" name="Rectangle 7">
            <a:extLst>
              <a:ext uri="{FF2B5EF4-FFF2-40B4-BE49-F238E27FC236}">
                <a16:creationId xmlns:a16="http://schemas.microsoft.com/office/drawing/2014/main" id="{4B3292C6-E5D6-074B-9082-C0EDF6A4A8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D1BBDE-8860-124C-B34E-706175ED2BC8}" type="slidenum">
              <a:rPr lang="en-AU" altLang="en-US" sz="1300">
                <a:latin typeface="Times New Roman" panose="02020603050405020304" pitchFamily="18" charset="0"/>
              </a:rPr>
              <a:pPr/>
              <a:t>18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91494" name="Rectangle 2">
            <a:extLst>
              <a:ext uri="{FF2B5EF4-FFF2-40B4-BE49-F238E27FC236}">
                <a16:creationId xmlns:a16="http://schemas.microsoft.com/office/drawing/2014/main" id="{7C942546-1FA1-EF42-94BA-233FDCDC0C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5" name="Rectangle 3">
            <a:extLst>
              <a:ext uri="{FF2B5EF4-FFF2-40B4-BE49-F238E27FC236}">
                <a16:creationId xmlns:a16="http://schemas.microsoft.com/office/drawing/2014/main" id="{EA316F6B-DEA4-A844-945C-8E279B212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E2DAEB89-E83C-0A42-B918-2FEF44E7F8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29FAE541-0AE6-424C-AAF8-56B97EF6B44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C3B99C-27F7-804C-8B9E-9F1456286E6C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92516" name="Rectangle 6">
            <a:extLst>
              <a:ext uri="{FF2B5EF4-FFF2-40B4-BE49-F238E27FC236}">
                <a16:creationId xmlns:a16="http://schemas.microsoft.com/office/drawing/2014/main" id="{FA72B7A1-509B-FE45-BCA5-AE34773206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92517" name="Rectangle 7">
            <a:extLst>
              <a:ext uri="{FF2B5EF4-FFF2-40B4-BE49-F238E27FC236}">
                <a16:creationId xmlns:a16="http://schemas.microsoft.com/office/drawing/2014/main" id="{4F864EB9-33C3-3346-A4D3-C33A207706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1CD3EC-14AF-A841-BAF3-1D7EA880D0D0}" type="slidenum">
              <a:rPr lang="en-AU" altLang="en-US" sz="1300">
                <a:latin typeface="Times New Roman" panose="02020603050405020304" pitchFamily="18" charset="0"/>
              </a:rPr>
              <a:pPr/>
              <a:t>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92518" name="Rectangle 2">
            <a:extLst>
              <a:ext uri="{FF2B5EF4-FFF2-40B4-BE49-F238E27FC236}">
                <a16:creationId xmlns:a16="http://schemas.microsoft.com/office/drawing/2014/main" id="{B15FA5FA-D319-724A-82D9-0E3ED66728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9" name="Rectangle 3">
            <a:extLst>
              <a:ext uri="{FF2B5EF4-FFF2-40B4-BE49-F238E27FC236}">
                <a16:creationId xmlns:a16="http://schemas.microsoft.com/office/drawing/2014/main" id="{FDA473BA-F278-3544-A8AF-D5693E384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0103C7F0-7443-264A-8FAA-5D7991E318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7B35BDAC-CEF7-4C46-917D-D1B30C78D8D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E6A73E-480D-2046-9411-59F0A62B8183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273412" name="Rectangle 6">
            <a:extLst>
              <a:ext uri="{FF2B5EF4-FFF2-40B4-BE49-F238E27FC236}">
                <a16:creationId xmlns:a16="http://schemas.microsoft.com/office/drawing/2014/main" id="{722ECB96-C169-1C4E-8A28-D8CB120FD9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273413" name="Rectangle 7">
            <a:extLst>
              <a:ext uri="{FF2B5EF4-FFF2-40B4-BE49-F238E27FC236}">
                <a16:creationId xmlns:a16="http://schemas.microsoft.com/office/drawing/2014/main" id="{988F0A5E-834E-CA40-9AFF-9AED58C3DD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827DC0-A9E2-4C47-BA0E-6C5C6BD1335C}" type="slidenum">
              <a:rPr lang="en-AU" altLang="en-US" sz="1300">
                <a:latin typeface="Times New Roman" panose="02020603050405020304" pitchFamily="18" charset="0"/>
              </a:rPr>
              <a:pPr/>
              <a:t>20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273414" name="Rectangle 2">
            <a:extLst>
              <a:ext uri="{FF2B5EF4-FFF2-40B4-BE49-F238E27FC236}">
                <a16:creationId xmlns:a16="http://schemas.microsoft.com/office/drawing/2014/main" id="{3482F3B6-8EF9-3742-8C6A-E383D591EB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5" name="Rectangle 3">
            <a:extLst>
              <a:ext uri="{FF2B5EF4-FFF2-40B4-BE49-F238E27FC236}">
                <a16:creationId xmlns:a16="http://schemas.microsoft.com/office/drawing/2014/main" id="{AF107FD4-F989-6F46-AA97-7EA5A98B2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EB812C4A-EA60-3C4C-A456-7CBCCBB6FD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1A0B926A-0F33-B643-9536-B0C413B40A9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FAA03F-3336-5345-98D4-DB3ACF9701F6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6132" name="Rectangle 6">
            <a:extLst>
              <a:ext uri="{FF2B5EF4-FFF2-40B4-BE49-F238E27FC236}">
                <a16:creationId xmlns:a16="http://schemas.microsoft.com/office/drawing/2014/main" id="{C1CF2303-33B5-CB44-ACC1-726B608E020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76133" name="Rectangle 7">
            <a:extLst>
              <a:ext uri="{FF2B5EF4-FFF2-40B4-BE49-F238E27FC236}">
                <a16:creationId xmlns:a16="http://schemas.microsoft.com/office/drawing/2014/main" id="{50291B5F-67B5-5F44-B1B5-0EE2F81A3A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84F66B-242B-024A-ADCF-EFBD92264A0F}" type="slidenum">
              <a:rPr lang="en-AU" altLang="en-US" sz="1300">
                <a:latin typeface="Times New Roman" panose="02020603050405020304" pitchFamily="18" charset="0"/>
              </a:rPr>
              <a:pPr/>
              <a:t>3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6134" name="Rectangle 2">
            <a:extLst>
              <a:ext uri="{FF2B5EF4-FFF2-40B4-BE49-F238E27FC236}">
                <a16:creationId xmlns:a16="http://schemas.microsoft.com/office/drawing/2014/main" id="{F8889067-F547-E54E-8E6E-ABE2C28153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5" name="Rectangle 3">
            <a:extLst>
              <a:ext uri="{FF2B5EF4-FFF2-40B4-BE49-F238E27FC236}">
                <a16:creationId xmlns:a16="http://schemas.microsoft.com/office/drawing/2014/main" id="{BF94C77E-F352-154A-B84C-0FADFCD70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E62586E3-15D8-3147-BE27-F6A929D92E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D7E2B61B-83CD-0445-B135-1C6FBAD0DA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824F4D-260B-324C-A774-53F7741B1FFB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274436" name="Rectangle 6">
            <a:extLst>
              <a:ext uri="{FF2B5EF4-FFF2-40B4-BE49-F238E27FC236}">
                <a16:creationId xmlns:a16="http://schemas.microsoft.com/office/drawing/2014/main" id="{04659E0C-F1DA-9D49-9479-F3606B476A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274437" name="Rectangle 7">
            <a:extLst>
              <a:ext uri="{FF2B5EF4-FFF2-40B4-BE49-F238E27FC236}">
                <a16:creationId xmlns:a16="http://schemas.microsoft.com/office/drawing/2014/main" id="{95D00BCC-EEAD-C243-9CCE-45277A1E0C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86DFD-00B9-FE4F-A137-450726F6466B}" type="slidenum">
              <a:rPr lang="en-AU" altLang="en-US" sz="1300">
                <a:latin typeface="Times New Roman" panose="02020603050405020304" pitchFamily="18" charset="0"/>
              </a:rPr>
              <a:pPr/>
              <a:t>21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274438" name="Rectangle 2">
            <a:extLst>
              <a:ext uri="{FF2B5EF4-FFF2-40B4-BE49-F238E27FC236}">
                <a16:creationId xmlns:a16="http://schemas.microsoft.com/office/drawing/2014/main" id="{ABF7AE47-F592-1F45-AFC6-0787839CD0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9" name="Rectangle 3">
            <a:extLst>
              <a:ext uri="{FF2B5EF4-FFF2-40B4-BE49-F238E27FC236}">
                <a16:creationId xmlns:a16="http://schemas.microsoft.com/office/drawing/2014/main" id="{CD8ED742-4E11-694A-BEA5-2C9CE1CF0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AB623C5B-179B-7B40-BFB2-B089A3E1F5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52F2C2E3-8523-B740-86C3-290578F08F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5D1EDB-103C-A24D-9B22-F640AB104796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275460" name="Rectangle 6">
            <a:extLst>
              <a:ext uri="{FF2B5EF4-FFF2-40B4-BE49-F238E27FC236}">
                <a16:creationId xmlns:a16="http://schemas.microsoft.com/office/drawing/2014/main" id="{724D7E41-CFC0-2348-960D-3B24DDEAD61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275461" name="Rectangle 7">
            <a:extLst>
              <a:ext uri="{FF2B5EF4-FFF2-40B4-BE49-F238E27FC236}">
                <a16:creationId xmlns:a16="http://schemas.microsoft.com/office/drawing/2014/main" id="{687B0FFE-2E25-8B4B-AB21-EBF40A005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E366E9-04AE-5E49-9354-9EC8A30A9297}" type="slidenum">
              <a:rPr lang="en-AU" altLang="en-US" sz="1300">
                <a:latin typeface="Times New Roman" panose="02020603050405020304" pitchFamily="18" charset="0"/>
              </a:rPr>
              <a:pPr/>
              <a:t>22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275462" name="Rectangle 2">
            <a:extLst>
              <a:ext uri="{FF2B5EF4-FFF2-40B4-BE49-F238E27FC236}">
                <a16:creationId xmlns:a16="http://schemas.microsoft.com/office/drawing/2014/main" id="{63419FB3-6050-904E-BBA6-69EE31F55F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63" name="Rectangle 3">
            <a:extLst>
              <a:ext uri="{FF2B5EF4-FFF2-40B4-BE49-F238E27FC236}">
                <a16:creationId xmlns:a16="http://schemas.microsoft.com/office/drawing/2014/main" id="{A8BBD80B-E010-A444-8B2B-5C0FAC91B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7D592247-BAE3-0246-8354-8CF09321F5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953AE791-5DFD-8747-9AA0-EAD687D600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D56B50-517A-F248-B6DA-2BFD0701E08C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7156" name="Rectangle 6">
            <a:extLst>
              <a:ext uri="{FF2B5EF4-FFF2-40B4-BE49-F238E27FC236}">
                <a16:creationId xmlns:a16="http://schemas.microsoft.com/office/drawing/2014/main" id="{1C5861B7-E299-B54A-9F60-5CB58D7FEA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77157" name="Rectangle 7">
            <a:extLst>
              <a:ext uri="{FF2B5EF4-FFF2-40B4-BE49-F238E27FC236}">
                <a16:creationId xmlns:a16="http://schemas.microsoft.com/office/drawing/2014/main" id="{DD9C61C9-8F59-0446-B954-33128CF970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63AE5C-1EC7-574D-AF41-FF64CAAAAE32}" type="slidenum">
              <a:rPr lang="en-AU" altLang="en-US" sz="1300">
                <a:latin typeface="Times New Roman" panose="02020603050405020304" pitchFamily="18" charset="0"/>
              </a:rPr>
              <a:pPr/>
              <a:t>4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7158" name="Rectangle 2">
            <a:extLst>
              <a:ext uri="{FF2B5EF4-FFF2-40B4-BE49-F238E27FC236}">
                <a16:creationId xmlns:a16="http://schemas.microsoft.com/office/drawing/2014/main" id="{2A8EF543-D34A-1B41-8D07-C11AB29EAD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9" name="Rectangle 3">
            <a:extLst>
              <a:ext uri="{FF2B5EF4-FFF2-40B4-BE49-F238E27FC236}">
                <a16:creationId xmlns:a16="http://schemas.microsoft.com/office/drawing/2014/main" id="{50233C5F-640C-7149-8319-D804C414B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B1E79DE4-1412-9342-BB8B-44A17E82CDC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21A5476B-7318-BD43-AE9E-D12E2E5C774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F3C084-E8F8-BE4F-8040-A8BD487C2428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8180" name="Rectangle 6">
            <a:extLst>
              <a:ext uri="{FF2B5EF4-FFF2-40B4-BE49-F238E27FC236}">
                <a16:creationId xmlns:a16="http://schemas.microsoft.com/office/drawing/2014/main" id="{4AE741AB-7A62-2744-B172-B8FBA2034A8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78181" name="Rectangle 7">
            <a:extLst>
              <a:ext uri="{FF2B5EF4-FFF2-40B4-BE49-F238E27FC236}">
                <a16:creationId xmlns:a16="http://schemas.microsoft.com/office/drawing/2014/main" id="{EB59A309-E0E9-2241-8FBC-F54510C014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31AF78-20FB-AB42-B6B4-85631E0CD4C2}" type="slidenum">
              <a:rPr lang="en-AU" altLang="en-US" sz="1300">
                <a:latin typeface="Times New Roman" panose="02020603050405020304" pitchFamily="18" charset="0"/>
              </a:rPr>
              <a:pPr/>
              <a:t>5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8182" name="Rectangle 2">
            <a:extLst>
              <a:ext uri="{FF2B5EF4-FFF2-40B4-BE49-F238E27FC236}">
                <a16:creationId xmlns:a16="http://schemas.microsoft.com/office/drawing/2014/main" id="{7A157694-BBA8-8248-928F-922AC98EF8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3" name="Rectangle 3">
            <a:extLst>
              <a:ext uri="{FF2B5EF4-FFF2-40B4-BE49-F238E27FC236}">
                <a16:creationId xmlns:a16="http://schemas.microsoft.com/office/drawing/2014/main" id="{08A3A87A-6545-1E42-87EB-6B0FA6C06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D7BDEB5F-7E94-3742-9625-124EE321B0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3C98D98F-D353-EE40-BA2C-06F44DEC916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452514-C1FC-0748-A723-7A0EEA14179F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9204" name="Rectangle 6">
            <a:extLst>
              <a:ext uri="{FF2B5EF4-FFF2-40B4-BE49-F238E27FC236}">
                <a16:creationId xmlns:a16="http://schemas.microsoft.com/office/drawing/2014/main" id="{4B055FFF-37CA-514C-A784-F4E876F0AF0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79205" name="Rectangle 7">
            <a:extLst>
              <a:ext uri="{FF2B5EF4-FFF2-40B4-BE49-F238E27FC236}">
                <a16:creationId xmlns:a16="http://schemas.microsoft.com/office/drawing/2014/main" id="{A5B48F77-C36F-954D-9112-4C5CCDF622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6D439E-5E19-AC4E-96D3-FE9170579200}" type="slidenum">
              <a:rPr lang="en-AU" altLang="en-US" sz="1300">
                <a:latin typeface="Times New Roman" panose="02020603050405020304" pitchFamily="18" charset="0"/>
              </a:rPr>
              <a:pPr/>
              <a:t>6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9206" name="Rectangle 2">
            <a:extLst>
              <a:ext uri="{FF2B5EF4-FFF2-40B4-BE49-F238E27FC236}">
                <a16:creationId xmlns:a16="http://schemas.microsoft.com/office/drawing/2014/main" id="{2925D385-6271-1D4B-9373-0B54650F2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7" name="Rectangle 3">
            <a:extLst>
              <a:ext uri="{FF2B5EF4-FFF2-40B4-BE49-F238E27FC236}">
                <a16:creationId xmlns:a16="http://schemas.microsoft.com/office/drawing/2014/main" id="{98FC6D8A-20BC-F342-803B-07D7C9C01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8F33C13-B841-004E-9FD4-8CF2F0E8C4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980C985A-FB2E-2346-9C73-F58F09A938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95176-484D-5E4D-96E3-AB97DBFF76C2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0228" name="Rectangle 6">
            <a:extLst>
              <a:ext uri="{FF2B5EF4-FFF2-40B4-BE49-F238E27FC236}">
                <a16:creationId xmlns:a16="http://schemas.microsoft.com/office/drawing/2014/main" id="{DD4466FF-EE6D-494E-9225-04262A1EFD4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0229" name="Rectangle 7">
            <a:extLst>
              <a:ext uri="{FF2B5EF4-FFF2-40B4-BE49-F238E27FC236}">
                <a16:creationId xmlns:a16="http://schemas.microsoft.com/office/drawing/2014/main" id="{F6E6F382-4DFE-5744-8CB0-0487EB1832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9B5EC8-52AC-254D-A1F5-DD8A75579211}" type="slidenum">
              <a:rPr lang="en-AU" altLang="en-US" sz="1300">
                <a:latin typeface="Times New Roman" panose="02020603050405020304" pitchFamily="18" charset="0"/>
              </a:rPr>
              <a:pPr/>
              <a:t>7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0230" name="Rectangle 2">
            <a:extLst>
              <a:ext uri="{FF2B5EF4-FFF2-40B4-BE49-F238E27FC236}">
                <a16:creationId xmlns:a16="http://schemas.microsoft.com/office/drawing/2014/main" id="{504EED16-613E-F144-9469-3CE20A7075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31" name="Rectangle 3">
            <a:extLst>
              <a:ext uri="{FF2B5EF4-FFF2-40B4-BE49-F238E27FC236}">
                <a16:creationId xmlns:a16="http://schemas.microsoft.com/office/drawing/2014/main" id="{D7DF2AA8-5707-6D4C-A90A-CC1B98E1E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EA1C8B17-1D07-DF4B-89A5-1362E44DC7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4CC251C9-0630-2F45-81BA-D07D63FA4B9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E8EE7D-D9DB-F14F-82B4-718EC98AECB2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1252" name="Rectangle 6">
            <a:extLst>
              <a:ext uri="{FF2B5EF4-FFF2-40B4-BE49-F238E27FC236}">
                <a16:creationId xmlns:a16="http://schemas.microsoft.com/office/drawing/2014/main" id="{3A535245-24FD-684D-8A74-D4556E99CF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1253" name="Rectangle 7">
            <a:extLst>
              <a:ext uri="{FF2B5EF4-FFF2-40B4-BE49-F238E27FC236}">
                <a16:creationId xmlns:a16="http://schemas.microsoft.com/office/drawing/2014/main" id="{610AF70E-2944-324E-878D-D5A35D4004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7F0A3C-25D4-9C42-8DBB-E4197B5B0D39}" type="slidenum">
              <a:rPr lang="en-AU" altLang="en-US" sz="1300">
                <a:latin typeface="Times New Roman" panose="02020603050405020304" pitchFamily="18" charset="0"/>
              </a:rPr>
              <a:pPr/>
              <a:t>8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1254" name="Rectangle 2">
            <a:extLst>
              <a:ext uri="{FF2B5EF4-FFF2-40B4-BE49-F238E27FC236}">
                <a16:creationId xmlns:a16="http://schemas.microsoft.com/office/drawing/2014/main" id="{888F8387-6D3E-9B45-BF18-3E4B247076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5" name="Rectangle 3">
            <a:extLst>
              <a:ext uri="{FF2B5EF4-FFF2-40B4-BE49-F238E27FC236}">
                <a16:creationId xmlns:a16="http://schemas.microsoft.com/office/drawing/2014/main" id="{62B3CCAC-41B1-A646-B4AF-35709F5A3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32DEC10E-1263-8F4D-B33E-E35ACC0780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1A38BFF5-868F-1A40-A3F4-BF0E7B3F42E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FD97AC-0B4B-E74E-B084-4E1EF0418535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2276" name="Rectangle 6">
            <a:extLst>
              <a:ext uri="{FF2B5EF4-FFF2-40B4-BE49-F238E27FC236}">
                <a16:creationId xmlns:a16="http://schemas.microsoft.com/office/drawing/2014/main" id="{38FA7A07-0B16-6345-8E97-D3EEFF4675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2277" name="Rectangle 7">
            <a:extLst>
              <a:ext uri="{FF2B5EF4-FFF2-40B4-BE49-F238E27FC236}">
                <a16:creationId xmlns:a16="http://schemas.microsoft.com/office/drawing/2014/main" id="{BBC0C6C9-4372-4C44-99F3-3B91257E10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E26BE2-8253-7E46-8D56-52D989841B75}" type="slidenum">
              <a:rPr lang="en-AU" altLang="en-US" sz="1300">
                <a:latin typeface="Times New Roman" panose="02020603050405020304" pitchFamily="18" charset="0"/>
              </a:rPr>
              <a:pPr/>
              <a:t>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2278" name="Rectangle 2">
            <a:extLst>
              <a:ext uri="{FF2B5EF4-FFF2-40B4-BE49-F238E27FC236}">
                <a16:creationId xmlns:a16="http://schemas.microsoft.com/office/drawing/2014/main" id="{AD70BDE9-70E1-CC4B-8DA6-AD78ADBECF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9" name="Rectangle 3">
            <a:extLst>
              <a:ext uri="{FF2B5EF4-FFF2-40B4-BE49-F238E27FC236}">
                <a16:creationId xmlns:a16="http://schemas.microsoft.com/office/drawing/2014/main" id="{8CC195C6-B177-2A4A-AC20-9F9EEE3071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36E52361-CD6C-354F-AB34-0D30176CAD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033F8471-FFCA-7445-BD34-0BE94654C75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1067A-80CA-E446-8754-3FF039393CD9}" type="datetime3">
              <a:rPr lang="en-AU" altLang="en-US" sz="1300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3300" name="Rectangle 6">
            <a:extLst>
              <a:ext uri="{FF2B5EF4-FFF2-40B4-BE49-F238E27FC236}">
                <a16:creationId xmlns:a16="http://schemas.microsoft.com/office/drawing/2014/main" id="{37AE6BA5-73E7-8945-AE13-F715B1F1B9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83301" name="Rectangle 7">
            <a:extLst>
              <a:ext uri="{FF2B5EF4-FFF2-40B4-BE49-F238E27FC236}">
                <a16:creationId xmlns:a16="http://schemas.microsoft.com/office/drawing/2014/main" id="{8D1F03CC-3C87-1F4E-A48C-71D09B6D8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159313-630D-A644-98E3-C37B7761A8DA}" type="slidenum">
              <a:rPr lang="en-AU" altLang="en-US" sz="1300">
                <a:latin typeface="Times New Roman" panose="02020603050405020304" pitchFamily="18" charset="0"/>
              </a:rPr>
              <a:pPr/>
              <a:t>10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83302" name="Rectangle 2">
            <a:extLst>
              <a:ext uri="{FF2B5EF4-FFF2-40B4-BE49-F238E27FC236}">
                <a16:creationId xmlns:a16="http://schemas.microsoft.com/office/drawing/2014/main" id="{369AE2FE-0635-AC49-AF2A-F1B319713F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3" name="Rectangle 3">
            <a:extLst>
              <a:ext uri="{FF2B5EF4-FFF2-40B4-BE49-F238E27FC236}">
                <a16:creationId xmlns:a16="http://schemas.microsoft.com/office/drawing/2014/main" id="{D0C54BBA-7267-0549-8DF7-FB722D7C7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7">
            <a:extLst>
              <a:ext uri="{FF2B5EF4-FFF2-40B4-BE49-F238E27FC236}">
                <a16:creationId xmlns:a16="http://schemas.microsoft.com/office/drawing/2014/main" id="{25F4052E-40B7-E442-9C88-782CF523E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1125538"/>
            <a:ext cx="28575" cy="573246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027873F9-67F3-1B4A-B24A-2FC56A834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987550"/>
            <a:ext cx="36513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37">
            <a:extLst>
              <a:ext uri="{FF2B5EF4-FFF2-40B4-BE49-F238E27FC236}">
                <a16:creationId xmlns:a16="http://schemas.microsoft.com/office/drawing/2014/main" id="{36C69ECA-6F40-254E-B803-BE9820094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7380287" cy="73025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46">
            <a:extLst>
              <a:ext uri="{FF2B5EF4-FFF2-40B4-BE49-F238E27FC236}">
                <a16:creationId xmlns:a16="http://schemas.microsoft.com/office/drawing/2014/main" id="{338CA9C5-B29F-9B46-9534-7191BD906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25538"/>
            <a:ext cx="9144000" cy="174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48">
            <a:extLst>
              <a:ext uri="{FF2B5EF4-FFF2-40B4-BE49-F238E27FC236}">
                <a16:creationId xmlns:a16="http://schemas.microsoft.com/office/drawing/2014/main" id="{B197B72E-9C81-1547-9AA2-AF775D317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549275"/>
            <a:ext cx="28575" cy="576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1" name="Group 13">
            <a:extLst>
              <a:ext uri="{FF2B5EF4-FFF2-40B4-BE49-F238E27FC236}">
                <a16:creationId xmlns:a16="http://schemas.microsoft.com/office/drawing/2014/main" id="{C01F8BA9-7217-7E49-9938-A9184748773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774825" y="104775"/>
            <a:ext cx="6084888" cy="868363"/>
            <a:chOff x="1774113" y="104757"/>
            <a:chExt cx="6084936" cy="86854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01B2DBA-19A8-0543-AE6A-F873B82FFB57}"/>
                </a:ext>
              </a:extLst>
            </p:cNvPr>
            <p:cNvSpPr txBox="1"/>
            <p:nvPr userDrawn="1"/>
          </p:nvSpPr>
          <p:spPr>
            <a:xfrm>
              <a:off x="1774113" y="104757"/>
              <a:ext cx="6084936" cy="5541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3000" b="1" cap="small" dirty="0">
                  <a:solidFill>
                    <a:schemeClr val="bg1"/>
                  </a:solidFill>
                  <a:latin typeface="Corbel" pitchFamily="34" charset="0"/>
                </a:rPr>
                <a:t>Computer Organization and Design</a:t>
              </a:r>
              <a:endParaRPr lang="en-US" sz="3000" b="1" cap="small" dirty="0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D8C8C04-F4AC-D444-B9D8-6EC12169A71B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2844096" y="573166"/>
              <a:ext cx="3957669" cy="4001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GB" sz="2000">
                  <a:solidFill>
                    <a:schemeClr val="bg1"/>
                  </a:solidFill>
                </a:rPr>
                <a:t>The Hardware/Software Interface</a:t>
              </a:r>
              <a:endParaRPr lang="en-US" sz="2000">
                <a:solidFill>
                  <a:schemeClr val="bg1"/>
                </a:solidFill>
              </a:endParaRPr>
            </a:p>
          </p:txBody>
        </p:sp>
      </p:grpSp>
      <p:sp>
        <p:nvSpPr>
          <p:cNvPr id="41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409825" y="1844675"/>
            <a:ext cx="5832475" cy="762000"/>
          </a:xfrm>
        </p:spPr>
        <p:txBody>
          <a:bodyPr anchor="t"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AU"/>
              <a:t>Chapter …</a:t>
            </a:r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409825" y="2924175"/>
            <a:ext cx="5832475" cy="579438"/>
          </a:xfrm>
        </p:spPr>
        <p:txBody>
          <a:bodyPr>
            <a:spAutoFit/>
          </a:bodyPr>
          <a:lstStyle>
            <a:lvl1pPr marL="0" indent="0">
              <a:buFont typeface="Wingding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AU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66359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A8B8809-F87C-B242-BB04-9E0A38BED0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93C8A974-9976-1B4A-9416-C7FFB6361BE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8077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8163" y="146050"/>
            <a:ext cx="2066925" cy="6091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46050"/>
            <a:ext cx="6051550" cy="6091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378CD55E-0DA3-D44D-8F25-0FA4F99939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CB6E1DBF-7594-444D-8B12-CEA71AB6BF4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5170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3ECFAC45-CA5D-C845-B69C-13E8E5A11AA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B95B05F2-660A-464D-AA83-262E99E8D6B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59424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064D322C-B4AC-DE48-AC1B-D2F3264D3F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2827D6BC-C7B5-B54E-831C-A7EEC21EAB5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2090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13AB0B06-45AC-DE4A-A42C-8AF40E974D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E696EC3B-0033-534E-A281-72EF712362D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1720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2AFB6E9A-1E82-D44F-A00F-EB32B9908BE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B826CDAB-8F98-B148-B8C9-AA8DE822D89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3030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BDEF9514-90E2-5A42-B83A-FB5847F1FC7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0CB188C7-8B47-4742-8E38-1B24D900BFB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9916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959D5846-F42C-574E-82CF-7C9FE6D74C9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8954F172-BB37-124C-B044-9063CD662A1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0584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A5D3E76A-CEC9-8D4D-AE1C-328856C565C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FC74B9AB-8975-D048-8485-5323AEA2FAF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644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2AA5DDD-CADB-3242-A4F8-D64BB6E997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4 — The Processor — </a:t>
            </a:r>
            <a:fld id="{70A70764-92C1-4C48-9EA5-59B1CE0BE02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8940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6">
            <a:extLst>
              <a:ext uri="{FF2B5EF4-FFF2-40B4-BE49-F238E27FC236}">
                <a16:creationId xmlns:a16="http://schemas.microsoft.com/office/drawing/2014/main" id="{48F828E7-7313-B149-8B4F-43CA1CCE9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36512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Rectangle 9">
            <a:extLst>
              <a:ext uri="{FF2B5EF4-FFF2-40B4-BE49-F238E27FC236}">
                <a16:creationId xmlns:a16="http://schemas.microsoft.com/office/drawing/2014/main" id="{7DD81E82-82DE-934F-9CB8-F39D0EA52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6050"/>
            <a:ext cx="82597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CED03D0C-D974-DB48-BA9D-A489E8E32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40979" name="Rectangle 19">
            <a:extLst>
              <a:ext uri="{FF2B5EF4-FFF2-40B4-BE49-F238E27FC236}">
                <a16:creationId xmlns:a16="http://schemas.microsoft.com/office/drawing/2014/main" id="{591869BD-A8C5-714B-9BFF-A43389B298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381750"/>
            <a:ext cx="72723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r>
              <a:rPr lang="en-AU" altLang="en-US"/>
              <a:t>Chapter 4 — The Processor — </a:t>
            </a:r>
            <a:fld id="{0944838B-6CBE-AC44-B159-07C6E3FB31BB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1030" name="Rectangle 25">
            <a:extLst>
              <a:ext uri="{FF2B5EF4-FFF2-40B4-BE49-F238E27FC236}">
                <a16:creationId xmlns:a16="http://schemas.microsoft.com/office/drawing/2014/main" id="{8895A0DD-B373-B04D-8104-321B27843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981075"/>
            <a:ext cx="8569325" cy="714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F27E-CEA1-0D4F-A1B4-05A49D6E8D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4.5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EE213-D0C3-BE47-897F-F467BFF079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Processor</a:t>
            </a:r>
          </a:p>
        </p:txBody>
      </p:sp>
    </p:spTree>
    <p:extLst>
      <p:ext uri="{BB962C8B-B14F-4D97-AF65-F5344CB8AC3E}">
        <p14:creationId xmlns:p14="http://schemas.microsoft.com/office/powerpoint/2010/main" val="4096674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>
            <a:extLst>
              <a:ext uri="{FF2B5EF4-FFF2-40B4-BE49-F238E27FC236}">
                <a16:creationId xmlns:a16="http://schemas.microsoft.com/office/drawing/2014/main" id="{F8D6453C-E45D-8740-B12E-D1F6C79274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56A0AA7E-23EE-8D46-BEB6-CABA1B36DBF5}" type="slidenum">
              <a:rPr lang="en-AU" altLang="en-US" sz="1400"/>
              <a:pPr/>
              <a:t>10</a:t>
            </a:fld>
            <a:endParaRPr lang="en-AU" altLang="en-US" sz="1400"/>
          </a:p>
        </p:txBody>
      </p:sp>
      <p:pic>
        <p:nvPicPr>
          <p:cNvPr id="41987" name="Picture 6" descr="data-hazard-bubble-no-forwarding">
            <a:extLst>
              <a:ext uri="{FF2B5EF4-FFF2-40B4-BE49-F238E27FC236}">
                <a16:creationId xmlns:a16="http://schemas.microsoft.com/office/drawing/2014/main" id="{4407BDD6-3654-2446-B857-28F826AAC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429000"/>
            <a:ext cx="7964488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8" name="Rectangle 2">
            <a:extLst>
              <a:ext uri="{FF2B5EF4-FFF2-40B4-BE49-F238E27FC236}">
                <a16:creationId xmlns:a16="http://schemas.microsoft.com/office/drawing/2014/main" id="{AAE6B5DC-AA18-D441-91F4-BA94FACF0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Hazards</a:t>
            </a:r>
            <a:endParaRPr lang="en-AU" altLang="en-US"/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3C42907C-B14C-C44D-82F9-816E19D01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227262"/>
          </a:xfrm>
        </p:spPr>
        <p:txBody>
          <a:bodyPr/>
          <a:lstStyle/>
          <a:p>
            <a:pPr eaLnBrk="1" hangingPunct="1"/>
            <a:r>
              <a:rPr lang="en-US" altLang="en-US"/>
              <a:t>An instruction depends on completion of data access by a previous instruction</a:t>
            </a:r>
          </a:p>
          <a:p>
            <a:pPr lvl="1" eaLnBrk="1" hangingPunct="1"/>
            <a:r>
              <a:rPr lang="en-US" altLang="en-US">
                <a:latin typeface="Lucida Console" panose="020B0609040504020204" pitchFamily="49" charset="0"/>
              </a:rPr>
              <a:t>add	</a:t>
            </a:r>
            <a:r>
              <a:rPr lang="en-US" altLang="en-US">
                <a:solidFill>
                  <a:srgbClr val="FF0000"/>
                </a:solidFill>
                <a:latin typeface="Lucida Console" panose="020B0609040504020204" pitchFamily="49" charset="0"/>
              </a:rPr>
              <a:t>$s0</a:t>
            </a:r>
            <a:r>
              <a:rPr lang="en-US" altLang="en-US">
                <a:latin typeface="Lucida Console" panose="020B0609040504020204" pitchFamily="49" charset="0"/>
              </a:rPr>
              <a:t>, $t0, $t1</a:t>
            </a:r>
            <a:br>
              <a:rPr lang="en-US" altLang="en-US">
                <a:latin typeface="Lucida Console" panose="020B0609040504020204" pitchFamily="49" charset="0"/>
              </a:rPr>
            </a:br>
            <a:r>
              <a:rPr lang="en-US" altLang="en-US">
                <a:latin typeface="Lucida Console" panose="020B0609040504020204" pitchFamily="49" charset="0"/>
              </a:rPr>
              <a:t>sub	$t2, </a:t>
            </a:r>
            <a:r>
              <a:rPr lang="en-US" altLang="en-US">
                <a:solidFill>
                  <a:srgbClr val="FF0000"/>
                </a:solidFill>
                <a:latin typeface="Lucida Console" panose="020B0609040504020204" pitchFamily="49" charset="0"/>
              </a:rPr>
              <a:t>$s0</a:t>
            </a:r>
            <a:r>
              <a:rPr lang="en-US" altLang="en-US">
                <a:latin typeface="Lucida Console" panose="020B0609040504020204" pitchFamily="49" charset="0"/>
              </a:rPr>
              <a:t>, $t3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>
            <a:extLst>
              <a:ext uri="{FF2B5EF4-FFF2-40B4-BE49-F238E27FC236}">
                <a16:creationId xmlns:a16="http://schemas.microsoft.com/office/drawing/2014/main" id="{47493A67-0E4D-AC40-B3BC-5C0399BD8F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1093F6ED-2FF6-574A-BCBC-4A150DB24098}" type="slidenum">
              <a:rPr lang="en-AU" altLang="en-US" sz="1400"/>
              <a:pPr/>
              <a:t>11</a:t>
            </a:fld>
            <a:endParaRPr lang="en-AU" altLang="en-US" sz="1400"/>
          </a:p>
        </p:txBody>
      </p:sp>
      <p:pic>
        <p:nvPicPr>
          <p:cNvPr id="43011" name="Picture 6" descr="f04-29-P374493">
            <a:extLst>
              <a:ext uri="{FF2B5EF4-FFF2-40B4-BE49-F238E27FC236}">
                <a16:creationId xmlns:a16="http://schemas.microsoft.com/office/drawing/2014/main" id="{2619BB19-DDF2-0440-AC3A-2109370CB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284538"/>
            <a:ext cx="63404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2">
            <a:extLst>
              <a:ext uri="{FF2B5EF4-FFF2-40B4-BE49-F238E27FC236}">
                <a16:creationId xmlns:a16="http://schemas.microsoft.com/office/drawing/2014/main" id="{0923BD67-C3CC-6D4A-93DB-F2FFE0D3B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Forwarding (aka Bypassing)</a:t>
            </a:r>
            <a:endParaRPr lang="en-AU" altLang="en-US"/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9CC791E5-747C-8A4C-B753-7C204E68AF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766887"/>
          </a:xfrm>
        </p:spPr>
        <p:txBody>
          <a:bodyPr/>
          <a:lstStyle/>
          <a:p>
            <a:pPr eaLnBrk="1" hangingPunct="1"/>
            <a:r>
              <a:rPr lang="en-US" altLang="en-US"/>
              <a:t>Use result when it is computed</a:t>
            </a:r>
          </a:p>
          <a:p>
            <a:pPr lvl="1" eaLnBrk="1" hangingPunct="1"/>
            <a:r>
              <a:rPr lang="en-US" altLang="en-US"/>
              <a:t>Don’t wait for it to be stored in a register</a:t>
            </a:r>
          </a:p>
          <a:p>
            <a:pPr lvl="1" eaLnBrk="1" hangingPunct="1"/>
            <a:r>
              <a:rPr lang="en-US" altLang="en-US"/>
              <a:t>Requires extra connections in the datapath</a:t>
            </a:r>
            <a:endParaRPr lang="en-AU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>
            <a:extLst>
              <a:ext uri="{FF2B5EF4-FFF2-40B4-BE49-F238E27FC236}">
                <a16:creationId xmlns:a16="http://schemas.microsoft.com/office/drawing/2014/main" id="{EC84478A-7E55-6547-9565-9FFD476226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70E5DE66-87EA-BB44-AFA8-49F29079B0E0}" type="slidenum">
              <a:rPr lang="en-AU" altLang="en-US" sz="1400"/>
              <a:pPr/>
              <a:t>12</a:t>
            </a:fld>
            <a:endParaRPr lang="en-AU" altLang="en-US" sz="1400"/>
          </a:p>
        </p:txBody>
      </p:sp>
      <p:pic>
        <p:nvPicPr>
          <p:cNvPr id="44035" name="Picture 6" descr="f04-30-P374493">
            <a:extLst>
              <a:ext uri="{FF2B5EF4-FFF2-40B4-BE49-F238E27FC236}">
                <a16:creationId xmlns:a16="http://schemas.microsoft.com/office/drawing/2014/main" id="{951CF7FE-154B-8545-9236-32D9EF7B2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141663"/>
            <a:ext cx="6586537" cy="259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2">
            <a:extLst>
              <a:ext uri="{FF2B5EF4-FFF2-40B4-BE49-F238E27FC236}">
                <a16:creationId xmlns:a16="http://schemas.microsoft.com/office/drawing/2014/main" id="{F6D247A9-7953-0C42-AEB3-E5DE95F72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Load-Use Data Hazard</a:t>
            </a:r>
            <a:endParaRPr lang="en-AU" altLang="en-US"/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C0C1BE22-836B-7A49-A35B-D39AC75A7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843087"/>
          </a:xfrm>
        </p:spPr>
        <p:txBody>
          <a:bodyPr/>
          <a:lstStyle/>
          <a:p>
            <a:pPr eaLnBrk="1" hangingPunct="1"/>
            <a:r>
              <a:rPr lang="en-US" altLang="en-US"/>
              <a:t>Can’t always avoid stalls by forwarding</a:t>
            </a:r>
          </a:p>
          <a:p>
            <a:pPr lvl="1" eaLnBrk="1" hangingPunct="1"/>
            <a:r>
              <a:rPr lang="en-US" altLang="en-US"/>
              <a:t>If value not computed when needed</a:t>
            </a:r>
          </a:p>
          <a:p>
            <a:pPr lvl="1" eaLnBrk="1" hangingPunct="1"/>
            <a:r>
              <a:rPr lang="en-US" altLang="en-US"/>
              <a:t>Can’t forward backward in time!</a:t>
            </a:r>
            <a:endParaRPr lang="en-AU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>
            <a:extLst>
              <a:ext uri="{FF2B5EF4-FFF2-40B4-BE49-F238E27FC236}">
                <a16:creationId xmlns:a16="http://schemas.microsoft.com/office/drawing/2014/main" id="{008B00C3-D9F7-5E4B-A133-CD8F88A5A4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182C5B1E-4C21-9D42-8563-50F287E8D46F}" type="slidenum">
              <a:rPr lang="en-AU" altLang="en-US" sz="1400"/>
              <a:pPr/>
              <a:t>13</a:t>
            </a:fld>
            <a:endParaRPr lang="en-AU" altLang="en-US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2E2DD58E-CB96-944F-9FF5-F437699F1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Code Scheduling to Avoid Stalls</a:t>
            </a:r>
            <a:endParaRPr lang="en-AU" altLang="en-US" sz="400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8F33656B-18D7-8440-AAE2-3487EE14E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843087"/>
          </a:xfrm>
        </p:spPr>
        <p:txBody>
          <a:bodyPr/>
          <a:lstStyle/>
          <a:p>
            <a:pPr eaLnBrk="1" hangingPunct="1"/>
            <a:r>
              <a:rPr lang="en-US" altLang="en-US"/>
              <a:t>Reorder code to avoid use of load result in the next instruction</a:t>
            </a:r>
          </a:p>
          <a:p>
            <a:pPr eaLnBrk="1" hangingPunct="1"/>
            <a:r>
              <a:rPr lang="en-US" altLang="en-US"/>
              <a:t>C code for </a:t>
            </a:r>
            <a:r>
              <a:rPr lang="en-US" altLang="en-US">
                <a:latin typeface="Lucida Console" panose="020B0609040504020204" pitchFamily="49" charset="0"/>
              </a:rPr>
              <a:t>A = B + E; C = B + F;</a:t>
            </a:r>
            <a:endParaRPr lang="en-AU" altLang="en-US">
              <a:latin typeface="Lucida Console" panose="020B0609040504020204" pitchFamily="49" charset="0"/>
            </a:endParaRPr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6EB6E819-333B-8C4C-930D-74F63076B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300" y="3225800"/>
            <a:ext cx="2794000" cy="258762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286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286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286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286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lw	$t1, 0($t0)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lw	</a:t>
            </a:r>
            <a:r>
              <a:rPr lang="en-US" altLang="en-US" sz="2000">
                <a:solidFill>
                  <a:srgbClr val="FF0000"/>
                </a:solidFill>
                <a:latin typeface="Lucida Console" panose="020B0609040504020204" pitchFamily="49" charset="0"/>
              </a:rPr>
              <a:t>$t2</a:t>
            </a:r>
            <a:r>
              <a:rPr lang="en-US" altLang="en-US" sz="2000">
                <a:latin typeface="Lucida Console" panose="020B0609040504020204" pitchFamily="49" charset="0"/>
              </a:rPr>
              <a:t>, 4($t0)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add	$t3, $t1, </a:t>
            </a:r>
            <a:r>
              <a:rPr lang="en-US" altLang="en-US" sz="2000">
                <a:solidFill>
                  <a:srgbClr val="FF0000"/>
                </a:solidFill>
                <a:latin typeface="Lucida Console" panose="020B0609040504020204" pitchFamily="49" charset="0"/>
              </a:rPr>
              <a:t>$t2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sw	$t3, 12($t0)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lw	</a:t>
            </a:r>
            <a:r>
              <a:rPr lang="en-US" altLang="en-US" sz="2000">
                <a:solidFill>
                  <a:srgbClr val="FF0000"/>
                </a:solidFill>
                <a:latin typeface="Lucida Console" panose="020B0609040504020204" pitchFamily="49" charset="0"/>
              </a:rPr>
              <a:t>$t4</a:t>
            </a:r>
            <a:r>
              <a:rPr lang="en-US" altLang="en-US" sz="2000">
                <a:latin typeface="Lucida Console" panose="020B0609040504020204" pitchFamily="49" charset="0"/>
              </a:rPr>
              <a:t>, 8($t0)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add	$t5, $t1, </a:t>
            </a:r>
            <a:r>
              <a:rPr lang="en-US" altLang="en-US" sz="2000">
                <a:solidFill>
                  <a:srgbClr val="FF0000"/>
                </a:solidFill>
                <a:latin typeface="Lucida Console" panose="020B0609040504020204" pitchFamily="49" charset="0"/>
              </a:rPr>
              <a:t>$t4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sw	$t5, 16($t0)</a:t>
            </a:r>
            <a:endParaRPr lang="en-AU" altLang="en-US" sz="2000">
              <a:latin typeface="Lucida Console" panose="020B0609040504020204" pitchFamily="49" charset="0"/>
            </a:endParaRPr>
          </a:p>
        </p:txBody>
      </p:sp>
      <p:sp>
        <p:nvSpPr>
          <p:cNvPr id="45062" name="AutoShape 5">
            <a:extLst>
              <a:ext uri="{FF2B5EF4-FFF2-40B4-BE49-F238E27FC236}">
                <a16:creationId xmlns:a16="http://schemas.microsoft.com/office/drawing/2014/main" id="{F27B37F2-C57C-5D4E-9E66-B9E0156EC6EB}"/>
              </a:ext>
            </a:extLst>
          </p:cNvPr>
          <p:cNvSpPr>
            <a:spLocks/>
          </p:cNvSpPr>
          <p:nvPr/>
        </p:nvSpPr>
        <p:spPr bwMode="auto">
          <a:xfrm>
            <a:off x="777875" y="4078288"/>
            <a:ext cx="914400" cy="401637"/>
          </a:xfrm>
          <a:prstGeom prst="borderCallout1">
            <a:avLst>
              <a:gd name="adj1" fmla="val 28458"/>
              <a:gd name="adj2" fmla="val 108333"/>
              <a:gd name="adj3" fmla="val 25296"/>
              <a:gd name="adj4" fmla="val 14791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/>
              <a:t>stall</a:t>
            </a:r>
            <a:endParaRPr lang="en-AU" altLang="en-US" sz="1800"/>
          </a:p>
        </p:txBody>
      </p:sp>
      <p:sp>
        <p:nvSpPr>
          <p:cNvPr id="45063" name="AutoShape 6">
            <a:extLst>
              <a:ext uri="{FF2B5EF4-FFF2-40B4-BE49-F238E27FC236}">
                <a16:creationId xmlns:a16="http://schemas.microsoft.com/office/drawing/2014/main" id="{118D4789-AFF0-3045-A38E-CBE59535B43F}"/>
              </a:ext>
            </a:extLst>
          </p:cNvPr>
          <p:cNvSpPr>
            <a:spLocks/>
          </p:cNvSpPr>
          <p:nvPr/>
        </p:nvSpPr>
        <p:spPr bwMode="auto">
          <a:xfrm>
            <a:off x="777875" y="5157788"/>
            <a:ext cx="914400" cy="401637"/>
          </a:xfrm>
          <a:prstGeom prst="borderCallout1">
            <a:avLst>
              <a:gd name="adj1" fmla="val 28458"/>
              <a:gd name="adj2" fmla="val 108333"/>
              <a:gd name="adj3" fmla="val 25296"/>
              <a:gd name="adj4" fmla="val 14791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/>
              <a:t>stall</a:t>
            </a:r>
            <a:endParaRPr lang="en-AU" altLang="en-US" sz="1800"/>
          </a:p>
        </p:txBody>
      </p:sp>
      <p:sp>
        <p:nvSpPr>
          <p:cNvPr id="45064" name="Text Box 7">
            <a:extLst>
              <a:ext uri="{FF2B5EF4-FFF2-40B4-BE49-F238E27FC236}">
                <a16:creationId xmlns:a16="http://schemas.microsoft.com/office/drawing/2014/main" id="{768B72B6-6268-7F4E-BA01-1CC3523C3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825" y="3225800"/>
            <a:ext cx="2794000" cy="258762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286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286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286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286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286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lw	$t1, 0($t0)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lw	</a:t>
            </a:r>
            <a:r>
              <a:rPr lang="en-US" altLang="en-US" sz="2000">
                <a:solidFill>
                  <a:srgbClr val="FF0000"/>
                </a:solidFill>
                <a:latin typeface="Lucida Console" panose="020B0609040504020204" pitchFamily="49" charset="0"/>
              </a:rPr>
              <a:t>$t2</a:t>
            </a:r>
            <a:r>
              <a:rPr lang="en-US" altLang="en-US" sz="2000">
                <a:latin typeface="Lucida Console" panose="020B0609040504020204" pitchFamily="49" charset="0"/>
              </a:rPr>
              <a:t>, 4($t0)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lw	</a:t>
            </a:r>
            <a:r>
              <a:rPr lang="en-US" altLang="en-US" sz="2000">
                <a:solidFill>
                  <a:srgbClr val="FF0000"/>
                </a:solidFill>
                <a:latin typeface="Lucida Console" panose="020B0609040504020204" pitchFamily="49" charset="0"/>
              </a:rPr>
              <a:t>$t4</a:t>
            </a:r>
            <a:r>
              <a:rPr lang="en-US" altLang="en-US" sz="2000">
                <a:latin typeface="Lucida Console" panose="020B0609040504020204" pitchFamily="49" charset="0"/>
              </a:rPr>
              <a:t>, 8($t0)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add	$t3, $t1, </a:t>
            </a:r>
            <a:r>
              <a:rPr lang="en-US" altLang="en-US" sz="2000">
                <a:solidFill>
                  <a:srgbClr val="FF0000"/>
                </a:solidFill>
                <a:latin typeface="Lucida Console" panose="020B0609040504020204" pitchFamily="49" charset="0"/>
              </a:rPr>
              <a:t>$t2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sw	$t3, 12($t0)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add	$t5, $t1, </a:t>
            </a:r>
            <a:r>
              <a:rPr lang="en-US" altLang="en-US" sz="2000">
                <a:solidFill>
                  <a:srgbClr val="FF0000"/>
                </a:solidFill>
                <a:latin typeface="Lucida Console" panose="020B0609040504020204" pitchFamily="49" charset="0"/>
              </a:rPr>
              <a:t>$t4</a:t>
            </a:r>
          </a:p>
          <a:p>
            <a:pPr algn="l">
              <a:spcBef>
                <a:spcPct val="20000"/>
              </a:spcBef>
            </a:pPr>
            <a:r>
              <a:rPr lang="en-US" altLang="en-US" sz="2000">
                <a:latin typeface="Lucida Console" panose="020B0609040504020204" pitchFamily="49" charset="0"/>
              </a:rPr>
              <a:t>sw	$t5, 16($t0)</a:t>
            </a:r>
            <a:endParaRPr lang="en-AU" altLang="en-US" sz="2000">
              <a:latin typeface="Lucida Console" panose="020B0609040504020204" pitchFamily="49" charset="0"/>
            </a:endParaRPr>
          </a:p>
        </p:txBody>
      </p:sp>
      <p:sp>
        <p:nvSpPr>
          <p:cNvPr id="45065" name="Line 8">
            <a:extLst>
              <a:ext uri="{FF2B5EF4-FFF2-40B4-BE49-F238E27FC236}">
                <a16:creationId xmlns:a16="http://schemas.microsoft.com/office/drawing/2014/main" id="{2443C3F1-BA8F-594B-92F8-C63B3A1A01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221163"/>
            <a:ext cx="936625" cy="6477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6" name="Oval 9">
            <a:extLst>
              <a:ext uri="{FF2B5EF4-FFF2-40B4-BE49-F238E27FC236}">
                <a16:creationId xmlns:a16="http://schemas.microsoft.com/office/drawing/2014/main" id="{812042DF-1008-B440-BB57-723DC1670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573463"/>
            <a:ext cx="647700" cy="431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7" name="Oval 10">
            <a:extLst>
              <a:ext uri="{FF2B5EF4-FFF2-40B4-BE49-F238E27FC236}">
                <a16:creationId xmlns:a16="http://schemas.microsoft.com/office/drawing/2014/main" id="{AE54AF62-079A-6449-AAB1-7396D6A08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3933825"/>
            <a:ext cx="647700" cy="431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8" name="Oval 11">
            <a:extLst>
              <a:ext uri="{FF2B5EF4-FFF2-40B4-BE49-F238E27FC236}">
                <a16:creationId xmlns:a16="http://schemas.microsoft.com/office/drawing/2014/main" id="{2AA33157-E52D-2E42-949A-1089E1FF8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4652963"/>
            <a:ext cx="647700" cy="431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9" name="Oval 12">
            <a:extLst>
              <a:ext uri="{FF2B5EF4-FFF2-40B4-BE49-F238E27FC236}">
                <a16:creationId xmlns:a16="http://schemas.microsoft.com/office/drawing/2014/main" id="{8FCD4285-7AB4-4948-874B-88D297CA0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5013325"/>
            <a:ext cx="647700" cy="431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70" name="Oval 13">
            <a:extLst>
              <a:ext uri="{FF2B5EF4-FFF2-40B4-BE49-F238E27FC236}">
                <a16:creationId xmlns:a16="http://schemas.microsoft.com/office/drawing/2014/main" id="{2DD1E189-F8E7-7241-A43A-2AF6B028F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573463"/>
            <a:ext cx="647700" cy="431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71" name="Oval 14">
            <a:extLst>
              <a:ext uri="{FF2B5EF4-FFF2-40B4-BE49-F238E27FC236}">
                <a16:creationId xmlns:a16="http://schemas.microsoft.com/office/drawing/2014/main" id="{A36DE958-8EB8-E945-AEAF-8432168F1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4292600"/>
            <a:ext cx="647700" cy="431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72" name="Oval 15">
            <a:extLst>
              <a:ext uri="{FF2B5EF4-FFF2-40B4-BE49-F238E27FC236}">
                <a16:creationId xmlns:a16="http://schemas.microsoft.com/office/drawing/2014/main" id="{9B592B03-654E-5649-8B3A-7A2804176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5013325"/>
            <a:ext cx="647700" cy="431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73" name="Oval 16">
            <a:extLst>
              <a:ext uri="{FF2B5EF4-FFF2-40B4-BE49-F238E27FC236}">
                <a16:creationId xmlns:a16="http://schemas.microsoft.com/office/drawing/2014/main" id="{75492A67-6975-8444-BA00-1A747DB2A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933825"/>
            <a:ext cx="647700" cy="431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74" name="Line 17">
            <a:extLst>
              <a:ext uri="{FF2B5EF4-FFF2-40B4-BE49-F238E27FC236}">
                <a16:creationId xmlns:a16="http://schemas.microsoft.com/office/drawing/2014/main" id="{C857F46B-6CCB-964D-90E8-E7B2ED0AA3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9950" y="3819525"/>
            <a:ext cx="879475" cy="2921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5" name="Line 18">
            <a:extLst>
              <a:ext uri="{FF2B5EF4-FFF2-40B4-BE49-F238E27FC236}">
                <a16:creationId xmlns:a16="http://schemas.microsoft.com/office/drawing/2014/main" id="{2DF03E2A-DACA-5D4F-A962-4BD01BF41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0425" y="4918075"/>
            <a:ext cx="903288" cy="2159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6" name="Line 19">
            <a:extLst>
              <a:ext uri="{FF2B5EF4-FFF2-40B4-BE49-F238E27FC236}">
                <a16:creationId xmlns:a16="http://schemas.microsoft.com/office/drawing/2014/main" id="{60BFFBB6-1104-1249-868D-9C2D11380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6238" y="3829050"/>
            <a:ext cx="895350" cy="6080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7" name="Line 20">
            <a:extLst>
              <a:ext uri="{FF2B5EF4-FFF2-40B4-BE49-F238E27FC236}">
                <a16:creationId xmlns:a16="http://schemas.microsoft.com/office/drawing/2014/main" id="{3BD4889C-01E2-1442-82B6-411D3A1B63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4800" y="4287838"/>
            <a:ext cx="966788" cy="8461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8" name="Text Box 21">
            <a:extLst>
              <a:ext uri="{FF2B5EF4-FFF2-40B4-BE49-F238E27FC236}">
                <a16:creationId xmlns:a16="http://schemas.microsoft.com/office/drawing/2014/main" id="{29D2E5B2-F857-414B-B673-165094DA5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5876925"/>
            <a:ext cx="11461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/>
              <a:t>11 cycles</a:t>
            </a:r>
            <a:endParaRPr lang="en-AU" altLang="en-US" sz="1800"/>
          </a:p>
        </p:txBody>
      </p:sp>
      <p:sp>
        <p:nvSpPr>
          <p:cNvPr id="45079" name="Text Box 22">
            <a:extLst>
              <a:ext uri="{FF2B5EF4-FFF2-40B4-BE49-F238E27FC236}">
                <a16:creationId xmlns:a16="http://schemas.microsoft.com/office/drawing/2014/main" id="{5FCC2E3B-C452-064B-99D2-1D1B4B8EB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5876925"/>
            <a:ext cx="11461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/>
              <a:t>13 cycles</a:t>
            </a:r>
            <a:endParaRPr lang="en-AU" alt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>
            <a:extLst>
              <a:ext uri="{FF2B5EF4-FFF2-40B4-BE49-F238E27FC236}">
                <a16:creationId xmlns:a16="http://schemas.microsoft.com/office/drawing/2014/main" id="{28347524-DF84-5B46-B0A7-7D2EB36FB5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E1C47778-FA51-C442-8FA1-93CC5E3E1FE9}" type="slidenum">
              <a:rPr lang="en-AU" altLang="en-US" sz="1400"/>
              <a:pPr/>
              <a:t>14</a:t>
            </a:fld>
            <a:endParaRPr lang="en-AU" altLang="en-US" sz="14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712EF9F-2826-0B44-8FBF-3631B87A55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Control Hazards</a:t>
            </a:r>
            <a:endParaRPr lang="en-AU" altLang="en-US"/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B6903BF-21AE-1E42-A40C-36119CC157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Branch determines flow of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Fetching next instruction depends on branch outcome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Pipeline can’t always fetch correct instruction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Still working on ID stage of branch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In MIPS pipeline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Need to compare registers and compute target early in the pipeline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Add hardware to do it in ID stage</a:t>
            </a:r>
            <a:endParaRPr lang="en-AU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>
            <a:extLst>
              <a:ext uri="{FF2B5EF4-FFF2-40B4-BE49-F238E27FC236}">
                <a16:creationId xmlns:a16="http://schemas.microsoft.com/office/drawing/2014/main" id="{4F890DA8-37A1-5045-B46D-F13B98C39D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A2A2B7F2-62B4-F140-B432-17D283F8CCAF}" type="slidenum">
              <a:rPr lang="en-AU" altLang="en-US" sz="1400"/>
              <a:pPr/>
              <a:t>15</a:t>
            </a:fld>
            <a:endParaRPr lang="en-AU" altLang="en-US" sz="1400"/>
          </a:p>
        </p:txBody>
      </p:sp>
      <p:pic>
        <p:nvPicPr>
          <p:cNvPr id="47107" name="Picture 6" descr="f04-31-P374493">
            <a:extLst>
              <a:ext uri="{FF2B5EF4-FFF2-40B4-BE49-F238E27FC236}">
                <a16:creationId xmlns:a16="http://schemas.microsoft.com/office/drawing/2014/main" id="{B0718A88-DD12-2D41-85CC-8A1F6470E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852738"/>
            <a:ext cx="6042025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8" name="Rectangle 2">
            <a:extLst>
              <a:ext uri="{FF2B5EF4-FFF2-40B4-BE49-F238E27FC236}">
                <a16:creationId xmlns:a16="http://schemas.microsoft.com/office/drawing/2014/main" id="{7AB52E62-7886-6D4B-90CD-14B5D911F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Stall on Branch</a:t>
            </a:r>
            <a:endParaRPr lang="en-AU" altLang="en-US"/>
          </a:p>
        </p:txBody>
      </p:sp>
      <p:sp>
        <p:nvSpPr>
          <p:cNvPr id="47109" name="Rectangle 3">
            <a:extLst>
              <a:ext uri="{FF2B5EF4-FFF2-40B4-BE49-F238E27FC236}">
                <a16:creationId xmlns:a16="http://schemas.microsoft.com/office/drawing/2014/main" id="{276A663A-1210-344C-B271-22990DC0E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306512"/>
          </a:xfrm>
        </p:spPr>
        <p:txBody>
          <a:bodyPr/>
          <a:lstStyle/>
          <a:p>
            <a:pPr eaLnBrk="1" hangingPunct="1"/>
            <a:r>
              <a:rPr lang="en-US" altLang="en-US"/>
              <a:t>Wait until branch outcome determined before fetching next instruction</a:t>
            </a:r>
            <a:endParaRPr lang="en-AU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>
            <a:extLst>
              <a:ext uri="{FF2B5EF4-FFF2-40B4-BE49-F238E27FC236}">
                <a16:creationId xmlns:a16="http://schemas.microsoft.com/office/drawing/2014/main" id="{AC68A2AD-534A-CB4D-817D-61588DC8E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A9446EE1-A2F8-484F-A14A-000CD13A6B5F}" type="slidenum">
              <a:rPr lang="en-AU" altLang="en-US" sz="1400"/>
              <a:pPr/>
              <a:t>16</a:t>
            </a:fld>
            <a:endParaRPr lang="en-AU" altLang="en-US" sz="14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2BF95E03-5E0A-1949-83D4-757B819BA4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Branch Prediction</a:t>
            </a:r>
            <a:endParaRPr lang="en-AU" altLang="en-US"/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0C99FB9-61BE-8F4C-BD69-9AE4BE888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Longer pipelines can’t readily determine branch outcome early</a:t>
            </a:r>
          </a:p>
          <a:p>
            <a:pPr lvl="1" eaLnBrk="1" hangingPunct="1"/>
            <a:r>
              <a:rPr lang="en-US" altLang="en-US" dirty="0"/>
              <a:t>Stall penalty becomes unacceptable</a:t>
            </a:r>
          </a:p>
          <a:p>
            <a:pPr eaLnBrk="1" hangingPunct="1"/>
            <a:r>
              <a:rPr lang="en-US" altLang="en-US" dirty="0"/>
              <a:t>Predict outcome of branch</a:t>
            </a:r>
          </a:p>
          <a:p>
            <a:pPr lvl="1" eaLnBrk="1" hangingPunct="1"/>
            <a:r>
              <a:rPr lang="en-US" altLang="en-US" dirty="0"/>
              <a:t>Only stall if prediction is wrong</a:t>
            </a:r>
          </a:p>
          <a:p>
            <a:pPr eaLnBrk="1" hangingPunct="1"/>
            <a:r>
              <a:rPr lang="en-US" altLang="en-US" dirty="0"/>
              <a:t>In MIPS pipeline</a:t>
            </a:r>
          </a:p>
          <a:p>
            <a:pPr lvl="1" eaLnBrk="1" hangingPunct="1"/>
            <a:r>
              <a:rPr lang="en-US" altLang="en-US" dirty="0"/>
              <a:t>Can predict branches not taken</a:t>
            </a:r>
          </a:p>
          <a:p>
            <a:pPr lvl="1" eaLnBrk="1" hangingPunct="1"/>
            <a:r>
              <a:rPr lang="en-US" altLang="en-US" dirty="0"/>
              <a:t>Fetch instruction after branch, with no delay</a:t>
            </a:r>
            <a:endParaRPr lang="en-AU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2">
            <a:extLst>
              <a:ext uri="{FF2B5EF4-FFF2-40B4-BE49-F238E27FC236}">
                <a16:creationId xmlns:a16="http://schemas.microsoft.com/office/drawing/2014/main" id="{01948682-8E0F-1348-8D0C-F1AB1928FF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C2F19DCE-75D5-AC4F-82C2-EE32FC884604}" type="slidenum">
              <a:rPr lang="en-AU" altLang="en-US" sz="1400"/>
              <a:pPr/>
              <a:t>17</a:t>
            </a:fld>
            <a:endParaRPr lang="en-AU" altLang="en-US" sz="1400"/>
          </a:p>
        </p:txBody>
      </p:sp>
      <p:pic>
        <p:nvPicPr>
          <p:cNvPr id="49155" name="Picture 7" descr="f04-32-P374493">
            <a:extLst>
              <a:ext uri="{FF2B5EF4-FFF2-40B4-BE49-F238E27FC236}">
                <a16:creationId xmlns:a16="http://schemas.microsoft.com/office/drawing/2014/main" id="{88A2524A-6BCD-074E-8506-030DACE05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268413"/>
            <a:ext cx="6035675" cy="497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Rectangle 2">
            <a:extLst>
              <a:ext uri="{FF2B5EF4-FFF2-40B4-BE49-F238E27FC236}">
                <a16:creationId xmlns:a16="http://schemas.microsoft.com/office/drawing/2014/main" id="{E9599DE7-9913-0F43-AC4B-008B47311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MIPS with Predict Not Taken</a:t>
            </a:r>
            <a:endParaRPr lang="en-AU" altLang="en-US"/>
          </a:p>
        </p:txBody>
      </p:sp>
      <p:sp>
        <p:nvSpPr>
          <p:cNvPr id="49157" name="Text Box 5">
            <a:extLst>
              <a:ext uri="{FF2B5EF4-FFF2-40B4-BE49-F238E27FC236}">
                <a16:creationId xmlns:a16="http://schemas.microsoft.com/office/drawing/2014/main" id="{0B81B6F9-2C31-DB45-A6EF-6E9706F07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133600"/>
            <a:ext cx="1295400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/>
              <a:t>Prediction correct</a:t>
            </a:r>
            <a:endParaRPr lang="en-AU" altLang="en-US" sz="1800"/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95FAF937-EB31-AC4B-BD25-15D94F450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797425"/>
            <a:ext cx="1295400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/>
              <a:t>Prediction incorrect</a:t>
            </a:r>
            <a:endParaRPr lang="en-AU" altLang="en-US"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>
            <a:extLst>
              <a:ext uri="{FF2B5EF4-FFF2-40B4-BE49-F238E27FC236}">
                <a16:creationId xmlns:a16="http://schemas.microsoft.com/office/drawing/2014/main" id="{64DFBD48-DF83-B441-A392-68AFDE7985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7C871ECD-DE5E-004C-AE1A-96A7CC853247}" type="slidenum">
              <a:rPr lang="en-AU" altLang="en-US" sz="1400"/>
              <a:pPr/>
              <a:t>18</a:t>
            </a:fld>
            <a:endParaRPr lang="en-AU" altLang="en-US" sz="14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277044A4-A5B9-7947-9D3A-78BCF3606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More-Realistic Branch Prediction</a:t>
            </a:r>
            <a:endParaRPr lang="en-AU" altLang="en-US" sz="4000"/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FBE71690-0E7F-7542-ADF6-58DC79661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Static branch prediction</a:t>
            </a:r>
          </a:p>
          <a:p>
            <a:pPr lvl="1" eaLnBrk="1" hangingPunct="1"/>
            <a:r>
              <a:rPr lang="en-US" altLang="en-US" sz="2400"/>
              <a:t>Based on typical branch behavior</a:t>
            </a:r>
          </a:p>
          <a:p>
            <a:pPr lvl="1" eaLnBrk="1" hangingPunct="1"/>
            <a:r>
              <a:rPr lang="en-US" altLang="en-US" sz="2400"/>
              <a:t>Example: loop and if-statement branches</a:t>
            </a:r>
          </a:p>
          <a:p>
            <a:pPr lvl="2" eaLnBrk="1" hangingPunct="1"/>
            <a:r>
              <a:rPr lang="en-US" altLang="en-US" sz="2000"/>
              <a:t>Predict backward branches taken</a:t>
            </a:r>
          </a:p>
          <a:p>
            <a:pPr lvl="2" eaLnBrk="1" hangingPunct="1"/>
            <a:r>
              <a:rPr lang="en-US" altLang="en-US" sz="2000"/>
              <a:t>Predict forward branches not taken</a:t>
            </a:r>
          </a:p>
          <a:p>
            <a:pPr eaLnBrk="1" hangingPunct="1"/>
            <a:r>
              <a:rPr lang="en-US" altLang="en-US" sz="2800"/>
              <a:t>Dynamic branch prediction</a:t>
            </a:r>
          </a:p>
          <a:p>
            <a:pPr lvl="1" eaLnBrk="1" hangingPunct="1"/>
            <a:r>
              <a:rPr lang="en-US" altLang="en-US" sz="2400"/>
              <a:t>Hardware measures actual branch behavior</a:t>
            </a:r>
          </a:p>
          <a:p>
            <a:pPr lvl="2" eaLnBrk="1" hangingPunct="1"/>
            <a:r>
              <a:rPr lang="en-US" altLang="en-US" sz="2000"/>
              <a:t>e.g., record recent history of each branch</a:t>
            </a:r>
          </a:p>
          <a:p>
            <a:pPr lvl="1" eaLnBrk="1" hangingPunct="1"/>
            <a:r>
              <a:rPr lang="en-US" altLang="en-US" sz="2400"/>
              <a:t>Assume future behavior will continue the trend</a:t>
            </a:r>
          </a:p>
          <a:p>
            <a:pPr lvl="2" eaLnBrk="1" hangingPunct="1"/>
            <a:r>
              <a:rPr lang="en-US" altLang="en-US" sz="2000"/>
              <a:t>When wrong, stall while re-fetching, and update history</a:t>
            </a:r>
            <a:endParaRPr lang="en-AU" altLang="en-US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>
            <a:extLst>
              <a:ext uri="{FF2B5EF4-FFF2-40B4-BE49-F238E27FC236}">
                <a16:creationId xmlns:a16="http://schemas.microsoft.com/office/drawing/2014/main" id="{30C616C9-B407-434A-95E8-F30C80E0A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CA94BC3F-0B7F-7946-AC37-E89BEF50D198}" type="slidenum">
              <a:rPr lang="en-AU" altLang="en-US" sz="1400"/>
              <a:pPr/>
              <a:t>19</a:t>
            </a:fld>
            <a:endParaRPr lang="en-AU" altLang="en-US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F1FF7016-1F2B-EC4B-912F-45DE45694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Pipeline Summary</a:t>
            </a:r>
            <a:endParaRPr lang="en-AU" altLang="en-US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AE07C2A-493F-C445-9575-3E6040562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8270875" cy="4392613"/>
          </a:xfrm>
        </p:spPr>
        <p:txBody>
          <a:bodyPr/>
          <a:lstStyle/>
          <a:p>
            <a:pPr eaLnBrk="1" hangingPunct="1"/>
            <a:r>
              <a:rPr lang="en-US" altLang="en-US"/>
              <a:t>Pipelining improves performance by increasing instruction throughput</a:t>
            </a:r>
          </a:p>
          <a:p>
            <a:pPr lvl="1" eaLnBrk="1" hangingPunct="1"/>
            <a:r>
              <a:rPr lang="en-US" altLang="en-US"/>
              <a:t>Executes multiple instructions in parallel</a:t>
            </a:r>
          </a:p>
          <a:p>
            <a:pPr lvl="1" eaLnBrk="1" hangingPunct="1"/>
            <a:r>
              <a:rPr lang="en-US" altLang="en-US"/>
              <a:t>Each instruction has the same latency</a:t>
            </a:r>
          </a:p>
          <a:p>
            <a:pPr eaLnBrk="1" hangingPunct="1"/>
            <a:r>
              <a:rPr lang="en-US" altLang="en-US"/>
              <a:t>Subject to hazards</a:t>
            </a:r>
          </a:p>
          <a:p>
            <a:pPr lvl="1" eaLnBrk="1" hangingPunct="1"/>
            <a:r>
              <a:rPr lang="en-US" altLang="en-US"/>
              <a:t>Structure, data, control</a:t>
            </a:r>
          </a:p>
          <a:p>
            <a:pPr eaLnBrk="1" hangingPunct="1"/>
            <a:r>
              <a:rPr lang="en-AU" altLang="en-US"/>
              <a:t>Instruction set design affects complexity of pipeline implementation</a:t>
            </a:r>
          </a:p>
        </p:txBody>
      </p:sp>
      <p:sp>
        <p:nvSpPr>
          <p:cNvPr id="51205" name="Text Box 4">
            <a:extLst>
              <a:ext uri="{FF2B5EF4-FFF2-40B4-BE49-F238E27FC236}">
                <a16:creationId xmlns:a16="http://schemas.microsoft.com/office/drawing/2014/main" id="{7BB42AAE-C192-A845-A455-2E9485C55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258888"/>
            <a:ext cx="282575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 b="1">
                <a:solidFill>
                  <a:schemeClr val="folHlink"/>
                </a:solidFill>
                <a:latin typeface="Arial Black" panose="020B0604020202020204" pitchFamily="34" charset="0"/>
              </a:rPr>
              <a:t>The BIG Picture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>
            <a:extLst>
              <a:ext uri="{FF2B5EF4-FFF2-40B4-BE49-F238E27FC236}">
                <a16:creationId xmlns:a16="http://schemas.microsoft.com/office/drawing/2014/main" id="{FDC130F2-4728-E64C-A382-30EC1CB97D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E27D8899-1F25-4B4A-851A-7CDEE74257C6}" type="slidenum">
              <a:rPr lang="en-AU" altLang="en-US" sz="1400"/>
              <a:pPr/>
              <a:t>2</a:t>
            </a:fld>
            <a:endParaRPr lang="en-AU" altLang="en-US" sz="1400"/>
          </a:p>
        </p:txBody>
      </p:sp>
      <p:pic>
        <p:nvPicPr>
          <p:cNvPr id="33795" name="Picture 8" descr="f04-25-P374493">
            <a:extLst>
              <a:ext uri="{FF2B5EF4-FFF2-40B4-BE49-F238E27FC236}">
                <a16:creationId xmlns:a16="http://schemas.microsoft.com/office/drawing/2014/main" id="{87B5C490-04B0-AE4A-A22C-EF342AC24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20938"/>
            <a:ext cx="4484687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Rectangle 2">
            <a:extLst>
              <a:ext uri="{FF2B5EF4-FFF2-40B4-BE49-F238E27FC236}">
                <a16:creationId xmlns:a16="http://schemas.microsoft.com/office/drawing/2014/main" id="{911EA574-8F3E-F540-9847-E97C0BA24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Pipelining Analogy</a:t>
            </a:r>
            <a:endParaRPr lang="en-AU" altLang="en-US"/>
          </a:p>
        </p:txBody>
      </p:sp>
      <p:sp>
        <p:nvSpPr>
          <p:cNvPr id="33797" name="Rectangle 3">
            <a:extLst>
              <a:ext uri="{FF2B5EF4-FFF2-40B4-BE49-F238E27FC236}">
                <a16:creationId xmlns:a16="http://schemas.microsoft.com/office/drawing/2014/main" id="{0B95EAB2-EF05-CA41-A53C-7F6ACD512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228725"/>
          </a:xfrm>
        </p:spPr>
        <p:txBody>
          <a:bodyPr/>
          <a:lstStyle/>
          <a:p>
            <a:pPr eaLnBrk="1" hangingPunct="1"/>
            <a:r>
              <a:rPr lang="en-US" altLang="en-US"/>
              <a:t>Pipelined laundry: overlapping execution</a:t>
            </a:r>
          </a:p>
          <a:p>
            <a:pPr lvl="1" eaLnBrk="1" hangingPunct="1"/>
            <a:r>
              <a:rPr lang="en-US" altLang="en-US"/>
              <a:t>Parallelism improves performance</a:t>
            </a:r>
          </a:p>
        </p:txBody>
      </p:sp>
      <p:sp>
        <p:nvSpPr>
          <p:cNvPr id="33798" name="Text Box 4">
            <a:extLst>
              <a:ext uri="{FF2B5EF4-FFF2-40B4-BE49-F238E27FC236}">
                <a16:creationId xmlns:a16="http://schemas.microsoft.com/office/drawing/2014/main" id="{BA55756E-BD3E-1D44-9B94-C239D8879655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312819" y="1464469"/>
            <a:ext cx="32956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>
                <a:solidFill>
                  <a:schemeClr val="folHlink"/>
                </a:solidFill>
              </a:rPr>
              <a:t>§4.5 An Overview of Pipelining</a:t>
            </a: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77F98331-7397-9441-8CAA-3D1733F99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2708275"/>
            <a:ext cx="3735388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sz="2800" dirty="0"/>
              <a:t>Four loads:</a:t>
            </a:r>
          </a:p>
          <a:p>
            <a:pPr lvl="1" algn="l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 dirty="0"/>
              <a:t>Speedup</a:t>
            </a:r>
            <a:br>
              <a:rPr lang="en-US" altLang="en-US" sz="2400" dirty="0"/>
            </a:br>
            <a:r>
              <a:rPr lang="en-US" altLang="en-US" sz="2400" dirty="0"/>
              <a:t>= 8/3.5 = 2.3</a:t>
            </a:r>
          </a:p>
          <a:p>
            <a:pPr algn="l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sz="2800" dirty="0"/>
              <a:t>Non-stop:</a:t>
            </a:r>
          </a:p>
          <a:p>
            <a:pPr lvl="1" algn="l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 dirty="0"/>
              <a:t>Speedup</a:t>
            </a:r>
            <a:br>
              <a:rPr lang="en-US" altLang="en-US" sz="2400" dirty="0"/>
            </a:br>
            <a:r>
              <a:rPr lang="en-US" altLang="en-US" sz="2400" dirty="0"/>
              <a:t>= 2n/0.5n ≈ 4</a:t>
            </a:r>
            <a:br>
              <a:rPr lang="en-US" altLang="en-US" sz="2400" dirty="0"/>
            </a:br>
            <a:r>
              <a:rPr lang="en-US" altLang="en-US" sz="2400" dirty="0"/>
              <a:t>= number of stages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Footer Placeholder 3">
            <a:extLst>
              <a:ext uri="{FF2B5EF4-FFF2-40B4-BE49-F238E27FC236}">
                <a16:creationId xmlns:a16="http://schemas.microsoft.com/office/drawing/2014/main" id="{EFC0AFB1-66CD-0644-9A37-21E722AFB7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10137422-8EBA-4C4F-ADDE-7E3DCE427488}" type="slidenum">
              <a:rPr lang="en-AU" altLang="en-US" sz="1400"/>
              <a:pPr/>
              <a:t>20</a:t>
            </a:fld>
            <a:endParaRPr lang="en-AU" altLang="en-US" sz="1400"/>
          </a:p>
        </p:txBody>
      </p:sp>
      <p:sp>
        <p:nvSpPr>
          <p:cNvPr id="140291" name="Rectangle 2">
            <a:extLst>
              <a:ext uri="{FF2B5EF4-FFF2-40B4-BE49-F238E27FC236}">
                <a16:creationId xmlns:a16="http://schemas.microsoft.com/office/drawing/2014/main" id="{5D898AAF-BF80-354C-90C3-484717C26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Fallacies</a:t>
            </a:r>
            <a:endParaRPr lang="en-AU" altLang="en-US" sz="4000"/>
          </a:p>
        </p:txBody>
      </p:sp>
      <p:sp>
        <p:nvSpPr>
          <p:cNvPr id="140292" name="Rectangle 3">
            <a:extLst>
              <a:ext uri="{FF2B5EF4-FFF2-40B4-BE49-F238E27FC236}">
                <a16:creationId xmlns:a16="http://schemas.microsoft.com/office/drawing/2014/main" id="{A4C1C4C7-053F-3343-8F51-C32EC2379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Pipelining is easy (!)</a:t>
            </a:r>
          </a:p>
          <a:p>
            <a:pPr lvl="1" eaLnBrk="1" hangingPunct="1"/>
            <a:r>
              <a:rPr lang="en-US" altLang="en-US" sz="2400"/>
              <a:t>The basic idea is easy</a:t>
            </a:r>
          </a:p>
          <a:p>
            <a:pPr lvl="1" eaLnBrk="1" hangingPunct="1"/>
            <a:r>
              <a:rPr lang="en-US" altLang="en-US" sz="2400"/>
              <a:t>The devil is in the details</a:t>
            </a:r>
          </a:p>
          <a:p>
            <a:pPr lvl="2" eaLnBrk="1" hangingPunct="1"/>
            <a:r>
              <a:rPr lang="en-US" altLang="en-US" sz="2000"/>
              <a:t>e.g., detecting data hazards</a:t>
            </a:r>
          </a:p>
          <a:p>
            <a:pPr eaLnBrk="1" hangingPunct="1"/>
            <a:r>
              <a:rPr lang="en-US" altLang="en-US" sz="2800"/>
              <a:t>Pipelining is independent of technology</a:t>
            </a:r>
          </a:p>
          <a:p>
            <a:pPr lvl="1" eaLnBrk="1" hangingPunct="1"/>
            <a:r>
              <a:rPr lang="en-US" altLang="en-US" sz="2400"/>
              <a:t>So why haven’t we always done pipelining?</a:t>
            </a:r>
          </a:p>
          <a:p>
            <a:pPr lvl="1" eaLnBrk="1" hangingPunct="1"/>
            <a:r>
              <a:rPr lang="en-US" altLang="en-US" sz="2400"/>
              <a:t>More transistors make more advanced techniques feasible</a:t>
            </a:r>
          </a:p>
          <a:p>
            <a:pPr lvl="1" eaLnBrk="1" hangingPunct="1"/>
            <a:r>
              <a:rPr lang="en-US" altLang="en-US" sz="2400"/>
              <a:t>Pipeline-related ISA design needs to take account of technology trends</a:t>
            </a:r>
          </a:p>
          <a:p>
            <a:pPr lvl="2" eaLnBrk="1" hangingPunct="1"/>
            <a:r>
              <a:rPr lang="en-US" altLang="en-US" sz="2000"/>
              <a:t>e.g., predicated instructions</a:t>
            </a:r>
            <a:endParaRPr lang="en-AU" altLang="en-US" sz="2000"/>
          </a:p>
        </p:txBody>
      </p:sp>
      <p:sp>
        <p:nvSpPr>
          <p:cNvPr id="140293" name="Text Box 4">
            <a:extLst>
              <a:ext uri="{FF2B5EF4-FFF2-40B4-BE49-F238E27FC236}">
                <a16:creationId xmlns:a16="http://schemas.microsoft.com/office/drawing/2014/main" id="{FB6B7290-9008-134F-84F1-0C9CEF3C1C88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509669" y="1267619"/>
            <a:ext cx="29019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>
                <a:solidFill>
                  <a:schemeClr val="folHlink"/>
                </a:solidFill>
              </a:rPr>
              <a:t>§4.14 Fallacies and Pitfalls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Footer Placeholder 3">
            <a:extLst>
              <a:ext uri="{FF2B5EF4-FFF2-40B4-BE49-F238E27FC236}">
                <a16:creationId xmlns:a16="http://schemas.microsoft.com/office/drawing/2014/main" id="{0979C417-6179-8B4E-A95D-FFBFCE8C1C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F5105263-297C-DF47-AC41-19A1460E0CF7}" type="slidenum">
              <a:rPr lang="en-AU" altLang="en-US" sz="1400"/>
              <a:pPr/>
              <a:t>21</a:t>
            </a:fld>
            <a:endParaRPr lang="en-AU" altLang="en-US" sz="1400"/>
          </a:p>
        </p:txBody>
      </p:sp>
      <p:sp>
        <p:nvSpPr>
          <p:cNvPr id="141315" name="Rectangle 2">
            <a:extLst>
              <a:ext uri="{FF2B5EF4-FFF2-40B4-BE49-F238E27FC236}">
                <a16:creationId xmlns:a16="http://schemas.microsoft.com/office/drawing/2014/main" id="{DEBDFCD2-9EAA-D548-AA40-C40512020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Pitfalls</a:t>
            </a:r>
            <a:endParaRPr lang="en-AU" altLang="en-US"/>
          </a:p>
        </p:txBody>
      </p:sp>
      <p:sp>
        <p:nvSpPr>
          <p:cNvPr id="141316" name="Rectangle 3">
            <a:extLst>
              <a:ext uri="{FF2B5EF4-FFF2-40B4-BE49-F238E27FC236}">
                <a16:creationId xmlns:a16="http://schemas.microsoft.com/office/drawing/2014/main" id="{08FCF12B-B715-104A-9084-DFCBF5866A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Poor ISA design can make pipelining harder</a:t>
            </a:r>
          </a:p>
          <a:p>
            <a:pPr lvl="1" eaLnBrk="1" hangingPunct="1"/>
            <a:r>
              <a:rPr lang="en-US" altLang="en-US"/>
              <a:t>e.g., complex instruction sets (VAX, IA-32)</a:t>
            </a:r>
          </a:p>
          <a:p>
            <a:pPr lvl="2" eaLnBrk="1" hangingPunct="1"/>
            <a:r>
              <a:rPr lang="en-US" altLang="en-US"/>
              <a:t>Significant overhead to make pipelining work</a:t>
            </a:r>
          </a:p>
          <a:p>
            <a:pPr lvl="2" eaLnBrk="1" hangingPunct="1"/>
            <a:r>
              <a:rPr lang="en-US" altLang="en-US"/>
              <a:t>IA-32 micro-op approach</a:t>
            </a:r>
          </a:p>
          <a:p>
            <a:pPr lvl="1" eaLnBrk="1" hangingPunct="1"/>
            <a:r>
              <a:rPr lang="en-US" altLang="en-US"/>
              <a:t>e.g., complex addressing modes</a:t>
            </a:r>
          </a:p>
          <a:p>
            <a:pPr lvl="2" eaLnBrk="1" hangingPunct="1"/>
            <a:r>
              <a:rPr lang="en-US" altLang="en-US"/>
              <a:t>Register update side effects, memory indirection</a:t>
            </a:r>
          </a:p>
          <a:p>
            <a:pPr lvl="1" eaLnBrk="1" hangingPunct="1"/>
            <a:r>
              <a:rPr lang="en-US" altLang="en-US"/>
              <a:t>e.g., delayed branches</a:t>
            </a:r>
          </a:p>
          <a:p>
            <a:pPr lvl="2" eaLnBrk="1" hangingPunct="1"/>
            <a:r>
              <a:rPr lang="en-US" altLang="en-US"/>
              <a:t>Advanced pipelines have long delay slots</a:t>
            </a:r>
            <a:endParaRPr lang="en-AU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Footer Placeholder 3">
            <a:extLst>
              <a:ext uri="{FF2B5EF4-FFF2-40B4-BE49-F238E27FC236}">
                <a16:creationId xmlns:a16="http://schemas.microsoft.com/office/drawing/2014/main" id="{5ECD5CF6-192D-3A4A-A030-E9BDA13EE4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0FEEEE05-C499-2947-8964-1CF828199308}" type="slidenum">
              <a:rPr lang="en-AU" altLang="en-US" sz="1400"/>
              <a:pPr/>
              <a:t>22</a:t>
            </a:fld>
            <a:endParaRPr lang="en-AU" altLang="en-US" sz="1400"/>
          </a:p>
        </p:txBody>
      </p:sp>
      <p:sp>
        <p:nvSpPr>
          <p:cNvPr id="142339" name="Rectangle 2">
            <a:extLst>
              <a:ext uri="{FF2B5EF4-FFF2-40B4-BE49-F238E27FC236}">
                <a16:creationId xmlns:a16="http://schemas.microsoft.com/office/drawing/2014/main" id="{10E3352C-0F6E-4549-81F5-8E2490FC2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Concluding Remarks</a:t>
            </a:r>
            <a:endParaRPr lang="en-AU" altLang="en-US"/>
          </a:p>
        </p:txBody>
      </p:sp>
      <p:sp>
        <p:nvSpPr>
          <p:cNvPr id="142340" name="Rectangle 3">
            <a:extLst>
              <a:ext uri="{FF2B5EF4-FFF2-40B4-BE49-F238E27FC236}">
                <a16:creationId xmlns:a16="http://schemas.microsoft.com/office/drawing/2014/main" id="{B31FFF4A-73E2-F64E-AC1A-14C96A877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ISA influences design of datapath and control</a:t>
            </a:r>
          </a:p>
          <a:p>
            <a:pPr eaLnBrk="1" hangingPunct="1"/>
            <a:r>
              <a:rPr lang="en-US" altLang="en-US" sz="2800"/>
              <a:t>Datapath and control influence design of ISA</a:t>
            </a:r>
          </a:p>
          <a:p>
            <a:pPr eaLnBrk="1" hangingPunct="1"/>
            <a:r>
              <a:rPr lang="en-US" altLang="en-US" sz="2800"/>
              <a:t>Pipelining improves instruction throughput</a:t>
            </a:r>
            <a:br>
              <a:rPr lang="en-US" altLang="en-US" sz="2800"/>
            </a:br>
            <a:r>
              <a:rPr lang="en-US" altLang="en-US" sz="2800"/>
              <a:t>using parallelism</a:t>
            </a:r>
          </a:p>
          <a:p>
            <a:pPr lvl="1" eaLnBrk="1" hangingPunct="1"/>
            <a:r>
              <a:rPr lang="en-US" altLang="en-US" sz="2400"/>
              <a:t>More instructions completed per second</a:t>
            </a:r>
          </a:p>
          <a:p>
            <a:pPr lvl="1" eaLnBrk="1" hangingPunct="1"/>
            <a:r>
              <a:rPr lang="en-US" altLang="en-US" sz="2400"/>
              <a:t>Latency for each instruction not reduced</a:t>
            </a:r>
          </a:p>
          <a:p>
            <a:pPr eaLnBrk="1" hangingPunct="1"/>
            <a:r>
              <a:rPr lang="en-US" altLang="en-US" sz="2800"/>
              <a:t>Hazards: structural, data, control</a:t>
            </a:r>
          </a:p>
          <a:p>
            <a:pPr eaLnBrk="1" hangingPunct="1"/>
            <a:r>
              <a:rPr lang="en-US" altLang="en-US" sz="2800"/>
              <a:t>Multiple issue and dynamic scheduling (ILP)</a:t>
            </a:r>
          </a:p>
          <a:p>
            <a:pPr lvl="1" eaLnBrk="1" hangingPunct="1"/>
            <a:r>
              <a:rPr lang="en-US" altLang="en-US" sz="2400"/>
              <a:t>Dependencies limit achievable parallelism</a:t>
            </a:r>
          </a:p>
          <a:p>
            <a:pPr lvl="1" eaLnBrk="1" hangingPunct="1"/>
            <a:r>
              <a:rPr lang="en-US" altLang="en-US" sz="2400"/>
              <a:t>Complexity leads to the power wall</a:t>
            </a:r>
          </a:p>
        </p:txBody>
      </p:sp>
      <p:sp>
        <p:nvSpPr>
          <p:cNvPr id="142341" name="Text Box 4">
            <a:extLst>
              <a:ext uri="{FF2B5EF4-FFF2-40B4-BE49-F238E27FC236}">
                <a16:creationId xmlns:a16="http://schemas.microsoft.com/office/drawing/2014/main" id="{1F43EDCF-EF40-DB4A-81D0-6FD1858ABED5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490619" y="1286669"/>
            <a:ext cx="29400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>
                <a:solidFill>
                  <a:schemeClr val="folHlink"/>
                </a:solidFill>
              </a:rPr>
              <a:t>§4.14 Concluding Remarks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>
            <a:extLst>
              <a:ext uri="{FF2B5EF4-FFF2-40B4-BE49-F238E27FC236}">
                <a16:creationId xmlns:a16="http://schemas.microsoft.com/office/drawing/2014/main" id="{1D84B33D-7A37-694F-AE7E-B642D4C734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E321D591-E30F-1F40-847E-06E69461BCAE}" type="slidenum">
              <a:rPr lang="en-AU" altLang="en-US" sz="1400"/>
              <a:pPr/>
              <a:t>3</a:t>
            </a:fld>
            <a:endParaRPr lang="en-AU" altLang="en-US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807A261-5772-114E-992B-764BA37E4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MIPS Pipeline</a:t>
            </a:r>
            <a:endParaRPr lang="en-AU" altLang="en-US"/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752221B-D288-C94B-9F06-8FDAA46C1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dirty="0"/>
              <a:t>Five stages, one step per stage</a:t>
            </a:r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r>
              <a:rPr lang="en-US" altLang="en-US" dirty="0"/>
              <a:t>IF: Instruction fetch from memory</a:t>
            </a:r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r>
              <a:rPr lang="en-US" altLang="en-US" dirty="0"/>
              <a:t>ID: Instruction decode &amp; register read</a:t>
            </a:r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r>
              <a:rPr lang="en-US" altLang="en-US" dirty="0"/>
              <a:t>EX: Execute operation or calculate address</a:t>
            </a:r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r>
              <a:rPr lang="en-US" altLang="en-US" dirty="0"/>
              <a:t>MEM: Access memory operand</a:t>
            </a:r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r>
              <a:rPr lang="en-US" altLang="en-US" dirty="0"/>
              <a:t>WB: Write result back to register</a:t>
            </a:r>
            <a:endParaRPr lang="en-AU" altLang="en-US" dirty="0"/>
          </a:p>
        </p:txBody>
      </p:sp>
      <p:pic>
        <p:nvPicPr>
          <p:cNvPr id="5" name="Picture 5" descr="f04-17-P374493">
            <a:extLst>
              <a:ext uri="{FF2B5EF4-FFF2-40B4-BE49-F238E27FC236}">
                <a16:creationId xmlns:a16="http://schemas.microsoft.com/office/drawing/2014/main" id="{3B87C82E-7C21-714D-8B0D-149085F69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22117"/>
            <a:ext cx="2881283" cy="223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>
            <a:extLst>
              <a:ext uri="{FF2B5EF4-FFF2-40B4-BE49-F238E27FC236}">
                <a16:creationId xmlns:a16="http://schemas.microsoft.com/office/drawing/2014/main" id="{E3A5D365-585D-5E4B-9FA8-C4F517FF88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8618BE8E-CF0F-574C-89EA-8285A99A8B0F}" type="slidenum">
              <a:rPr lang="en-AU" altLang="en-US" sz="1400"/>
              <a:pPr/>
              <a:t>4</a:t>
            </a:fld>
            <a:endParaRPr lang="en-AU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81BD7A4-2092-3B48-B05C-7DE2C8844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Pipeline Performance</a:t>
            </a:r>
            <a:endParaRPr lang="en-AU" altLang="en-US"/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D7A9F122-7718-6F4F-A02B-E36ECFA64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533650"/>
          </a:xfrm>
        </p:spPr>
        <p:txBody>
          <a:bodyPr/>
          <a:lstStyle/>
          <a:p>
            <a:pPr eaLnBrk="1" hangingPunct="1"/>
            <a:r>
              <a:rPr lang="en-US" altLang="en-US" sz="2800"/>
              <a:t>Assume time for stages is</a:t>
            </a:r>
          </a:p>
          <a:p>
            <a:pPr lvl="1" eaLnBrk="1" hangingPunct="1"/>
            <a:r>
              <a:rPr lang="en-US" altLang="en-US" sz="2400"/>
              <a:t>100ps for register read or write</a:t>
            </a:r>
          </a:p>
          <a:p>
            <a:pPr lvl="1" eaLnBrk="1" hangingPunct="1"/>
            <a:r>
              <a:rPr lang="en-US" altLang="en-US" sz="2400"/>
              <a:t>200ps for other stages</a:t>
            </a:r>
          </a:p>
          <a:p>
            <a:pPr eaLnBrk="1" hangingPunct="1"/>
            <a:r>
              <a:rPr lang="en-US" altLang="en-US" sz="2800"/>
              <a:t>Compare pipelined datapath with single-cycle datapath</a:t>
            </a:r>
          </a:p>
        </p:txBody>
      </p:sp>
      <p:graphicFrame>
        <p:nvGraphicFramePr>
          <p:cNvPr id="327684" name="Group 4">
            <a:extLst>
              <a:ext uri="{FF2B5EF4-FFF2-40B4-BE49-F238E27FC236}">
                <a16:creationId xmlns:a16="http://schemas.microsoft.com/office/drawing/2014/main" id="{4E86092F-82BB-7746-A011-47B5335AE1B2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3846513"/>
          <a:ext cx="8353425" cy="2246319"/>
        </p:xfrm>
        <a:graphic>
          <a:graphicData uri="http://schemas.openxmlformats.org/drawingml/2006/table">
            <a:tbl>
              <a:tblPr/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5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5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22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 fetch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 read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 op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access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 write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time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lw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R-format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beq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500ps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2">
            <a:extLst>
              <a:ext uri="{FF2B5EF4-FFF2-40B4-BE49-F238E27FC236}">
                <a16:creationId xmlns:a16="http://schemas.microsoft.com/office/drawing/2014/main" id="{4D0B4497-92CA-3842-AF17-69E84419F9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9ED0DB12-35E9-CA49-9AA6-325E3238455A}" type="slidenum">
              <a:rPr lang="en-AU" altLang="en-US" sz="1400"/>
              <a:pPr/>
              <a:t>5</a:t>
            </a:fld>
            <a:endParaRPr lang="en-AU" altLang="en-US" sz="1400"/>
          </a:p>
        </p:txBody>
      </p:sp>
      <p:pic>
        <p:nvPicPr>
          <p:cNvPr id="36867" name="Picture 6" descr="f04-27-P374493">
            <a:extLst>
              <a:ext uri="{FF2B5EF4-FFF2-40B4-BE49-F238E27FC236}">
                <a16:creationId xmlns:a16="http://schemas.microsoft.com/office/drawing/2014/main" id="{E59DB9E3-7076-2241-8968-9DEF5B836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557338"/>
            <a:ext cx="6621463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Rectangle 2">
            <a:extLst>
              <a:ext uri="{FF2B5EF4-FFF2-40B4-BE49-F238E27FC236}">
                <a16:creationId xmlns:a16="http://schemas.microsoft.com/office/drawing/2014/main" id="{7F0C914F-6A69-A643-95C9-5FC578A90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Pipeline Performance</a:t>
            </a:r>
            <a:endParaRPr lang="en-AU" alt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159D77B3-FBDD-8443-9BEB-D14CFA939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196975"/>
            <a:ext cx="267652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/>
              <a:t>Single-cycle (T</a:t>
            </a:r>
            <a:r>
              <a:rPr lang="en-US" altLang="en-US" sz="1800" baseline="-25000"/>
              <a:t>c</a:t>
            </a:r>
            <a:r>
              <a:rPr lang="en-US" altLang="en-US" sz="1800"/>
              <a:t>= 800ps)</a:t>
            </a:r>
            <a:endParaRPr lang="en-AU" altLang="en-US" sz="1800"/>
          </a:p>
        </p:txBody>
      </p:sp>
      <p:sp>
        <p:nvSpPr>
          <p:cNvPr id="36870" name="Text Box 5">
            <a:extLst>
              <a:ext uri="{FF2B5EF4-FFF2-40B4-BE49-F238E27FC236}">
                <a16:creationId xmlns:a16="http://schemas.microsoft.com/office/drawing/2014/main" id="{5D52DFF7-0690-4C4B-9721-9449F79BA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644900"/>
            <a:ext cx="238442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/>
              <a:t>Pipelined (T</a:t>
            </a:r>
            <a:r>
              <a:rPr lang="en-US" altLang="en-US" sz="1800" baseline="-25000"/>
              <a:t>c</a:t>
            </a:r>
            <a:r>
              <a:rPr lang="en-US" altLang="en-US" sz="1800"/>
              <a:t>= 200ps)</a:t>
            </a:r>
            <a:endParaRPr lang="en-AU" alt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>
            <a:extLst>
              <a:ext uri="{FF2B5EF4-FFF2-40B4-BE49-F238E27FC236}">
                <a16:creationId xmlns:a16="http://schemas.microsoft.com/office/drawing/2014/main" id="{1EED9062-82E8-5148-A50A-4FDEB74209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A59C75B5-34CF-7E4D-B4CC-33ED97F19456}" type="slidenum">
              <a:rPr lang="en-AU" altLang="en-US" sz="1400"/>
              <a:pPr/>
              <a:t>6</a:t>
            </a:fld>
            <a:endParaRPr lang="en-AU" altLang="en-US" sz="14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5D6EC327-B983-1144-B81D-873D5F1B8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Pipeline Speedup</a:t>
            </a:r>
            <a:endParaRPr lang="en-AU" altLang="en-US"/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588923E-EAD6-934C-8438-930637F32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all stages are balanced</a:t>
            </a:r>
          </a:p>
          <a:p>
            <a:pPr lvl="1" eaLnBrk="1" hangingPunct="1"/>
            <a:r>
              <a:rPr lang="en-US" altLang="en-US"/>
              <a:t>i.e., all take the same time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/>
              <a:t>Time between instructions</a:t>
            </a:r>
            <a:r>
              <a:rPr lang="en-US" altLang="en-US" baseline="-25000"/>
              <a:t>pipelined</a:t>
            </a:r>
            <a:br>
              <a:rPr lang="en-US" altLang="en-US"/>
            </a:br>
            <a:r>
              <a:rPr lang="en-US" altLang="en-US"/>
              <a:t>= Time between instructions</a:t>
            </a:r>
            <a:r>
              <a:rPr lang="en-US" altLang="en-US" baseline="-25000"/>
              <a:t>nonpipelined</a:t>
            </a:r>
            <a:br>
              <a:rPr lang="en-US" altLang="en-US"/>
            </a:br>
            <a:r>
              <a:rPr lang="en-US" altLang="en-US"/>
              <a:t>		Number of stages</a:t>
            </a:r>
          </a:p>
          <a:p>
            <a:pPr eaLnBrk="1" hangingPunct="1"/>
            <a:r>
              <a:rPr lang="en-US" altLang="en-US"/>
              <a:t>If not balanced, speedup is less</a:t>
            </a:r>
          </a:p>
          <a:p>
            <a:pPr eaLnBrk="1" hangingPunct="1"/>
            <a:r>
              <a:rPr lang="en-US" altLang="en-US"/>
              <a:t>Speedup due to increased throughput</a:t>
            </a:r>
          </a:p>
          <a:p>
            <a:pPr lvl="1" eaLnBrk="1" hangingPunct="1"/>
            <a:r>
              <a:rPr lang="en-US" altLang="en-US"/>
              <a:t>Latency (time for each instruction) does not decrease</a:t>
            </a:r>
            <a:endParaRPr lang="en-AU" altLang="en-US"/>
          </a:p>
        </p:txBody>
      </p:sp>
      <p:sp>
        <p:nvSpPr>
          <p:cNvPr id="37893" name="Line 4">
            <a:extLst>
              <a:ext uri="{FF2B5EF4-FFF2-40B4-BE49-F238E27FC236}">
                <a16:creationId xmlns:a16="http://schemas.microsoft.com/office/drawing/2014/main" id="{B8785D9E-B9A8-3D4A-8463-7E5F4AFEC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284538"/>
            <a:ext cx="5545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>
            <a:extLst>
              <a:ext uri="{FF2B5EF4-FFF2-40B4-BE49-F238E27FC236}">
                <a16:creationId xmlns:a16="http://schemas.microsoft.com/office/drawing/2014/main" id="{8C4F3D7A-9075-624E-AF14-16F2BF234D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0E5D8260-4301-7B43-8BE8-E346B9E27BDF}" type="slidenum">
              <a:rPr lang="en-AU" altLang="en-US" sz="1400"/>
              <a:pPr/>
              <a:t>7</a:t>
            </a:fld>
            <a:endParaRPr lang="en-AU" altLang="en-US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A6B1F88-7072-4042-9C44-52E24D9196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Pipelining and ISA Design</a:t>
            </a:r>
            <a:endParaRPr lang="en-AU" altLang="en-US"/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7DE5706-13D5-E74F-BCB1-3681DFB6C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MIPS ISA designed for pipelining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All instructions are 32-bits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Easier to fetch and decode in one cycle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c.f. x86: 1- to 17-byte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Few and regular instruction formats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Can decode and read registers in one step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Load/store addressing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Can calculate address in 3</a:t>
            </a:r>
            <a:r>
              <a:rPr lang="en-US" altLang="en-US" baseline="30000"/>
              <a:t>rd</a:t>
            </a:r>
            <a:r>
              <a:rPr lang="en-US" altLang="en-US"/>
              <a:t> stage, access memory in 4</a:t>
            </a:r>
            <a:r>
              <a:rPr lang="en-US" altLang="en-US" baseline="30000"/>
              <a:t>th</a:t>
            </a:r>
            <a:r>
              <a:rPr lang="en-US" altLang="en-US"/>
              <a:t> stage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Alignment of memory operands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Memory access takes only one cycle</a:t>
            </a:r>
            <a:endParaRPr lang="en-AU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>
            <a:extLst>
              <a:ext uri="{FF2B5EF4-FFF2-40B4-BE49-F238E27FC236}">
                <a16:creationId xmlns:a16="http://schemas.microsoft.com/office/drawing/2014/main" id="{EDEF4908-2FEF-0740-9628-CC70EFD94C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184A9797-B250-D544-9D8D-8A858620D4B8}" type="slidenum">
              <a:rPr lang="en-AU" altLang="en-US" sz="1400"/>
              <a:pPr/>
              <a:t>8</a:t>
            </a:fld>
            <a:endParaRPr lang="en-AU" altLang="en-US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4BAD36E-6C7A-C04F-A3EC-EF8ED84E2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Hazards</a:t>
            </a:r>
            <a:endParaRPr lang="en-AU" altLang="en-US"/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FE728E93-E15E-4D49-8A7C-E5F5896E5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Situations that prevent starting the next instruction in the next cycle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Structure hazards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required resource is busy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Data hazard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Need to wait for previous instruction to complete its data read/write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Control hazard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Deciding on control action depends on previous instruction</a:t>
            </a:r>
            <a:endParaRPr lang="en-AU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>
            <a:extLst>
              <a:ext uri="{FF2B5EF4-FFF2-40B4-BE49-F238E27FC236}">
                <a16:creationId xmlns:a16="http://schemas.microsoft.com/office/drawing/2014/main" id="{90F6A539-3C17-054C-8381-532C4F32B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400"/>
              <a:t>Chapter 4 — The Processor — </a:t>
            </a:r>
            <a:fld id="{88401C33-B1F6-DF47-9615-D76F533F19AD}" type="slidenum">
              <a:rPr lang="en-AU" altLang="en-US" sz="1400"/>
              <a:pPr/>
              <a:t>9</a:t>
            </a:fld>
            <a:endParaRPr lang="en-AU" altLang="en-US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55F40D3D-B9C5-F340-BDCA-284C27B78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Structure Hazards</a:t>
            </a:r>
            <a:endParaRPr lang="en-AU" altLang="en-US"/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39E5B048-CDC8-F544-8ADE-E393F7F2BB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Conflict for use of a resource</a:t>
            </a:r>
          </a:p>
          <a:p>
            <a:pPr eaLnBrk="1" hangingPunct="1"/>
            <a:r>
              <a:rPr lang="en-US" altLang="en-US"/>
              <a:t>In MIPS pipeline with a single memory</a:t>
            </a:r>
          </a:p>
          <a:p>
            <a:pPr lvl="1" eaLnBrk="1" hangingPunct="1"/>
            <a:r>
              <a:rPr lang="en-US" altLang="en-US"/>
              <a:t>Load/store requires data access</a:t>
            </a:r>
          </a:p>
          <a:p>
            <a:pPr lvl="1" eaLnBrk="1" hangingPunct="1"/>
            <a:r>
              <a:rPr lang="en-US" altLang="en-US"/>
              <a:t>Instruction fetch would have to </a:t>
            </a:r>
            <a:r>
              <a:rPr lang="en-US" altLang="en-US" i="1"/>
              <a:t>stall</a:t>
            </a:r>
            <a:r>
              <a:rPr lang="en-US" altLang="en-US"/>
              <a:t> for that cycle</a:t>
            </a:r>
          </a:p>
          <a:p>
            <a:pPr lvl="2" eaLnBrk="1" hangingPunct="1"/>
            <a:r>
              <a:rPr lang="en-US" altLang="en-US"/>
              <a:t>Would cause a pipeline “bubble”</a:t>
            </a:r>
          </a:p>
          <a:p>
            <a:pPr eaLnBrk="1" hangingPunct="1"/>
            <a:r>
              <a:rPr lang="en-US" altLang="en-US"/>
              <a:t>Hence, pipelined datapaths require separate instruction/data memories</a:t>
            </a:r>
          </a:p>
          <a:p>
            <a:pPr lvl="1" eaLnBrk="1" hangingPunct="1"/>
            <a:r>
              <a:rPr lang="en-US" altLang="en-US"/>
              <a:t>Or separate instruction/data caches</a:t>
            </a:r>
            <a:endParaRPr lang="en-A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d4e">
  <a:themeElements>
    <a:clrScheme name="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26614</TotalTime>
  <Words>1384</Words>
  <Application>Microsoft Macintosh PowerPoint</Application>
  <PresentationFormat>On-screen Show (4:3)</PresentationFormat>
  <Paragraphs>298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Corbel</vt:lpstr>
      <vt:lpstr>Lucida Console</vt:lpstr>
      <vt:lpstr>Times New Roman</vt:lpstr>
      <vt:lpstr>Wingdings</vt:lpstr>
      <vt:lpstr>cod4e</vt:lpstr>
      <vt:lpstr>Chapter 4.5</vt:lpstr>
      <vt:lpstr>Pipelining Analogy</vt:lpstr>
      <vt:lpstr>MIPS Pipeline</vt:lpstr>
      <vt:lpstr>Pipeline Performance</vt:lpstr>
      <vt:lpstr>Pipeline Performance</vt:lpstr>
      <vt:lpstr>Pipeline Speedup</vt:lpstr>
      <vt:lpstr>Pipelining and ISA Design</vt:lpstr>
      <vt:lpstr>Hazards</vt:lpstr>
      <vt:lpstr>Structure Hazards</vt:lpstr>
      <vt:lpstr>Data Hazards</vt:lpstr>
      <vt:lpstr>Forwarding (aka Bypassing)</vt:lpstr>
      <vt:lpstr>Load-Use Data Hazard</vt:lpstr>
      <vt:lpstr>Code Scheduling to Avoid Stalls</vt:lpstr>
      <vt:lpstr>Control Hazards</vt:lpstr>
      <vt:lpstr>Stall on Branch</vt:lpstr>
      <vt:lpstr>Branch Prediction</vt:lpstr>
      <vt:lpstr>MIPS with Predict Not Taken</vt:lpstr>
      <vt:lpstr>More-Realistic Branch Prediction</vt:lpstr>
      <vt:lpstr>Pipeline Summary</vt:lpstr>
      <vt:lpstr>Fallacies</vt:lpstr>
      <vt:lpstr>Pitfalls</vt:lpstr>
      <vt:lpstr>Concluding Remarks</vt:lpstr>
    </vt:vector>
  </TitlesOfParts>
  <Company>Ashenden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...</dc:title>
  <dc:creator>Peter Ashenden</dc:creator>
  <cp:lastModifiedBy>Mircea Ionescu</cp:lastModifiedBy>
  <cp:revision>112</cp:revision>
  <dcterms:created xsi:type="dcterms:W3CDTF">2008-08-18T10:44:28Z</dcterms:created>
  <dcterms:modified xsi:type="dcterms:W3CDTF">2019-11-18T20:05:12Z</dcterms:modified>
</cp:coreProperties>
</file>