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419" r:id="rId2"/>
    <p:sldId id="271" r:id="rId3"/>
    <p:sldId id="273" r:id="rId4"/>
    <p:sldId id="274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3" r:id="rId31"/>
  </p:sldIdLst>
  <p:sldSz cx="9144000" cy="6858000" type="screen4x3"/>
  <p:notesSz cx="7099300" cy="10234613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830" autoAdjust="0"/>
  </p:normalViewPr>
  <p:slideViewPr>
    <p:cSldViewPr snapToObjects="1">
      <p:cViewPr varScale="1">
        <p:scale>
          <a:sx n="121" d="100"/>
          <a:sy n="121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9A9EBE9-84C2-8047-897C-4D29C1E56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8F86715-A703-3F46-B8E4-1F883DA41A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6B9C930-05B0-F24F-BA80-1CDA5FF1ADFB}" type="datetime3">
              <a:rPr lang="en-AU"/>
              <a:pPr>
                <a:defRPr/>
              </a:pPr>
              <a:t>16 October, 2019</a:t>
            </a:fld>
            <a:endParaRPr lang="en-A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045B096-84E6-1442-8ACE-D31E1F9BAB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AC9C957-1108-B64C-8072-D514B1F382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7DCF2402-C8A5-6F46-840F-9221BE182DD0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28AF4F-2C8F-2840-8588-A6B664AF7A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4E13A47-BF0D-1647-88F8-68753AC406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9135891-A522-FE47-AF0B-9C7754D2CF77}" type="datetime3">
              <a:rPr lang="en-AU"/>
              <a:pPr>
                <a:defRPr/>
              </a:pPr>
              <a:t>16 October, 2019</a:t>
            </a:fld>
            <a:endParaRPr lang="en-AU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15433741-2415-E94D-97F9-0C023304C0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ACDDF48-1080-654A-AADE-E881E8FBBB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CE2E0DE-749D-E644-B9AD-ED75E29FCB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4 — The Processor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4B08FC0-7758-2740-A5B0-F7C9A8C0A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F225B0EF-0C41-2F4C-B54B-C0601B3A586B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444D169-7BF3-444B-9EF7-B5AB2B525B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6E3C187-0D40-594C-A781-B21B041E98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A9D63-1D28-CF40-982C-7F96726197C5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5412" name="Rectangle 6">
            <a:extLst>
              <a:ext uri="{FF2B5EF4-FFF2-40B4-BE49-F238E27FC236}">
                <a16:creationId xmlns:a16="http://schemas.microsoft.com/office/drawing/2014/main" id="{2B73FB4B-55B7-B342-B0F4-A21ADBCB13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5413" name="Rectangle 7">
            <a:extLst>
              <a:ext uri="{FF2B5EF4-FFF2-40B4-BE49-F238E27FC236}">
                <a16:creationId xmlns:a16="http://schemas.microsoft.com/office/drawing/2014/main" id="{E1CA4A37-8852-304B-9EAB-C6808C188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03D3E-6E96-D74A-A1C4-D5F0CAEF3878}" type="slidenum">
              <a:rPr lang="en-AU" altLang="en-US" sz="1300">
                <a:latin typeface="Times New Roman" panose="02020603050405020304" pitchFamily="18" charset="0"/>
              </a:rPr>
              <a:pPr/>
              <a:t>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5414" name="Rectangle 2">
            <a:extLst>
              <a:ext uri="{FF2B5EF4-FFF2-40B4-BE49-F238E27FC236}">
                <a16:creationId xmlns:a16="http://schemas.microsoft.com/office/drawing/2014/main" id="{1AF860D6-C7E8-A44E-BC22-7E1FB8EBF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>
            <a:extLst>
              <a:ext uri="{FF2B5EF4-FFF2-40B4-BE49-F238E27FC236}">
                <a16:creationId xmlns:a16="http://schemas.microsoft.com/office/drawing/2014/main" id="{0EEAD0AE-9617-B240-AF52-C8D5C168D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19AD0CF3-17CA-ED4A-AEAD-19FFD36AF3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70116533-0FBE-3B46-883A-2B561F3F7D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93B07-C5F5-7F47-B09D-F6396A95E4E3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4628" name="Rectangle 6">
            <a:extLst>
              <a:ext uri="{FF2B5EF4-FFF2-40B4-BE49-F238E27FC236}">
                <a16:creationId xmlns:a16="http://schemas.microsoft.com/office/drawing/2014/main" id="{E1991407-F79C-A240-BC8C-ED0879CD0C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4629" name="Rectangle 7">
            <a:extLst>
              <a:ext uri="{FF2B5EF4-FFF2-40B4-BE49-F238E27FC236}">
                <a16:creationId xmlns:a16="http://schemas.microsoft.com/office/drawing/2014/main" id="{B7A4D01B-5189-4641-B15D-D8C6BCB21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5B8196-3B33-9348-86B7-0D0B79C46A44}" type="slidenum">
              <a:rPr lang="en-AU" altLang="en-US" sz="1300">
                <a:latin typeface="Times New Roman" panose="02020603050405020304" pitchFamily="18" charset="0"/>
              </a:rPr>
              <a:pPr/>
              <a:t>11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4630" name="Rectangle 2">
            <a:extLst>
              <a:ext uri="{FF2B5EF4-FFF2-40B4-BE49-F238E27FC236}">
                <a16:creationId xmlns:a16="http://schemas.microsoft.com/office/drawing/2014/main" id="{705B4F56-D40A-D041-AE77-6C0D3D513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>
            <a:extLst>
              <a:ext uri="{FF2B5EF4-FFF2-40B4-BE49-F238E27FC236}">
                <a16:creationId xmlns:a16="http://schemas.microsoft.com/office/drawing/2014/main" id="{6459C9F0-2C10-E14B-A760-3431707FE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90C0EF8-3C2C-A342-98AC-C208188856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D4B97CB-C744-814F-ACDB-DCD33F4806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B4C9FB-9FB3-E540-84A5-6CA949ADD508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2" name="Rectangle 6">
            <a:extLst>
              <a:ext uri="{FF2B5EF4-FFF2-40B4-BE49-F238E27FC236}">
                <a16:creationId xmlns:a16="http://schemas.microsoft.com/office/drawing/2014/main" id="{E9004A9E-9AD9-AB44-9B3E-0D9B85F03F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5653" name="Rectangle 7">
            <a:extLst>
              <a:ext uri="{FF2B5EF4-FFF2-40B4-BE49-F238E27FC236}">
                <a16:creationId xmlns:a16="http://schemas.microsoft.com/office/drawing/2014/main" id="{B48C75F5-376B-4C4B-BA30-E23104ACD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64696E-3DE8-C24B-BC61-321B35329494}" type="slidenum">
              <a:rPr lang="en-AU" altLang="en-US" sz="1300">
                <a:latin typeface="Times New Roman" panose="02020603050405020304" pitchFamily="18" charset="0"/>
              </a:rPr>
              <a:pPr/>
              <a:t>12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5654" name="Rectangle 2">
            <a:extLst>
              <a:ext uri="{FF2B5EF4-FFF2-40B4-BE49-F238E27FC236}">
                <a16:creationId xmlns:a16="http://schemas.microsoft.com/office/drawing/2014/main" id="{CA234299-41E2-EF4E-96DC-E6CC53163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5" name="Rectangle 3">
            <a:extLst>
              <a:ext uri="{FF2B5EF4-FFF2-40B4-BE49-F238E27FC236}">
                <a16:creationId xmlns:a16="http://schemas.microsoft.com/office/drawing/2014/main" id="{BDD94ACB-AB3D-834F-849A-7F45F7D48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3ED548D-375B-874F-AD9A-3B6AF22301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504A7A8-9917-B144-8D70-FEE629810B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C68822-690E-A140-8F54-D065A84703FD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6" name="Rectangle 6">
            <a:extLst>
              <a:ext uri="{FF2B5EF4-FFF2-40B4-BE49-F238E27FC236}">
                <a16:creationId xmlns:a16="http://schemas.microsoft.com/office/drawing/2014/main" id="{7576791A-C4EF-D943-82F4-8EB85BCF7B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6677" name="Rectangle 7">
            <a:extLst>
              <a:ext uri="{FF2B5EF4-FFF2-40B4-BE49-F238E27FC236}">
                <a16:creationId xmlns:a16="http://schemas.microsoft.com/office/drawing/2014/main" id="{4C5A7A1F-7EE7-A043-BE0D-44B712254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22F77E-02BF-094F-837E-85BD1EEB6186}" type="slidenum">
              <a:rPr lang="en-AU" altLang="en-US" sz="1300">
                <a:latin typeface="Times New Roman" panose="02020603050405020304" pitchFamily="18" charset="0"/>
              </a:rPr>
              <a:pPr/>
              <a:t>13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6678" name="Rectangle 2">
            <a:extLst>
              <a:ext uri="{FF2B5EF4-FFF2-40B4-BE49-F238E27FC236}">
                <a16:creationId xmlns:a16="http://schemas.microsoft.com/office/drawing/2014/main" id="{B675E3E7-7ADD-1142-A52B-B36A6A1BF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>
            <a:extLst>
              <a:ext uri="{FF2B5EF4-FFF2-40B4-BE49-F238E27FC236}">
                <a16:creationId xmlns:a16="http://schemas.microsoft.com/office/drawing/2014/main" id="{406B263A-57BE-DD42-86ED-66D43E021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9AF1C76C-39CC-8B4A-97CD-EE32363BDE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23271C05-830C-5647-9199-235B14815C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91292D-7285-2E49-8EE8-301B96D3ED04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0" name="Rectangle 6">
            <a:extLst>
              <a:ext uri="{FF2B5EF4-FFF2-40B4-BE49-F238E27FC236}">
                <a16:creationId xmlns:a16="http://schemas.microsoft.com/office/drawing/2014/main" id="{584E82CB-4D8A-9343-A99C-D70D20D140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7701" name="Rectangle 7">
            <a:extLst>
              <a:ext uri="{FF2B5EF4-FFF2-40B4-BE49-F238E27FC236}">
                <a16:creationId xmlns:a16="http://schemas.microsoft.com/office/drawing/2014/main" id="{99BAAC60-EFA1-BE41-B57E-C121724F9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8AE85A-7BB9-F04F-9EAB-F79B5CCEC385}" type="slidenum">
              <a:rPr lang="en-AU" altLang="en-US" sz="1300">
                <a:latin typeface="Times New Roman" panose="02020603050405020304" pitchFamily="18" charset="0"/>
              </a:rPr>
              <a:pPr/>
              <a:t>14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7702" name="Rectangle 2">
            <a:extLst>
              <a:ext uri="{FF2B5EF4-FFF2-40B4-BE49-F238E27FC236}">
                <a16:creationId xmlns:a16="http://schemas.microsoft.com/office/drawing/2014/main" id="{446AF2DE-8329-B244-BFF7-B9894141F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>
            <a:extLst>
              <a:ext uri="{FF2B5EF4-FFF2-40B4-BE49-F238E27FC236}">
                <a16:creationId xmlns:a16="http://schemas.microsoft.com/office/drawing/2014/main" id="{7AA85FFB-E8AD-414B-886E-B5EFBD886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C978B7F-E2A8-8849-AB07-F259BFF946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F05E418-8858-124B-A065-4BF620A028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E71712-973B-5F4E-BCA4-D86C9F0B569B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4" name="Rectangle 6">
            <a:extLst>
              <a:ext uri="{FF2B5EF4-FFF2-40B4-BE49-F238E27FC236}">
                <a16:creationId xmlns:a16="http://schemas.microsoft.com/office/drawing/2014/main" id="{E6CA33E2-06F8-AB40-8D66-4329FF740E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8725" name="Rectangle 7">
            <a:extLst>
              <a:ext uri="{FF2B5EF4-FFF2-40B4-BE49-F238E27FC236}">
                <a16:creationId xmlns:a16="http://schemas.microsoft.com/office/drawing/2014/main" id="{01BA5433-B0A9-E246-A4EF-EEE627C15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54D8A-A9BC-2A4F-A79B-1ABF4A75CB5D}" type="slidenum">
              <a:rPr lang="en-AU" altLang="en-US" sz="1300">
                <a:latin typeface="Times New Roman" panose="02020603050405020304" pitchFamily="18" charset="0"/>
              </a:rPr>
              <a:pPr/>
              <a:t>15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8726" name="Rectangle 2">
            <a:extLst>
              <a:ext uri="{FF2B5EF4-FFF2-40B4-BE49-F238E27FC236}">
                <a16:creationId xmlns:a16="http://schemas.microsoft.com/office/drawing/2014/main" id="{A5D515C7-56D6-274F-B1CC-9D4497743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>
            <a:extLst>
              <a:ext uri="{FF2B5EF4-FFF2-40B4-BE49-F238E27FC236}">
                <a16:creationId xmlns:a16="http://schemas.microsoft.com/office/drawing/2014/main" id="{EC9B5B38-89C2-DC41-AC33-99D862DD9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5481FB3-CC57-784F-B6E8-4E13C349C5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4467BF4-3269-4B4D-9140-77153E6594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037AD-81BB-0540-9635-1589FAA4B4AE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48" name="Rectangle 6">
            <a:extLst>
              <a:ext uri="{FF2B5EF4-FFF2-40B4-BE49-F238E27FC236}">
                <a16:creationId xmlns:a16="http://schemas.microsoft.com/office/drawing/2014/main" id="{4931D8CD-9D9B-C545-ABC9-1D07FC06E67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9749" name="Rectangle 7">
            <a:extLst>
              <a:ext uri="{FF2B5EF4-FFF2-40B4-BE49-F238E27FC236}">
                <a16:creationId xmlns:a16="http://schemas.microsoft.com/office/drawing/2014/main" id="{B31F6E53-A018-454F-862C-2639DB8B9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CC02F-A918-9E49-B6C0-AD78B222F355}" type="slidenum">
              <a:rPr lang="en-AU" altLang="en-US" sz="1300">
                <a:latin typeface="Times New Roman" panose="02020603050405020304" pitchFamily="18" charset="0"/>
              </a:rPr>
              <a:pPr/>
              <a:t>16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9750" name="Rectangle 2">
            <a:extLst>
              <a:ext uri="{FF2B5EF4-FFF2-40B4-BE49-F238E27FC236}">
                <a16:creationId xmlns:a16="http://schemas.microsoft.com/office/drawing/2014/main" id="{06B731A5-6073-544E-B809-DF58BE685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>
            <a:extLst>
              <a:ext uri="{FF2B5EF4-FFF2-40B4-BE49-F238E27FC236}">
                <a16:creationId xmlns:a16="http://schemas.microsoft.com/office/drawing/2014/main" id="{92D0B675-2982-C548-823F-5050FF3C0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54F5ED89-69DB-CF4D-A55B-02AE6D594D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29CF5E1-91B0-3841-B9FF-BFBB437DEC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7E0B9-AA3D-2D4C-865A-597BF2F90548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2" name="Rectangle 6">
            <a:extLst>
              <a:ext uri="{FF2B5EF4-FFF2-40B4-BE49-F238E27FC236}">
                <a16:creationId xmlns:a16="http://schemas.microsoft.com/office/drawing/2014/main" id="{278350C4-1F12-6E4A-89BD-97EAED3E2D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0773" name="Rectangle 7">
            <a:extLst>
              <a:ext uri="{FF2B5EF4-FFF2-40B4-BE49-F238E27FC236}">
                <a16:creationId xmlns:a16="http://schemas.microsoft.com/office/drawing/2014/main" id="{CAB1EA85-56B6-8648-917C-7E689AADD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72779F-7086-E646-9672-01449D4C4563}" type="slidenum">
              <a:rPr lang="en-AU" altLang="en-US" sz="1300">
                <a:latin typeface="Times New Roman" panose="02020603050405020304" pitchFamily="18" charset="0"/>
              </a:rPr>
              <a:pPr/>
              <a:t>17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0774" name="Rectangle 2">
            <a:extLst>
              <a:ext uri="{FF2B5EF4-FFF2-40B4-BE49-F238E27FC236}">
                <a16:creationId xmlns:a16="http://schemas.microsoft.com/office/drawing/2014/main" id="{FA4B8723-C1DC-9A48-B378-9781CA1E7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>
            <a:extLst>
              <a:ext uri="{FF2B5EF4-FFF2-40B4-BE49-F238E27FC236}">
                <a16:creationId xmlns:a16="http://schemas.microsoft.com/office/drawing/2014/main" id="{4EF796A4-8CA5-4149-AA65-39191EA82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866CD476-A952-2346-AC5E-8180AB0D82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003AEB4-23C2-F84B-A7AC-456CEDC2F9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B14D17-3499-F947-91AC-F56A0E165972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6" name="Rectangle 6">
            <a:extLst>
              <a:ext uri="{FF2B5EF4-FFF2-40B4-BE49-F238E27FC236}">
                <a16:creationId xmlns:a16="http://schemas.microsoft.com/office/drawing/2014/main" id="{F1968A3D-C584-6E4C-B69E-7D80DC4F85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1797" name="Rectangle 7">
            <a:extLst>
              <a:ext uri="{FF2B5EF4-FFF2-40B4-BE49-F238E27FC236}">
                <a16:creationId xmlns:a16="http://schemas.microsoft.com/office/drawing/2014/main" id="{BB41B7AF-D358-7140-9620-75D6AF60C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C7AA9-8656-D14D-95DD-B9701E18829E}" type="slidenum">
              <a:rPr lang="en-AU" altLang="en-US" sz="1300">
                <a:latin typeface="Times New Roman" panose="02020603050405020304" pitchFamily="18" charset="0"/>
              </a:rPr>
              <a:pPr/>
              <a:t>18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1798" name="Rectangle 2">
            <a:extLst>
              <a:ext uri="{FF2B5EF4-FFF2-40B4-BE49-F238E27FC236}">
                <a16:creationId xmlns:a16="http://schemas.microsoft.com/office/drawing/2014/main" id="{43BD03BB-AD9E-FE4F-9000-70EA2EB6F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>
            <a:extLst>
              <a:ext uri="{FF2B5EF4-FFF2-40B4-BE49-F238E27FC236}">
                <a16:creationId xmlns:a16="http://schemas.microsoft.com/office/drawing/2014/main" id="{782EEA64-4473-D34D-B237-9779C0DCC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7AB80610-9D45-ED46-98A8-A06D81B5C2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5F0D57E-14C8-A342-8348-2B45608656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73B47-82C7-2641-935F-0587BEBE04EE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0" name="Rectangle 6">
            <a:extLst>
              <a:ext uri="{FF2B5EF4-FFF2-40B4-BE49-F238E27FC236}">
                <a16:creationId xmlns:a16="http://schemas.microsoft.com/office/drawing/2014/main" id="{72FB7E06-E96B-594C-B3DB-7E84A8DBBC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2821" name="Rectangle 7">
            <a:extLst>
              <a:ext uri="{FF2B5EF4-FFF2-40B4-BE49-F238E27FC236}">
                <a16:creationId xmlns:a16="http://schemas.microsoft.com/office/drawing/2014/main" id="{A101F9E8-A623-B84C-9CAC-53EE87D44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59A700-6E89-7947-B074-989CFA1C7F62}" type="slidenum">
              <a:rPr lang="en-AU" altLang="en-US" sz="1300">
                <a:latin typeface="Times New Roman" panose="02020603050405020304" pitchFamily="18" charset="0"/>
              </a:rPr>
              <a:pPr/>
              <a:t>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2822" name="Rectangle 2">
            <a:extLst>
              <a:ext uri="{FF2B5EF4-FFF2-40B4-BE49-F238E27FC236}">
                <a16:creationId xmlns:a16="http://schemas.microsoft.com/office/drawing/2014/main" id="{D92D40DC-9286-4B4F-BC88-2207E13C4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3" name="Rectangle 3">
            <a:extLst>
              <a:ext uri="{FF2B5EF4-FFF2-40B4-BE49-F238E27FC236}">
                <a16:creationId xmlns:a16="http://schemas.microsoft.com/office/drawing/2014/main" id="{F50419E6-0B1E-1F41-9839-58A2F9FB9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00BFA37-70E6-EE45-99A7-4598C67D01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7BB8EC12-30F6-2942-BD90-B17BB0903D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CA90D1-738D-1844-83DF-25B3DC818E81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4" name="Rectangle 6">
            <a:extLst>
              <a:ext uri="{FF2B5EF4-FFF2-40B4-BE49-F238E27FC236}">
                <a16:creationId xmlns:a16="http://schemas.microsoft.com/office/drawing/2014/main" id="{F5837780-3382-7747-AC30-2E12F1D7A5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3845" name="Rectangle 7">
            <a:extLst>
              <a:ext uri="{FF2B5EF4-FFF2-40B4-BE49-F238E27FC236}">
                <a16:creationId xmlns:a16="http://schemas.microsoft.com/office/drawing/2014/main" id="{5E75FDD4-C697-CB4C-B189-2BA266DCD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7087BB-0CB0-0642-B749-7455E374B29E}" type="slidenum">
              <a:rPr lang="en-AU" altLang="en-US" sz="1300">
                <a:latin typeface="Times New Roman" panose="02020603050405020304" pitchFamily="18" charset="0"/>
              </a:rPr>
              <a:pPr/>
              <a:t>20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3846" name="Rectangle 2">
            <a:extLst>
              <a:ext uri="{FF2B5EF4-FFF2-40B4-BE49-F238E27FC236}">
                <a16:creationId xmlns:a16="http://schemas.microsoft.com/office/drawing/2014/main" id="{73FD7BA3-E4D8-D24C-85BE-2CF1034E9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Rectangle 3">
            <a:extLst>
              <a:ext uri="{FF2B5EF4-FFF2-40B4-BE49-F238E27FC236}">
                <a16:creationId xmlns:a16="http://schemas.microsoft.com/office/drawing/2014/main" id="{85311907-286D-9A4B-AEC1-0FEB6A6D6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B325879-81C2-8C47-BF0F-F11058EC76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AD77D59B-453B-4F4A-A9C1-82E246923E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CE85E-88D1-CE48-B3C3-80D2842F6687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6" name="Rectangle 6">
            <a:extLst>
              <a:ext uri="{FF2B5EF4-FFF2-40B4-BE49-F238E27FC236}">
                <a16:creationId xmlns:a16="http://schemas.microsoft.com/office/drawing/2014/main" id="{1A8C5FA8-A8C1-384C-AFF4-757EF6A5F7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6437" name="Rectangle 7">
            <a:extLst>
              <a:ext uri="{FF2B5EF4-FFF2-40B4-BE49-F238E27FC236}">
                <a16:creationId xmlns:a16="http://schemas.microsoft.com/office/drawing/2014/main" id="{0B6449FD-CDE3-AE43-8434-837232C7D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31FED-A191-6C45-A35E-5899E4DB5E69}" type="slidenum">
              <a:rPr lang="en-AU" altLang="en-US" sz="1300">
                <a:latin typeface="Times New Roman" panose="02020603050405020304" pitchFamily="18" charset="0"/>
              </a:rPr>
              <a:pPr/>
              <a:t>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6438" name="Rectangle 2">
            <a:extLst>
              <a:ext uri="{FF2B5EF4-FFF2-40B4-BE49-F238E27FC236}">
                <a16:creationId xmlns:a16="http://schemas.microsoft.com/office/drawing/2014/main" id="{CEBC24EF-190E-2A4C-8514-481E21602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>
            <a:extLst>
              <a:ext uri="{FF2B5EF4-FFF2-40B4-BE49-F238E27FC236}">
                <a16:creationId xmlns:a16="http://schemas.microsoft.com/office/drawing/2014/main" id="{F7DD516F-3E07-C24E-B420-D8844F496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4A85B867-8E98-8540-84EB-32339CA47A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53D9E963-1071-1045-8958-29297A5A0E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50573-1BE7-F246-807B-70F36BB0D239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68" name="Rectangle 6">
            <a:extLst>
              <a:ext uri="{FF2B5EF4-FFF2-40B4-BE49-F238E27FC236}">
                <a16:creationId xmlns:a16="http://schemas.microsoft.com/office/drawing/2014/main" id="{12F2CD43-7F0E-F84E-923F-B1C9D22128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4869" name="Rectangle 7">
            <a:extLst>
              <a:ext uri="{FF2B5EF4-FFF2-40B4-BE49-F238E27FC236}">
                <a16:creationId xmlns:a16="http://schemas.microsoft.com/office/drawing/2014/main" id="{F70B4392-10E4-6C4F-B454-CA5B49BD5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551017-2233-4943-A77B-3D03F94D9BD7}" type="slidenum">
              <a:rPr lang="en-AU" altLang="en-US" sz="1300">
                <a:latin typeface="Times New Roman" panose="02020603050405020304" pitchFamily="18" charset="0"/>
              </a:rPr>
              <a:pPr/>
              <a:t>21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4870" name="Rectangle 2">
            <a:extLst>
              <a:ext uri="{FF2B5EF4-FFF2-40B4-BE49-F238E27FC236}">
                <a16:creationId xmlns:a16="http://schemas.microsoft.com/office/drawing/2014/main" id="{2144706A-1D21-0544-8D35-57C24D89A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71" name="Rectangle 3">
            <a:extLst>
              <a:ext uri="{FF2B5EF4-FFF2-40B4-BE49-F238E27FC236}">
                <a16:creationId xmlns:a16="http://schemas.microsoft.com/office/drawing/2014/main" id="{B61CD2A0-ADDF-E54B-9D18-B58070EFC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6FB16193-57C2-974C-99A6-88E21A6F37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10F08C4E-3DC9-A242-83BF-BC2F60CD36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63AF5A-0DF2-BB43-A456-3A8D69AB3772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2" name="Rectangle 6">
            <a:extLst>
              <a:ext uri="{FF2B5EF4-FFF2-40B4-BE49-F238E27FC236}">
                <a16:creationId xmlns:a16="http://schemas.microsoft.com/office/drawing/2014/main" id="{056FDC25-4918-DE49-AAA9-725130C8B9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5893" name="Rectangle 7">
            <a:extLst>
              <a:ext uri="{FF2B5EF4-FFF2-40B4-BE49-F238E27FC236}">
                <a16:creationId xmlns:a16="http://schemas.microsoft.com/office/drawing/2014/main" id="{64D692AB-5029-F648-9BD7-4F911F46A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57CDD5-A3E7-B545-8A9D-AD68AC7EB1B9}" type="slidenum">
              <a:rPr lang="en-AU" altLang="en-US" sz="1300">
                <a:latin typeface="Times New Roman" panose="02020603050405020304" pitchFamily="18" charset="0"/>
              </a:rPr>
              <a:pPr/>
              <a:t>22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5894" name="Rectangle 2">
            <a:extLst>
              <a:ext uri="{FF2B5EF4-FFF2-40B4-BE49-F238E27FC236}">
                <a16:creationId xmlns:a16="http://schemas.microsoft.com/office/drawing/2014/main" id="{299960F3-AA6F-C744-B16F-4D84569F7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>
            <a:extLst>
              <a:ext uri="{FF2B5EF4-FFF2-40B4-BE49-F238E27FC236}">
                <a16:creationId xmlns:a16="http://schemas.microsoft.com/office/drawing/2014/main" id="{382BB3CE-0002-9B43-9056-1A75936C6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2BB4DCAF-D39A-2B4B-B18E-C9D3E3D82C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4AD66543-4840-AA42-A117-18E5792CFC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0D3B08-5948-B443-BEA5-EE6DF29AE941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6" name="Rectangle 6">
            <a:extLst>
              <a:ext uri="{FF2B5EF4-FFF2-40B4-BE49-F238E27FC236}">
                <a16:creationId xmlns:a16="http://schemas.microsoft.com/office/drawing/2014/main" id="{AFC983EC-77E2-A94D-8B26-5F6F56082C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6917" name="Rectangle 7">
            <a:extLst>
              <a:ext uri="{FF2B5EF4-FFF2-40B4-BE49-F238E27FC236}">
                <a16:creationId xmlns:a16="http://schemas.microsoft.com/office/drawing/2014/main" id="{5D3D10B7-2A43-C34C-A7A8-385068C6F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9F890-6930-4F49-AED4-C56B8763D5C2}" type="slidenum">
              <a:rPr lang="en-AU" altLang="en-US" sz="1300">
                <a:latin typeface="Times New Roman" panose="02020603050405020304" pitchFamily="18" charset="0"/>
              </a:rPr>
              <a:pPr/>
              <a:t>23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6918" name="Rectangle 2">
            <a:extLst>
              <a:ext uri="{FF2B5EF4-FFF2-40B4-BE49-F238E27FC236}">
                <a16:creationId xmlns:a16="http://schemas.microsoft.com/office/drawing/2014/main" id="{3CC2432C-7FE7-B14D-8331-C9D3082F5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>
            <a:extLst>
              <a:ext uri="{FF2B5EF4-FFF2-40B4-BE49-F238E27FC236}">
                <a16:creationId xmlns:a16="http://schemas.microsoft.com/office/drawing/2014/main" id="{E0F6470C-72E1-474B-A7ED-5B46E3179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935BC917-A46E-1A4D-9930-A19C50AAF7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9C24C08-B8F5-EA49-8744-1192B75565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CA021-44AA-624C-B647-D4B1982D29A0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0" name="Rectangle 6">
            <a:extLst>
              <a:ext uri="{FF2B5EF4-FFF2-40B4-BE49-F238E27FC236}">
                <a16:creationId xmlns:a16="http://schemas.microsoft.com/office/drawing/2014/main" id="{328B8900-96AB-2D4C-8811-D9E4924BE6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7941" name="Rectangle 7">
            <a:extLst>
              <a:ext uri="{FF2B5EF4-FFF2-40B4-BE49-F238E27FC236}">
                <a16:creationId xmlns:a16="http://schemas.microsoft.com/office/drawing/2014/main" id="{CC5D79AD-337F-CA43-8223-857C5AE69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916B66-0EB7-574B-88A9-D18834FC4B04}" type="slidenum">
              <a:rPr lang="en-AU" altLang="en-US" sz="1300">
                <a:latin typeface="Times New Roman" panose="02020603050405020304" pitchFamily="18" charset="0"/>
              </a:rPr>
              <a:pPr/>
              <a:t>24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7942" name="Rectangle 2">
            <a:extLst>
              <a:ext uri="{FF2B5EF4-FFF2-40B4-BE49-F238E27FC236}">
                <a16:creationId xmlns:a16="http://schemas.microsoft.com/office/drawing/2014/main" id="{3CB9DB73-C55C-E349-8E86-4B570F4739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>
            <a:extLst>
              <a:ext uri="{FF2B5EF4-FFF2-40B4-BE49-F238E27FC236}">
                <a16:creationId xmlns:a16="http://schemas.microsoft.com/office/drawing/2014/main" id="{B7207EC5-70F5-BF44-9A9D-2A871B819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4276B773-6057-9340-AA03-68B14C9E77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DDF13C5-7071-6147-8D38-E16FC863C5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C623D3-177C-414A-892D-51EE8542C2FC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4" name="Rectangle 6">
            <a:extLst>
              <a:ext uri="{FF2B5EF4-FFF2-40B4-BE49-F238E27FC236}">
                <a16:creationId xmlns:a16="http://schemas.microsoft.com/office/drawing/2014/main" id="{6C2458D2-CC2D-C74F-BEE1-44836E21084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8965" name="Rectangle 7">
            <a:extLst>
              <a:ext uri="{FF2B5EF4-FFF2-40B4-BE49-F238E27FC236}">
                <a16:creationId xmlns:a16="http://schemas.microsoft.com/office/drawing/2014/main" id="{F353A403-ACD4-8E42-85CE-9837E63D7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48560-FB41-7640-9F2D-D4BCBDC23880}" type="slidenum">
              <a:rPr lang="en-AU" altLang="en-US" sz="1300">
                <a:latin typeface="Times New Roman" panose="02020603050405020304" pitchFamily="18" charset="0"/>
              </a:rPr>
              <a:pPr/>
              <a:t>25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8966" name="Rectangle 2">
            <a:extLst>
              <a:ext uri="{FF2B5EF4-FFF2-40B4-BE49-F238E27FC236}">
                <a16:creationId xmlns:a16="http://schemas.microsoft.com/office/drawing/2014/main" id="{6613CF29-CEB8-8F40-8F9E-630A1B5C2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>
            <a:extLst>
              <a:ext uri="{FF2B5EF4-FFF2-40B4-BE49-F238E27FC236}">
                <a16:creationId xmlns:a16="http://schemas.microsoft.com/office/drawing/2014/main" id="{8CE021B5-0BAA-174D-AB93-3EF129D9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1E4931B-8DC9-BC48-B907-1422DE3C24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3813C5E-98B1-CC4D-A1CB-00EBC2317F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9D943A-EEF1-5547-93E7-88FF8A41971F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88" name="Rectangle 6">
            <a:extLst>
              <a:ext uri="{FF2B5EF4-FFF2-40B4-BE49-F238E27FC236}">
                <a16:creationId xmlns:a16="http://schemas.microsoft.com/office/drawing/2014/main" id="{AF75B48F-C4EC-E944-93CD-0BCA57CE92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69989" name="Rectangle 7">
            <a:extLst>
              <a:ext uri="{FF2B5EF4-FFF2-40B4-BE49-F238E27FC236}">
                <a16:creationId xmlns:a16="http://schemas.microsoft.com/office/drawing/2014/main" id="{83F47C9B-3C3C-0545-BE7D-418890DD5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1C2743-1669-6A40-B6AC-AA478AC3034B}" type="slidenum">
              <a:rPr lang="en-AU" altLang="en-US" sz="1300">
                <a:latin typeface="Times New Roman" panose="02020603050405020304" pitchFamily="18" charset="0"/>
              </a:rPr>
              <a:pPr/>
              <a:t>26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69990" name="Rectangle 2">
            <a:extLst>
              <a:ext uri="{FF2B5EF4-FFF2-40B4-BE49-F238E27FC236}">
                <a16:creationId xmlns:a16="http://schemas.microsoft.com/office/drawing/2014/main" id="{BB5E2030-9FE0-6449-A8CB-14E0B65A3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>
            <a:extLst>
              <a:ext uri="{FF2B5EF4-FFF2-40B4-BE49-F238E27FC236}">
                <a16:creationId xmlns:a16="http://schemas.microsoft.com/office/drawing/2014/main" id="{87F07476-3D7F-6C45-93D7-725482C47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75AE1DD-AAAE-6F4F-94CD-A83DFE8794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6C878381-66E3-674F-A980-578051A4A2B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FCF5FA-8DD7-4247-94A0-78FBAD36B258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2" name="Rectangle 6">
            <a:extLst>
              <a:ext uri="{FF2B5EF4-FFF2-40B4-BE49-F238E27FC236}">
                <a16:creationId xmlns:a16="http://schemas.microsoft.com/office/drawing/2014/main" id="{BDAA193F-7856-DE4B-B370-A1C545FBE3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1013" name="Rectangle 7">
            <a:extLst>
              <a:ext uri="{FF2B5EF4-FFF2-40B4-BE49-F238E27FC236}">
                <a16:creationId xmlns:a16="http://schemas.microsoft.com/office/drawing/2014/main" id="{E4F43C41-80D6-1A4D-8EA8-89850114A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D725D2-8D1E-EC44-954F-80457BCCC00C}" type="slidenum">
              <a:rPr lang="en-AU" altLang="en-US" sz="1300">
                <a:latin typeface="Times New Roman" panose="02020603050405020304" pitchFamily="18" charset="0"/>
              </a:rPr>
              <a:pPr/>
              <a:t>27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1014" name="Rectangle 2">
            <a:extLst>
              <a:ext uri="{FF2B5EF4-FFF2-40B4-BE49-F238E27FC236}">
                <a16:creationId xmlns:a16="http://schemas.microsoft.com/office/drawing/2014/main" id="{3D37EFED-D930-9147-973A-626641F73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>
            <a:extLst>
              <a:ext uri="{FF2B5EF4-FFF2-40B4-BE49-F238E27FC236}">
                <a16:creationId xmlns:a16="http://schemas.microsoft.com/office/drawing/2014/main" id="{42B81669-585A-7D4A-A4ED-CBBC0EFF3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F5E7B46C-D0F6-5243-A88E-0B41A228F0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13911815-6C68-DB44-8A97-83549C5804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6D48E7-037D-8D40-B305-5E2147F08CDB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2036" name="Rectangle 6">
            <a:extLst>
              <a:ext uri="{FF2B5EF4-FFF2-40B4-BE49-F238E27FC236}">
                <a16:creationId xmlns:a16="http://schemas.microsoft.com/office/drawing/2014/main" id="{BECA455F-B239-AE49-BFEA-CA2727F749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2037" name="Rectangle 7">
            <a:extLst>
              <a:ext uri="{FF2B5EF4-FFF2-40B4-BE49-F238E27FC236}">
                <a16:creationId xmlns:a16="http://schemas.microsoft.com/office/drawing/2014/main" id="{A0052771-E651-B843-94FC-5B2AFFF02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C93355-D8C5-B04C-AE45-C915FB17503A}" type="slidenum">
              <a:rPr lang="en-AU" altLang="en-US" sz="1300">
                <a:latin typeface="Times New Roman" panose="02020603050405020304" pitchFamily="18" charset="0"/>
              </a:rPr>
              <a:pPr/>
              <a:t>28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2038" name="Rectangle 2">
            <a:extLst>
              <a:ext uri="{FF2B5EF4-FFF2-40B4-BE49-F238E27FC236}">
                <a16:creationId xmlns:a16="http://schemas.microsoft.com/office/drawing/2014/main" id="{5AE5589E-A666-B74D-8CC1-F9EFD8296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>
            <a:extLst>
              <a:ext uri="{FF2B5EF4-FFF2-40B4-BE49-F238E27FC236}">
                <a16:creationId xmlns:a16="http://schemas.microsoft.com/office/drawing/2014/main" id="{13D4AAC5-48F9-464E-AF15-63877C938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15BADC3-0E25-B24A-96A1-F0BD87C0BB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EA415F69-D23C-B64A-AEE7-C37766BD5B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EE8EE-E224-644D-B001-DAC703D44A1D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3060" name="Rectangle 6">
            <a:extLst>
              <a:ext uri="{FF2B5EF4-FFF2-40B4-BE49-F238E27FC236}">
                <a16:creationId xmlns:a16="http://schemas.microsoft.com/office/drawing/2014/main" id="{C71CED39-6B76-5441-B682-56BBB56ABB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3061" name="Rectangle 7">
            <a:extLst>
              <a:ext uri="{FF2B5EF4-FFF2-40B4-BE49-F238E27FC236}">
                <a16:creationId xmlns:a16="http://schemas.microsoft.com/office/drawing/2014/main" id="{A01DA72C-C8B4-1B44-83FB-170B0E128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026B0-E261-DE41-A149-C1FC5E2550DC}" type="slidenum">
              <a:rPr lang="en-AU" altLang="en-US" sz="1300">
                <a:latin typeface="Times New Roman" panose="02020603050405020304" pitchFamily="18" charset="0"/>
              </a:rPr>
              <a:pPr/>
              <a:t>29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3062" name="Rectangle 2">
            <a:extLst>
              <a:ext uri="{FF2B5EF4-FFF2-40B4-BE49-F238E27FC236}">
                <a16:creationId xmlns:a16="http://schemas.microsoft.com/office/drawing/2014/main" id="{C54D6C7E-8437-6446-BAF6-3DCA7D79FB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>
            <a:extLst>
              <a:ext uri="{FF2B5EF4-FFF2-40B4-BE49-F238E27FC236}">
                <a16:creationId xmlns:a16="http://schemas.microsoft.com/office/drawing/2014/main" id="{42D94926-7160-0F43-B703-918FF514B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CB228ADD-CFF9-4246-89E1-013D2059D2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EDE79D8-9347-6840-96C8-1D8A2AB90E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A4E6E5-906E-4A4A-8473-AB8FAD293D2E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4" name="Rectangle 6">
            <a:extLst>
              <a:ext uri="{FF2B5EF4-FFF2-40B4-BE49-F238E27FC236}">
                <a16:creationId xmlns:a16="http://schemas.microsoft.com/office/drawing/2014/main" id="{FC5E1B89-3DF7-2549-BD32-D059C6C965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74085" name="Rectangle 7">
            <a:extLst>
              <a:ext uri="{FF2B5EF4-FFF2-40B4-BE49-F238E27FC236}">
                <a16:creationId xmlns:a16="http://schemas.microsoft.com/office/drawing/2014/main" id="{81C0C9E0-DA7D-804F-B942-742F60410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3ACED3-207A-CF4E-895F-CCFFE3143FFE}" type="slidenum">
              <a:rPr lang="en-AU" altLang="en-US" sz="1300">
                <a:latin typeface="Times New Roman" panose="02020603050405020304" pitchFamily="18" charset="0"/>
              </a:rPr>
              <a:pPr/>
              <a:t>30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74086" name="Rectangle 2">
            <a:extLst>
              <a:ext uri="{FF2B5EF4-FFF2-40B4-BE49-F238E27FC236}">
                <a16:creationId xmlns:a16="http://schemas.microsoft.com/office/drawing/2014/main" id="{3BDFF02C-7CAB-E849-9687-D38851B9C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>
            <a:extLst>
              <a:ext uri="{FF2B5EF4-FFF2-40B4-BE49-F238E27FC236}">
                <a16:creationId xmlns:a16="http://schemas.microsoft.com/office/drawing/2014/main" id="{E8E1F01E-FD0D-874E-B294-E8A150E2C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53DF82D-432A-3148-821F-B7C51AE808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0644A29-E18C-094A-AC19-1E243818E7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B624E-B972-4D4F-A751-8C83B6422F5C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0" name="Rectangle 6">
            <a:extLst>
              <a:ext uri="{FF2B5EF4-FFF2-40B4-BE49-F238E27FC236}">
                <a16:creationId xmlns:a16="http://schemas.microsoft.com/office/drawing/2014/main" id="{2B7867CB-A103-934A-9B18-AB282E048D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7461" name="Rectangle 7">
            <a:extLst>
              <a:ext uri="{FF2B5EF4-FFF2-40B4-BE49-F238E27FC236}">
                <a16:creationId xmlns:a16="http://schemas.microsoft.com/office/drawing/2014/main" id="{8D5FF770-B70C-CA4A-8C6D-0A5FAFFD3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BA3AEC-D077-2D45-BBA3-4898C755D89E}" type="slidenum">
              <a:rPr lang="en-AU" altLang="en-US" sz="1300">
                <a:latin typeface="Times New Roman" panose="02020603050405020304" pitchFamily="18" charset="0"/>
              </a:rPr>
              <a:pPr/>
              <a:t>4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7462" name="Rectangle 2">
            <a:extLst>
              <a:ext uri="{FF2B5EF4-FFF2-40B4-BE49-F238E27FC236}">
                <a16:creationId xmlns:a16="http://schemas.microsoft.com/office/drawing/2014/main" id="{D2E0061C-253A-8B49-80EF-66E154C29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>
            <a:extLst>
              <a:ext uri="{FF2B5EF4-FFF2-40B4-BE49-F238E27FC236}">
                <a16:creationId xmlns:a16="http://schemas.microsoft.com/office/drawing/2014/main" id="{C71FCA00-465F-254C-B7C0-B1875755E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A2E0C2B3-A956-D748-9F2F-82C7EBBF4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D28DD9F-BB64-8342-91FD-29FAA35054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71262-E1BF-9346-A285-BFC036454368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4" name="Rectangle 6">
            <a:extLst>
              <a:ext uri="{FF2B5EF4-FFF2-40B4-BE49-F238E27FC236}">
                <a16:creationId xmlns:a16="http://schemas.microsoft.com/office/drawing/2014/main" id="{B8E7EE58-393F-1740-94CB-2D9023F7AC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8485" name="Rectangle 7">
            <a:extLst>
              <a:ext uri="{FF2B5EF4-FFF2-40B4-BE49-F238E27FC236}">
                <a16:creationId xmlns:a16="http://schemas.microsoft.com/office/drawing/2014/main" id="{9D4E1D1F-A3C8-C94E-A448-DE3D6E195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2E5076-79B6-5D41-8E51-687926EA069E}" type="slidenum">
              <a:rPr lang="en-AU" altLang="en-US" sz="1300">
                <a:latin typeface="Times New Roman" panose="02020603050405020304" pitchFamily="18" charset="0"/>
              </a:rPr>
              <a:pPr/>
              <a:t>5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8486" name="Rectangle 2">
            <a:extLst>
              <a:ext uri="{FF2B5EF4-FFF2-40B4-BE49-F238E27FC236}">
                <a16:creationId xmlns:a16="http://schemas.microsoft.com/office/drawing/2014/main" id="{6662602C-F035-F742-A1CD-5159B06511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>
            <a:extLst>
              <a:ext uri="{FF2B5EF4-FFF2-40B4-BE49-F238E27FC236}">
                <a16:creationId xmlns:a16="http://schemas.microsoft.com/office/drawing/2014/main" id="{A4AAC7CF-6A53-AF4C-82B3-FE1527317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DAA942C-FFC4-DF4D-96C8-83EEABBC6C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FD7F7C2-108A-6344-96FF-50E2D539FD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3D4833-D007-DB4A-8F4D-D14FC971E233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08" name="Rectangle 6">
            <a:extLst>
              <a:ext uri="{FF2B5EF4-FFF2-40B4-BE49-F238E27FC236}">
                <a16:creationId xmlns:a16="http://schemas.microsoft.com/office/drawing/2014/main" id="{997C5791-27BC-BF42-B08A-1E8818CFFC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49509" name="Rectangle 7">
            <a:extLst>
              <a:ext uri="{FF2B5EF4-FFF2-40B4-BE49-F238E27FC236}">
                <a16:creationId xmlns:a16="http://schemas.microsoft.com/office/drawing/2014/main" id="{DC82B414-051C-BE45-9290-BC09E2D6A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5043C4-909F-D644-A707-5D7F7BF7EB72}" type="slidenum">
              <a:rPr lang="en-AU" altLang="en-US" sz="1300">
                <a:latin typeface="Times New Roman" panose="02020603050405020304" pitchFamily="18" charset="0"/>
              </a:rPr>
              <a:pPr/>
              <a:t>6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49510" name="Rectangle 2">
            <a:extLst>
              <a:ext uri="{FF2B5EF4-FFF2-40B4-BE49-F238E27FC236}">
                <a16:creationId xmlns:a16="http://schemas.microsoft.com/office/drawing/2014/main" id="{6D5FB139-46AF-0F44-AE92-F143C9CBD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>
            <a:extLst>
              <a:ext uri="{FF2B5EF4-FFF2-40B4-BE49-F238E27FC236}">
                <a16:creationId xmlns:a16="http://schemas.microsoft.com/office/drawing/2014/main" id="{833035BD-CF77-CD43-825B-F55B03C72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D57C06AC-68BE-8440-A286-0D195C40A9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BF62ECC7-73DB-1D4A-BAE6-FBCE6AD065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CA3D30-DAF0-6343-AE17-C65FC8A643E0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0532" name="Rectangle 6">
            <a:extLst>
              <a:ext uri="{FF2B5EF4-FFF2-40B4-BE49-F238E27FC236}">
                <a16:creationId xmlns:a16="http://schemas.microsoft.com/office/drawing/2014/main" id="{9F384860-FF1B-C843-B4E4-420A54E595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0533" name="Rectangle 7">
            <a:extLst>
              <a:ext uri="{FF2B5EF4-FFF2-40B4-BE49-F238E27FC236}">
                <a16:creationId xmlns:a16="http://schemas.microsoft.com/office/drawing/2014/main" id="{CA06D721-AAC1-384E-8894-253EFAF92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814612-CABC-8547-AF68-6EE846DD6474}" type="slidenum">
              <a:rPr lang="en-AU" altLang="en-US" sz="1300">
                <a:latin typeface="Times New Roman" panose="02020603050405020304" pitchFamily="18" charset="0"/>
              </a:rPr>
              <a:pPr/>
              <a:t>7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0534" name="Rectangle 2">
            <a:extLst>
              <a:ext uri="{FF2B5EF4-FFF2-40B4-BE49-F238E27FC236}">
                <a16:creationId xmlns:a16="http://schemas.microsoft.com/office/drawing/2014/main" id="{4DCC7F89-8777-4D4D-ADDF-A07FDA9F8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>
            <a:extLst>
              <a:ext uri="{FF2B5EF4-FFF2-40B4-BE49-F238E27FC236}">
                <a16:creationId xmlns:a16="http://schemas.microsoft.com/office/drawing/2014/main" id="{7331D78F-4CBA-494D-B91E-53ED45A7D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4382C8F-9329-FD48-990C-1827C17291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1CCA7EC-6D9E-7541-975B-1A298CBED4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24CB68-509A-074E-A092-B90E3DC81D8A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1556" name="Rectangle 6">
            <a:extLst>
              <a:ext uri="{FF2B5EF4-FFF2-40B4-BE49-F238E27FC236}">
                <a16:creationId xmlns:a16="http://schemas.microsoft.com/office/drawing/2014/main" id="{AB2A58FD-93E1-2449-B446-180E6C50DE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1557" name="Rectangle 7">
            <a:extLst>
              <a:ext uri="{FF2B5EF4-FFF2-40B4-BE49-F238E27FC236}">
                <a16:creationId xmlns:a16="http://schemas.microsoft.com/office/drawing/2014/main" id="{CEA287B5-2441-FF40-A179-32AF02DF9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C7FABA-89A3-7444-B607-5E7D2CFCDD50}" type="slidenum">
              <a:rPr lang="en-AU" altLang="en-US" sz="1300">
                <a:latin typeface="Times New Roman" panose="02020603050405020304" pitchFamily="18" charset="0"/>
              </a:rPr>
              <a:pPr/>
              <a:t>8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1558" name="Rectangle 2">
            <a:extLst>
              <a:ext uri="{FF2B5EF4-FFF2-40B4-BE49-F238E27FC236}">
                <a16:creationId xmlns:a16="http://schemas.microsoft.com/office/drawing/2014/main" id="{79D38435-5CC0-1246-A1DC-20E2B2E71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>
            <a:extLst>
              <a:ext uri="{FF2B5EF4-FFF2-40B4-BE49-F238E27FC236}">
                <a16:creationId xmlns:a16="http://schemas.microsoft.com/office/drawing/2014/main" id="{F6A07A12-FA8C-E448-8742-F95C27F94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50EFDD46-7F56-534E-ABC0-B4616FD452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8F31D92-2B32-654C-B44C-7877F997D5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2DD54D-AFCB-A54C-8ED7-104047EA2D35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2580" name="Rectangle 6">
            <a:extLst>
              <a:ext uri="{FF2B5EF4-FFF2-40B4-BE49-F238E27FC236}">
                <a16:creationId xmlns:a16="http://schemas.microsoft.com/office/drawing/2014/main" id="{AA2E7B74-BADA-2346-88C2-6E3DC77AB5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2581" name="Rectangle 7">
            <a:extLst>
              <a:ext uri="{FF2B5EF4-FFF2-40B4-BE49-F238E27FC236}">
                <a16:creationId xmlns:a16="http://schemas.microsoft.com/office/drawing/2014/main" id="{C0BEE0A1-CB0C-D841-BA94-42ED8ED0E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B1D7B5-476D-0143-8603-FA4E59264F06}" type="slidenum">
              <a:rPr lang="en-AU" altLang="en-US" sz="1300">
                <a:latin typeface="Times New Roman" panose="02020603050405020304" pitchFamily="18" charset="0"/>
              </a:rPr>
              <a:pPr/>
              <a:t>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2582" name="Rectangle 2">
            <a:extLst>
              <a:ext uri="{FF2B5EF4-FFF2-40B4-BE49-F238E27FC236}">
                <a16:creationId xmlns:a16="http://schemas.microsoft.com/office/drawing/2014/main" id="{756E49E8-44C2-9E4D-9B79-8EF51427B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>
            <a:extLst>
              <a:ext uri="{FF2B5EF4-FFF2-40B4-BE49-F238E27FC236}">
                <a16:creationId xmlns:a16="http://schemas.microsoft.com/office/drawing/2014/main" id="{6B372824-7AFF-5544-A45D-C2900619D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75F70D3-211D-C041-9173-50808440EF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B49A282-9560-374C-94E0-6FCE6C3924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9906B-B3B7-E54C-BE62-12C9FE725D1C}" type="datetime3">
              <a:rPr lang="en-AU" altLang="en-US" sz="1300" smtClean="0">
                <a:latin typeface="Times New Roman" panose="02020603050405020304" pitchFamily="18" charset="0"/>
              </a:rPr>
              <a:pPr/>
              <a:t>16 October, 2019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3604" name="Rectangle 6">
            <a:extLst>
              <a:ext uri="{FF2B5EF4-FFF2-40B4-BE49-F238E27FC236}">
                <a16:creationId xmlns:a16="http://schemas.microsoft.com/office/drawing/2014/main" id="{6850A2BC-EC48-9344-AEC1-4C28468D95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00">
                <a:latin typeface="Times New Roman" panose="02020603050405020304" pitchFamily="18" charset="0"/>
              </a:rPr>
              <a:t>Chapter 4 — The Processor</a:t>
            </a:r>
          </a:p>
        </p:txBody>
      </p:sp>
      <p:sp>
        <p:nvSpPr>
          <p:cNvPr id="153605" name="Rectangle 7">
            <a:extLst>
              <a:ext uri="{FF2B5EF4-FFF2-40B4-BE49-F238E27FC236}">
                <a16:creationId xmlns:a16="http://schemas.microsoft.com/office/drawing/2014/main" id="{DCDB784C-D2E4-E147-B7C4-D826D59A1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71407E-0637-7441-BE5E-EF21B6EB8D1E}" type="slidenum">
              <a:rPr lang="en-AU" altLang="en-US" sz="1300">
                <a:latin typeface="Times New Roman" panose="02020603050405020304" pitchFamily="18" charset="0"/>
              </a:rPr>
              <a:pPr/>
              <a:t>10</a:t>
            </a:fld>
            <a:endParaRPr lang="en-AU" altLang="en-US" sz="1300">
              <a:latin typeface="Times New Roman" panose="02020603050405020304" pitchFamily="18" charset="0"/>
            </a:endParaRPr>
          </a:p>
        </p:txBody>
      </p:sp>
      <p:sp>
        <p:nvSpPr>
          <p:cNvPr id="153606" name="Rectangle 2">
            <a:extLst>
              <a:ext uri="{FF2B5EF4-FFF2-40B4-BE49-F238E27FC236}">
                <a16:creationId xmlns:a16="http://schemas.microsoft.com/office/drawing/2014/main" id="{F681B08C-5C98-744C-8350-44C3A38C2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>
            <a:extLst>
              <a:ext uri="{FF2B5EF4-FFF2-40B4-BE49-F238E27FC236}">
                <a16:creationId xmlns:a16="http://schemas.microsoft.com/office/drawing/2014/main" id="{75AC66E2-BDE8-BF48-8CBE-7A960A059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>
            <a:extLst>
              <a:ext uri="{FF2B5EF4-FFF2-40B4-BE49-F238E27FC236}">
                <a16:creationId xmlns:a16="http://schemas.microsoft.com/office/drawing/2014/main" id="{25F4052E-40B7-E442-9C88-782CF523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27873F9-67F3-1B4A-B24A-2FC56A834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6C69ECA-6F40-254E-B803-BE982009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338CA9C5-B29F-9B46-9534-7191BD906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48">
            <a:extLst>
              <a:ext uri="{FF2B5EF4-FFF2-40B4-BE49-F238E27FC236}">
                <a16:creationId xmlns:a16="http://schemas.microsoft.com/office/drawing/2014/main" id="{B197B72E-9C81-1547-9AA2-AF775D317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C01F8BA9-7217-7E49-9938-A918474877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1B2DBA-19A8-0543-AE6A-F873B82FFB57}"/>
                </a:ext>
              </a:extLst>
            </p:cNvPr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8C8C04-F4AC-D444-B9D8-6EC12169A71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</a:rPr>
                <a:t>The Hardware/Software Interface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359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A8B8809-F87C-B242-BB04-9E0A38BED0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93C8A974-9976-1B4A-9416-C7FFB6361BE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07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78CD55E-0DA3-D44D-8F25-0FA4F99939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CB6E1DBF-7594-444D-8B12-CEA71AB6BF4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51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ECFAC45-CA5D-C845-B69C-13E8E5A11A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B95B05F2-660A-464D-AA83-262E99E8D6B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5942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64D322C-B4AC-DE48-AC1B-D2F3264D3F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2827D6BC-C7B5-B54E-831C-A7EEC21EAB5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090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3AB0B06-45AC-DE4A-A42C-8AF40E974D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E696EC3B-0033-534E-A281-72EF712362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720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AFB6E9A-1E82-D44F-A00F-EB32B9908B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B826CDAB-8F98-B148-B8C9-AA8DE822D89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030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DEF9514-90E2-5A42-B83A-FB5847F1FC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0CB188C7-8B47-4742-8E38-1B24D900BFB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916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959D5846-F42C-574E-82CF-7C9FE6D74C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8954F172-BB37-124C-B044-9063CD662A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58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5D3E76A-CEC9-8D4D-AE1C-328856C565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FC74B9AB-8975-D048-8485-5323AEA2FAF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4644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2AA5DDD-CADB-3242-A4F8-D64BB6E997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4 — The Processor — </a:t>
            </a:r>
            <a:fld id="{70A70764-92C1-4C48-9EA5-59B1CE0BE02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94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48F828E7-7313-B149-8B4F-43CA1CCE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7DD81E82-82DE-934F-9CB8-F39D0EA52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CED03D0C-D974-DB48-BA9D-A489E8E32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91869BD-A8C5-714B-9BFF-A43389B298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AU" altLang="en-US"/>
              <a:t>Chapter 4 — The Processor — </a:t>
            </a:r>
            <a:fld id="{0944838B-6CBE-AC44-B159-07C6E3FB31BB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25">
            <a:extLst>
              <a:ext uri="{FF2B5EF4-FFF2-40B4-BE49-F238E27FC236}">
                <a16:creationId xmlns:a16="http://schemas.microsoft.com/office/drawing/2014/main" id="{8895A0DD-B373-B04D-8104-321B2784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F27E-CEA1-0D4F-A1B4-05A49D6E8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4.1 to 4.4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EE213-D0C3-BE47-897F-F467BFF07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Processor</a:t>
            </a:r>
          </a:p>
        </p:txBody>
      </p:sp>
    </p:spTree>
    <p:extLst>
      <p:ext uri="{BB962C8B-B14F-4D97-AF65-F5344CB8AC3E}">
        <p14:creationId xmlns:p14="http://schemas.microsoft.com/office/powerpoint/2010/main" val="409667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CDBFBDAE-1488-D048-BB12-8F853C07D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F364BB9-E579-6B44-98BA-14C85E08D9B1}" type="slidenum">
              <a:rPr lang="en-AU" altLang="en-US" sz="1400"/>
              <a:pPr/>
              <a:t>10</a:t>
            </a:fld>
            <a:endParaRPr lang="en-AU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F13EC62-20E5-BD42-B41E-8739E0FF2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Sequential Elements</a:t>
            </a:r>
            <a:endParaRPr lang="en-AU" altLang="en-US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FDBC9B-2006-CF49-9BDE-092275481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03462"/>
          </a:xfrm>
        </p:spPr>
        <p:txBody>
          <a:bodyPr/>
          <a:lstStyle/>
          <a:p>
            <a:pPr eaLnBrk="1" hangingPunct="1"/>
            <a:r>
              <a:rPr lang="en-US" altLang="en-US"/>
              <a:t>Register with write control</a:t>
            </a:r>
          </a:p>
          <a:p>
            <a:pPr lvl="1" eaLnBrk="1" hangingPunct="1"/>
            <a:r>
              <a:rPr lang="en-US" altLang="en-US"/>
              <a:t>Only updates on clock edge when write control input is 1</a:t>
            </a:r>
          </a:p>
          <a:p>
            <a:pPr lvl="1" eaLnBrk="1" hangingPunct="1"/>
            <a:r>
              <a:rPr lang="en-US" altLang="en-US"/>
              <a:t>Used when stored value is required later</a:t>
            </a:r>
            <a:endParaRPr lang="en-AU" altLang="en-US"/>
          </a:p>
        </p:txBody>
      </p:sp>
      <p:grpSp>
        <p:nvGrpSpPr>
          <p:cNvPr id="12293" name="Group 4">
            <a:extLst>
              <a:ext uri="{FF2B5EF4-FFF2-40B4-BE49-F238E27FC236}">
                <a16:creationId xmlns:a16="http://schemas.microsoft.com/office/drawing/2014/main" id="{F20F91DC-F5E8-DF4C-9487-DA65032771F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365625"/>
            <a:ext cx="2306638" cy="1223963"/>
            <a:chOff x="340" y="2750"/>
            <a:chExt cx="1453" cy="771"/>
          </a:xfrm>
        </p:grpSpPr>
        <p:sp>
          <p:nvSpPr>
            <p:cNvPr id="12330" name="Rectangle 5">
              <a:extLst>
                <a:ext uri="{FF2B5EF4-FFF2-40B4-BE49-F238E27FC236}">
                  <a16:creationId xmlns:a16="http://schemas.microsoft.com/office/drawing/2014/main" id="{F950135D-C205-C249-94B7-32A8B3C7F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750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Line 6">
              <a:extLst>
                <a:ext uri="{FF2B5EF4-FFF2-40B4-BE49-F238E27FC236}">
                  <a16:creationId xmlns:a16="http://schemas.microsoft.com/office/drawing/2014/main" id="{90295B50-B8A8-714B-A6AA-BCB74CAAF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7">
              <a:extLst>
                <a:ext uri="{FF2B5EF4-FFF2-40B4-BE49-F238E27FC236}">
                  <a16:creationId xmlns:a16="http://schemas.microsoft.com/office/drawing/2014/main" id="{BC8C1C8C-2EC0-F14F-AB06-72C347ADE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334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8">
              <a:extLst>
                <a:ext uri="{FF2B5EF4-FFF2-40B4-BE49-F238E27FC236}">
                  <a16:creationId xmlns:a16="http://schemas.microsoft.com/office/drawing/2014/main" id="{24F44B95-DCBB-724C-886D-E9874676F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29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Text Box 9">
              <a:extLst>
                <a:ext uri="{FF2B5EF4-FFF2-40B4-BE49-F238E27FC236}">
                  <a16:creationId xmlns:a16="http://schemas.microsoft.com/office/drawing/2014/main" id="{31658E34-A1DA-6B47-9698-FB9A69E32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79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2335" name="Text Box 10">
              <a:extLst>
                <a:ext uri="{FF2B5EF4-FFF2-40B4-BE49-F238E27FC236}">
                  <a16:creationId xmlns:a16="http://schemas.microsoft.com/office/drawing/2014/main" id="{0E4330C1-1A65-BF42-B240-472E0B33C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207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2336" name="Text Box 11">
              <a:extLst>
                <a:ext uri="{FF2B5EF4-FFF2-40B4-BE49-F238E27FC236}">
                  <a16:creationId xmlns:a16="http://schemas.microsoft.com/office/drawing/2014/main" id="{10AA3FE6-CF45-5A4A-BC38-D46905FA5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799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2337" name="Line 12">
              <a:extLst>
                <a:ext uri="{FF2B5EF4-FFF2-40B4-BE49-F238E27FC236}">
                  <a16:creationId xmlns:a16="http://schemas.microsoft.com/office/drawing/2014/main" id="{30C50294-92FC-C443-AB7A-1665B3B65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294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13">
              <a:extLst>
                <a:ext uri="{FF2B5EF4-FFF2-40B4-BE49-F238E27FC236}">
                  <a16:creationId xmlns:a16="http://schemas.microsoft.com/office/drawing/2014/main" id="{03E6BB0F-2D45-8B4F-AC2E-C79FC5DC1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3340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14">
              <a:extLst>
                <a:ext uri="{FF2B5EF4-FFF2-40B4-BE49-F238E27FC236}">
                  <a16:creationId xmlns:a16="http://schemas.microsoft.com/office/drawing/2014/main" id="{2CB02A90-5CEA-3D40-8471-537AE86A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15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Text Box 15">
              <a:extLst>
                <a:ext uri="{FF2B5EF4-FFF2-40B4-BE49-F238E27FC236}">
                  <a16:creationId xmlns:a16="http://schemas.microsoft.com/office/drawing/2014/main" id="{451F742C-366E-5F4B-A4C1-1BABE6670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021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Write</a:t>
              </a:r>
              <a:endParaRPr lang="en-AU" altLang="en-US" sz="1800"/>
            </a:p>
          </p:txBody>
        </p:sp>
      </p:grpSp>
      <p:grpSp>
        <p:nvGrpSpPr>
          <p:cNvPr id="12294" name="Group 52">
            <a:extLst>
              <a:ext uri="{FF2B5EF4-FFF2-40B4-BE49-F238E27FC236}">
                <a16:creationId xmlns:a16="http://schemas.microsoft.com/office/drawing/2014/main" id="{5800E134-1C84-C544-A404-15F674E87567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3644900"/>
            <a:ext cx="4991100" cy="2376488"/>
            <a:chOff x="2004" y="2387"/>
            <a:chExt cx="3144" cy="1497"/>
          </a:xfrm>
        </p:grpSpPr>
        <p:sp>
          <p:nvSpPr>
            <p:cNvPr id="12295" name="Line 20">
              <a:extLst>
                <a:ext uri="{FF2B5EF4-FFF2-40B4-BE49-F238E27FC236}">
                  <a16:creationId xmlns:a16="http://schemas.microsoft.com/office/drawing/2014/main" id="{E71F6E76-3144-1748-AB37-4D41D8FAE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0"/>
              <a:ext cx="8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21">
              <a:extLst>
                <a:ext uri="{FF2B5EF4-FFF2-40B4-BE49-F238E27FC236}">
                  <a16:creationId xmlns:a16="http://schemas.microsoft.com/office/drawing/2014/main" id="{A589F605-DB5F-3A48-B468-152280E73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22">
              <a:extLst>
                <a:ext uri="{FF2B5EF4-FFF2-40B4-BE49-F238E27FC236}">
                  <a16:creationId xmlns:a16="http://schemas.microsoft.com/office/drawing/2014/main" id="{BBB93EF2-C09A-4C4D-9F0F-EDB48298C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022"/>
              <a:ext cx="1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23">
              <a:extLst>
                <a:ext uri="{FF2B5EF4-FFF2-40B4-BE49-F238E27FC236}">
                  <a16:creationId xmlns:a16="http://schemas.microsoft.com/office/drawing/2014/main" id="{B8AD99A2-E1D3-2E4A-A01B-E2F8C1CAB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2840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24">
              <a:extLst>
                <a:ext uri="{FF2B5EF4-FFF2-40B4-BE49-F238E27FC236}">
                  <a16:creationId xmlns:a16="http://schemas.microsoft.com/office/drawing/2014/main" id="{BD67BD14-1665-A94E-9292-AF1D96CD8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" y="2840"/>
              <a:ext cx="5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25">
              <a:extLst>
                <a:ext uri="{FF2B5EF4-FFF2-40B4-BE49-F238E27FC236}">
                  <a16:creationId xmlns:a16="http://schemas.microsoft.com/office/drawing/2014/main" id="{905F6216-3EDD-1A44-90EA-96BE79B41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3884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26">
              <a:extLst>
                <a:ext uri="{FF2B5EF4-FFF2-40B4-BE49-F238E27FC236}">
                  <a16:creationId xmlns:a16="http://schemas.microsoft.com/office/drawing/2014/main" id="{FEC2EF7B-66F2-DD4A-8466-E6DE83697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3" y="2387"/>
              <a:ext cx="14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27">
              <a:extLst>
                <a:ext uri="{FF2B5EF4-FFF2-40B4-BE49-F238E27FC236}">
                  <a16:creationId xmlns:a16="http://schemas.microsoft.com/office/drawing/2014/main" id="{D154956F-0970-F64D-B83F-39D95C204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2844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Write</a:t>
              </a:r>
              <a:endParaRPr lang="en-AU" altLang="en-US"/>
            </a:p>
          </p:txBody>
        </p:sp>
        <p:sp>
          <p:nvSpPr>
            <p:cNvPr id="12303" name="Text Box 28">
              <a:extLst>
                <a:ext uri="{FF2B5EF4-FFF2-40B4-BE49-F238E27FC236}">
                  <a16:creationId xmlns:a16="http://schemas.microsoft.com/office/drawing/2014/main" id="{48C7810F-263D-D24F-BEC9-4FD910113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" y="317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D</a:t>
              </a:r>
              <a:endParaRPr lang="en-AU" altLang="en-US"/>
            </a:p>
          </p:txBody>
        </p:sp>
        <p:sp>
          <p:nvSpPr>
            <p:cNvPr id="12304" name="Text Box 29">
              <a:extLst>
                <a:ext uri="{FF2B5EF4-FFF2-40B4-BE49-F238E27FC236}">
                  <a16:creationId xmlns:a16="http://schemas.microsoft.com/office/drawing/2014/main" id="{66C286F2-4553-A145-A1ED-D5108E3E8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" y="3524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Q</a:t>
              </a:r>
              <a:endParaRPr lang="en-AU" altLang="en-US"/>
            </a:p>
          </p:txBody>
        </p:sp>
        <p:sp>
          <p:nvSpPr>
            <p:cNvPr id="12305" name="Freeform 30">
              <a:extLst>
                <a:ext uri="{FF2B5EF4-FFF2-40B4-BE49-F238E27FC236}">
                  <a16:creationId xmlns:a16="http://schemas.microsoft.com/office/drawing/2014/main" id="{D73FA5E0-6F5A-1540-8D43-6D4123C65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3203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31">
              <a:extLst>
                <a:ext uri="{FF2B5EF4-FFF2-40B4-BE49-F238E27FC236}">
                  <a16:creationId xmlns:a16="http://schemas.microsoft.com/office/drawing/2014/main" id="{3B088C0F-9FC5-A946-B38A-F6E00FCD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3203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32">
              <a:extLst>
                <a:ext uri="{FF2B5EF4-FFF2-40B4-BE49-F238E27FC236}">
                  <a16:creationId xmlns:a16="http://schemas.microsoft.com/office/drawing/2014/main" id="{4770187E-8529-0E45-B47B-811958AD7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3567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33">
              <a:extLst>
                <a:ext uri="{FF2B5EF4-FFF2-40B4-BE49-F238E27FC236}">
                  <a16:creationId xmlns:a16="http://schemas.microsoft.com/office/drawing/2014/main" id="{67F4CCC3-1C40-3547-A9C0-7B44260BC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34">
              <a:extLst>
                <a:ext uri="{FF2B5EF4-FFF2-40B4-BE49-F238E27FC236}">
                  <a16:creationId xmlns:a16="http://schemas.microsoft.com/office/drawing/2014/main" id="{406C3646-B74C-7F49-80BE-A834D48F1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35">
              <a:extLst>
                <a:ext uri="{FF2B5EF4-FFF2-40B4-BE49-F238E27FC236}">
                  <a16:creationId xmlns:a16="http://schemas.microsoft.com/office/drawing/2014/main" id="{3D7F4F31-3156-4541-B7A3-B5D707367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3566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36">
              <a:extLst>
                <a:ext uri="{FF2B5EF4-FFF2-40B4-BE49-F238E27FC236}">
                  <a16:creationId xmlns:a16="http://schemas.microsoft.com/office/drawing/2014/main" id="{924FBAF6-0DC5-094A-9778-B12EFE0BC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3203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37">
              <a:extLst>
                <a:ext uri="{FF2B5EF4-FFF2-40B4-BE49-F238E27FC236}">
                  <a16:creationId xmlns:a16="http://schemas.microsoft.com/office/drawing/2014/main" id="{E4E35592-2FCE-044A-9A95-8A48BA05D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38">
              <a:extLst>
                <a:ext uri="{FF2B5EF4-FFF2-40B4-BE49-F238E27FC236}">
                  <a16:creationId xmlns:a16="http://schemas.microsoft.com/office/drawing/2014/main" id="{54C4F80D-24EA-264D-B2C8-404A94492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39">
              <a:extLst>
                <a:ext uri="{FF2B5EF4-FFF2-40B4-BE49-F238E27FC236}">
                  <a16:creationId xmlns:a16="http://schemas.microsoft.com/office/drawing/2014/main" id="{20DAA4EB-4E35-F740-94B7-D0A539615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2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40">
              <a:extLst>
                <a:ext uri="{FF2B5EF4-FFF2-40B4-BE49-F238E27FC236}">
                  <a16:creationId xmlns:a16="http://schemas.microsoft.com/office/drawing/2014/main" id="{A85F15EA-3060-3243-B879-8EC10B3A4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2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41">
              <a:extLst>
                <a:ext uri="{FF2B5EF4-FFF2-40B4-BE49-F238E27FC236}">
                  <a16:creationId xmlns:a16="http://schemas.microsoft.com/office/drawing/2014/main" id="{0A995DF8-E421-884E-951A-2D8AF905C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65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42">
              <a:extLst>
                <a:ext uri="{FF2B5EF4-FFF2-40B4-BE49-F238E27FC236}">
                  <a16:creationId xmlns:a16="http://schemas.microsoft.com/office/drawing/2014/main" id="{75E49945-A418-7C44-B3C2-BF936AD6A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247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43">
              <a:extLst>
                <a:ext uri="{FF2B5EF4-FFF2-40B4-BE49-F238E27FC236}">
                  <a16:creationId xmlns:a16="http://schemas.microsoft.com/office/drawing/2014/main" id="{D299B53A-01CC-AE4E-82F9-76A10A8BD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44">
              <a:extLst>
                <a:ext uri="{FF2B5EF4-FFF2-40B4-BE49-F238E27FC236}">
                  <a16:creationId xmlns:a16="http://schemas.microsoft.com/office/drawing/2014/main" id="{A5D1B663-40D9-8647-9BDB-18BB7924C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45">
              <a:extLst>
                <a:ext uri="{FF2B5EF4-FFF2-40B4-BE49-F238E27FC236}">
                  <a16:creationId xmlns:a16="http://schemas.microsoft.com/office/drawing/2014/main" id="{4C9F8089-BA97-EC43-9E49-3364D9192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2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46">
              <a:extLst>
                <a:ext uri="{FF2B5EF4-FFF2-40B4-BE49-F238E27FC236}">
                  <a16:creationId xmlns:a16="http://schemas.microsoft.com/office/drawing/2014/main" id="{A573230C-633C-1946-B15D-C99922F54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5" y="2478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47">
              <a:extLst>
                <a:ext uri="{FF2B5EF4-FFF2-40B4-BE49-F238E27FC236}">
                  <a16:creationId xmlns:a16="http://schemas.microsoft.com/office/drawing/2014/main" id="{9DF53C63-8E28-1F45-87CD-72466A494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" y="2477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48">
              <a:extLst>
                <a:ext uri="{FF2B5EF4-FFF2-40B4-BE49-F238E27FC236}">
                  <a16:creationId xmlns:a16="http://schemas.microsoft.com/office/drawing/2014/main" id="{5729BBE0-3ABF-0C45-86B0-7EC99C70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" y="2481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Clk</a:t>
              </a:r>
              <a:endParaRPr lang="en-AU" altLang="en-US"/>
            </a:p>
          </p:txBody>
        </p:sp>
        <p:sp>
          <p:nvSpPr>
            <p:cNvPr id="12324" name="Freeform 49">
              <a:extLst>
                <a:ext uri="{FF2B5EF4-FFF2-40B4-BE49-F238E27FC236}">
                  <a16:creationId xmlns:a16="http://schemas.microsoft.com/office/drawing/2014/main" id="{FF6D34FA-427B-B847-8279-8D4BAE12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3566"/>
              <a:ext cx="2178" cy="182"/>
            </a:xfrm>
            <a:custGeom>
              <a:avLst/>
              <a:gdLst>
                <a:gd name="T0" fmla="*/ 0 w 2178"/>
                <a:gd name="T1" fmla="*/ 91 h 182"/>
                <a:gd name="T2" fmla="*/ 46 w 2178"/>
                <a:gd name="T3" fmla="*/ 0 h 182"/>
                <a:gd name="T4" fmla="*/ 2132 w 2178"/>
                <a:gd name="T5" fmla="*/ 0 h 182"/>
                <a:gd name="T6" fmla="*/ 2178 w 2178"/>
                <a:gd name="T7" fmla="*/ 91 h 182"/>
                <a:gd name="T8" fmla="*/ 2132 w 2178"/>
                <a:gd name="T9" fmla="*/ 182 h 182"/>
                <a:gd name="T10" fmla="*/ 46 w 2178"/>
                <a:gd name="T11" fmla="*/ 182 h 182"/>
                <a:gd name="T12" fmla="*/ 0 w 2178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78"/>
                <a:gd name="T22" fmla="*/ 0 h 182"/>
                <a:gd name="T23" fmla="*/ 2178 w 2178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78" h="182">
                  <a:moveTo>
                    <a:pt x="0" y="91"/>
                  </a:moveTo>
                  <a:lnTo>
                    <a:pt x="46" y="0"/>
                  </a:lnTo>
                  <a:lnTo>
                    <a:pt x="2132" y="0"/>
                  </a:lnTo>
                  <a:lnTo>
                    <a:pt x="2178" y="91"/>
                  </a:lnTo>
                  <a:lnTo>
                    <a:pt x="2132" y="182"/>
                  </a:lnTo>
                  <a:lnTo>
                    <a:pt x="46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50">
              <a:extLst>
                <a:ext uri="{FF2B5EF4-FFF2-40B4-BE49-F238E27FC236}">
                  <a16:creationId xmlns:a16="http://schemas.microsoft.com/office/drawing/2014/main" id="{6FEFD1A4-0F95-AD48-95EC-B09B3ECA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294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51">
              <a:extLst>
                <a:ext uri="{FF2B5EF4-FFF2-40B4-BE49-F238E27FC236}">
                  <a16:creationId xmlns:a16="http://schemas.microsoft.com/office/drawing/2014/main" id="{218F486B-8764-124B-A99A-79648273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840"/>
              <a:ext cx="157" cy="688"/>
            </a:xfrm>
            <a:custGeom>
              <a:avLst/>
              <a:gdLst>
                <a:gd name="T0" fmla="*/ 0 w 157"/>
                <a:gd name="T1" fmla="*/ 0 h 688"/>
                <a:gd name="T2" fmla="*/ 45 w 157"/>
                <a:gd name="T3" fmla="*/ 190 h 688"/>
                <a:gd name="T4" fmla="*/ 137 w 157"/>
                <a:gd name="T5" fmla="*/ 158 h 688"/>
                <a:gd name="T6" fmla="*/ 157 w 157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688"/>
                <a:gd name="T14" fmla="*/ 157 w 157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688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8" y="75"/>
                    <a:pt x="137" y="158"/>
                  </a:cubicBezTo>
                  <a:cubicBezTo>
                    <a:pt x="156" y="241"/>
                    <a:pt x="153" y="578"/>
                    <a:pt x="157" y="688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17">
              <a:extLst>
                <a:ext uri="{FF2B5EF4-FFF2-40B4-BE49-F238E27FC236}">
                  <a16:creationId xmlns:a16="http://schemas.microsoft.com/office/drawing/2014/main" id="{F11A6D70-16F4-1342-80B6-986B3275D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8">
              <a:extLst>
                <a:ext uri="{FF2B5EF4-FFF2-40B4-BE49-F238E27FC236}">
                  <a16:creationId xmlns:a16="http://schemas.microsoft.com/office/drawing/2014/main" id="{9E9C510B-359F-1D4E-B2A0-B00ABFEDC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2387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9">
              <a:extLst>
                <a:ext uri="{FF2B5EF4-FFF2-40B4-BE49-F238E27FC236}">
                  <a16:creationId xmlns:a16="http://schemas.microsoft.com/office/drawing/2014/main" id="{DF49A17C-7D98-4E47-8748-7FE5B87AC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5" y="2387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71BE5862-186B-564A-BA32-E8CEC8C84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04BB847-0BE5-E849-B7CA-D6C4191AC054}" type="slidenum">
              <a:rPr lang="en-AU" altLang="en-US" sz="1400"/>
              <a:pPr/>
              <a:t>11</a:t>
            </a:fld>
            <a:endParaRPr lang="en-AU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73CF9DA-743D-E940-A8FF-B98DE2FF4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Clocking Methodology</a:t>
            </a:r>
            <a:endParaRPr lang="en-AU" altLang="en-US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1E3A350-E857-2C46-95F9-166E94A46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4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Combinational logic transforms data during clock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Between clock 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Input from state elements, output to state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Longest delay determines clock period</a:t>
            </a:r>
            <a:endParaRPr lang="en-AU" altLang="en-US"/>
          </a:p>
        </p:txBody>
      </p:sp>
      <p:pic>
        <p:nvPicPr>
          <p:cNvPr id="13317" name="Picture 6" descr="f04-04-P374493">
            <a:extLst>
              <a:ext uri="{FF2B5EF4-FFF2-40B4-BE49-F238E27FC236}">
                <a16:creationId xmlns:a16="http://schemas.microsoft.com/office/drawing/2014/main" id="{1E2EEE05-F0C1-FD45-8A5A-D8EC20B0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8654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f04-03-P374493">
            <a:extLst>
              <a:ext uri="{FF2B5EF4-FFF2-40B4-BE49-F238E27FC236}">
                <a16:creationId xmlns:a16="http://schemas.microsoft.com/office/drawing/2014/main" id="{2B54227D-AD13-B545-BC74-07994CAD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8512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5DA2F6D2-C69F-274C-9BEA-068FF8398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9F38E07-6D20-1F44-AABB-E1BDB84741FD}" type="slidenum">
              <a:rPr lang="en-AU" altLang="en-US" sz="1400"/>
              <a:pPr/>
              <a:t>12</a:t>
            </a:fld>
            <a:endParaRPr lang="en-AU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159FCA-1B2A-FE42-9681-35F409F34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Datapath</a:t>
            </a:r>
            <a:endParaRPr lang="en-AU" alt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B712E03-116B-3341-B13E-EDC2D9069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Datapath</a:t>
            </a:r>
          </a:p>
          <a:p>
            <a:pPr lvl="1" eaLnBrk="1" hangingPunct="1"/>
            <a:r>
              <a:rPr lang="en-US" altLang="en-US"/>
              <a:t>Elements that process data and addresses</a:t>
            </a:r>
            <a:br>
              <a:rPr lang="en-US" altLang="en-US"/>
            </a:br>
            <a:r>
              <a:rPr lang="en-US" altLang="en-US"/>
              <a:t>in the CPU</a:t>
            </a:r>
          </a:p>
          <a:p>
            <a:pPr lvl="2" eaLnBrk="1" hangingPunct="1"/>
            <a:r>
              <a:rPr lang="en-US" altLang="en-US"/>
              <a:t>Registers, ALUs, mux’s, memories, …</a:t>
            </a:r>
          </a:p>
          <a:p>
            <a:pPr eaLnBrk="1" hangingPunct="1"/>
            <a:r>
              <a:rPr lang="en-US" altLang="en-US"/>
              <a:t>We will build a MIPS datapath incrementally</a:t>
            </a:r>
          </a:p>
          <a:p>
            <a:pPr lvl="1" eaLnBrk="1" hangingPunct="1"/>
            <a:r>
              <a:rPr lang="en-US" altLang="en-US"/>
              <a:t>Refining the overview design</a:t>
            </a:r>
            <a:endParaRPr lang="en-AU" alt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594CDBE6-0B90-0947-9D4F-0B059E3E1D9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17619" y="1159669"/>
            <a:ext cx="2686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§4.3 Building a Datapath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>
            <a:extLst>
              <a:ext uri="{FF2B5EF4-FFF2-40B4-BE49-F238E27FC236}">
                <a16:creationId xmlns:a16="http://schemas.microsoft.com/office/drawing/2014/main" id="{C725797C-3D61-5242-8490-C57CF505F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0BA7409D-3EB6-D347-9072-A05F417D2ACB}" type="slidenum">
              <a:rPr lang="en-AU" altLang="en-US" sz="1400"/>
              <a:pPr/>
              <a:t>13</a:t>
            </a:fld>
            <a:endParaRPr lang="en-AU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3EB6CEE-0CD0-BE4D-BBCC-5249DA8C5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Fetch</a:t>
            </a:r>
            <a:endParaRPr lang="en-AU" altLang="en-US"/>
          </a:p>
        </p:txBody>
      </p:sp>
      <p:sp>
        <p:nvSpPr>
          <p:cNvPr id="15364" name="AutoShape 4">
            <a:extLst>
              <a:ext uri="{FF2B5EF4-FFF2-40B4-BE49-F238E27FC236}">
                <a16:creationId xmlns:a16="http://schemas.microsoft.com/office/drawing/2014/main" id="{4421CE28-1381-4D4D-AD0A-84257555384D}"/>
              </a:ext>
            </a:extLst>
          </p:cNvPr>
          <p:cNvSpPr>
            <a:spLocks/>
          </p:cNvSpPr>
          <p:nvPr/>
        </p:nvSpPr>
        <p:spPr bwMode="auto">
          <a:xfrm>
            <a:off x="611188" y="44370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-16667"/>
              <a:gd name="adj4" fmla="val 171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32-bit register</a:t>
            </a:r>
            <a:endParaRPr lang="en-AU" altLang="en-US"/>
          </a:p>
        </p:txBody>
      </p:sp>
      <p:sp>
        <p:nvSpPr>
          <p:cNvPr id="15365" name="AutoShape 5">
            <a:extLst>
              <a:ext uri="{FF2B5EF4-FFF2-40B4-BE49-F238E27FC236}">
                <a16:creationId xmlns:a16="http://schemas.microsoft.com/office/drawing/2014/main" id="{B8E38F7E-FC2C-714C-85D4-1CCBE86430DF}"/>
              </a:ext>
            </a:extLst>
          </p:cNvPr>
          <p:cNvSpPr>
            <a:spLocks/>
          </p:cNvSpPr>
          <p:nvPr/>
        </p:nvSpPr>
        <p:spPr bwMode="auto">
          <a:xfrm>
            <a:off x="7308850" y="3860800"/>
            <a:ext cx="1439863" cy="863600"/>
          </a:xfrm>
          <a:prstGeom prst="borderCallout1">
            <a:avLst>
              <a:gd name="adj1" fmla="val 13236"/>
              <a:gd name="adj2" fmla="val -5292"/>
              <a:gd name="adj3" fmla="val -41912"/>
              <a:gd name="adj4" fmla="val -55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Increment by 4 for next instruction</a:t>
            </a:r>
            <a:endParaRPr lang="en-AU" altLang="en-US"/>
          </a:p>
        </p:txBody>
      </p:sp>
      <p:pic>
        <p:nvPicPr>
          <p:cNvPr id="15366" name="Picture 6" descr="f04-06-P374493">
            <a:extLst>
              <a:ext uri="{FF2B5EF4-FFF2-40B4-BE49-F238E27FC236}">
                <a16:creationId xmlns:a16="http://schemas.microsoft.com/office/drawing/2014/main" id="{7E03706E-239C-7346-A621-A4A608E3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5143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1490D113-6DF9-F24D-BB3B-8686DDC26C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389D8FDD-B4C3-C94B-B745-E368F6B271A4}" type="slidenum">
              <a:rPr lang="en-AU" altLang="en-US" sz="1400"/>
              <a:pPr/>
              <a:t>14</a:t>
            </a:fld>
            <a:endParaRPr lang="en-AU" altLang="en-US" sz="1400"/>
          </a:p>
        </p:txBody>
      </p:sp>
      <p:pic>
        <p:nvPicPr>
          <p:cNvPr id="16387" name="Picture 6" descr="f04-07-P374493">
            <a:extLst>
              <a:ext uri="{FF2B5EF4-FFF2-40B4-BE49-F238E27FC236}">
                <a16:creationId xmlns:a16="http://schemas.microsoft.com/office/drawing/2014/main" id="{5C60E0BB-F22B-3045-9A7F-D35EC4E9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63166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6403ADE3-C9C3-2946-A0B8-6A58E956F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R-Format Instructions</a:t>
            </a:r>
            <a:endParaRPr lang="en-AU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E69EC71F-CC59-CE44-87FC-5ECE58AA3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920875"/>
          </a:xfrm>
        </p:spPr>
        <p:txBody>
          <a:bodyPr/>
          <a:lstStyle/>
          <a:p>
            <a:pPr eaLnBrk="1" hangingPunct="1"/>
            <a:r>
              <a:rPr lang="en-US" altLang="en-US"/>
              <a:t>Read two register operands</a:t>
            </a:r>
          </a:p>
          <a:p>
            <a:pPr eaLnBrk="1" hangingPunct="1"/>
            <a:r>
              <a:rPr lang="en-US" altLang="en-US"/>
              <a:t>Perform arithmetic/logical operation</a:t>
            </a:r>
          </a:p>
          <a:p>
            <a:pPr eaLnBrk="1" hangingPunct="1"/>
            <a:r>
              <a:rPr lang="en-US" altLang="en-US"/>
              <a:t>Write register result</a:t>
            </a:r>
            <a:endParaRPr lang="en-A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85710341-5BBE-5B4E-8F7A-1D4197376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ACFF9548-1EEA-DF4A-BB8B-36682B61197D}" type="slidenum">
              <a:rPr lang="en-AU" altLang="en-US" sz="1400"/>
              <a:pPr/>
              <a:t>15</a:t>
            </a:fld>
            <a:endParaRPr lang="en-AU" altLang="en-US" sz="1400"/>
          </a:p>
        </p:txBody>
      </p:sp>
      <p:pic>
        <p:nvPicPr>
          <p:cNvPr id="17411" name="Picture 6" descr="f04-08-P374493">
            <a:extLst>
              <a:ext uri="{FF2B5EF4-FFF2-40B4-BE49-F238E27FC236}">
                <a16:creationId xmlns:a16="http://schemas.microsoft.com/office/drawing/2014/main" id="{A7872808-D619-7240-95E9-D46D773E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44370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D838F2C9-4F49-1748-97E2-FDE13AD08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Load/Store Instructions</a:t>
            </a:r>
            <a:endParaRPr lang="en-AU" altLang="en-US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62227FBA-EAC0-FF45-ACC2-B0A301161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04200" cy="2611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register operands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Calculate address using 16-bit offset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Use ALU, but sign-extend offset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Load: Read memory and update register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Store: Write register value to memory</a:t>
            </a:r>
            <a:endParaRPr lang="en-AU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F706E8BC-16F6-8848-AC57-899960210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2455E32-12E7-D043-9E4E-BC713A99ACDC}" type="slidenum">
              <a:rPr lang="en-AU" altLang="en-US" sz="1400"/>
              <a:pPr/>
              <a:t>16</a:t>
            </a:fld>
            <a:endParaRPr lang="en-AU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190336E-8719-F643-96EB-277070B61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 Instructions</a:t>
            </a:r>
            <a:endParaRPr lang="en-AU" altLang="en-US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178F50E-58ED-1C42-8D14-A03785E05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Read register operands</a:t>
            </a:r>
          </a:p>
          <a:p>
            <a:pPr eaLnBrk="1" hangingPunct="1"/>
            <a:r>
              <a:rPr lang="en-US" altLang="en-US" dirty="0"/>
              <a:t>Compare operands</a:t>
            </a:r>
          </a:p>
          <a:p>
            <a:pPr lvl="1" eaLnBrk="1" hangingPunct="1"/>
            <a:r>
              <a:rPr lang="en-US" altLang="en-US" dirty="0"/>
              <a:t>Use ALU, subtract and check Zero output</a:t>
            </a:r>
          </a:p>
          <a:p>
            <a:pPr eaLnBrk="1" hangingPunct="1"/>
            <a:r>
              <a:rPr lang="en-US" altLang="en-US" dirty="0"/>
              <a:t>Calculate target address</a:t>
            </a:r>
          </a:p>
          <a:p>
            <a:pPr lvl="1" eaLnBrk="1" hangingPunct="1"/>
            <a:r>
              <a:rPr lang="en-US" altLang="en-US" dirty="0"/>
              <a:t>Sign-extend displacement</a:t>
            </a:r>
          </a:p>
          <a:p>
            <a:pPr lvl="1" eaLnBrk="1" hangingPunct="1"/>
            <a:r>
              <a:rPr lang="en-US" altLang="en-US" dirty="0"/>
              <a:t>Shift left 2 places (word displacement)</a:t>
            </a:r>
          </a:p>
          <a:p>
            <a:pPr lvl="1" eaLnBrk="1" hangingPunct="1"/>
            <a:r>
              <a:rPr lang="en-US" altLang="en-US" dirty="0"/>
              <a:t>Add to PC + 4</a:t>
            </a:r>
          </a:p>
          <a:p>
            <a:pPr lvl="2" eaLnBrk="1" hangingPunct="1"/>
            <a:r>
              <a:rPr lang="en-US" altLang="en-US" dirty="0"/>
              <a:t>Already calculated by instruction fetch</a:t>
            </a:r>
            <a:endParaRPr lang="en-AU" altLang="en-US" dirty="0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B73A6DAE-5624-5148-8F8F-5051EC176996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5608638"/>
            <a:ext cx="6913563" cy="773112"/>
            <a:chOff x="884" y="981"/>
            <a:chExt cx="4355" cy="487"/>
          </a:xfrm>
        </p:grpSpPr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F975197B-DC55-4545-8F67-7AAFD5013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opcode</a:t>
              </a:r>
              <a:endParaRPr lang="en-AU" altLang="en-US" sz="2000" dirty="0"/>
            </a:p>
          </p:txBody>
        </p:sp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AACB663C-927C-4143-9244-7A9B040C0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2D4B3134-3C57-1946-8EA7-DF0AA46BC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E6C0C11C-78FA-794F-842F-DDAB10F0A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F630F6C1-4E6E-1842-AA86-3AAA4E4B0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CEAC8B2B-B5C7-3641-A716-72B2C217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0B360E6E-07AC-C341-90A4-AB4880BC2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56C3B613-65E0-6B49-AEC2-9C976D51F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sp>
        <p:nvSpPr>
          <p:cNvPr id="14" name="Text Box 37">
            <a:extLst>
              <a:ext uri="{FF2B5EF4-FFF2-40B4-BE49-F238E27FC236}">
                <a16:creationId xmlns:a16="http://schemas.microsoft.com/office/drawing/2014/main" id="{B2318186-9D2B-B946-BCF3-12D583FA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03" y="5684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dirty="0"/>
              <a:t>Branch</a:t>
            </a:r>
            <a:endParaRPr lang="en-AU" alt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>
            <a:extLst>
              <a:ext uri="{FF2B5EF4-FFF2-40B4-BE49-F238E27FC236}">
                <a16:creationId xmlns:a16="http://schemas.microsoft.com/office/drawing/2014/main" id="{699D48B9-7294-034D-9B38-9B1B144F7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F4080EF-D52F-B049-A9C1-C918C6879298}" type="slidenum">
              <a:rPr lang="en-AU" altLang="en-US" sz="1400"/>
              <a:pPr/>
              <a:t>17</a:t>
            </a:fld>
            <a:endParaRPr lang="en-AU" altLang="en-US" sz="1400"/>
          </a:p>
        </p:txBody>
      </p:sp>
      <p:pic>
        <p:nvPicPr>
          <p:cNvPr id="19459" name="Picture 7" descr="f04-09-P374493">
            <a:extLst>
              <a:ext uri="{FF2B5EF4-FFF2-40B4-BE49-F238E27FC236}">
                <a16:creationId xmlns:a16="http://schemas.microsoft.com/office/drawing/2014/main" id="{8D871B24-BF92-B143-8429-1A35E6B3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6556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1DA0FB3A-2B1F-0F42-99C7-C8B114D0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 Instructions</a:t>
            </a:r>
            <a:endParaRPr lang="en-AU" altLang="en-US"/>
          </a:p>
        </p:txBody>
      </p:sp>
      <p:sp>
        <p:nvSpPr>
          <p:cNvPr id="19461" name="AutoShape 4">
            <a:extLst>
              <a:ext uri="{FF2B5EF4-FFF2-40B4-BE49-F238E27FC236}">
                <a16:creationId xmlns:a16="http://schemas.microsoft.com/office/drawing/2014/main" id="{23187283-28B5-BF49-BA7B-36E07F9527E8}"/>
              </a:ext>
            </a:extLst>
          </p:cNvPr>
          <p:cNvSpPr>
            <a:spLocks/>
          </p:cNvSpPr>
          <p:nvPr/>
        </p:nvSpPr>
        <p:spPr bwMode="auto">
          <a:xfrm>
            <a:off x="1187450" y="1557338"/>
            <a:ext cx="1079500" cy="865187"/>
          </a:xfrm>
          <a:prstGeom prst="borderCallout1">
            <a:avLst>
              <a:gd name="adj1" fmla="val 13213"/>
              <a:gd name="adj2" fmla="val 107060"/>
              <a:gd name="adj3" fmla="val 66241"/>
              <a:gd name="adj4" fmla="val 355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Just</a:t>
            </a:r>
            <a:br>
              <a:rPr lang="en-US" altLang="en-US"/>
            </a:br>
            <a:r>
              <a:rPr lang="en-US" altLang="en-US"/>
              <a:t>re-routes wires</a:t>
            </a:r>
            <a:endParaRPr lang="en-AU" altLang="en-US"/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BF7D537F-686C-4E41-ADFE-FEF048F7EAD7}"/>
              </a:ext>
            </a:extLst>
          </p:cNvPr>
          <p:cNvSpPr>
            <a:spLocks/>
          </p:cNvSpPr>
          <p:nvPr/>
        </p:nvSpPr>
        <p:spPr bwMode="auto">
          <a:xfrm>
            <a:off x="5328444" y="5210969"/>
            <a:ext cx="1368425" cy="647700"/>
          </a:xfrm>
          <a:prstGeom prst="borderCallout1">
            <a:avLst>
              <a:gd name="adj1" fmla="val 17648"/>
              <a:gd name="adj2" fmla="val -5569"/>
              <a:gd name="adj3" fmla="val 75191"/>
              <a:gd name="adj4" fmla="val -681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Sign-bit wire replicated</a:t>
            </a:r>
            <a:endParaRPr lang="en-AU" altLang="en-US" dirty="0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2241CFDE-704E-9A47-B440-47ADA028188E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6040438"/>
            <a:ext cx="6913563" cy="773112"/>
            <a:chOff x="884" y="981"/>
            <a:chExt cx="4355" cy="487"/>
          </a:xfrm>
        </p:grpSpPr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5005FC73-9607-CF49-9735-1D657260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opcode</a:t>
              </a:r>
              <a:endParaRPr lang="en-AU" altLang="en-US" sz="2000" dirty="0"/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id="{BE442811-94DF-854E-99CF-9946194F6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10" name="Text Box 29">
              <a:extLst>
                <a:ext uri="{FF2B5EF4-FFF2-40B4-BE49-F238E27FC236}">
                  <a16:creationId xmlns:a16="http://schemas.microsoft.com/office/drawing/2014/main" id="{E3109BB0-582A-F845-B34A-1EAEFEDA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11" name="Text Box 30">
              <a:extLst>
                <a:ext uri="{FF2B5EF4-FFF2-40B4-BE49-F238E27FC236}">
                  <a16:creationId xmlns:a16="http://schemas.microsoft.com/office/drawing/2014/main" id="{6C987F33-2FA6-5B4C-ABFF-E8F79481A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12" name="Text Box 31">
              <a:extLst>
                <a:ext uri="{FF2B5EF4-FFF2-40B4-BE49-F238E27FC236}">
                  <a16:creationId xmlns:a16="http://schemas.microsoft.com/office/drawing/2014/main" id="{1EC402A7-DC19-AA45-A453-50FD097A6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13" name="Text Box 32">
              <a:extLst>
                <a:ext uri="{FF2B5EF4-FFF2-40B4-BE49-F238E27FC236}">
                  <a16:creationId xmlns:a16="http://schemas.microsoft.com/office/drawing/2014/main" id="{0B0FABED-816C-6148-BC14-D1B033752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14" name="Text Box 33">
              <a:extLst>
                <a:ext uri="{FF2B5EF4-FFF2-40B4-BE49-F238E27FC236}">
                  <a16:creationId xmlns:a16="http://schemas.microsoft.com/office/drawing/2014/main" id="{B2C94D3B-05B2-FE43-84DE-7390CDD35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15" name="Text Box 34">
              <a:extLst>
                <a:ext uri="{FF2B5EF4-FFF2-40B4-BE49-F238E27FC236}">
                  <a16:creationId xmlns:a16="http://schemas.microsoft.com/office/drawing/2014/main" id="{C51C535C-C8DD-1943-BE91-0C910CE25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CC3028FE-7DA0-4544-A69C-64FBB2D8A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B2B9655-5488-E748-826F-2B003B47272F}" type="slidenum">
              <a:rPr lang="en-AU" altLang="en-US" sz="1400"/>
              <a:pPr/>
              <a:t>18</a:t>
            </a:fld>
            <a:endParaRPr lang="en-AU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BAFEB7E-C9EC-E945-BCD6-11EA727A7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Composing the Elements</a:t>
            </a:r>
            <a:endParaRPr lang="en-AU" altLang="en-US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FFD9E62-CB8B-6142-A27A-032E6D7A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First-cut data path does an instruction in one clock cycle</a:t>
            </a:r>
          </a:p>
          <a:p>
            <a:pPr lvl="1" eaLnBrk="1" hangingPunct="1"/>
            <a:r>
              <a:rPr lang="en-US" altLang="en-US"/>
              <a:t>Each datapath element can only do one function at a time</a:t>
            </a:r>
          </a:p>
          <a:p>
            <a:pPr lvl="1" eaLnBrk="1" hangingPunct="1"/>
            <a:r>
              <a:rPr lang="en-US" altLang="en-US"/>
              <a:t>Hence, we need separate instruction and data memories</a:t>
            </a:r>
          </a:p>
          <a:p>
            <a:pPr eaLnBrk="1" hangingPunct="1"/>
            <a:r>
              <a:rPr lang="en-US" altLang="en-US"/>
              <a:t>Use multiplexers where alternate data sources are used for different instructions</a:t>
            </a:r>
            <a:endParaRPr lang="en-A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>
            <a:extLst>
              <a:ext uri="{FF2B5EF4-FFF2-40B4-BE49-F238E27FC236}">
                <a16:creationId xmlns:a16="http://schemas.microsoft.com/office/drawing/2014/main" id="{9872B44A-84FD-E54B-A4BB-5A74C8873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F83D2B0-173F-7B44-9D74-D6227A8F74A8}" type="slidenum">
              <a:rPr lang="en-AU" altLang="en-US" sz="1400"/>
              <a:pPr/>
              <a:t>19</a:t>
            </a:fld>
            <a:endParaRPr lang="en-AU" altLang="en-US" sz="1400"/>
          </a:p>
        </p:txBody>
      </p:sp>
      <p:pic>
        <p:nvPicPr>
          <p:cNvPr id="21507" name="Picture 5" descr="f04-10-P374493">
            <a:extLst>
              <a:ext uri="{FF2B5EF4-FFF2-40B4-BE49-F238E27FC236}">
                <a16:creationId xmlns:a16="http://schemas.microsoft.com/office/drawing/2014/main" id="{FE965103-4F4B-B141-819B-1421BF26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5065"/>
            <a:ext cx="78930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48FF6EC8-18EA-CC48-A966-020245E20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R-Type/Load/Store Datapath</a:t>
            </a:r>
            <a:endParaRPr lang="en-AU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DB79B-DDF4-8F43-B4CE-C5794D8FD27B}"/>
              </a:ext>
            </a:extLst>
          </p:cNvPr>
          <p:cNvGrpSpPr>
            <a:grpSpLocks/>
          </p:cNvGrpSpPr>
          <p:nvPr/>
        </p:nvGrpSpPr>
        <p:grpSpPr bwMode="auto">
          <a:xfrm>
            <a:off x="685007" y="5680051"/>
            <a:ext cx="6913563" cy="773113"/>
            <a:chOff x="703" y="981"/>
            <a:chExt cx="4355" cy="487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2847FAEB-2698-8A4F-A0A8-4088F729F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opcode</a:t>
              </a:r>
              <a:endParaRPr lang="en-AU" altLang="en-US" sz="2000" dirty="0"/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54B3084-A045-E546-84CB-7439C4E1F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890BE317-96B4-5049-84FA-C5E402490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EE2FA934-2971-AE42-B659-ED2A4B2F0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rd</a:t>
              </a:r>
              <a:endParaRPr lang="en-AU" altLang="en-US" sz="200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46B02A31-0E66-2C49-B18F-38D19F064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shamt</a:t>
              </a:r>
              <a:endParaRPr lang="en-AU" altLang="en-US" sz="2000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75C624B9-4232-6048-B943-4C19D4182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funct</a:t>
              </a:r>
              <a:endParaRPr lang="en-AU" altLang="en-US" sz="2000"/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507E68E9-66C0-D44C-BA66-27637D390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31:26</a:t>
              </a:r>
              <a:endParaRPr lang="en-AU" altLang="en-US" dirty="0"/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58E2C25F-26CE-FF4B-99DB-678A6EDCA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5:0</a:t>
              </a:r>
              <a:endParaRPr lang="en-AU" altLang="en-US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CAA7EC56-CA50-2C4F-9BD1-CA521D722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CED903A-FD3D-B14E-8411-F4C6B39C5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09468377-714F-2A47-937B-E69571448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15:11</a:t>
              </a:r>
              <a:endParaRPr lang="en-AU" altLang="en-US"/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D9E86AE4-ABB5-4341-AB7F-E75844E60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10:6</a:t>
              </a:r>
              <a:endParaRPr lang="en-AU" alt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E49628-493B-FD40-B060-11D6E3646944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229200"/>
            <a:ext cx="6913563" cy="415925"/>
            <a:chOff x="884" y="981"/>
            <a:chExt cx="4355" cy="262"/>
          </a:xfrm>
        </p:grpSpPr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28239BA7-08CB-324E-A190-5F6F2D2F4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/>
                <a:t>opcode</a:t>
              </a:r>
              <a:endParaRPr lang="en-AU" altLang="en-US" sz="2000" dirty="0"/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136C71C9-4FB7-0746-860C-68C7C29AB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0E660370-E2AD-B549-9BF0-DDC89B00F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A10433CF-75D7-514A-BA5D-2AE775FC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D8902FE8-6FFD-5144-BEBA-2EB772EEF7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325E2F6-F568-FE4A-93EC-44D1A49F2195}" type="slidenum">
              <a:rPr lang="en-AU" altLang="en-US" sz="1400"/>
              <a:pPr/>
              <a:t>2</a:t>
            </a:fld>
            <a:endParaRPr lang="en-AU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3EEE479-BD03-E744-A4FC-12AA50FB3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  <a:endParaRPr lang="en-AU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6511178-A699-E548-B5C2-C1604925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CPU performance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Instruction count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Determined by ISA and compiler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CPI and Cycle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Determined by CPU hardware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will examine two MIPS implementations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 simplified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 more realistic pipelined 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Simple subset, shows most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Memory reference: </a:t>
            </a:r>
            <a:r>
              <a:rPr lang="en-US" altLang="en-US" sz="2400" dirty="0" err="1">
                <a:latin typeface="Lucida Console" panose="020B0609040504020204" pitchFamily="49" charset="0"/>
              </a:rPr>
              <a:t>lw</a:t>
            </a:r>
            <a:r>
              <a:rPr lang="en-US" altLang="en-US" sz="2400" dirty="0"/>
              <a:t>, </a:t>
            </a:r>
            <a:r>
              <a:rPr lang="en-US" altLang="en-US" sz="2400" dirty="0" err="1">
                <a:latin typeface="Lucida Console" panose="020B0609040504020204" pitchFamily="49" charset="0"/>
              </a:rPr>
              <a:t>sw</a:t>
            </a:r>
            <a:endParaRPr lang="en-US" altLang="en-US" sz="2400" dirty="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Arithmetic/logical: </a:t>
            </a:r>
            <a:r>
              <a:rPr lang="en-US" altLang="en-US" sz="2400" dirty="0">
                <a:latin typeface="Lucida Console" panose="020B0609040504020204" pitchFamily="49" charset="0"/>
              </a:rPr>
              <a:t>add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Lucida Console" panose="020B0609040504020204" pitchFamily="49" charset="0"/>
              </a:rPr>
              <a:t>sub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Lucida Console" panose="020B0609040504020204" pitchFamily="49" charset="0"/>
              </a:rPr>
              <a:t>and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Lucida Console" panose="020B0609040504020204" pitchFamily="49" charset="0"/>
              </a:rPr>
              <a:t>or</a:t>
            </a:r>
            <a:r>
              <a:rPr lang="en-US" altLang="en-US" sz="2400" dirty="0"/>
              <a:t>, </a:t>
            </a:r>
            <a:r>
              <a:rPr lang="en-US" altLang="en-US" sz="2400" dirty="0" err="1">
                <a:latin typeface="Lucida Console" panose="020B0609040504020204" pitchFamily="49" charset="0"/>
              </a:rPr>
              <a:t>slt</a:t>
            </a:r>
            <a:endParaRPr lang="en-US" altLang="en-US" sz="2400" dirty="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Control transfer: </a:t>
            </a:r>
            <a:r>
              <a:rPr lang="en-US" altLang="en-US" sz="2400" dirty="0" err="1">
                <a:latin typeface="Lucida Console" panose="020B0609040504020204" pitchFamily="49" charset="0"/>
              </a:rPr>
              <a:t>beq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Lucida Console" panose="020B0609040504020204" pitchFamily="49" charset="0"/>
              </a:rPr>
              <a:t>j</a:t>
            </a: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F029062B-721E-D247-9B0A-3C2D3FD8BF8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017669" y="759619"/>
            <a:ext cx="18859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§4.1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>
            <a:extLst>
              <a:ext uri="{FF2B5EF4-FFF2-40B4-BE49-F238E27FC236}">
                <a16:creationId xmlns:a16="http://schemas.microsoft.com/office/drawing/2014/main" id="{28E493BE-84CB-5643-9D45-9AB136A98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5BD5023A-9231-A64C-9DF7-621D0F66E933}" type="slidenum">
              <a:rPr lang="en-AU" altLang="en-US" sz="1400"/>
              <a:pPr/>
              <a:t>20</a:t>
            </a:fld>
            <a:endParaRPr lang="en-AU" altLang="en-US" sz="1400"/>
          </a:p>
        </p:txBody>
      </p:sp>
      <p:pic>
        <p:nvPicPr>
          <p:cNvPr id="22531" name="Picture 5" descr="f04-11-P374493">
            <a:extLst>
              <a:ext uri="{FF2B5EF4-FFF2-40B4-BE49-F238E27FC236}">
                <a16:creationId xmlns:a16="http://schemas.microsoft.com/office/drawing/2014/main" id="{115ABD8A-E22F-424B-B4E1-48E29E9D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04112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EDC51E2B-6636-2A44-8473-62166B15A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Full Datapath</a:t>
            </a:r>
            <a:endParaRPr lang="en-AU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54488924-35B5-E540-9FEA-E5E6AFE7D3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Chapter 4 — The Processor — </a:t>
            </a:r>
            <a:fld id="{B53F10A9-A092-1349-AB6F-B0CD7569AB9D}" type="slidenum">
              <a:rPr lang="en-AU" altLang="en-US" sz="1400"/>
              <a:pPr/>
              <a:t>21</a:t>
            </a:fld>
            <a:endParaRPr lang="en-AU" altLang="en-US" sz="1400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0A72275-7A53-0A4B-A1D4-FA40F4620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ALU Control</a:t>
            </a:r>
            <a:endParaRPr lang="en-AU" altLang="en-US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40D2CE1-22A6-7B40-A62C-5B3868112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pPr eaLnBrk="1" hangingPunct="1"/>
            <a:r>
              <a:rPr lang="en-US" altLang="en-US" dirty="0"/>
              <a:t>ALU used for</a:t>
            </a:r>
          </a:p>
          <a:p>
            <a:pPr lvl="1" eaLnBrk="1" hangingPunct="1"/>
            <a:r>
              <a:rPr lang="en-US" altLang="en-US" dirty="0"/>
              <a:t>Load/Store: F = add</a:t>
            </a:r>
          </a:p>
          <a:p>
            <a:pPr lvl="1" eaLnBrk="1" hangingPunct="1"/>
            <a:r>
              <a:rPr lang="en-US" altLang="en-US" dirty="0"/>
              <a:t>Branch: F = subtract</a:t>
            </a:r>
          </a:p>
          <a:p>
            <a:pPr lvl="1" eaLnBrk="1" hangingPunct="1"/>
            <a:r>
              <a:rPr lang="en-US" altLang="en-US" dirty="0"/>
              <a:t>R-type: F depends on </a:t>
            </a:r>
            <a:r>
              <a:rPr lang="en-US" altLang="en-US" dirty="0" err="1"/>
              <a:t>funct</a:t>
            </a:r>
            <a:r>
              <a:rPr lang="en-US" altLang="en-US" dirty="0"/>
              <a:t> field</a:t>
            </a:r>
            <a:endParaRPr lang="en-AU" altLang="en-US" dirty="0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149A7E2A-C76E-5B45-92F2-7F78758302B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893719" y="1883569"/>
            <a:ext cx="41338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§4.4 A Simple Implementation Scheme</a:t>
            </a:r>
          </a:p>
        </p:txBody>
      </p:sp>
      <p:graphicFrame>
        <p:nvGraphicFramePr>
          <p:cNvPr id="297989" name="Group 5">
            <a:extLst>
              <a:ext uri="{FF2B5EF4-FFF2-40B4-BE49-F238E27FC236}">
                <a16:creationId xmlns:a16="http://schemas.microsoft.com/office/drawing/2014/main" id="{A971E35A-4958-D948-AD66-ADF257DD8E51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3500438"/>
          <a:ext cx="6096000" cy="256063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2D0521BA-0B64-B44E-8AA4-250AC46945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8AA576C-71D6-0048-82DE-92C6B0351193}" type="slidenum">
              <a:rPr lang="en-AU" altLang="en-US" sz="1400"/>
              <a:pPr/>
              <a:t>22</a:t>
            </a:fld>
            <a:endParaRPr lang="en-AU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69D6614-15ED-2544-9F1D-0D7011276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ALU Control</a:t>
            </a:r>
            <a:endParaRPr lang="en-AU" altLang="en-US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E2E751C-9C51-7548-85F6-91D3AD3AB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Assume 2-bit ALUOp derived from opcode</a:t>
            </a:r>
          </a:p>
          <a:p>
            <a:pPr lvl="1" eaLnBrk="1" hangingPunct="1"/>
            <a:r>
              <a:rPr lang="en-US" altLang="en-US"/>
              <a:t>Combinational logic derives ALU control</a:t>
            </a:r>
            <a:endParaRPr lang="en-AU" altLang="en-US"/>
          </a:p>
        </p:txBody>
      </p:sp>
      <p:graphicFrame>
        <p:nvGraphicFramePr>
          <p:cNvPr id="300101" name="Group 69">
            <a:extLst>
              <a:ext uri="{FF2B5EF4-FFF2-40B4-BE49-F238E27FC236}">
                <a16:creationId xmlns:a16="http://schemas.microsoft.com/office/drawing/2014/main" id="{A0745068-143F-A842-8521-0D7EC2958F85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2636838"/>
          <a:ext cx="7921625" cy="3025776"/>
        </p:xfrm>
        <a:graphic>
          <a:graphicData uri="http://schemas.openxmlformats.org/drawingml/2006/table">
            <a:tbl>
              <a:tblPr/>
              <a:tblGrid>
                <a:gridCol w="120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opcode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ALUOp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function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control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 word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word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branch equal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XXXXXX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R-type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101010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set-on-less-than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0111</a:t>
                      </a:r>
                      <a:endParaRPr kumimoji="0" lang="en-A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230EF8D7-B298-5B40-9FB6-0581A62D1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B7E6CF2F-3C2D-E94D-8AC1-91C4AE4A4A2B}" type="slidenum">
              <a:rPr lang="en-AU" altLang="en-US" sz="1400"/>
              <a:pPr/>
              <a:t>23</a:t>
            </a:fld>
            <a:endParaRPr lang="en-AU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CFB8752-21AF-E54D-8A6D-9FA0A4756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Main Control Unit</a:t>
            </a:r>
            <a:endParaRPr lang="en-AU" altLang="en-US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7548183-7DF1-5D43-96F7-F08DEFA00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pPr eaLnBrk="1" hangingPunct="1"/>
            <a:r>
              <a:rPr lang="en-US" altLang="en-US"/>
              <a:t>Control signals derived from instruction</a:t>
            </a:r>
            <a:endParaRPr lang="en-AU" altLang="en-US"/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FBA3FA8D-5B67-5B46-AD0D-485280D54B09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060575"/>
            <a:ext cx="6913563" cy="773113"/>
            <a:chOff x="703" y="981"/>
            <a:chExt cx="4355" cy="487"/>
          </a:xfrm>
        </p:grpSpPr>
        <p:sp>
          <p:nvSpPr>
            <p:cNvPr id="25639" name="Text Box 5">
              <a:extLst>
                <a:ext uri="{FF2B5EF4-FFF2-40B4-BE49-F238E27FC236}">
                  <a16:creationId xmlns:a16="http://schemas.microsoft.com/office/drawing/2014/main" id="{06CEBED7-A2F0-284D-A894-7C1E499B4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0</a:t>
              </a:r>
              <a:endParaRPr lang="en-AU" altLang="en-US" sz="2000"/>
            </a:p>
          </p:txBody>
        </p:sp>
        <p:sp>
          <p:nvSpPr>
            <p:cNvPr id="25640" name="Text Box 6">
              <a:extLst>
                <a:ext uri="{FF2B5EF4-FFF2-40B4-BE49-F238E27FC236}">
                  <a16:creationId xmlns:a16="http://schemas.microsoft.com/office/drawing/2014/main" id="{4DA0C1D0-A2B8-A54B-81AB-29A8805A8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41" name="Text Box 7">
              <a:extLst>
                <a:ext uri="{FF2B5EF4-FFF2-40B4-BE49-F238E27FC236}">
                  <a16:creationId xmlns:a16="http://schemas.microsoft.com/office/drawing/2014/main" id="{5DA59F3A-163D-D04F-93CB-1BBB961FB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42" name="Text Box 8">
              <a:extLst>
                <a:ext uri="{FF2B5EF4-FFF2-40B4-BE49-F238E27FC236}">
                  <a16:creationId xmlns:a16="http://schemas.microsoft.com/office/drawing/2014/main" id="{6BF60EA5-8FBC-1445-B65F-B98D2F344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rd</a:t>
              </a:r>
              <a:endParaRPr lang="en-AU" altLang="en-US" sz="2000"/>
            </a:p>
          </p:txBody>
        </p:sp>
        <p:sp>
          <p:nvSpPr>
            <p:cNvPr id="25643" name="Text Box 9">
              <a:extLst>
                <a:ext uri="{FF2B5EF4-FFF2-40B4-BE49-F238E27FC236}">
                  <a16:creationId xmlns:a16="http://schemas.microsoft.com/office/drawing/2014/main" id="{83DF931C-6073-BB4C-B2B6-EC4BCED52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shamt</a:t>
              </a:r>
              <a:endParaRPr lang="en-AU" altLang="en-US" sz="2000"/>
            </a:p>
          </p:txBody>
        </p:sp>
        <p:sp>
          <p:nvSpPr>
            <p:cNvPr id="25644" name="Text Box 10">
              <a:extLst>
                <a:ext uri="{FF2B5EF4-FFF2-40B4-BE49-F238E27FC236}">
                  <a16:creationId xmlns:a16="http://schemas.microsoft.com/office/drawing/2014/main" id="{DA2C7BC0-09CE-8E45-932A-3A7069D48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funct</a:t>
              </a:r>
              <a:endParaRPr lang="en-AU" altLang="en-US" sz="2000"/>
            </a:p>
          </p:txBody>
        </p:sp>
        <p:sp>
          <p:nvSpPr>
            <p:cNvPr id="25645" name="Text Box 11">
              <a:extLst>
                <a:ext uri="{FF2B5EF4-FFF2-40B4-BE49-F238E27FC236}">
                  <a16:creationId xmlns:a16="http://schemas.microsoft.com/office/drawing/2014/main" id="{7FDA163E-2B72-7243-B8DB-E34BC8325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46" name="Text Box 12">
              <a:extLst>
                <a:ext uri="{FF2B5EF4-FFF2-40B4-BE49-F238E27FC236}">
                  <a16:creationId xmlns:a16="http://schemas.microsoft.com/office/drawing/2014/main" id="{66F18702-5F03-5E49-B8CF-BDD0E7CEC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5:0</a:t>
              </a:r>
              <a:endParaRPr lang="en-AU" altLang="en-US"/>
            </a:p>
          </p:txBody>
        </p:sp>
        <p:sp>
          <p:nvSpPr>
            <p:cNvPr id="25647" name="Text Box 13">
              <a:extLst>
                <a:ext uri="{FF2B5EF4-FFF2-40B4-BE49-F238E27FC236}">
                  <a16:creationId xmlns:a16="http://schemas.microsoft.com/office/drawing/2014/main" id="{80E73622-2817-4D4A-9BAF-4E4E8AC0B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48" name="Text Box 14">
              <a:extLst>
                <a:ext uri="{FF2B5EF4-FFF2-40B4-BE49-F238E27FC236}">
                  <a16:creationId xmlns:a16="http://schemas.microsoft.com/office/drawing/2014/main" id="{58013E2C-A9B0-D74F-9C1D-394C7FD8E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49" name="Text Box 15">
              <a:extLst>
                <a:ext uri="{FF2B5EF4-FFF2-40B4-BE49-F238E27FC236}">
                  <a16:creationId xmlns:a16="http://schemas.microsoft.com/office/drawing/2014/main" id="{A21405D8-AA7E-DB4E-8AB3-3599C6D91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15:11</a:t>
              </a:r>
              <a:endParaRPr lang="en-AU" altLang="en-US"/>
            </a:p>
          </p:txBody>
        </p:sp>
        <p:sp>
          <p:nvSpPr>
            <p:cNvPr id="25650" name="Text Box 16">
              <a:extLst>
                <a:ext uri="{FF2B5EF4-FFF2-40B4-BE49-F238E27FC236}">
                  <a16:creationId xmlns:a16="http://schemas.microsoft.com/office/drawing/2014/main" id="{8876BFB7-52A8-744B-A639-7EF547F95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10:6</a:t>
              </a:r>
              <a:endParaRPr lang="en-AU" altLang="en-US"/>
            </a:p>
          </p:txBody>
        </p:sp>
      </p:grpSp>
      <p:grpSp>
        <p:nvGrpSpPr>
          <p:cNvPr id="25606" name="Group 17">
            <a:extLst>
              <a:ext uri="{FF2B5EF4-FFF2-40B4-BE49-F238E27FC236}">
                <a16:creationId xmlns:a16="http://schemas.microsoft.com/office/drawing/2014/main" id="{EAA5A96D-3319-C843-A004-35C55BE7F9CC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068638"/>
            <a:ext cx="6913563" cy="773112"/>
            <a:chOff x="884" y="981"/>
            <a:chExt cx="4355" cy="487"/>
          </a:xfrm>
        </p:grpSpPr>
        <p:sp>
          <p:nvSpPr>
            <p:cNvPr id="25631" name="Text Box 18">
              <a:extLst>
                <a:ext uri="{FF2B5EF4-FFF2-40B4-BE49-F238E27FC236}">
                  <a16:creationId xmlns:a16="http://schemas.microsoft.com/office/drawing/2014/main" id="{F48D893D-036A-E145-9EAA-5F9B12862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35 or 43</a:t>
              </a:r>
              <a:endParaRPr lang="en-AU" altLang="en-US" sz="2000"/>
            </a:p>
          </p:txBody>
        </p:sp>
        <p:sp>
          <p:nvSpPr>
            <p:cNvPr id="25632" name="Text Box 19">
              <a:extLst>
                <a:ext uri="{FF2B5EF4-FFF2-40B4-BE49-F238E27FC236}">
                  <a16:creationId xmlns:a16="http://schemas.microsoft.com/office/drawing/2014/main" id="{BA00FC1D-6E02-1C43-B58C-3FE007648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33" name="Text Box 20">
              <a:extLst>
                <a:ext uri="{FF2B5EF4-FFF2-40B4-BE49-F238E27FC236}">
                  <a16:creationId xmlns:a16="http://schemas.microsoft.com/office/drawing/2014/main" id="{B1B6F622-BF3A-FA40-BBC8-76632D91D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34" name="Text Box 21">
              <a:extLst>
                <a:ext uri="{FF2B5EF4-FFF2-40B4-BE49-F238E27FC236}">
                  <a16:creationId xmlns:a16="http://schemas.microsoft.com/office/drawing/2014/main" id="{1DE7444B-7359-FD43-81CB-5AD4084F6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35" name="Text Box 22">
              <a:extLst>
                <a:ext uri="{FF2B5EF4-FFF2-40B4-BE49-F238E27FC236}">
                  <a16:creationId xmlns:a16="http://schemas.microsoft.com/office/drawing/2014/main" id="{62C50365-72F6-014C-9FBA-94056DBE2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36" name="Text Box 23">
              <a:extLst>
                <a:ext uri="{FF2B5EF4-FFF2-40B4-BE49-F238E27FC236}">
                  <a16:creationId xmlns:a16="http://schemas.microsoft.com/office/drawing/2014/main" id="{DCC43247-D5BC-3B45-8931-1F80BF7EE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37" name="Text Box 24">
              <a:extLst>
                <a:ext uri="{FF2B5EF4-FFF2-40B4-BE49-F238E27FC236}">
                  <a16:creationId xmlns:a16="http://schemas.microsoft.com/office/drawing/2014/main" id="{F5C99FF9-E029-3D42-A16A-2E390A65E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8" name="Text Box 25">
              <a:extLst>
                <a:ext uri="{FF2B5EF4-FFF2-40B4-BE49-F238E27FC236}">
                  <a16:creationId xmlns:a16="http://schemas.microsoft.com/office/drawing/2014/main" id="{CAC30229-CA7F-4E4D-9C57-427B8B434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grpSp>
        <p:nvGrpSpPr>
          <p:cNvPr id="25607" name="Group 26">
            <a:extLst>
              <a:ext uri="{FF2B5EF4-FFF2-40B4-BE49-F238E27FC236}">
                <a16:creationId xmlns:a16="http://schemas.microsoft.com/office/drawing/2014/main" id="{ED9AC361-68C7-F24E-B879-602261574F6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052888"/>
            <a:ext cx="6913563" cy="773112"/>
            <a:chOff x="884" y="981"/>
            <a:chExt cx="4355" cy="487"/>
          </a:xfrm>
        </p:grpSpPr>
        <p:sp>
          <p:nvSpPr>
            <p:cNvPr id="25623" name="Text Box 27">
              <a:extLst>
                <a:ext uri="{FF2B5EF4-FFF2-40B4-BE49-F238E27FC236}">
                  <a16:creationId xmlns:a16="http://schemas.microsoft.com/office/drawing/2014/main" id="{F716A8D9-2F73-9542-A819-AE91A8513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4</a:t>
              </a:r>
              <a:endParaRPr lang="en-AU" altLang="en-US" sz="2000"/>
            </a:p>
          </p:txBody>
        </p:sp>
        <p:sp>
          <p:nvSpPr>
            <p:cNvPr id="25624" name="Text Box 28">
              <a:extLst>
                <a:ext uri="{FF2B5EF4-FFF2-40B4-BE49-F238E27FC236}">
                  <a16:creationId xmlns:a16="http://schemas.microsoft.com/office/drawing/2014/main" id="{70542BC6-B036-8144-BC16-0C82E617A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rs</a:t>
              </a:r>
              <a:endParaRPr lang="en-AU" altLang="en-US" sz="2000"/>
            </a:p>
          </p:txBody>
        </p:sp>
        <p:sp>
          <p:nvSpPr>
            <p:cNvPr id="25625" name="Text Box 29">
              <a:extLst>
                <a:ext uri="{FF2B5EF4-FFF2-40B4-BE49-F238E27FC236}">
                  <a16:creationId xmlns:a16="http://schemas.microsoft.com/office/drawing/2014/main" id="{2209826A-4061-074D-93CB-17F33438F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rt</a:t>
              </a:r>
              <a:endParaRPr lang="en-AU" altLang="en-US" sz="2000"/>
            </a:p>
          </p:txBody>
        </p:sp>
        <p:sp>
          <p:nvSpPr>
            <p:cNvPr id="25626" name="Text Box 30">
              <a:extLst>
                <a:ext uri="{FF2B5EF4-FFF2-40B4-BE49-F238E27FC236}">
                  <a16:creationId xmlns:a16="http://schemas.microsoft.com/office/drawing/2014/main" id="{845A65A9-F01F-684E-9C76-AC85315BF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25627" name="Text Box 31">
              <a:extLst>
                <a:ext uri="{FF2B5EF4-FFF2-40B4-BE49-F238E27FC236}">
                  <a16:creationId xmlns:a16="http://schemas.microsoft.com/office/drawing/2014/main" id="{43E3B6A4-93F6-724A-AC41-B1CFF92A6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25628" name="Text Box 32">
              <a:extLst>
                <a:ext uri="{FF2B5EF4-FFF2-40B4-BE49-F238E27FC236}">
                  <a16:creationId xmlns:a16="http://schemas.microsoft.com/office/drawing/2014/main" id="{03ADAC30-0DB3-E84E-BD99-9F10D473E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25:21</a:t>
              </a:r>
              <a:endParaRPr lang="en-AU" altLang="en-US"/>
            </a:p>
          </p:txBody>
        </p:sp>
        <p:sp>
          <p:nvSpPr>
            <p:cNvPr id="25629" name="Text Box 33">
              <a:extLst>
                <a:ext uri="{FF2B5EF4-FFF2-40B4-BE49-F238E27FC236}">
                  <a16:creationId xmlns:a16="http://schemas.microsoft.com/office/drawing/2014/main" id="{BC8FA976-9D92-E44B-9F9E-C4FA9B56A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20:16</a:t>
              </a:r>
              <a:endParaRPr lang="en-AU" altLang="en-US"/>
            </a:p>
          </p:txBody>
        </p:sp>
        <p:sp>
          <p:nvSpPr>
            <p:cNvPr id="25630" name="Text Box 34">
              <a:extLst>
                <a:ext uri="{FF2B5EF4-FFF2-40B4-BE49-F238E27FC236}">
                  <a16:creationId xmlns:a16="http://schemas.microsoft.com/office/drawing/2014/main" id="{19374F37-7823-4E40-8788-41A2C2042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15:0</a:t>
              </a:r>
              <a:endParaRPr lang="en-AU" altLang="en-US"/>
            </a:p>
          </p:txBody>
        </p:sp>
      </p:grpSp>
      <p:sp>
        <p:nvSpPr>
          <p:cNvPr id="25608" name="Text Box 35">
            <a:extLst>
              <a:ext uri="{FF2B5EF4-FFF2-40B4-BE49-F238E27FC236}">
                <a16:creationId xmlns:a16="http://schemas.microsoft.com/office/drawing/2014/main" id="{C0CE53A8-1423-5F43-A825-C540ECC6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R-type</a:t>
            </a:r>
            <a:endParaRPr lang="en-AU" altLang="en-US" sz="1800"/>
          </a:p>
        </p:txBody>
      </p:sp>
      <p:sp>
        <p:nvSpPr>
          <p:cNvPr id="25609" name="Text Box 36">
            <a:extLst>
              <a:ext uri="{FF2B5EF4-FFF2-40B4-BE49-F238E27FC236}">
                <a16:creationId xmlns:a16="http://schemas.microsoft.com/office/drawing/2014/main" id="{EDD2CE68-F6EC-2F43-91EA-EA81B8C4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97815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Load/</a:t>
            </a:r>
            <a:br>
              <a:rPr lang="en-US" altLang="en-US" sz="1800"/>
            </a:br>
            <a:r>
              <a:rPr lang="en-US" altLang="en-US" sz="1800"/>
              <a:t>Store</a:t>
            </a:r>
            <a:endParaRPr lang="en-AU" altLang="en-US" sz="1800"/>
          </a:p>
        </p:txBody>
      </p:sp>
      <p:sp>
        <p:nvSpPr>
          <p:cNvPr id="25610" name="Text Box 37">
            <a:extLst>
              <a:ext uri="{FF2B5EF4-FFF2-40B4-BE49-F238E27FC236}">
                <a16:creationId xmlns:a16="http://schemas.microsoft.com/office/drawing/2014/main" id="{D698572D-E057-1942-9DF6-BB96EE17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41290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dirty="0"/>
              <a:t>Branch</a:t>
            </a:r>
            <a:endParaRPr lang="en-AU" altLang="en-US" sz="1800" dirty="0"/>
          </a:p>
        </p:txBody>
      </p:sp>
      <p:sp>
        <p:nvSpPr>
          <p:cNvPr id="25611" name="AutoShape 38">
            <a:extLst>
              <a:ext uri="{FF2B5EF4-FFF2-40B4-BE49-F238E27FC236}">
                <a16:creationId xmlns:a16="http://schemas.microsoft.com/office/drawing/2014/main" id="{7F75D0AA-8105-5740-B479-4F6049690B50}"/>
              </a:ext>
            </a:extLst>
          </p:cNvPr>
          <p:cNvSpPr>
            <a:spLocks/>
          </p:cNvSpPr>
          <p:nvPr/>
        </p:nvSpPr>
        <p:spPr bwMode="auto">
          <a:xfrm rot="-5400000">
            <a:off x="2196307" y="448548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AutoShape 39">
            <a:extLst>
              <a:ext uri="{FF2B5EF4-FFF2-40B4-BE49-F238E27FC236}">
                <a16:creationId xmlns:a16="http://schemas.microsoft.com/office/drawing/2014/main" id="{099B806B-32B1-E045-89F0-C9F0F433EA40}"/>
              </a:ext>
            </a:extLst>
          </p:cNvPr>
          <p:cNvSpPr>
            <a:spLocks/>
          </p:cNvSpPr>
          <p:nvPr/>
        </p:nvSpPr>
        <p:spPr bwMode="auto">
          <a:xfrm rot="-5400000">
            <a:off x="33845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AutoShape 40">
            <a:extLst>
              <a:ext uri="{FF2B5EF4-FFF2-40B4-BE49-F238E27FC236}">
                <a16:creationId xmlns:a16="http://schemas.microsoft.com/office/drawing/2014/main" id="{7F83E8C0-F7DD-004D-BE38-79B65F3AB16B}"/>
              </a:ext>
            </a:extLst>
          </p:cNvPr>
          <p:cNvSpPr>
            <a:spLocks/>
          </p:cNvSpPr>
          <p:nvPr/>
        </p:nvSpPr>
        <p:spPr bwMode="auto">
          <a:xfrm rot="-5400000">
            <a:off x="44640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Text Box 41">
            <a:extLst>
              <a:ext uri="{FF2B5EF4-FFF2-40B4-BE49-F238E27FC236}">
                <a16:creationId xmlns:a16="http://schemas.microsoft.com/office/drawing/2014/main" id="{68B24D94-C6D7-7645-950C-70BA0761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205413"/>
            <a:ext cx="100806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opcode</a:t>
            </a:r>
            <a:endParaRPr lang="en-AU" altLang="en-US" sz="1800"/>
          </a:p>
        </p:txBody>
      </p:sp>
      <p:sp>
        <p:nvSpPr>
          <p:cNvPr id="25615" name="Text Box 42">
            <a:extLst>
              <a:ext uri="{FF2B5EF4-FFF2-40B4-BE49-F238E27FC236}">
                <a16:creationId xmlns:a16="http://schemas.microsoft.com/office/drawing/2014/main" id="{6260B569-EC5B-154F-8E38-2AE873DC5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205413"/>
            <a:ext cx="10080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always read</a:t>
            </a:r>
            <a:endParaRPr lang="en-AU" altLang="en-US" sz="1800"/>
          </a:p>
        </p:txBody>
      </p:sp>
      <p:sp>
        <p:nvSpPr>
          <p:cNvPr id="25616" name="Text Box 43">
            <a:extLst>
              <a:ext uri="{FF2B5EF4-FFF2-40B4-BE49-F238E27FC236}">
                <a16:creationId xmlns:a16="http://schemas.microsoft.com/office/drawing/2014/main" id="{CBDF8382-562C-0144-AE01-2D0CAAFB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5205413"/>
            <a:ext cx="1008062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read, except for load</a:t>
            </a:r>
            <a:endParaRPr lang="en-AU" altLang="en-US" sz="1800"/>
          </a:p>
        </p:txBody>
      </p:sp>
      <p:sp>
        <p:nvSpPr>
          <p:cNvPr id="25617" name="Text Box 44">
            <a:extLst>
              <a:ext uri="{FF2B5EF4-FFF2-40B4-BE49-F238E27FC236}">
                <a16:creationId xmlns:a16="http://schemas.microsoft.com/office/drawing/2014/main" id="{38BBE812-4C2F-6444-82A9-865D6A4A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5205413"/>
            <a:ext cx="12239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write for R-type and load</a:t>
            </a:r>
            <a:endParaRPr lang="en-AU" altLang="en-US" sz="1800"/>
          </a:p>
        </p:txBody>
      </p:sp>
      <p:sp>
        <p:nvSpPr>
          <p:cNvPr id="25618" name="Line 45">
            <a:extLst>
              <a:ext uri="{FF2B5EF4-FFF2-40B4-BE49-F238E27FC236}">
                <a16:creationId xmlns:a16="http://schemas.microsoft.com/office/drawing/2014/main" id="{1A057695-8BA2-DF43-979A-7A585AE6B2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5388" y="3548063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46">
            <a:extLst>
              <a:ext uri="{FF2B5EF4-FFF2-40B4-BE49-F238E27FC236}">
                <a16:creationId xmlns:a16="http://schemas.microsoft.com/office/drawing/2014/main" id="{E47A04DD-4387-4747-B03B-0CCE473757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2725" y="2540000"/>
            <a:ext cx="3603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47">
            <a:extLst>
              <a:ext uri="{FF2B5EF4-FFF2-40B4-BE49-F238E27FC236}">
                <a16:creationId xmlns:a16="http://schemas.microsoft.com/office/drawing/2014/main" id="{505F22EE-F370-2F49-8328-9B99D9A88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205413"/>
            <a:ext cx="1439863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sign-extend and add</a:t>
            </a:r>
            <a:endParaRPr lang="en-AU" altLang="en-US" sz="1800"/>
          </a:p>
        </p:txBody>
      </p:sp>
      <p:sp>
        <p:nvSpPr>
          <p:cNvPr id="25621" name="Line 48">
            <a:extLst>
              <a:ext uri="{FF2B5EF4-FFF2-40B4-BE49-F238E27FC236}">
                <a16:creationId xmlns:a16="http://schemas.microsoft.com/office/drawing/2014/main" id="{78A11407-38EA-124E-AEA3-1FB47F5C57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53313" y="4556125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49">
            <a:extLst>
              <a:ext uri="{FF2B5EF4-FFF2-40B4-BE49-F238E27FC236}">
                <a16:creationId xmlns:a16="http://schemas.microsoft.com/office/drawing/2014/main" id="{DB033ED6-B886-1547-BF00-89AE2352DE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7775" y="35480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E61EDBAE-939C-C448-94F8-793E0E952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981EED9-5D67-414B-BE69-DC61D7884200}" type="slidenum">
              <a:rPr lang="en-AU" altLang="en-US" sz="1400"/>
              <a:pPr/>
              <a:t>24</a:t>
            </a:fld>
            <a:endParaRPr lang="en-AU" altLang="en-US" sz="1400"/>
          </a:p>
        </p:txBody>
      </p:sp>
      <p:pic>
        <p:nvPicPr>
          <p:cNvPr id="26627" name="Picture 5" descr="f04-17-P374493">
            <a:extLst>
              <a:ext uri="{FF2B5EF4-FFF2-40B4-BE49-F238E27FC236}">
                <a16:creationId xmlns:a16="http://schemas.microsoft.com/office/drawing/2014/main" id="{18AEEDA4-93E1-1E45-8367-889CFCDD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07DDAD6F-D2D9-D343-B801-585EB2A41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Datapath With Control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BDF38750-0B3E-024A-8244-25C3E0CFB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B019875-2AA6-9840-AEDA-757D65F2EDC2}" type="slidenum">
              <a:rPr lang="en-AU" altLang="en-US" sz="1400"/>
              <a:pPr/>
              <a:t>25</a:t>
            </a:fld>
            <a:endParaRPr lang="en-AU" altLang="en-US" sz="1400"/>
          </a:p>
        </p:txBody>
      </p:sp>
      <p:pic>
        <p:nvPicPr>
          <p:cNvPr id="27651" name="Picture 6" descr="f04-19-P374493">
            <a:extLst>
              <a:ext uri="{FF2B5EF4-FFF2-40B4-BE49-F238E27FC236}">
                <a16:creationId xmlns:a16="http://schemas.microsoft.com/office/drawing/2014/main" id="{851A3DE1-0468-1E44-B6C8-77ED898B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34F28042-A0BF-F84C-822D-D4E271D98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R-Type Instruction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7CC94C68-664E-5843-824F-78EFDE33A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13EE60EE-53A6-8A4C-BFFF-B8AFB8304CC1}" type="slidenum">
              <a:rPr lang="en-AU" altLang="en-US" sz="1400"/>
              <a:pPr/>
              <a:t>26</a:t>
            </a:fld>
            <a:endParaRPr lang="en-AU" altLang="en-US" sz="1400"/>
          </a:p>
        </p:txBody>
      </p:sp>
      <p:pic>
        <p:nvPicPr>
          <p:cNvPr id="28675" name="Picture 6" descr="f04-20-P374493">
            <a:extLst>
              <a:ext uri="{FF2B5EF4-FFF2-40B4-BE49-F238E27FC236}">
                <a16:creationId xmlns:a16="http://schemas.microsoft.com/office/drawing/2014/main" id="{F519A7E9-7D4F-7943-B269-33C13EC8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FD3C44A1-71E1-2245-9A17-72EBD873F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Load Instruction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EE878F2E-11B5-4D4A-9835-58640D6FE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DC0702A-7A15-6548-A5C4-CDB22BBC3BF4}" type="slidenum">
              <a:rPr lang="en-AU" altLang="en-US" sz="1400"/>
              <a:pPr/>
              <a:t>27</a:t>
            </a:fld>
            <a:endParaRPr lang="en-AU" altLang="en-US" sz="1400"/>
          </a:p>
        </p:txBody>
      </p:sp>
      <p:pic>
        <p:nvPicPr>
          <p:cNvPr id="29699" name="Picture 6" descr="f04-21-P374493">
            <a:extLst>
              <a:ext uri="{FF2B5EF4-FFF2-40B4-BE49-F238E27FC236}">
                <a16:creationId xmlns:a16="http://schemas.microsoft.com/office/drawing/2014/main" id="{9745E5FD-4F67-6642-B395-457EB760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680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2A7B4F03-6D58-444A-80D9-233DB78C1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Branch-on-Equal Instruction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157524C2-6798-B140-B031-6EDC40061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74D5124D-9095-5944-910B-0CE1690E0C97}" type="slidenum">
              <a:rPr lang="en-AU" altLang="en-US" sz="1400"/>
              <a:pPr/>
              <a:t>28</a:t>
            </a:fld>
            <a:endParaRPr lang="en-AU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8988BAC-7538-104A-9143-DF5E1FEBA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Implementing Jumps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2D611A1-718B-F448-B3D6-26C7DBF59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3887788"/>
          </a:xfrm>
        </p:spPr>
        <p:txBody>
          <a:bodyPr/>
          <a:lstStyle/>
          <a:p>
            <a:pPr eaLnBrk="1" hangingPunct="1"/>
            <a:r>
              <a:rPr lang="en-AU" altLang="en-US" dirty="0"/>
              <a:t>Jump uses word address</a:t>
            </a:r>
          </a:p>
          <a:p>
            <a:pPr eaLnBrk="1" hangingPunct="1"/>
            <a:r>
              <a:rPr lang="en-AU" altLang="en-US" dirty="0"/>
              <a:t>Update PC with concatenation of</a:t>
            </a:r>
          </a:p>
          <a:p>
            <a:pPr lvl="1" eaLnBrk="1" hangingPunct="1"/>
            <a:r>
              <a:rPr lang="en-AU" altLang="en-US" dirty="0"/>
              <a:t>Top 4 bits of old PC</a:t>
            </a:r>
          </a:p>
          <a:p>
            <a:pPr lvl="1" eaLnBrk="1" hangingPunct="1"/>
            <a:r>
              <a:rPr lang="en-AU" altLang="en-US" dirty="0"/>
              <a:t>26-bit jump address</a:t>
            </a:r>
          </a:p>
          <a:p>
            <a:pPr lvl="1" eaLnBrk="1" hangingPunct="1"/>
            <a:r>
              <a:rPr lang="en-AU" altLang="en-US" dirty="0"/>
              <a:t>00</a:t>
            </a:r>
          </a:p>
          <a:p>
            <a:pPr eaLnBrk="1" hangingPunct="1"/>
            <a:r>
              <a:rPr lang="en-AU" altLang="en-US" dirty="0"/>
              <a:t>Need an extra control signal decoded from opcode</a:t>
            </a:r>
          </a:p>
        </p:txBody>
      </p:sp>
      <p:grpSp>
        <p:nvGrpSpPr>
          <p:cNvPr id="30725" name="Group 14">
            <a:extLst>
              <a:ext uri="{FF2B5EF4-FFF2-40B4-BE49-F238E27FC236}">
                <a16:creationId xmlns:a16="http://schemas.microsoft.com/office/drawing/2014/main" id="{08460AC2-AB3B-E84A-9ABD-F4849BA05CF1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1412875"/>
            <a:ext cx="6913563" cy="773113"/>
            <a:chOff x="1156" y="890"/>
            <a:chExt cx="4355" cy="487"/>
          </a:xfrm>
        </p:grpSpPr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2CC14FA9-B58F-1A4B-8697-1B2B6EA34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2</a:t>
              </a:r>
              <a:endParaRPr lang="en-AU" altLang="en-US" sz="2000"/>
            </a:p>
          </p:txBody>
        </p:sp>
        <p:sp>
          <p:nvSpPr>
            <p:cNvPr id="30728" name="Text Box 8">
              <a:extLst>
                <a:ext uri="{FF2B5EF4-FFF2-40B4-BE49-F238E27FC236}">
                  <a16:creationId xmlns:a16="http://schemas.microsoft.com/office/drawing/2014/main" id="{226DC435-D5CA-1041-AE6C-E8D55BD5B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/>
                <a:t>address</a:t>
              </a:r>
              <a:endParaRPr lang="en-AU" altLang="en-US" sz="2000"/>
            </a:p>
          </p:txBody>
        </p:sp>
        <p:sp>
          <p:nvSpPr>
            <p:cNvPr id="30729" name="Text Box 9">
              <a:extLst>
                <a:ext uri="{FF2B5EF4-FFF2-40B4-BE49-F238E27FC236}">
                  <a16:creationId xmlns:a16="http://schemas.microsoft.com/office/drawing/2014/main" id="{396BB7D4-4C48-BE43-B8DE-E919FBFDF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31:26</a:t>
              </a:r>
              <a:endParaRPr lang="en-AU" altLang="en-US"/>
            </a:p>
          </p:txBody>
        </p:sp>
        <p:sp>
          <p:nvSpPr>
            <p:cNvPr id="30730" name="Text Box 12">
              <a:extLst>
                <a:ext uri="{FF2B5EF4-FFF2-40B4-BE49-F238E27FC236}">
                  <a16:creationId xmlns:a16="http://schemas.microsoft.com/office/drawing/2014/main" id="{C0853461-A600-7F4A-A0B4-BFA07EDB4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25:0</a:t>
              </a:r>
              <a:endParaRPr lang="en-AU" altLang="en-US"/>
            </a:p>
          </p:txBody>
        </p:sp>
      </p:grpSp>
      <p:sp>
        <p:nvSpPr>
          <p:cNvPr id="30726" name="Text Box 13">
            <a:extLst>
              <a:ext uri="{FF2B5EF4-FFF2-40B4-BE49-F238E27FC236}">
                <a16:creationId xmlns:a16="http://schemas.microsoft.com/office/drawing/2014/main" id="{7458C017-6EB7-DB48-B7C7-A679CAD7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489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Jump</a:t>
            </a:r>
            <a:endParaRPr lang="en-AU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67A12514-8DC6-214C-A13D-0D4F855CC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9C1E4F18-4909-1742-B2BD-67A7F7C0023E}" type="slidenum">
              <a:rPr lang="en-AU" altLang="en-US" sz="1400"/>
              <a:pPr/>
              <a:t>29</a:t>
            </a:fld>
            <a:endParaRPr lang="en-AU" altLang="en-US" sz="1400"/>
          </a:p>
        </p:txBody>
      </p:sp>
      <p:pic>
        <p:nvPicPr>
          <p:cNvPr id="31747" name="Picture 6" descr="f04-24-P374493">
            <a:extLst>
              <a:ext uri="{FF2B5EF4-FFF2-40B4-BE49-F238E27FC236}">
                <a16:creationId xmlns:a16="http://schemas.microsoft.com/office/drawing/2014/main" id="{DF1A3D70-D581-0F40-BD45-AD1555C8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6802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3E3036F3-8B13-604B-923E-5EFC1C354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Datapath With Jumps Added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5EE74AED-A80B-224B-88BD-CEDC817E0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DB7657B1-E24B-4A47-BD96-9B5EAE4AF131}" type="slidenum">
              <a:rPr lang="en-AU" altLang="en-US" sz="1400"/>
              <a:pPr/>
              <a:t>3</a:t>
            </a:fld>
            <a:endParaRPr lang="en-AU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C9EE8FC-0D0E-BB4B-93C6-998018BF7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Instruction Execution</a:t>
            </a:r>
            <a:endParaRPr lang="en-AU" altLang="en-US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EE0DA06-1512-AF43-83D6-2A2520164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PC </a:t>
            </a:r>
            <a:r>
              <a:rPr lang="en-US" altLang="en-US" sz="2800">
                <a:sym typeface="Symbol" pitchFamily="2" charset="2"/>
              </a:rPr>
              <a:t> instruction memory, fetch instruction</a:t>
            </a:r>
          </a:p>
          <a:p>
            <a:pPr eaLnBrk="1" hangingPunct="1"/>
            <a:r>
              <a:rPr lang="en-US" altLang="en-US" sz="2800">
                <a:sym typeface="Symbol" pitchFamily="2" charset="2"/>
              </a:rPr>
              <a:t>Register numbers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 register file, read registers</a:t>
            </a:r>
          </a:p>
          <a:p>
            <a:pPr eaLnBrk="1" hangingPunct="1"/>
            <a:r>
              <a:rPr lang="en-US" altLang="en-US" sz="2800">
                <a:sym typeface="Symbol" pitchFamily="2" charset="2"/>
              </a:rPr>
              <a:t>Depending on instruction class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Use ALU to calculate</a:t>
            </a:r>
          </a:p>
          <a:p>
            <a:pPr lvl="2" eaLnBrk="1" hangingPunct="1"/>
            <a:r>
              <a:rPr lang="en-US" altLang="en-US" sz="2000">
                <a:sym typeface="Symbol" pitchFamily="2" charset="2"/>
              </a:rPr>
              <a:t>Arithmetic result</a:t>
            </a:r>
          </a:p>
          <a:p>
            <a:pPr lvl="2" eaLnBrk="1" hangingPunct="1"/>
            <a:r>
              <a:rPr lang="en-US" altLang="en-US" sz="2000">
                <a:sym typeface="Symbol" pitchFamily="2" charset="2"/>
              </a:rPr>
              <a:t>Memory address for load/store</a:t>
            </a:r>
          </a:p>
          <a:p>
            <a:pPr lvl="2" eaLnBrk="1" hangingPunct="1"/>
            <a:r>
              <a:rPr lang="en-US" altLang="en-US" sz="2000">
                <a:sym typeface="Symbol" pitchFamily="2" charset="2"/>
              </a:rPr>
              <a:t>Branch target address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Access data memory for load/store</a:t>
            </a:r>
          </a:p>
          <a:p>
            <a:pPr lvl="1" eaLnBrk="1" hangingPunct="1"/>
            <a:r>
              <a:rPr lang="en-US" altLang="en-US" sz="2400">
                <a:sym typeface="Symbol" pitchFamily="2" charset="2"/>
              </a:rPr>
              <a:t>PC  target address or PC + 4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F78D35B4-86F2-1E42-9262-ACF75A99D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C2C3BDDF-28F8-3D42-AA9A-9F84031CCD9A}" type="slidenum">
              <a:rPr lang="en-AU" altLang="en-US" sz="1400"/>
              <a:pPr/>
              <a:t>30</a:t>
            </a:fld>
            <a:endParaRPr lang="en-AU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4034B00-374C-A448-9FF5-02B173D0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Performance Issues</a:t>
            </a:r>
            <a:endParaRPr lang="en-AU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F865382-C113-3F42-96E7-DE152DC02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Longest delay determines clock period</a:t>
            </a:r>
          </a:p>
          <a:p>
            <a:pPr lvl="1" eaLnBrk="1" hangingPunct="1"/>
            <a:r>
              <a:rPr lang="en-US" altLang="en-US"/>
              <a:t>Critical path: load instruction</a:t>
            </a:r>
          </a:p>
          <a:p>
            <a:pPr lvl="1" eaLnBrk="1" hangingPunct="1"/>
            <a:r>
              <a:rPr lang="en-US" altLang="en-US"/>
              <a:t>Instruction memory </a:t>
            </a:r>
            <a:r>
              <a:rPr lang="en-US" altLang="en-US">
                <a:sym typeface="Symbol" pitchFamily="2" charset="2"/>
              </a:rPr>
              <a:t></a:t>
            </a:r>
            <a:r>
              <a:rPr lang="en-US" altLang="en-US"/>
              <a:t> register file </a:t>
            </a:r>
            <a:r>
              <a:rPr lang="en-US" altLang="en-US">
                <a:sym typeface="Symbol" pitchFamily="2" charset="2"/>
              </a:rPr>
              <a:t></a:t>
            </a:r>
            <a:r>
              <a:rPr lang="en-US" altLang="en-US"/>
              <a:t> ALU </a:t>
            </a:r>
            <a:r>
              <a:rPr lang="en-US" altLang="en-US">
                <a:sym typeface="Symbol" pitchFamily="2" charset="2"/>
              </a:rPr>
              <a:t></a:t>
            </a:r>
            <a:r>
              <a:rPr lang="en-US" altLang="en-US"/>
              <a:t> data memory </a:t>
            </a:r>
            <a:r>
              <a:rPr lang="en-US" altLang="en-US">
                <a:sym typeface="Symbol" pitchFamily="2" charset="2"/>
              </a:rPr>
              <a:t></a:t>
            </a:r>
            <a:r>
              <a:rPr lang="en-US" altLang="en-US"/>
              <a:t> register file</a:t>
            </a:r>
          </a:p>
          <a:p>
            <a:pPr eaLnBrk="1" hangingPunct="1"/>
            <a:r>
              <a:rPr lang="en-US" altLang="en-US"/>
              <a:t>Not feasible to vary period for different instructions</a:t>
            </a:r>
          </a:p>
          <a:p>
            <a:pPr eaLnBrk="1" hangingPunct="1"/>
            <a:r>
              <a:rPr lang="en-US" altLang="en-US"/>
              <a:t>Violates design principle</a:t>
            </a:r>
          </a:p>
          <a:p>
            <a:pPr lvl="1" eaLnBrk="1" hangingPunct="1"/>
            <a:r>
              <a:rPr lang="en-US" altLang="en-US"/>
              <a:t>Making the common case fast</a:t>
            </a:r>
          </a:p>
          <a:p>
            <a:pPr eaLnBrk="1" hangingPunct="1"/>
            <a:r>
              <a:rPr lang="en-US" altLang="en-US"/>
              <a:t>We will improve performance by pipelining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>
            <a:extLst>
              <a:ext uri="{FF2B5EF4-FFF2-40B4-BE49-F238E27FC236}">
                <a16:creationId xmlns:a16="http://schemas.microsoft.com/office/drawing/2014/main" id="{F15B54C2-E085-C34C-8626-A10B4FE2A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6AA628C9-9F52-5244-B352-22898B6FECCF}" type="slidenum">
              <a:rPr lang="en-AU" altLang="en-US" sz="1400"/>
              <a:pPr/>
              <a:t>4</a:t>
            </a:fld>
            <a:endParaRPr lang="en-AU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7122A92-5E5A-2B43-A06B-D1FD2D47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CPU Overview</a:t>
            </a:r>
            <a:endParaRPr lang="en-AU" altLang="en-US"/>
          </a:p>
        </p:txBody>
      </p:sp>
      <p:pic>
        <p:nvPicPr>
          <p:cNvPr id="6148" name="Picture 4" descr="f04-01-P374493">
            <a:extLst>
              <a:ext uri="{FF2B5EF4-FFF2-40B4-BE49-F238E27FC236}">
                <a16:creationId xmlns:a16="http://schemas.microsoft.com/office/drawing/2014/main" id="{433A6189-7CDD-7C49-9AF4-A60C008D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>
            <a:extLst>
              <a:ext uri="{FF2B5EF4-FFF2-40B4-BE49-F238E27FC236}">
                <a16:creationId xmlns:a16="http://schemas.microsoft.com/office/drawing/2014/main" id="{EBFC1DC5-82D1-0B45-B052-F6AE9747D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8E6ADD47-4477-9749-91C7-8BE71B18256E}" type="slidenum">
              <a:rPr lang="en-AU" altLang="en-US" sz="1400"/>
              <a:pPr/>
              <a:t>5</a:t>
            </a:fld>
            <a:endParaRPr lang="en-AU" altLang="en-US" sz="1400"/>
          </a:p>
        </p:txBody>
      </p:sp>
      <p:pic>
        <p:nvPicPr>
          <p:cNvPr id="7171" name="Picture 14" descr="f04-01-P374493">
            <a:extLst>
              <a:ext uri="{FF2B5EF4-FFF2-40B4-BE49-F238E27FC236}">
                <a16:creationId xmlns:a16="http://schemas.microsoft.com/office/drawing/2014/main" id="{861F0295-76F8-604F-9985-8C6BF2DC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739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3">
            <a:extLst>
              <a:ext uri="{FF2B5EF4-FFF2-40B4-BE49-F238E27FC236}">
                <a16:creationId xmlns:a16="http://schemas.microsoft.com/office/drawing/2014/main" id="{40454FBA-F3F5-1042-BB66-0A3B82DFA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2995613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Oval 4">
            <a:extLst>
              <a:ext uri="{FF2B5EF4-FFF2-40B4-BE49-F238E27FC236}">
                <a16:creationId xmlns:a16="http://schemas.microsoft.com/office/drawing/2014/main" id="{D71F3477-1121-5F49-9C61-8B18A732F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195388"/>
            <a:ext cx="936625" cy="865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A9205E59-EA18-C445-B509-4B6763613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Multiplexers</a:t>
            </a:r>
            <a:endParaRPr lang="en-AU" altLang="en-US"/>
          </a:p>
        </p:txBody>
      </p:sp>
      <p:sp>
        <p:nvSpPr>
          <p:cNvPr id="7175" name="Line 6">
            <a:extLst>
              <a:ext uri="{FF2B5EF4-FFF2-40B4-BE49-F238E27FC236}">
                <a16:creationId xmlns:a16="http://schemas.microsoft.com/office/drawing/2014/main" id="{5E09EFAF-A934-B940-9754-FEE2A4F871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1484313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Arc 7">
            <a:extLst>
              <a:ext uri="{FF2B5EF4-FFF2-40B4-BE49-F238E27FC236}">
                <a16:creationId xmlns:a16="http://schemas.microsoft.com/office/drawing/2014/main" id="{40547461-F7DF-074C-A9C6-82175B9E22E3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348038" y="1700213"/>
            <a:ext cx="287337" cy="215900"/>
          </a:xfrm>
          <a:custGeom>
            <a:avLst/>
            <a:gdLst>
              <a:gd name="T0" fmla="*/ 0 w 21600"/>
              <a:gd name="T1" fmla="*/ 0 h 21600"/>
              <a:gd name="T2" fmla="*/ 676401908 w 21600"/>
              <a:gd name="T3" fmla="*/ 215600141 h 21600"/>
              <a:gd name="T4" fmla="*/ 0 w 21600"/>
              <a:gd name="T5" fmla="*/ 2156001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8">
            <a:extLst>
              <a:ext uri="{FF2B5EF4-FFF2-40B4-BE49-F238E27FC236}">
                <a16:creationId xmlns:a16="http://schemas.microsoft.com/office/drawing/2014/main" id="{DC53F1E1-D88C-AA49-B88B-983A916659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5" y="3284538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Arc 9">
            <a:extLst>
              <a:ext uri="{FF2B5EF4-FFF2-40B4-BE49-F238E27FC236}">
                <a16:creationId xmlns:a16="http://schemas.microsoft.com/office/drawing/2014/main" id="{4AAC445B-04CB-EE4C-B222-38B24D5F7687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372225" y="3500438"/>
            <a:ext cx="287338" cy="215900"/>
          </a:xfrm>
          <a:custGeom>
            <a:avLst/>
            <a:gdLst>
              <a:gd name="T0" fmla="*/ 0 w 21600"/>
              <a:gd name="T1" fmla="*/ 0 h 21600"/>
              <a:gd name="T2" fmla="*/ 676411499 w 21600"/>
              <a:gd name="T3" fmla="*/ 215600141 h 21600"/>
              <a:gd name="T4" fmla="*/ 0 w 21600"/>
              <a:gd name="T5" fmla="*/ 21560014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0">
            <a:extLst>
              <a:ext uri="{FF2B5EF4-FFF2-40B4-BE49-F238E27FC236}">
                <a16:creationId xmlns:a16="http://schemas.microsoft.com/office/drawing/2014/main" id="{ED673679-244C-4849-8777-74976079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4581525"/>
            <a:ext cx="936625" cy="8651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11">
            <a:extLst>
              <a:ext uri="{FF2B5EF4-FFF2-40B4-BE49-F238E27FC236}">
                <a16:creationId xmlns:a16="http://schemas.microsoft.com/office/drawing/2014/main" id="{4777329F-7AF2-8445-A283-D1F20C7B9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4797425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Arc 12">
            <a:extLst>
              <a:ext uri="{FF2B5EF4-FFF2-40B4-BE49-F238E27FC236}">
                <a16:creationId xmlns:a16="http://schemas.microsoft.com/office/drawing/2014/main" id="{9500BB38-E605-4C45-A539-D8C003462014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899150" y="5013325"/>
            <a:ext cx="144463" cy="288925"/>
          </a:xfrm>
          <a:custGeom>
            <a:avLst/>
            <a:gdLst>
              <a:gd name="T0" fmla="*/ 0 w 21600"/>
              <a:gd name="T1" fmla="*/ 0 h 21600"/>
              <a:gd name="T2" fmla="*/ 43218030 w 21600"/>
              <a:gd name="T3" fmla="*/ 691479244 h 21600"/>
              <a:gd name="T4" fmla="*/ 0 w 21600"/>
              <a:gd name="T5" fmla="*/ 69147924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3">
            <a:extLst>
              <a:ext uri="{FF2B5EF4-FFF2-40B4-BE49-F238E27FC236}">
                <a16:creationId xmlns:a16="http://schemas.microsoft.com/office/drawing/2014/main" id="{30D6CA4F-445B-0D46-B38F-27FAACE2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196975"/>
            <a:ext cx="3527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2800"/>
              <a:t>Can’t just join wires together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altLang="en-US" sz="2400"/>
              <a:t>Use multiplexers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>
            <a:extLst>
              <a:ext uri="{FF2B5EF4-FFF2-40B4-BE49-F238E27FC236}">
                <a16:creationId xmlns:a16="http://schemas.microsoft.com/office/drawing/2014/main" id="{87E203A9-6277-B342-9127-65F83334C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4C6A9D63-5136-024E-9E96-62CA920DE94C}" type="slidenum">
              <a:rPr lang="en-AU" altLang="en-US" sz="1400"/>
              <a:pPr/>
              <a:t>6</a:t>
            </a:fld>
            <a:endParaRPr lang="en-AU" altLang="en-US" sz="1400"/>
          </a:p>
        </p:txBody>
      </p:sp>
      <p:pic>
        <p:nvPicPr>
          <p:cNvPr id="8195" name="Picture 5" descr="f04-02-P374493">
            <a:extLst>
              <a:ext uri="{FF2B5EF4-FFF2-40B4-BE49-F238E27FC236}">
                <a16:creationId xmlns:a16="http://schemas.microsoft.com/office/drawing/2014/main" id="{608DBE0C-EDC4-5D45-881E-BBAD3084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0072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0B3F245A-BB36-AB47-84B0-4DF95B46A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</a:t>
            </a:r>
            <a:endParaRPr lang="en-A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467F289-A2B8-BD46-9EF3-51D4DB3D6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A771DCA-DD9A-BE49-8014-43365E6FC551}" type="slidenum">
              <a:rPr lang="en-AU" altLang="en-US" sz="1400"/>
              <a:pPr/>
              <a:t>7</a:t>
            </a:fld>
            <a:endParaRPr lang="en-AU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B1C4474-5247-6C4D-8BB0-5F94989DA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Design Basics</a:t>
            </a:r>
            <a:endParaRPr lang="en-AU" altLang="en-US"/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E3FD9B58-0868-354B-AF16-60053255097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287419" y="1489869"/>
            <a:ext cx="3346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>
                <a:solidFill>
                  <a:schemeClr val="folHlink"/>
                </a:solidFill>
              </a:rPr>
              <a:t>§4.2 Logic Design Conventions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E6793A84-9B3A-8043-99B1-3708E8C38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Information encoded in binary</a:t>
            </a:r>
          </a:p>
          <a:p>
            <a:pPr lvl="1" eaLnBrk="1" hangingPunct="1"/>
            <a:r>
              <a:rPr lang="en-US" altLang="en-US"/>
              <a:t>Low voltage = 0, High voltage = 1</a:t>
            </a:r>
          </a:p>
          <a:p>
            <a:pPr lvl="1" eaLnBrk="1" hangingPunct="1"/>
            <a:r>
              <a:rPr lang="en-US" altLang="en-US"/>
              <a:t>One wire per bit</a:t>
            </a:r>
          </a:p>
          <a:p>
            <a:pPr lvl="1" eaLnBrk="1" hangingPunct="1"/>
            <a:r>
              <a:rPr lang="en-US" altLang="en-US"/>
              <a:t>Multi-bit data encoded on multi-wire buses</a:t>
            </a:r>
          </a:p>
          <a:p>
            <a:pPr eaLnBrk="1" hangingPunct="1"/>
            <a:r>
              <a:rPr lang="en-US" altLang="en-US"/>
              <a:t>Combinational element</a:t>
            </a:r>
          </a:p>
          <a:p>
            <a:pPr lvl="1" eaLnBrk="1" hangingPunct="1"/>
            <a:r>
              <a:rPr lang="en-US" altLang="en-US"/>
              <a:t>Operate on data</a:t>
            </a:r>
          </a:p>
          <a:p>
            <a:pPr lvl="1" eaLnBrk="1" hangingPunct="1"/>
            <a:r>
              <a:rPr lang="en-US" altLang="en-US"/>
              <a:t>Output is a function of input</a:t>
            </a:r>
          </a:p>
          <a:p>
            <a:pPr eaLnBrk="1" hangingPunct="1"/>
            <a:r>
              <a:rPr lang="en-US" altLang="en-US"/>
              <a:t>State (sequential) elements</a:t>
            </a:r>
          </a:p>
          <a:p>
            <a:pPr lvl="1" eaLnBrk="1" hangingPunct="1"/>
            <a:r>
              <a:rPr lang="en-US" altLang="en-US"/>
              <a:t>Store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B0E22431-F037-2447-8A2E-E1E120F0E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26313304-E595-BF49-8F3F-B416DD33CB79}" type="slidenum">
              <a:rPr lang="en-AU" altLang="en-US" sz="1400"/>
              <a:pPr/>
              <a:t>8</a:t>
            </a:fld>
            <a:endParaRPr lang="en-AU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DEBEE2-A460-1C4F-92AD-2C14E611C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Combinational Elements</a:t>
            </a:r>
            <a:endParaRPr lang="en-AU" altLang="en-US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0E13B36-8709-A645-8FF7-7B478C7C3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3101975" cy="1295400"/>
          </a:xfrm>
        </p:spPr>
        <p:txBody>
          <a:bodyPr/>
          <a:lstStyle/>
          <a:p>
            <a:pPr eaLnBrk="1" hangingPunct="1"/>
            <a:r>
              <a:rPr lang="en-US" altLang="en-US"/>
              <a:t>AND-gate</a:t>
            </a:r>
          </a:p>
          <a:p>
            <a:pPr lvl="1" eaLnBrk="1" hangingPunct="1"/>
            <a:r>
              <a:rPr lang="en-US" altLang="en-US"/>
              <a:t>Y = A &amp; B</a:t>
            </a:r>
          </a:p>
        </p:txBody>
      </p:sp>
      <p:grpSp>
        <p:nvGrpSpPr>
          <p:cNvPr id="10245" name="Group 4">
            <a:extLst>
              <a:ext uri="{FF2B5EF4-FFF2-40B4-BE49-F238E27FC236}">
                <a16:creationId xmlns:a16="http://schemas.microsoft.com/office/drawing/2014/main" id="{B95FA612-2BE5-5A4D-9C0E-5428FA0A06A8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641600"/>
            <a:ext cx="1560512" cy="655638"/>
            <a:chOff x="249" y="2299"/>
            <a:chExt cx="983" cy="413"/>
          </a:xfrm>
        </p:grpSpPr>
        <p:grpSp>
          <p:nvGrpSpPr>
            <p:cNvPr id="10297" name="Group 5">
              <a:extLst>
                <a:ext uri="{FF2B5EF4-FFF2-40B4-BE49-F238E27FC236}">
                  <a16:creationId xmlns:a16="http://schemas.microsoft.com/office/drawing/2014/main" id="{5BC4EA9F-A17B-5344-8ECC-83E0D5900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387"/>
              <a:ext cx="544" cy="273"/>
              <a:chOff x="431" y="1888"/>
              <a:chExt cx="544" cy="273"/>
            </a:xfrm>
          </p:grpSpPr>
          <p:sp>
            <p:nvSpPr>
              <p:cNvPr id="10301" name="Arc 6">
                <a:extLst>
                  <a:ext uri="{FF2B5EF4-FFF2-40B4-BE49-F238E27FC236}">
                    <a16:creationId xmlns:a16="http://schemas.microsoft.com/office/drawing/2014/main" id="{9DFA84FA-9463-8D44-9B95-1BE4EA1A4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" y="1889"/>
                <a:ext cx="139" cy="272"/>
              </a:xfrm>
              <a:custGeom>
                <a:avLst/>
                <a:gdLst>
                  <a:gd name="T0" fmla="*/ 0 w 22080"/>
                  <a:gd name="T1" fmla="*/ 0 h 43200"/>
                  <a:gd name="T2" fmla="*/ 0 w 22080"/>
                  <a:gd name="T3" fmla="*/ 0 h 43200"/>
                  <a:gd name="T4" fmla="*/ 0 w 2208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80"/>
                  <a:gd name="T10" fmla="*/ 0 h 43200"/>
                  <a:gd name="T11" fmla="*/ 22080 w 2208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0" h="43200" fill="none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</a:path>
                  <a:path w="22080" h="43200" stroke="0" extrusionOk="0">
                    <a:moveTo>
                      <a:pt x="479" y="0"/>
                    </a:moveTo>
                    <a:cubicBezTo>
                      <a:pt x="12409" y="0"/>
                      <a:pt x="22080" y="9670"/>
                      <a:pt x="22080" y="21600"/>
                    </a:cubicBezTo>
                    <a:cubicBezTo>
                      <a:pt x="22080" y="33529"/>
                      <a:pt x="12409" y="43200"/>
                      <a:pt x="480" y="43200"/>
                    </a:cubicBezTo>
                    <a:cubicBezTo>
                      <a:pt x="319" y="43200"/>
                      <a:pt x="159" y="43198"/>
                      <a:pt x="0" y="43194"/>
                    </a:cubicBezTo>
                    <a:lnTo>
                      <a:pt x="480" y="21600"/>
                    </a:lnTo>
                    <a:lnTo>
                      <a:pt x="47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7">
                <a:extLst>
                  <a:ext uri="{FF2B5EF4-FFF2-40B4-BE49-F238E27FC236}">
                    <a16:creationId xmlns:a16="http://schemas.microsoft.com/office/drawing/2014/main" id="{2A13E3AC-ECAD-A44E-9BDD-04460CA11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Line 8">
                <a:extLst>
                  <a:ext uri="{FF2B5EF4-FFF2-40B4-BE49-F238E27FC236}">
                    <a16:creationId xmlns:a16="http://schemas.microsoft.com/office/drawing/2014/main" id="{EF97BC34-52A9-4D41-8640-DFB9649B4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1888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9">
                <a:extLst>
                  <a:ext uri="{FF2B5EF4-FFF2-40B4-BE49-F238E27FC236}">
                    <a16:creationId xmlns:a16="http://schemas.microsoft.com/office/drawing/2014/main" id="{4D015EB0-CE41-D44C-BEFB-3F7CFDB5B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1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Line 10">
                <a:extLst>
                  <a:ext uri="{FF2B5EF4-FFF2-40B4-BE49-F238E27FC236}">
                    <a16:creationId xmlns:a16="http://schemas.microsoft.com/office/drawing/2014/main" id="{42822CFB-2CEE-E14C-A565-FD7CD30C3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193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Line 11">
                <a:extLst>
                  <a:ext uri="{FF2B5EF4-FFF2-40B4-BE49-F238E27FC236}">
                    <a16:creationId xmlns:a16="http://schemas.microsoft.com/office/drawing/2014/main" id="{A8DE9F65-A697-BC46-A691-686B1C8CA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211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Line 12">
                <a:extLst>
                  <a:ext uri="{FF2B5EF4-FFF2-40B4-BE49-F238E27FC236}">
                    <a16:creationId xmlns:a16="http://schemas.microsoft.com/office/drawing/2014/main" id="{40DF53F9-D90D-6047-AC02-B0E9EB4DB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202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8" name="Text Box 13">
              <a:extLst>
                <a:ext uri="{FF2B5EF4-FFF2-40B4-BE49-F238E27FC236}">
                  <a16:creationId xmlns:a16="http://schemas.microsoft.com/office/drawing/2014/main" id="{63C3A939-E4BC-C64A-8CE2-7174C497E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29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99" name="Text Box 14">
              <a:extLst>
                <a:ext uri="{FF2B5EF4-FFF2-40B4-BE49-F238E27FC236}">
                  <a16:creationId xmlns:a16="http://schemas.microsoft.com/office/drawing/2014/main" id="{2745DE3E-8BDA-2545-9317-E8541E735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48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300" name="Text Box 15">
              <a:extLst>
                <a:ext uri="{FF2B5EF4-FFF2-40B4-BE49-F238E27FC236}">
                  <a16:creationId xmlns:a16="http://schemas.microsoft.com/office/drawing/2014/main" id="{B54D0A27-7947-034F-9CE4-89AD42733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39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</p:grpSp>
      <p:grpSp>
        <p:nvGrpSpPr>
          <p:cNvPr id="10246" name="Group 16">
            <a:extLst>
              <a:ext uri="{FF2B5EF4-FFF2-40B4-BE49-F238E27FC236}">
                <a16:creationId xmlns:a16="http://schemas.microsoft.com/office/drawing/2014/main" id="{58EA2884-8B06-3148-8BA1-7C7CB0C32773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868863"/>
            <a:ext cx="1416050" cy="1308100"/>
            <a:chOff x="113" y="2840"/>
            <a:chExt cx="892" cy="824"/>
          </a:xfrm>
        </p:grpSpPr>
        <p:sp>
          <p:nvSpPr>
            <p:cNvPr id="10282" name="Line 17">
              <a:extLst>
                <a:ext uri="{FF2B5EF4-FFF2-40B4-BE49-F238E27FC236}">
                  <a16:creationId xmlns:a16="http://schemas.microsoft.com/office/drawing/2014/main" id="{A1AF69E6-BB51-304F-87D1-FC6DC04F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18">
              <a:extLst>
                <a:ext uri="{FF2B5EF4-FFF2-40B4-BE49-F238E27FC236}">
                  <a16:creationId xmlns:a16="http://schemas.microsoft.com/office/drawing/2014/main" id="{F7878A96-A44B-2E49-9EEE-887C3B256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9">
              <a:extLst>
                <a:ext uri="{FF2B5EF4-FFF2-40B4-BE49-F238E27FC236}">
                  <a16:creationId xmlns:a16="http://schemas.microsoft.com/office/drawing/2014/main" id="{3C71D44C-D2AA-8D46-B914-875110CC6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3067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20">
              <a:extLst>
                <a:ext uri="{FF2B5EF4-FFF2-40B4-BE49-F238E27FC236}">
                  <a16:creationId xmlns:a16="http://schemas.microsoft.com/office/drawing/2014/main" id="{5B41792A-080B-F94D-982F-D5694FF31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84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I0</a:t>
              </a:r>
              <a:endParaRPr lang="en-AU" altLang="en-US" sz="1800"/>
            </a:p>
          </p:txBody>
        </p:sp>
        <p:sp>
          <p:nvSpPr>
            <p:cNvPr id="10286" name="Text Box 21">
              <a:extLst>
                <a:ext uri="{FF2B5EF4-FFF2-40B4-BE49-F238E27FC236}">
                  <a16:creationId xmlns:a16="http://schemas.microsoft.com/office/drawing/2014/main" id="{E3881DDC-7917-F443-8619-4EE50EBEC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3025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I1</a:t>
              </a:r>
              <a:endParaRPr lang="en-AU" altLang="en-US" sz="1800"/>
            </a:p>
          </p:txBody>
        </p:sp>
        <p:sp>
          <p:nvSpPr>
            <p:cNvPr id="10287" name="Text Box 22">
              <a:extLst>
                <a:ext uri="{FF2B5EF4-FFF2-40B4-BE49-F238E27FC236}">
                  <a16:creationId xmlns:a16="http://schemas.microsoft.com/office/drawing/2014/main" id="{EDE6F7AC-D4CC-5242-B950-ED6E65C8A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93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88" name="Line 23">
              <a:extLst>
                <a:ext uri="{FF2B5EF4-FFF2-40B4-BE49-F238E27FC236}">
                  <a16:creationId xmlns:a16="http://schemas.microsoft.com/office/drawing/2014/main" id="{A92A359A-267D-614D-96FF-9CBEE568F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24">
              <a:extLst>
                <a:ext uri="{FF2B5EF4-FFF2-40B4-BE49-F238E27FC236}">
                  <a16:creationId xmlns:a16="http://schemas.microsoft.com/office/drawing/2014/main" id="{3F8F323A-546A-A741-A1D0-ED2D1E538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Arc 25">
              <a:extLst>
                <a:ext uri="{FF2B5EF4-FFF2-40B4-BE49-F238E27FC236}">
                  <a16:creationId xmlns:a16="http://schemas.microsoft.com/office/drawing/2014/main" id="{5B7B8149-384A-454A-BD85-51D061FACC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6" y="2840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Arc 26">
              <a:extLst>
                <a:ext uri="{FF2B5EF4-FFF2-40B4-BE49-F238E27FC236}">
                  <a16:creationId xmlns:a16="http://schemas.microsoft.com/office/drawing/2014/main" id="{C903EF67-AFCE-EC48-8A0D-30AB37A84C1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7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Arc 27">
              <a:extLst>
                <a:ext uri="{FF2B5EF4-FFF2-40B4-BE49-F238E27FC236}">
                  <a16:creationId xmlns:a16="http://schemas.microsoft.com/office/drawing/2014/main" id="{A735268F-EED8-154B-9699-9BCBC50BCD3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6" y="3203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Line 28">
              <a:extLst>
                <a:ext uri="{FF2B5EF4-FFF2-40B4-BE49-F238E27FC236}">
                  <a16:creationId xmlns:a16="http://schemas.microsoft.com/office/drawing/2014/main" id="{DA639877-EC8B-AC40-9757-53CB8E05A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931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29">
              <a:extLst>
                <a:ext uri="{FF2B5EF4-FFF2-40B4-BE49-F238E27FC236}">
                  <a16:creationId xmlns:a16="http://schemas.microsoft.com/office/drawing/2014/main" id="{10DABC45-F71C-6C4A-BADE-AEAE6A2CB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840"/>
              <a:ext cx="18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M</a:t>
              </a:r>
              <a:br>
                <a:rPr lang="en-US" altLang="en-US" sz="1400"/>
              </a:br>
              <a:r>
                <a:rPr lang="en-US" altLang="en-US" sz="1400"/>
                <a:t>u</a:t>
              </a:r>
              <a:br>
                <a:rPr lang="en-US" altLang="en-US" sz="1400"/>
              </a:br>
              <a:r>
                <a:rPr lang="en-US" altLang="en-US" sz="1400"/>
                <a:t>x</a:t>
              </a:r>
              <a:endParaRPr lang="en-AU" altLang="en-US" sz="1400"/>
            </a:p>
          </p:txBody>
        </p:sp>
        <p:sp>
          <p:nvSpPr>
            <p:cNvPr id="10295" name="Line 30">
              <a:extLst>
                <a:ext uri="{FF2B5EF4-FFF2-40B4-BE49-F238E27FC236}">
                  <a16:creationId xmlns:a16="http://schemas.microsoft.com/office/drawing/2014/main" id="{4BCB1A18-6072-8B40-8E7D-4167D885D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3294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Text Box 31">
              <a:extLst>
                <a:ext uri="{FF2B5EF4-FFF2-40B4-BE49-F238E27FC236}">
                  <a16:creationId xmlns:a16="http://schemas.microsoft.com/office/drawing/2014/main" id="{EC4B21D1-72E1-DA49-8DAC-B09B9D4D3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" y="343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S</a:t>
              </a:r>
              <a:endParaRPr lang="en-AU" altLang="en-US" sz="1800"/>
            </a:p>
          </p:txBody>
        </p:sp>
      </p:grpSp>
      <p:sp>
        <p:nvSpPr>
          <p:cNvPr id="10247" name="Rectangle 32">
            <a:extLst>
              <a:ext uri="{FF2B5EF4-FFF2-40B4-BE49-F238E27FC236}">
                <a16:creationId xmlns:a16="http://schemas.microsoft.com/office/drawing/2014/main" id="{42BF693A-E952-0840-B829-1D6F17E66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644900"/>
            <a:ext cx="3240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Multiplexer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800"/>
              <a:t>Y = S ? I1 : I0</a:t>
            </a:r>
            <a:endParaRPr lang="en-AU" altLang="en-US" sz="2800"/>
          </a:p>
        </p:txBody>
      </p:sp>
      <p:grpSp>
        <p:nvGrpSpPr>
          <p:cNvPr id="10248" name="Group 33">
            <a:extLst>
              <a:ext uri="{FF2B5EF4-FFF2-40B4-BE49-F238E27FC236}">
                <a16:creationId xmlns:a16="http://schemas.microsoft.com/office/drawing/2014/main" id="{8306EC82-1FA7-0B49-9E51-3AB89F031AE6}"/>
              </a:ext>
            </a:extLst>
          </p:cNvPr>
          <p:cNvGrpSpPr>
            <a:grpSpLocks/>
          </p:cNvGrpSpPr>
          <p:nvPr/>
        </p:nvGrpSpPr>
        <p:grpSpPr bwMode="auto">
          <a:xfrm>
            <a:off x="7092950" y="1484313"/>
            <a:ext cx="1604963" cy="1012825"/>
            <a:chOff x="1111" y="2659"/>
            <a:chExt cx="1011" cy="638"/>
          </a:xfrm>
        </p:grpSpPr>
        <p:sp>
          <p:nvSpPr>
            <p:cNvPr id="10268" name="Line 34">
              <a:extLst>
                <a:ext uri="{FF2B5EF4-FFF2-40B4-BE49-F238E27FC236}">
                  <a16:creationId xmlns:a16="http://schemas.microsoft.com/office/drawing/2014/main" id="{E813B8E6-10EC-DE49-88E2-4C45C8BDD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795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35">
              <a:extLst>
                <a:ext uri="{FF2B5EF4-FFF2-40B4-BE49-F238E27FC236}">
                  <a16:creationId xmlns:a16="http://schemas.microsoft.com/office/drawing/2014/main" id="{64EE0BF9-B3D8-8140-9A07-D66032289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15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6">
              <a:extLst>
                <a:ext uri="{FF2B5EF4-FFF2-40B4-BE49-F238E27FC236}">
                  <a16:creationId xmlns:a16="http://schemas.microsoft.com/office/drawing/2014/main" id="{B6E239CA-00CC-C747-AD39-DBC9FCB15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9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Text Box 37">
              <a:extLst>
                <a:ext uri="{FF2B5EF4-FFF2-40B4-BE49-F238E27FC236}">
                  <a16:creationId xmlns:a16="http://schemas.microsoft.com/office/drawing/2014/main" id="{F1179E84-D904-7C4A-A68B-005E40518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66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72" name="Text Box 38">
              <a:extLst>
                <a:ext uri="{FF2B5EF4-FFF2-40B4-BE49-F238E27FC236}">
                  <a16:creationId xmlns:a16="http://schemas.microsoft.com/office/drawing/2014/main" id="{B827CB6F-EE49-484E-86D9-FE3058E09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306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273" name="Text Box 39">
              <a:extLst>
                <a:ext uri="{FF2B5EF4-FFF2-40B4-BE49-F238E27FC236}">
                  <a16:creationId xmlns:a16="http://schemas.microsoft.com/office/drawing/2014/main" id="{6669A590-9ED7-DE4F-9863-3474AB3DE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84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74" name="Line 40">
              <a:extLst>
                <a:ext uri="{FF2B5EF4-FFF2-40B4-BE49-F238E27FC236}">
                  <a16:creationId xmlns:a16="http://schemas.microsoft.com/office/drawing/2014/main" id="{6650F10E-1BE6-294F-A4CE-1A1E3CC8A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659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41">
              <a:extLst>
                <a:ext uri="{FF2B5EF4-FFF2-40B4-BE49-F238E27FC236}">
                  <a16:creationId xmlns:a16="http://schemas.microsoft.com/office/drawing/2014/main" id="{88082AFB-0344-8947-8F21-C498ADC81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067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42">
              <a:extLst>
                <a:ext uri="{FF2B5EF4-FFF2-40B4-BE49-F238E27FC236}">
                  <a16:creationId xmlns:a16="http://schemas.microsoft.com/office/drawing/2014/main" id="{D49DCD39-2A64-994A-87FA-7DAF69548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886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43">
              <a:extLst>
                <a:ext uri="{FF2B5EF4-FFF2-40B4-BE49-F238E27FC236}">
                  <a16:creationId xmlns:a16="http://schemas.microsoft.com/office/drawing/2014/main" id="{4C7D2C6B-D3B4-1049-841E-543D303D9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2976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4">
              <a:extLst>
                <a:ext uri="{FF2B5EF4-FFF2-40B4-BE49-F238E27FC236}">
                  <a16:creationId xmlns:a16="http://schemas.microsoft.com/office/drawing/2014/main" id="{CCD0043D-1B7D-7D4B-A64F-CF7263151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659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45">
              <a:extLst>
                <a:ext uri="{FF2B5EF4-FFF2-40B4-BE49-F238E27FC236}">
                  <a16:creationId xmlns:a16="http://schemas.microsoft.com/office/drawing/2014/main" id="{790F2D4C-9F91-744A-836A-FA36FDB8D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3113"/>
              <a:ext cx="31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6">
              <a:extLst>
                <a:ext uri="{FF2B5EF4-FFF2-40B4-BE49-F238E27FC236}">
                  <a16:creationId xmlns:a16="http://schemas.microsoft.com/office/drawing/2014/main" id="{E27DBE77-A51F-984F-8819-267468523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840"/>
              <a:ext cx="0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 Box 47">
              <a:extLst>
                <a:ext uri="{FF2B5EF4-FFF2-40B4-BE49-F238E27FC236}">
                  <a16:creationId xmlns:a16="http://schemas.microsoft.com/office/drawing/2014/main" id="{92AA7A90-BA75-BB49-B7F9-3D27964BD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889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+</a:t>
              </a:r>
              <a:endParaRPr lang="en-AU" altLang="en-US" sz="1800"/>
            </a:p>
          </p:txBody>
        </p:sp>
      </p:grpSp>
      <p:grpSp>
        <p:nvGrpSpPr>
          <p:cNvPr id="10249" name="Group 48">
            <a:extLst>
              <a:ext uri="{FF2B5EF4-FFF2-40B4-BE49-F238E27FC236}">
                <a16:creationId xmlns:a16="http://schemas.microsoft.com/office/drawing/2014/main" id="{28156F4C-A433-F746-A7DB-2940A218EF05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4575175"/>
            <a:ext cx="1676400" cy="1595438"/>
            <a:chOff x="2699" y="2750"/>
            <a:chExt cx="1056" cy="1005"/>
          </a:xfrm>
        </p:grpSpPr>
        <p:sp>
          <p:nvSpPr>
            <p:cNvPr id="10252" name="Line 49">
              <a:extLst>
                <a:ext uri="{FF2B5EF4-FFF2-40B4-BE49-F238E27FC236}">
                  <a16:creationId xmlns:a16="http://schemas.microsoft.com/office/drawing/2014/main" id="{2AAF6AC9-C490-A742-842D-01CE85496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288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50">
              <a:extLst>
                <a:ext uri="{FF2B5EF4-FFF2-40B4-BE49-F238E27FC236}">
                  <a16:creationId xmlns:a16="http://schemas.microsoft.com/office/drawing/2014/main" id="{6A35D5C8-12B7-D34E-9133-957414F78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339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51">
              <a:extLst>
                <a:ext uri="{FF2B5EF4-FFF2-40B4-BE49-F238E27FC236}">
                  <a16:creationId xmlns:a16="http://schemas.microsoft.com/office/drawing/2014/main" id="{886838AF-FAFD-5B4D-A6B3-54E6C9132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3113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52">
              <a:extLst>
                <a:ext uri="{FF2B5EF4-FFF2-40B4-BE49-F238E27FC236}">
                  <a16:creationId xmlns:a16="http://schemas.microsoft.com/office/drawing/2014/main" id="{0865622F-3F26-C24D-BB0C-3D3D72652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275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</a:t>
              </a:r>
              <a:endParaRPr lang="en-AU" altLang="en-US" sz="1800"/>
            </a:p>
          </p:txBody>
        </p:sp>
        <p:sp>
          <p:nvSpPr>
            <p:cNvPr id="10256" name="Text Box 53">
              <a:extLst>
                <a:ext uri="{FF2B5EF4-FFF2-40B4-BE49-F238E27FC236}">
                  <a16:creationId xmlns:a16="http://schemas.microsoft.com/office/drawing/2014/main" id="{72147A34-3251-AD41-A0BB-A2A77715A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" y="324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B</a:t>
              </a:r>
              <a:endParaRPr lang="en-AU" altLang="en-US" sz="1800"/>
            </a:p>
          </p:txBody>
        </p:sp>
        <p:sp>
          <p:nvSpPr>
            <p:cNvPr id="10257" name="Text Box 54">
              <a:extLst>
                <a:ext uri="{FF2B5EF4-FFF2-40B4-BE49-F238E27FC236}">
                  <a16:creationId xmlns:a16="http://schemas.microsoft.com/office/drawing/2014/main" id="{ED1E3B89-832D-CD41-9B10-CA179C1CB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" y="297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Y</a:t>
              </a:r>
              <a:endParaRPr lang="en-AU" altLang="en-US" sz="1800"/>
            </a:p>
          </p:txBody>
        </p:sp>
        <p:sp>
          <p:nvSpPr>
            <p:cNvPr id="10258" name="Line 55">
              <a:extLst>
                <a:ext uri="{FF2B5EF4-FFF2-40B4-BE49-F238E27FC236}">
                  <a16:creationId xmlns:a16="http://schemas.microsoft.com/office/drawing/2014/main" id="{B9AB7053-E8AE-2A4F-BC62-422946BE1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750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56">
              <a:extLst>
                <a:ext uri="{FF2B5EF4-FFF2-40B4-BE49-F238E27FC236}">
                  <a16:creationId xmlns:a16="http://schemas.microsoft.com/office/drawing/2014/main" id="{B987289B-4F0F-214A-B123-38CD507D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" y="3203"/>
              <a:ext cx="1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57">
              <a:extLst>
                <a:ext uri="{FF2B5EF4-FFF2-40B4-BE49-F238E27FC236}">
                  <a16:creationId xmlns:a16="http://schemas.microsoft.com/office/drawing/2014/main" id="{24CACD85-BA06-0C46-9DBC-7E8951172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022"/>
              <a:ext cx="91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58">
              <a:extLst>
                <a:ext uri="{FF2B5EF4-FFF2-40B4-BE49-F238E27FC236}">
                  <a16:creationId xmlns:a16="http://schemas.microsoft.com/office/drawing/2014/main" id="{9002C220-A431-3247-B3C7-D1EEBE833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2" y="3112"/>
              <a:ext cx="91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59">
              <a:extLst>
                <a:ext uri="{FF2B5EF4-FFF2-40B4-BE49-F238E27FC236}">
                  <a16:creationId xmlns:a16="http://schemas.microsoft.com/office/drawing/2014/main" id="{3FFDD4AD-E1FB-1741-AC13-A6EDFA27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750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60">
              <a:extLst>
                <a:ext uri="{FF2B5EF4-FFF2-40B4-BE49-F238E27FC236}">
                  <a16:creationId xmlns:a16="http://schemas.microsoft.com/office/drawing/2014/main" id="{3D6D10EB-70FC-134D-A44B-B6BA6E102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1" y="3294"/>
              <a:ext cx="363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61">
              <a:extLst>
                <a:ext uri="{FF2B5EF4-FFF2-40B4-BE49-F238E27FC236}">
                  <a16:creationId xmlns:a16="http://schemas.microsoft.com/office/drawing/2014/main" id="{34F285CF-BBAA-ED4B-8D94-8E00AC713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931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2">
              <a:extLst>
                <a:ext uri="{FF2B5EF4-FFF2-40B4-BE49-F238E27FC236}">
                  <a16:creationId xmlns:a16="http://schemas.microsoft.com/office/drawing/2014/main" id="{A6D024E4-2A66-0E4F-8769-808D07B64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025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ALU</a:t>
              </a:r>
              <a:endParaRPr lang="en-AU" altLang="en-US" sz="1800"/>
            </a:p>
          </p:txBody>
        </p:sp>
        <p:sp>
          <p:nvSpPr>
            <p:cNvPr id="10266" name="Line 63">
              <a:extLst>
                <a:ext uri="{FF2B5EF4-FFF2-40B4-BE49-F238E27FC236}">
                  <a16:creationId xmlns:a16="http://schemas.microsoft.com/office/drawing/2014/main" id="{6E2C4E68-3CBE-E84E-870C-6B1EC959F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338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64">
              <a:extLst>
                <a:ext uri="{FF2B5EF4-FFF2-40B4-BE49-F238E27FC236}">
                  <a16:creationId xmlns:a16="http://schemas.microsoft.com/office/drawing/2014/main" id="{A9005276-F204-5143-9A14-F88A955C1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52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F</a:t>
              </a:r>
              <a:endParaRPr lang="en-AU" altLang="en-US" sz="1800"/>
            </a:p>
          </p:txBody>
        </p:sp>
      </p:grpSp>
      <p:sp>
        <p:nvSpPr>
          <p:cNvPr id="10250" name="Rectangle 65">
            <a:extLst>
              <a:ext uri="{FF2B5EF4-FFF2-40B4-BE49-F238E27FC236}">
                <a16:creationId xmlns:a16="http://schemas.microsoft.com/office/drawing/2014/main" id="{43FC6923-7900-3D46-99EF-4A22953F0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412875"/>
            <a:ext cx="3101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Adder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800"/>
              <a:t>Y = A + B</a:t>
            </a:r>
          </a:p>
        </p:txBody>
      </p:sp>
      <p:sp>
        <p:nvSpPr>
          <p:cNvPr id="10251" name="Rectangle 66">
            <a:extLst>
              <a:ext uri="{FF2B5EF4-FFF2-40B4-BE49-F238E27FC236}">
                <a16:creationId xmlns:a16="http://schemas.microsoft.com/office/drawing/2014/main" id="{A5760033-0682-8D4D-918F-38C84BCF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284538"/>
            <a:ext cx="4319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 sz="3200"/>
              <a:t>Arithmetic/Logic Unit</a:t>
            </a:r>
          </a:p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sz="2800"/>
              <a:t>Y = F(A, B)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26E5C842-7B69-5843-B2CE-E17536697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/>
              <a:t>Chapter 4 — The Processor — </a:t>
            </a:r>
            <a:fld id="{E10AB541-4C27-0642-9892-585D1716EA80}" type="slidenum">
              <a:rPr lang="en-AU" altLang="en-US" sz="1400"/>
              <a:pPr/>
              <a:t>9</a:t>
            </a:fld>
            <a:endParaRPr lang="en-AU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523887-B589-BF47-AAB8-AC982423F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Sequential Elements</a:t>
            </a:r>
            <a:endParaRPr lang="en-AU" altLang="en-US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6B69BA2-7B01-3948-A4B2-30340D3ED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65425"/>
          </a:xfrm>
        </p:spPr>
        <p:txBody>
          <a:bodyPr/>
          <a:lstStyle/>
          <a:p>
            <a:pPr eaLnBrk="1" hangingPunct="1"/>
            <a:r>
              <a:rPr lang="en-US" altLang="en-US"/>
              <a:t>Register: stores data in a circuit</a:t>
            </a:r>
          </a:p>
          <a:p>
            <a:pPr lvl="1" eaLnBrk="1" hangingPunct="1"/>
            <a:r>
              <a:rPr lang="en-US" altLang="en-US"/>
              <a:t>Uses a clock signal to determine when to update the stored value</a:t>
            </a:r>
          </a:p>
          <a:p>
            <a:pPr lvl="1" eaLnBrk="1" hangingPunct="1"/>
            <a:r>
              <a:rPr lang="en-US" altLang="en-US"/>
              <a:t>Edge-triggered: update when Clk changes from 0 to 1</a:t>
            </a:r>
            <a:endParaRPr lang="en-AU" altLang="en-US"/>
          </a:p>
        </p:txBody>
      </p:sp>
      <p:grpSp>
        <p:nvGrpSpPr>
          <p:cNvPr id="11269" name="Group 4">
            <a:extLst>
              <a:ext uri="{FF2B5EF4-FFF2-40B4-BE49-F238E27FC236}">
                <a16:creationId xmlns:a16="http://schemas.microsoft.com/office/drawing/2014/main" id="{0ED216F3-8A24-3A46-B6BF-DA4347F1603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365625"/>
            <a:ext cx="2090738" cy="1223963"/>
            <a:chOff x="657" y="2296"/>
            <a:chExt cx="1317" cy="771"/>
          </a:xfrm>
        </p:grpSpPr>
        <p:sp>
          <p:nvSpPr>
            <p:cNvPr id="11300" name="Rectangle 5">
              <a:extLst>
                <a:ext uri="{FF2B5EF4-FFF2-40B4-BE49-F238E27FC236}">
                  <a16:creationId xmlns:a16="http://schemas.microsoft.com/office/drawing/2014/main" id="{2977B9B5-7120-1C4C-986C-7EAFA58A9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296"/>
              <a:ext cx="499" cy="7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1" name="Line 6">
              <a:extLst>
                <a:ext uri="{FF2B5EF4-FFF2-40B4-BE49-F238E27FC236}">
                  <a16:creationId xmlns:a16="http://schemas.microsoft.com/office/drawing/2014/main" id="{9885E8E7-8FD0-4A46-942E-340104403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7">
              <a:extLst>
                <a:ext uri="{FF2B5EF4-FFF2-40B4-BE49-F238E27FC236}">
                  <a16:creationId xmlns:a16="http://schemas.microsoft.com/office/drawing/2014/main" id="{122D5440-8403-074B-BD53-3A07A872E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288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8">
              <a:extLst>
                <a:ext uri="{FF2B5EF4-FFF2-40B4-BE49-F238E27FC236}">
                  <a16:creationId xmlns:a16="http://schemas.microsoft.com/office/drawing/2014/main" id="{B6AD3363-928C-8F42-BF4C-BBC9855CF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478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9">
              <a:extLst>
                <a:ext uri="{FF2B5EF4-FFF2-40B4-BE49-F238E27FC236}">
                  <a16:creationId xmlns:a16="http://schemas.microsoft.com/office/drawing/2014/main" id="{D36F56B0-A65A-D447-892B-30D12B1DB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3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D</a:t>
              </a:r>
              <a:endParaRPr lang="en-AU" altLang="en-US" sz="1800"/>
            </a:p>
          </p:txBody>
        </p:sp>
        <p:sp>
          <p:nvSpPr>
            <p:cNvPr id="11305" name="Text Box 10">
              <a:extLst>
                <a:ext uri="{FF2B5EF4-FFF2-40B4-BE49-F238E27FC236}">
                  <a16:creationId xmlns:a16="http://schemas.microsoft.com/office/drawing/2014/main" id="{A7B25572-19F8-3F4B-AABC-28C00B5F0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5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Clk</a:t>
              </a:r>
              <a:endParaRPr lang="en-AU" altLang="en-US" sz="1800"/>
            </a:p>
          </p:txBody>
        </p:sp>
        <p:sp>
          <p:nvSpPr>
            <p:cNvPr id="11306" name="Text Box 11">
              <a:extLst>
                <a:ext uri="{FF2B5EF4-FFF2-40B4-BE49-F238E27FC236}">
                  <a16:creationId xmlns:a16="http://schemas.microsoft.com/office/drawing/2014/main" id="{65C12077-4735-664C-9F22-D8702CA7E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345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/>
                <a:t>Q</a:t>
              </a:r>
              <a:endParaRPr lang="en-AU" altLang="en-US" sz="1800"/>
            </a:p>
          </p:txBody>
        </p:sp>
        <p:sp>
          <p:nvSpPr>
            <p:cNvPr id="11307" name="Line 12">
              <a:extLst>
                <a:ext uri="{FF2B5EF4-FFF2-40B4-BE49-F238E27FC236}">
                  <a16:creationId xmlns:a16="http://schemas.microsoft.com/office/drawing/2014/main" id="{7C4492F0-B90B-E44F-BE44-8E0563ABB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840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3">
              <a:extLst>
                <a:ext uri="{FF2B5EF4-FFF2-40B4-BE49-F238E27FC236}">
                  <a16:creationId xmlns:a16="http://schemas.microsoft.com/office/drawing/2014/main" id="{752DDF42-17DF-B94D-8D2A-45AF6EF25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288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0" name="Group 44">
            <a:extLst>
              <a:ext uri="{FF2B5EF4-FFF2-40B4-BE49-F238E27FC236}">
                <a16:creationId xmlns:a16="http://schemas.microsoft.com/office/drawing/2014/main" id="{7A740B61-4EE9-094B-97D6-444FB1E92909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005263"/>
            <a:ext cx="4775200" cy="1800225"/>
            <a:chOff x="2154" y="2523"/>
            <a:chExt cx="3008" cy="1134"/>
          </a:xfrm>
        </p:grpSpPr>
        <p:sp>
          <p:nvSpPr>
            <p:cNvPr id="11271" name="Line 18">
              <a:extLst>
                <a:ext uri="{FF2B5EF4-FFF2-40B4-BE49-F238E27FC236}">
                  <a16:creationId xmlns:a16="http://schemas.microsoft.com/office/drawing/2014/main" id="{5B8BDF7E-DE01-BB4A-9664-E0633713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19">
              <a:extLst>
                <a:ext uri="{FF2B5EF4-FFF2-40B4-BE49-F238E27FC236}">
                  <a16:creationId xmlns:a16="http://schemas.microsoft.com/office/drawing/2014/main" id="{B42C6D39-7BB6-724B-A7A1-8DB545E9C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20">
              <a:extLst>
                <a:ext uri="{FF2B5EF4-FFF2-40B4-BE49-F238E27FC236}">
                  <a16:creationId xmlns:a16="http://schemas.microsoft.com/office/drawing/2014/main" id="{6E3BFC53-9CA7-734E-B92D-C2A39CAB9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21">
              <a:extLst>
                <a:ext uri="{FF2B5EF4-FFF2-40B4-BE49-F238E27FC236}">
                  <a16:creationId xmlns:a16="http://schemas.microsoft.com/office/drawing/2014/main" id="{2BC5B3AA-F27E-2546-A22D-337D4101E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2">
              <a:extLst>
                <a:ext uri="{FF2B5EF4-FFF2-40B4-BE49-F238E27FC236}">
                  <a16:creationId xmlns:a16="http://schemas.microsoft.com/office/drawing/2014/main" id="{593D26AF-BFAE-7544-8C0C-E18628512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2795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3">
              <a:extLst>
                <a:ext uri="{FF2B5EF4-FFF2-40B4-BE49-F238E27FC236}">
                  <a16:creationId xmlns:a16="http://schemas.microsoft.com/office/drawing/2014/main" id="{EF392A3F-0ABA-874D-85CE-6D181E3BD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261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24">
              <a:extLst>
                <a:ext uri="{FF2B5EF4-FFF2-40B4-BE49-F238E27FC236}">
                  <a16:creationId xmlns:a16="http://schemas.microsoft.com/office/drawing/2014/main" id="{6F8858D5-8085-F645-90EE-03D26D7CC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25">
              <a:extLst>
                <a:ext uri="{FF2B5EF4-FFF2-40B4-BE49-F238E27FC236}">
                  <a16:creationId xmlns:a16="http://schemas.microsoft.com/office/drawing/2014/main" id="{BDB097E5-D7BF-3249-8ACB-538FF9D37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26">
              <a:extLst>
                <a:ext uri="{FF2B5EF4-FFF2-40B4-BE49-F238E27FC236}">
                  <a16:creationId xmlns:a16="http://schemas.microsoft.com/office/drawing/2014/main" id="{3AE70E5C-EBB1-B64D-8C34-05D79DA1F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279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27">
              <a:extLst>
                <a:ext uri="{FF2B5EF4-FFF2-40B4-BE49-F238E27FC236}">
                  <a16:creationId xmlns:a16="http://schemas.microsoft.com/office/drawing/2014/main" id="{A7B26263-9D54-2847-A008-6B05015E0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2614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28">
              <a:extLst>
                <a:ext uri="{FF2B5EF4-FFF2-40B4-BE49-F238E27FC236}">
                  <a16:creationId xmlns:a16="http://schemas.microsoft.com/office/drawing/2014/main" id="{B2138A76-6E9F-2043-99E7-BAFE24455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0" y="2613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29">
              <a:extLst>
                <a:ext uri="{FF2B5EF4-FFF2-40B4-BE49-F238E27FC236}">
                  <a16:creationId xmlns:a16="http://schemas.microsoft.com/office/drawing/2014/main" id="{A9D160D9-4A13-1746-A121-B4A698E91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3657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0">
              <a:extLst>
                <a:ext uri="{FF2B5EF4-FFF2-40B4-BE49-F238E27FC236}">
                  <a16:creationId xmlns:a16="http://schemas.microsoft.com/office/drawing/2014/main" id="{B4B52F53-2863-E746-9A4F-5794FBADA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Text Box 31">
              <a:extLst>
                <a:ext uri="{FF2B5EF4-FFF2-40B4-BE49-F238E27FC236}">
                  <a16:creationId xmlns:a16="http://schemas.microsoft.com/office/drawing/2014/main" id="{98283250-6291-3C47-B88B-C9D1FD1CB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617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Clk</a:t>
              </a:r>
              <a:endParaRPr lang="en-AU" altLang="en-US"/>
            </a:p>
          </p:txBody>
        </p:sp>
        <p:sp>
          <p:nvSpPr>
            <p:cNvPr id="11285" name="Text Box 32">
              <a:extLst>
                <a:ext uri="{FF2B5EF4-FFF2-40B4-BE49-F238E27FC236}">
                  <a16:creationId xmlns:a16="http://schemas.microsoft.com/office/drawing/2014/main" id="{9485D0F1-A25F-F943-AE16-5E49C3FD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94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D</a:t>
              </a:r>
              <a:endParaRPr lang="en-AU" altLang="en-US"/>
            </a:p>
          </p:txBody>
        </p:sp>
        <p:sp>
          <p:nvSpPr>
            <p:cNvPr id="11286" name="Text Box 33">
              <a:extLst>
                <a:ext uri="{FF2B5EF4-FFF2-40B4-BE49-F238E27FC236}">
                  <a16:creationId xmlns:a16="http://schemas.microsoft.com/office/drawing/2014/main" id="{65CBCE64-AFF6-D94B-B9C9-4112772D8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3297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Q</a:t>
              </a:r>
              <a:endParaRPr lang="en-AU" altLang="en-US"/>
            </a:p>
          </p:txBody>
        </p:sp>
        <p:sp>
          <p:nvSpPr>
            <p:cNvPr id="11287" name="Freeform 34">
              <a:extLst>
                <a:ext uri="{FF2B5EF4-FFF2-40B4-BE49-F238E27FC236}">
                  <a16:creationId xmlns:a16="http://schemas.microsoft.com/office/drawing/2014/main" id="{E0839CB8-E58E-7E4C-AD7C-496C0569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976"/>
              <a:ext cx="635" cy="182"/>
            </a:xfrm>
            <a:custGeom>
              <a:avLst/>
              <a:gdLst>
                <a:gd name="T0" fmla="*/ 0 w 635"/>
                <a:gd name="T1" fmla="*/ 0 h 182"/>
                <a:gd name="T2" fmla="*/ 590 w 635"/>
                <a:gd name="T3" fmla="*/ 0 h 182"/>
                <a:gd name="T4" fmla="*/ 635 w 635"/>
                <a:gd name="T5" fmla="*/ 91 h 182"/>
                <a:gd name="T6" fmla="*/ 590 w 635"/>
                <a:gd name="T7" fmla="*/ 182 h 182"/>
                <a:gd name="T8" fmla="*/ 0 w 635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182"/>
                <a:gd name="T17" fmla="*/ 635 w 635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182">
                  <a:moveTo>
                    <a:pt x="0" y="0"/>
                  </a:moveTo>
                  <a:lnTo>
                    <a:pt x="590" y="0"/>
                  </a:lnTo>
                  <a:lnTo>
                    <a:pt x="635" y="91"/>
                  </a:lnTo>
                  <a:lnTo>
                    <a:pt x="590" y="182"/>
                  </a:lnTo>
                  <a:lnTo>
                    <a:pt x="0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35">
              <a:extLst>
                <a:ext uri="{FF2B5EF4-FFF2-40B4-BE49-F238E27FC236}">
                  <a16:creationId xmlns:a16="http://schemas.microsoft.com/office/drawing/2014/main" id="{00EBFD73-C9F7-1849-9998-DC3ADC39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976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36">
              <a:extLst>
                <a:ext uri="{FF2B5EF4-FFF2-40B4-BE49-F238E27FC236}">
                  <a16:creationId xmlns:a16="http://schemas.microsoft.com/office/drawing/2014/main" id="{431078B8-B3C7-FA4E-9812-5FCBBB605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7">
              <a:extLst>
                <a:ext uri="{FF2B5EF4-FFF2-40B4-BE49-F238E27FC236}">
                  <a16:creationId xmlns:a16="http://schemas.microsoft.com/office/drawing/2014/main" id="{4A110EB7-EE42-404A-A3A4-B1D4009A3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3339"/>
              <a:ext cx="1089" cy="182"/>
            </a:xfrm>
            <a:custGeom>
              <a:avLst/>
              <a:gdLst>
                <a:gd name="T0" fmla="*/ 0 w 1089"/>
                <a:gd name="T1" fmla="*/ 91 h 182"/>
                <a:gd name="T2" fmla="*/ 45 w 1089"/>
                <a:gd name="T3" fmla="*/ 0 h 182"/>
                <a:gd name="T4" fmla="*/ 1043 w 1089"/>
                <a:gd name="T5" fmla="*/ 0 h 182"/>
                <a:gd name="T6" fmla="*/ 1089 w 1089"/>
                <a:gd name="T7" fmla="*/ 91 h 182"/>
                <a:gd name="T8" fmla="*/ 1043 w 1089"/>
                <a:gd name="T9" fmla="*/ 182 h 182"/>
                <a:gd name="T10" fmla="*/ 45 w 1089"/>
                <a:gd name="T11" fmla="*/ 182 h 182"/>
                <a:gd name="T12" fmla="*/ 0 w 1089"/>
                <a:gd name="T13" fmla="*/ 91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82"/>
                <a:gd name="T23" fmla="*/ 1089 w 1089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82">
                  <a:moveTo>
                    <a:pt x="0" y="91"/>
                  </a:moveTo>
                  <a:lnTo>
                    <a:pt x="45" y="0"/>
                  </a:lnTo>
                  <a:lnTo>
                    <a:pt x="1043" y="0"/>
                  </a:lnTo>
                  <a:lnTo>
                    <a:pt x="1089" y="91"/>
                  </a:lnTo>
                  <a:lnTo>
                    <a:pt x="1043" y="182"/>
                  </a:lnTo>
                  <a:lnTo>
                    <a:pt x="45" y="1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38">
              <a:extLst>
                <a:ext uri="{FF2B5EF4-FFF2-40B4-BE49-F238E27FC236}">
                  <a16:creationId xmlns:a16="http://schemas.microsoft.com/office/drawing/2014/main" id="{F04AFBBB-CE05-9B49-BAAA-2B67C8CAF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3340"/>
              <a:ext cx="272" cy="181"/>
            </a:xfrm>
            <a:custGeom>
              <a:avLst/>
              <a:gdLst>
                <a:gd name="T0" fmla="*/ 0 w 272"/>
                <a:gd name="T1" fmla="*/ 0 h 181"/>
                <a:gd name="T2" fmla="*/ 227 w 272"/>
                <a:gd name="T3" fmla="*/ 0 h 181"/>
                <a:gd name="T4" fmla="*/ 272 w 272"/>
                <a:gd name="T5" fmla="*/ 90 h 181"/>
                <a:gd name="T6" fmla="*/ 227 w 272"/>
                <a:gd name="T7" fmla="*/ 181 h 181"/>
                <a:gd name="T8" fmla="*/ 0 w 272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81"/>
                <a:gd name="T17" fmla="*/ 272 w 272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81">
                  <a:moveTo>
                    <a:pt x="0" y="0"/>
                  </a:moveTo>
                  <a:lnTo>
                    <a:pt x="227" y="0"/>
                  </a:lnTo>
                  <a:lnTo>
                    <a:pt x="272" y="90"/>
                  </a:lnTo>
                  <a:lnTo>
                    <a:pt x="227" y="181"/>
                  </a:lnTo>
                  <a:lnTo>
                    <a:pt x="0" y="181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39">
              <a:extLst>
                <a:ext uri="{FF2B5EF4-FFF2-40B4-BE49-F238E27FC236}">
                  <a16:creationId xmlns:a16="http://schemas.microsoft.com/office/drawing/2014/main" id="{DB56997B-0A7C-E442-937B-23B156822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40">
              <a:extLst>
                <a:ext uri="{FF2B5EF4-FFF2-40B4-BE49-F238E27FC236}">
                  <a16:creationId xmlns:a16="http://schemas.microsoft.com/office/drawing/2014/main" id="{5CBE32F3-5763-3D40-83EC-CD37AFA93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41">
              <a:extLst>
                <a:ext uri="{FF2B5EF4-FFF2-40B4-BE49-F238E27FC236}">
                  <a16:creationId xmlns:a16="http://schemas.microsoft.com/office/drawing/2014/main" id="{5C15F09B-7A79-B54D-9F8A-F15482F8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3339"/>
              <a:ext cx="136" cy="182"/>
            </a:xfrm>
            <a:custGeom>
              <a:avLst/>
              <a:gdLst>
                <a:gd name="T0" fmla="*/ 136 w 136"/>
                <a:gd name="T1" fmla="*/ 0 h 182"/>
                <a:gd name="T2" fmla="*/ 45 w 136"/>
                <a:gd name="T3" fmla="*/ 0 h 182"/>
                <a:gd name="T4" fmla="*/ 0 w 136"/>
                <a:gd name="T5" fmla="*/ 91 h 182"/>
                <a:gd name="T6" fmla="*/ 45 w 136"/>
                <a:gd name="T7" fmla="*/ 182 h 182"/>
                <a:gd name="T8" fmla="*/ 136 w 136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2"/>
                <a:gd name="T17" fmla="*/ 136 w 136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2">
                  <a:moveTo>
                    <a:pt x="136" y="0"/>
                  </a:moveTo>
                  <a:lnTo>
                    <a:pt x="45" y="0"/>
                  </a:lnTo>
                  <a:lnTo>
                    <a:pt x="0" y="91"/>
                  </a:lnTo>
                  <a:lnTo>
                    <a:pt x="45" y="182"/>
                  </a:lnTo>
                  <a:lnTo>
                    <a:pt x="136" y="182"/>
                  </a:lnTo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42">
              <a:extLst>
                <a:ext uri="{FF2B5EF4-FFF2-40B4-BE49-F238E27FC236}">
                  <a16:creationId xmlns:a16="http://schemas.microsoft.com/office/drawing/2014/main" id="{F92E0D66-A0B0-834D-A6B9-F243F7A64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976"/>
              <a:ext cx="862" cy="182"/>
            </a:xfrm>
            <a:custGeom>
              <a:avLst/>
              <a:gdLst>
                <a:gd name="T0" fmla="*/ 862 w 862"/>
                <a:gd name="T1" fmla="*/ 0 h 182"/>
                <a:gd name="T2" fmla="*/ 46 w 862"/>
                <a:gd name="T3" fmla="*/ 0 h 182"/>
                <a:gd name="T4" fmla="*/ 0 w 862"/>
                <a:gd name="T5" fmla="*/ 91 h 182"/>
                <a:gd name="T6" fmla="*/ 46 w 862"/>
                <a:gd name="T7" fmla="*/ 182 h 182"/>
                <a:gd name="T8" fmla="*/ 862 w 8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2"/>
                <a:gd name="T16" fmla="*/ 0 h 182"/>
                <a:gd name="T17" fmla="*/ 862 w 862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2" h="182">
                  <a:moveTo>
                    <a:pt x="862" y="0"/>
                  </a:moveTo>
                  <a:lnTo>
                    <a:pt x="46" y="0"/>
                  </a:lnTo>
                  <a:lnTo>
                    <a:pt x="0" y="91"/>
                  </a:lnTo>
                  <a:lnTo>
                    <a:pt x="46" y="182"/>
                  </a:lnTo>
                  <a:lnTo>
                    <a:pt x="862" y="18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43">
              <a:extLst>
                <a:ext uri="{FF2B5EF4-FFF2-40B4-BE49-F238E27FC236}">
                  <a16:creationId xmlns:a16="http://schemas.microsoft.com/office/drawing/2014/main" id="{1E801989-0195-CB41-B532-CE71C21F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3067"/>
              <a:ext cx="169" cy="270"/>
            </a:xfrm>
            <a:custGeom>
              <a:avLst/>
              <a:gdLst>
                <a:gd name="T0" fmla="*/ 0 w 169"/>
                <a:gd name="T1" fmla="*/ 0 h 270"/>
                <a:gd name="T2" fmla="*/ 45 w 169"/>
                <a:gd name="T3" fmla="*/ 190 h 270"/>
                <a:gd name="T4" fmla="*/ 137 w 169"/>
                <a:gd name="T5" fmla="*/ 158 h 270"/>
                <a:gd name="T6" fmla="*/ 169 w 169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270"/>
                <a:gd name="T14" fmla="*/ 169 w 16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270">
                  <a:moveTo>
                    <a:pt x="0" y="0"/>
                  </a:moveTo>
                  <a:cubicBezTo>
                    <a:pt x="7" y="32"/>
                    <a:pt x="22" y="164"/>
                    <a:pt x="45" y="190"/>
                  </a:cubicBezTo>
                  <a:cubicBezTo>
                    <a:pt x="68" y="216"/>
                    <a:pt x="116" y="145"/>
                    <a:pt x="137" y="158"/>
                  </a:cubicBezTo>
                  <a:cubicBezTo>
                    <a:pt x="158" y="171"/>
                    <a:pt x="162" y="247"/>
                    <a:pt x="169" y="27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15">
              <a:extLst>
                <a:ext uri="{FF2B5EF4-FFF2-40B4-BE49-F238E27FC236}">
                  <a16:creationId xmlns:a16="http://schemas.microsoft.com/office/drawing/2014/main" id="{2A144D2E-5087-214D-8E21-A9E2CD6EC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16">
              <a:extLst>
                <a:ext uri="{FF2B5EF4-FFF2-40B4-BE49-F238E27FC236}">
                  <a16:creationId xmlns:a16="http://schemas.microsoft.com/office/drawing/2014/main" id="{2729A119-745B-9049-9CDB-2166E72F4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2523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7">
              <a:extLst>
                <a:ext uri="{FF2B5EF4-FFF2-40B4-BE49-F238E27FC236}">
                  <a16:creationId xmlns:a16="http://schemas.microsoft.com/office/drawing/2014/main" id="{4AC09FAA-AB98-8B4A-A150-6A2901A86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2523"/>
              <a:ext cx="1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26465</TotalTime>
  <Words>1318</Words>
  <Application>Microsoft Macintosh PowerPoint</Application>
  <PresentationFormat>On-screen Show (4:3)</PresentationFormat>
  <Paragraphs>444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Corbel</vt:lpstr>
      <vt:lpstr>Lucida Console</vt:lpstr>
      <vt:lpstr>Times New Roman</vt:lpstr>
      <vt:lpstr>Wingdings</vt:lpstr>
      <vt:lpstr>cod4e</vt:lpstr>
      <vt:lpstr>Chapter 4.1 to 4.4</vt:lpstr>
      <vt:lpstr>Introduction</vt:lpstr>
      <vt:lpstr>Instruction Execution</vt:lpstr>
      <vt:lpstr>CPU Overview</vt:lpstr>
      <vt:lpstr>Multiplexers</vt:lpstr>
      <vt:lpstr>Control</vt:lpstr>
      <vt:lpstr>Logic Design Basics</vt:lpstr>
      <vt:lpstr>Combinational Elements</vt:lpstr>
      <vt:lpstr>Sequential Elements</vt:lpstr>
      <vt:lpstr>Sequential Elements</vt:lpstr>
      <vt:lpstr>Clocking Methodology</vt:lpstr>
      <vt:lpstr>Building a Datapath</vt:lpstr>
      <vt:lpstr>Instruction Fetch</vt:lpstr>
      <vt:lpstr>R-Format Instructions</vt:lpstr>
      <vt:lpstr>Load/Store Instructions</vt:lpstr>
      <vt:lpstr>Branch Instructions</vt:lpstr>
      <vt:lpstr>Branch Instructions</vt:lpstr>
      <vt:lpstr>Composing the Elements</vt:lpstr>
      <vt:lpstr>R-Type/Load/Store Datapath</vt:lpstr>
      <vt:lpstr>Full Datapath</vt:lpstr>
      <vt:lpstr>ALU Control</vt:lpstr>
      <vt:lpstr>ALU Control</vt:lpstr>
      <vt:lpstr>The Main Control Unit</vt:lpstr>
      <vt:lpstr>Datapath With Control</vt:lpstr>
      <vt:lpstr>R-Type Instruction</vt:lpstr>
      <vt:lpstr>Load Instruction</vt:lpstr>
      <vt:lpstr>Branch-on-Equal Instruction</vt:lpstr>
      <vt:lpstr>Implementing Jumps</vt:lpstr>
      <vt:lpstr>Datapath With Jumps Added</vt:lpstr>
      <vt:lpstr>Performance Issues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Mircea Ionescu</cp:lastModifiedBy>
  <cp:revision>105</cp:revision>
  <dcterms:created xsi:type="dcterms:W3CDTF">2008-08-18T10:44:28Z</dcterms:created>
  <dcterms:modified xsi:type="dcterms:W3CDTF">2019-10-16T19:59:27Z</dcterms:modified>
</cp:coreProperties>
</file>