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269" r:id="rId2"/>
    <p:sldId id="331" r:id="rId3"/>
    <p:sldId id="332" r:id="rId4"/>
    <p:sldId id="362" r:id="rId5"/>
    <p:sldId id="271" r:id="rId6"/>
    <p:sldId id="280" r:id="rId7"/>
    <p:sldId id="281" r:id="rId8"/>
    <p:sldId id="282" r:id="rId9"/>
    <p:sldId id="283" r:id="rId10"/>
    <p:sldId id="284" r:id="rId11"/>
    <p:sldId id="36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8" r:id="rId24"/>
    <p:sldId id="299" r:id="rId25"/>
    <p:sldId id="300" r:id="rId26"/>
    <p:sldId id="296" r:id="rId27"/>
    <p:sldId id="297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9" r:id="rId41"/>
    <p:sldId id="320" r:id="rId42"/>
    <p:sldId id="321" r:id="rId43"/>
    <p:sldId id="313" r:id="rId44"/>
    <p:sldId id="325" r:id="rId45"/>
    <p:sldId id="314" r:id="rId46"/>
    <p:sldId id="323" r:id="rId47"/>
    <p:sldId id="324" r:id="rId48"/>
    <p:sldId id="326" r:id="rId49"/>
    <p:sldId id="328" r:id="rId50"/>
    <p:sldId id="329" r:id="rId51"/>
    <p:sldId id="330" r:id="rId52"/>
    <p:sldId id="316" r:id="rId53"/>
    <p:sldId id="275" r:id="rId54"/>
    <p:sldId id="317" r:id="rId55"/>
    <p:sldId id="322" r:id="rId56"/>
    <p:sldId id="318" r:id="rId57"/>
  </p:sldIdLst>
  <p:sldSz cx="9144000" cy="6858000" type="screen4x3"/>
  <p:notesSz cx="7099300" cy="10234613"/>
  <p:custDataLst>
    <p:tags r:id="rId60"/>
  </p:custData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2" autoAdjust="0"/>
    <p:restoredTop sz="94709" autoAdjust="0"/>
  </p:normalViewPr>
  <p:slideViewPr>
    <p:cSldViewPr>
      <p:cViewPr varScale="1">
        <p:scale>
          <a:sx n="191" d="100"/>
          <a:sy n="191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2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2185AD8-990D-2D43-AB0A-EA2F9A2DD1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269E47-8185-604A-B024-08AC36A0BF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4800706-7B15-7F43-86EB-3DCA846EEAFE}" type="datetime3">
              <a:rPr lang="en-AU"/>
              <a:pPr>
                <a:defRPr/>
              </a:pPr>
              <a:t>18 September, 2019</a:t>
            </a:fld>
            <a:endParaRPr lang="en-A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6780ECB-03C1-5940-8779-B5B3EE5165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3 — Arithmetic for Computers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8D790F-89D9-6644-A478-89773CB7A9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7CF4A86B-FC8F-154B-977B-5C4E7835A08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1B43F2-7E1A-8940-BB25-072967D540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D46A2D7-5486-AB40-9BBF-16359F10FA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6BCA39A-79E6-BF49-BA2A-9DAB3276B90A}" type="datetime3">
              <a:rPr lang="en-AU"/>
              <a:pPr>
                <a:defRPr/>
              </a:pPr>
              <a:t>18 September, 2019</a:t>
            </a:fld>
            <a:endParaRPr lang="en-A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87F7946-7241-3C4A-B8FD-A43A66DAAD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4F5077-68FA-BE4B-9D22-0D21F7B479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B9B1BB6-34FF-9D42-AED5-D7CC552766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3 — Arithmetic for Computers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F0542F7-1E50-3C4D-B26E-879AF85E7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F261D87A-7966-4C48-8A81-F98E106A3AF1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7F386F0-9EB2-654D-825E-81AF219E42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A33549A-DFFF-034B-B70A-FBFEBCED33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F7965-B89D-2942-AE8C-66BB33C81AC9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076D8673-E97D-0C41-823B-DF58C15061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00004872-1288-4E4E-A123-0BD513BB7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086A66-0738-4342-A776-6F944E0283EF}" type="slidenum">
              <a:rPr lang="en-AU" altLang="en-US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59398" name="Rectangle 2">
            <a:extLst>
              <a:ext uri="{FF2B5EF4-FFF2-40B4-BE49-F238E27FC236}">
                <a16:creationId xmlns:a16="http://schemas.microsoft.com/office/drawing/2014/main" id="{E26751D0-020D-F54A-A512-FEAC27019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6031E7D5-A308-7D4C-BB80-86A74B48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A6D3E1-64C8-F043-B255-16752DD6D6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0692D7D-8745-6F47-97A8-0B83EA839F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1C44E4-5A30-0342-8A54-C12D2C2DE746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9A669A91-6F0F-CB44-9ECD-94FC6148CF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3865CE6B-FF34-E743-81BC-C8114F1B5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8F770-C845-3F42-87BF-DB97E37DC695}" type="slidenum">
              <a:rPr lang="en-AU" altLang="en-US">
                <a:latin typeface="Times New Roman" panose="02020603050405020304" pitchFamily="18" charset="0"/>
              </a:rPr>
              <a:pPr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0F18F97E-7E0D-0147-96AF-BC8460307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479C1F0F-F232-274E-9D67-D5909DE59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512585-01E3-AF41-8942-FDB561EBE4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4AA6467-1C15-5549-A713-1C3636257D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4B4AFA-7666-4B45-807F-2BE4245276BF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15DED3EB-FE45-D14F-AB7F-3870C0B95D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A222C313-D502-CE42-9FDE-A8014ABBB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2BA894-CBD1-E24A-BE8D-BA81C57BE999}" type="slidenum">
              <a:rPr lang="en-AU" altLang="en-US">
                <a:latin typeface="Times New Roman" panose="02020603050405020304" pitchFamily="18" charset="0"/>
              </a:rPr>
              <a:pPr/>
              <a:t>13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A722BB46-5005-6347-BB45-F1A414E17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F810E42C-A5C9-3340-A074-13AFBB798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193D07C-7E34-674D-824C-4F48BFAB45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1E273BB-71F8-D147-9F45-CF9E26810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3AAA1-11AB-9041-A738-39216DCBE5C0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B5893534-9AF4-644F-894A-84BA17AE93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977CD31B-84AA-CA43-A62E-C1D2083A2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4B6942-B903-2347-93CB-94BD8F0432A6}" type="slidenum">
              <a:rPr lang="en-AU" altLang="en-US">
                <a:latin typeface="Times New Roman" panose="02020603050405020304" pitchFamily="18" charset="0"/>
              </a:rPr>
              <a:pPr/>
              <a:t>14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E9E7BE21-DB9E-3046-975E-63A2FB73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5FF0A047-36F9-AB43-8F2A-2242FDBEC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AD392B5-6EDB-BB45-8FD4-D9F6BEBD99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BBF0AC8-1129-2F44-A6D5-E1C2461DD5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91014-1C1C-CC45-AD4E-26D6C2798D26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8747FB11-CBD8-FF42-8B5F-65B90AD303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9637" name="Rectangle 7">
            <a:extLst>
              <a:ext uri="{FF2B5EF4-FFF2-40B4-BE49-F238E27FC236}">
                <a16:creationId xmlns:a16="http://schemas.microsoft.com/office/drawing/2014/main" id="{3EEBE9C7-97E8-0D4F-AF1E-3D5F50114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C7DE9-322D-C44C-98F5-9329CC973C6B}" type="slidenum">
              <a:rPr lang="en-AU" altLang="en-US">
                <a:latin typeface="Times New Roman" panose="02020603050405020304" pitchFamily="18" charset="0"/>
              </a:rPr>
              <a:pPr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9638" name="Rectangle 2">
            <a:extLst>
              <a:ext uri="{FF2B5EF4-FFF2-40B4-BE49-F238E27FC236}">
                <a16:creationId xmlns:a16="http://schemas.microsoft.com/office/drawing/2014/main" id="{8B7D6A52-6968-7749-8801-E3C10B94C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>
            <a:extLst>
              <a:ext uri="{FF2B5EF4-FFF2-40B4-BE49-F238E27FC236}">
                <a16:creationId xmlns:a16="http://schemas.microsoft.com/office/drawing/2014/main" id="{506B57F8-D4BA-E747-B9CA-25E111B07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54EDB23-B975-1D45-A860-604905E1A8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991922E-C91E-1B47-B98A-F07ED6FD1B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2B92DD-9004-A24D-9CE2-5A79E4124C6B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78CE0644-30EA-214A-BCE6-01934B1C60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0661" name="Rectangle 7">
            <a:extLst>
              <a:ext uri="{FF2B5EF4-FFF2-40B4-BE49-F238E27FC236}">
                <a16:creationId xmlns:a16="http://schemas.microsoft.com/office/drawing/2014/main" id="{432B29F0-421A-B64C-975C-405DF6D48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16A563-C2C2-C547-A48B-FA9C2009E820}" type="slidenum">
              <a:rPr lang="en-AU" altLang="en-US">
                <a:latin typeface="Times New Roman" panose="02020603050405020304" pitchFamily="18" charset="0"/>
              </a:rPr>
              <a:pPr/>
              <a:t>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415B2094-0DD5-2042-B163-13379BA1D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>
            <a:extLst>
              <a:ext uri="{FF2B5EF4-FFF2-40B4-BE49-F238E27FC236}">
                <a16:creationId xmlns:a16="http://schemas.microsoft.com/office/drawing/2014/main" id="{252DAC52-6C67-FF46-AB90-D0FD24313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FAE2E01-CFC7-AA40-8C51-529E1A181E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F2C8B36-D85C-BB48-9696-CAA62EDEC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906D4-E729-BC44-B4B0-AAEC70D0E561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1684" name="Rectangle 6">
            <a:extLst>
              <a:ext uri="{FF2B5EF4-FFF2-40B4-BE49-F238E27FC236}">
                <a16:creationId xmlns:a16="http://schemas.microsoft.com/office/drawing/2014/main" id="{AE37A4E1-A105-9744-A9AF-5C500F8939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DC9E5A2F-CEEF-9640-BC91-5B0744AFF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51FF-4901-404A-B9E0-12977770EA5D}" type="slidenum">
              <a:rPr lang="en-AU" altLang="en-US">
                <a:latin typeface="Times New Roman" panose="02020603050405020304" pitchFamily="18" charset="0"/>
              </a:rPr>
              <a:pPr/>
              <a:t>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1686" name="Rectangle 2">
            <a:extLst>
              <a:ext uri="{FF2B5EF4-FFF2-40B4-BE49-F238E27FC236}">
                <a16:creationId xmlns:a16="http://schemas.microsoft.com/office/drawing/2014/main" id="{CD185CC3-8193-824C-B6B6-7C34ADA83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>
            <a:extLst>
              <a:ext uri="{FF2B5EF4-FFF2-40B4-BE49-F238E27FC236}">
                <a16:creationId xmlns:a16="http://schemas.microsoft.com/office/drawing/2014/main" id="{669F3136-C4B0-6545-BDDF-9DA671BD9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217C934-2EC1-294E-B21D-44B90DD1A3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654AE5F-DEE5-7A46-A126-CB5E9F11F6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A0726-1178-7A42-ACA2-7FCCEF8B96A8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1879763A-AE9C-7249-A129-B3FC9AD293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CE0A4505-74B7-6E42-928A-29191523F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32234D-726B-474C-B8C3-62BE94B04E17}" type="slidenum">
              <a:rPr lang="en-AU" altLang="en-US">
                <a:latin typeface="Times New Roman" panose="02020603050405020304" pitchFamily="18" charset="0"/>
              </a:rPr>
              <a:pPr/>
              <a:t>18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4E92DA20-1E86-594E-8D65-E37D200E3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>
            <a:extLst>
              <a:ext uri="{FF2B5EF4-FFF2-40B4-BE49-F238E27FC236}">
                <a16:creationId xmlns:a16="http://schemas.microsoft.com/office/drawing/2014/main" id="{3C15E9AF-4409-7B4B-958C-F87204B0B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26664E8-A928-6E42-B3C1-B17A20EBC8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78FD851-4A68-3D40-B4A3-44C8B49714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0D44D-3B07-1A45-B374-384BA52652D0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3732" name="Rectangle 6">
            <a:extLst>
              <a:ext uri="{FF2B5EF4-FFF2-40B4-BE49-F238E27FC236}">
                <a16:creationId xmlns:a16="http://schemas.microsoft.com/office/drawing/2014/main" id="{792F3771-5309-5044-B3F6-EF91ABD037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3733" name="Rectangle 7">
            <a:extLst>
              <a:ext uri="{FF2B5EF4-FFF2-40B4-BE49-F238E27FC236}">
                <a16:creationId xmlns:a16="http://schemas.microsoft.com/office/drawing/2014/main" id="{84F0C3FE-8CDB-C844-8DE9-578C9D041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112B7F-09C9-6244-B2C4-289EC80F0E1B}" type="slidenum">
              <a:rPr lang="en-AU" altLang="en-US">
                <a:latin typeface="Times New Roman" panose="02020603050405020304" pitchFamily="18" charset="0"/>
              </a:rPr>
              <a:pPr/>
              <a:t>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786D7B46-BA3E-7842-89F4-4DBE42D42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CDCF02EA-C428-5E47-9A85-EFF9E5A1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B7146F8-39CB-F049-9957-44D05DD195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9AD8A42-E853-1346-AB43-BF2FF30E54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42AC2-A6EC-DC44-9DF1-84370667325C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CA878552-487C-1D41-9005-80AAF1030B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15A12095-8A7D-1646-A3C8-8AFA51636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F3D3D-C5AD-5547-B271-BDBFB67AD66A}" type="slidenum">
              <a:rPr lang="en-AU" altLang="en-US">
                <a:latin typeface="Times New Roman" panose="02020603050405020304" pitchFamily="18" charset="0"/>
              </a:rPr>
              <a:pPr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69F45BE2-7B01-944B-84D6-7B4834D7F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BF82DC16-8555-AC4A-A8D8-846EBC4C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B12F72D-F539-5840-A29D-9B60CC7271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D16F7CC-08E9-2544-AFD5-C760EE83DE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910D-416C-184B-8239-F9FACF8EF1E8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145138E4-A820-2E42-81FA-FDFCF6079A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5781" name="Rectangle 7">
            <a:extLst>
              <a:ext uri="{FF2B5EF4-FFF2-40B4-BE49-F238E27FC236}">
                <a16:creationId xmlns:a16="http://schemas.microsoft.com/office/drawing/2014/main" id="{55807FCF-74D8-6441-8A37-55B7627EC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DAC2B-D42F-F84B-9097-1E42B1A3E821}" type="slidenum">
              <a:rPr lang="en-AU" altLang="en-US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5782" name="Rectangle 2">
            <a:extLst>
              <a:ext uri="{FF2B5EF4-FFF2-40B4-BE49-F238E27FC236}">
                <a16:creationId xmlns:a16="http://schemas.microsoft.com/office/drawing/2014/main" id="{FFD66689-8350-9C44-8EF8-865EA5A1C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>
            <a:extLst>
              <a:ext uri="{FF2B5EF4-FFF2-40B4-BE49-F238E27FC236}">
                <a16:creationId xmlns:a16="http://schemas.microsoft.com/office/drawing/2014/main" id="{ABBAC238-B871-F648-82E2-066B1C6A1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C568498-052D-B045-8AA6-7CB11C0661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4B2B38A-6C0E-9541-A74A-3CEB2F6BEF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3B3D6-4D78-7D48-B004-10A09308BB8C}" type="datetime3">
              <a:rPr lang="en-US" altLang="en-US" smtClean="0">
                <a:latin typeface="Times New Roman" panose="02020603050405020304" pitchFamily="18" charset="0"/>
              </a:rPr>
              <a:pPr/>
              <a:t>18 September 2019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2" name="Rectangle 6">
            <a:extLst>
              <a:ext uri="{FF2B5EF4-FFF2-40B4-BE49-F238E27FC236}">
                <a16:creationId xmlns:a16="http://schemas.microsoft.com/office/drawing/2014/main" id="{5E47DEBC-4CBF-2640-B34F-464DB9904F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14693" name="Rectangle 7">
            <a:extLst>
              <a:ext uri="{FF2B5EF4-FFF2-40B4-BE49-F238E27FC236}">
                <a16:creationId xmlns:a16="http://schemas.microsoft.com/office/drawing/2014/main" id="{8E8A214F-C56C-A044-A2F2-1AF1E0937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C1A15-F523-E443-8F3C-8F7501616B3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4" name="Rectangle 2">
            <a:extLst>
              <a:ext uri="{FF2B5EF4-FFF2-40B4-BE49-F238E27FC236}">
                <a16:creationId xmlns:a16="http://schemas.microsoft.com/office/drawing/2014/main" id="{E963ED03-12AF-BA44-8A05-19966C6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5" name="Rectangle 3">
            <a:extLst>
              <a:ext uri="{FF2B5EF4-FFF2-40B4-BE49-F238E27FC236}">
                <a16:creationId xmlns:a16="http://schemas.microsoft.com/office/drawing/2014/main" id="{0A313197-1A2D-A241-9AC2-44B7E13CF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4996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8DADE21-ABF3-464D-BFBB-7D3AD3CD19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36A0BB4-E1B5-5D4D-8A60-62FAE0738E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A6CC17-C6B7-CF49-89BE-D292E850D97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635F25C6-952E-1C4A-BC07-25DB7E517D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6D0C6A2D-C087-C64F-90EE-350712794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803B9-E90B-B24B-B70E-F4790A407227}" type="slidenum">
              <a:rPr lang="en-AU" altLang="en-US">
                <a:latin typeface="Times New Roman" panose="02020603050405020304" pitchFamily="18" charset="0"/>
              </a:rPr>
              <a:pPr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C6FE6675-3EB5-9F46-B500-7DC3AF52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>
            <a:extLst>
              <a:ext uri="{FF2B5EF4-FFF2-40B4-BE49-F238E27FC236}">
                <a16:creationId xmlns:a16="http://schemas.microsoft.com/office/drawing/2014/main" id="{A10A0706-4853-FC43-AB4E-AF8713250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0AF07EA-7EBE-7A41-895D-3666F18D78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A5808BB-DBCB-7B42-811F-706DF24955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591FD-EEFD-9B4B-9B04-6C34378102C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7828" name="Rectangle 6">
            <a:extLst>
              <a:ext uri="{FF2B5EF4-FFF2-40B4-BE49-F238E27FC236}">
                <a16:creationId xmlns:a16="http://schemas.microsoft.com/office/drawing/2014/main" id="{F35B0EF7-F901-4648-B97B-2985C5F47C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E420AD62-C135-7445-9E97-C2A28BDC6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8EAC91-0AEC-7840-8198-641A9AEC7DB5}" type="slidenum">
              <a:rPr lang="en-AU" altLang="en-US">
                <a:latin typeface="Times New Roman" panose="02020603050405020304" pitchFamily="18" charset="0"/>
              </a:rPr>
              <a:pPr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7830" name="Rectangle 2">
            <a:extLst>
              <a:ext uri="{FF2B5EF4-FFF2-40B4-BE49-F238E27FC236}">
                <a16:creationId xmlns:a16="http://schemas.microsoft.com/office/drawing/2014/main" id="{BED98BA6-9BD4-774C-9F85-CEDF9A3EE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0A3F8A5F-ECCB-C641-8E78-7CBFB5048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CE97BE7-6EE7-B44B-AA85-0F93A74917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70022B9-47C3-9C4F-89BB-82D2764E40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8829E-0BCE-BB4D-A96A-505F0593BD3A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42369C7E-55BC-CE4B-82D5-1511366A7B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E16DC82A-64FC-CC4B-B8FB-609E06A8A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8CD29-59AA-BB48-BA61-EBB3ED002AAC}" type="slidenum">
              <a:rPr lang="en-AU" altLang="en-US">
                <a:latin typeface="Times New Roman" panose="02020603050405020304" pitchFamily="18" charset="0"/>
              </a:rPr>
              <a:pPr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8854" name="Rectangle 2">
            <a:extLst>
              <a:ext uri="{FF2B5EF4-FFF2-40B4-BE49-F238E27FC236}">
                <a16:creationId xmlns:a16="http://schemas.microsoft.com/office/drawing/2014/main" id="{24DB7FD8-2E45-6C45-8042-AB5873637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E407B7A4-31F9-404A-BD8B-209366DFD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C5CBCE-DD9A-7B4C-A97E-CBF070586F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0410511-46A8-E04E-BBF3-F1115C151F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FBC59-5F1A-9347-914B-EBC8AF18C198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58887C86-80AA-D446-A6CD-E75FEB9707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9FC635A7-503C-FB4B-A57A-3F65D624F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2D9B9-D682-2341-B785-40629A4D501D}" type="slidenum">
              <a:rPr lang="en-AU" altLang="en-US">
                <a:latin typeface="Times New Roman" panose="02020603050405020304" pitchFamily="18" charset="0"/>
              </a:rPr>
              <a:pPr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9878" name="Rectangle 2">
            <a:extLst>
              <a:ext uri="{FF2B5EF4-FFF2-40B4-BE49-F238E27FC236}">
                <a16:creationId xmlns:a16="http://schemas.microsoft.com/office/drawing/2014/main" id="{E6851D94-2D26-B54E-9FFC-A296A962E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>
            <a:extLst>
              <a:ext uri="{FF2B5EF4-FFF2-40B4-BE49-F238E27FC236}">
                <a16:creationId xmlns:a16="http://schemas.microsoft.com/office/drawing/2014/main" id="{62E2CAC5-C188-634B-8891-4ECF4D2DC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B6E335B-8C55-2D4E-9529-9B6AF87323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4AE8CBD-1CCF-584C-9EDB-788D5E863F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9C6F1-C0B6-034E-937B-4AFD30116089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2F45DA1C-BC4C-D449-830F-30E6591314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318AC359-0C78-B74E-9D52-FF2B0E32F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508EC3-30DB-1444-A869-C01DF6B0EA08}" type="slidenum">
              <a:rPr lang="en-AU" altLang="en-US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0902" name="Rectangle 2">
            <a:extLst>
              <a:ext uri="{FF2B5EF4-FFF2-40B4-BE49-F238E27FC236}">
                <a16:creationId xmlns:a16="http://schemas.microsoft.com/office/drawing/2014/main" id="{566057AE-BD87-F648-A5B5-69556A569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>
            <a:extLst>
              <a:ext uri="{FF2B5EF4-FFF2-40B4-BE49-F238E27FC236}">
                <a16:creationId xmlns:a16="http://schemas.microsoft.com/office/drawing/2014/main" id="{E9462028-D5A4-564A-B217-0F63AE8E2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E2FD3E0-8454-B044-BF5A-ADFEBF469B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2C98CCC-D5BC-FA47-86EC-00F295284B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56AE17-8DF9-A547-B027-5C6FF6F16130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37C1C813-3D5F-E74F-A38A-5955E1E0B2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BCAF21E5-B8F5-E242-9F85-AF2EF1D99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83D8D8-F9AD-454E-93B4-76C1A406DEB6}" type="slidenum">
              <a:rPr lang="en-AU" altLang="en-US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1926" name="Rectangle 2">
            <a:extLst>
              <a:ext uri="{FF2B5EF4-FFF2-40B4-BE49-F238E27FC236}">
                <a16:creationId xmlns:a16="http://schemas.microsoft.com/office/drawing/2014/main" id="{B0EDEF34-0E35-1E4E-A442-9BCA1D02E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>
            <a:extLst>
              <a:ext uri="{FF2B5EF4-FFF2-40B4-BE49-F238E27FC236}">
                <a16:creationId xmlns:a16="http://schemas.microsoft.com/office/drawing/2014/main" id="{D283F4E5-F6EB-1746-8B08-4C1A06AC1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4C3F5DC-BB32-304F-826A-D38C3E4805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561D37A-6CDC-4643-8532-A265EC87C5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932E72-8396-8841-973E-897249269DEE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D48528B9-4438-7C4E-A8ED-2675644DB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EE10E704-FC65-2D4A-B21A-2A38687B8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BAF6D-9715-8441-A70E-A3CD75C9DEAD}" type="slidenum">
              <a:rPr lang="en-AU" altLang="en-US">
                <a:latin typeface="Times New Roman" panose="02020603050405020304" pitchFamily="18" charset="0"/>
              </a:rPr>
              <a:pPr/>
              <a:t>28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0AA66321-4F2B-B145-85AF-3C2CB090B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D01DB584-8B16-9A46-8F75-B2277CF3C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8A0802B-F62C-0B42-BD53-5315E23A94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A519569-3456-3B4D-8325-5BA2DF2CF1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43C84-E4DA-4E4F-BCB9-556991E343F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4D13C397-D490-7944-8C35-6D82153326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3973" name="Rectangle 7">
            <a:extLst>
              <a:ext uri="{FF2B5EF4-FFF2-40B4-BE49-F238E27FC236}">
                <a16:creationId xmlns:a16="http://schemas.microsoft.com/office/drawing/2014/main" id="{E295C220-EE52-0044-90AE-07AF9111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BF0410-1141-9D44-A01A-7429B3B8499F}" type="slidenum">
              <a:rPr lang="en-AU" altLang="en-US">
                <a:latin typeface="Times New Roman" panose="02020603050405020304" pitchFamily="18" charset="0"/>
              </a:rPr>
              <a:pPr/>
              <a:t>29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3974" name="Rectangle 2">
            <a:extLst>
              <a:ext uri="{FF2B5EF4-FFF2-40B4-BE49-F238E27FC236}">
                <a16:creationId xmlns:a16="http://schemas.microsoft.com/office/drawing/2014/main" id="{9A5A2F13-A16E-ED43-BAC9-5D72F9948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>
            <a:extLst>
              <a:ext uri="{FF2B5EF4-FFF2-40B4-BE49-F238E27FC236}">
                <a16:creationId xmlns:a16="http://schemas.microsoft.com/office/drawing/2014/main" id="{3711D464-F87C-4043-BC5C-B5A7682BC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D8ADBF5-C8B6-1B4E-908B-F9E826C4B2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6D33ABE-9AB3-4A44-A551-E4D53982F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E7D306-7283-CA4A-9C75-1B6A749F5741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5961EF1E-A917-4045-9F87-6CF8C84067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A0BA04AD-4348-7949-A9B1-CA3B010E8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BDEAF3-9B69-344E-A397-D60E1BC5E1E6}" type="slidenum">
              <a:rPr lang="en-AU" altLang="en-US">
                <a:latin typeface="Times New Roman" panose="02020603050405020304" pitchFamily="18" charset="0"/>
              </a:rPr>
              <a:pPr/>
              <a:t>30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4998" name="Rectangle 2">
            <a:extLst>
              <a:ext uri="{FF2B5EF4-FFF2-40B4-BE49-F238E27FC236}">
                <a16:creationId xmlns:a16="http://schemas.microsoft.com/office/drawing/2014/main" id="{2025ACF5-D50E-2645-8F91-C8C19B71B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>
            <a:extLst>
              <a:ext uri="{FF2B5EF4-FFF2-40B4-BE49-F238E27FC236}">
                <a16:creationId xmlns:a16="http://schemas.microsoft.com/office/drawing/2014/main" id="{3CBC48EC-34B1-5845-806F-74F1F87DD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36F24DD-B245-A344-B892-11A4B2341B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14EC130-00B9-2B4F-973E-8C932F72CF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5A9608-5947-E344-8F2D-96950CAB1C54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AAFB6F61-0A27-8141-953D-EA2C2392D8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044BA91C-0643-3344-9B0E-16675DD99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82038-D21E-744C-A240-E86438384CFE}" type="slidenum">
              <a:rPr lang="en-AU" altLang="en-US">
                <a:latin typeface="Times New Roman" panose="02020603050405020304" pitchFamily="18" charset="0"/>
              </a:rPr>
              <a:pPr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6022" name="Rectangle 2">
            <a:extLst>
              <a:ext uri="{FF2B5EF4-FFF2-40B4-BE49-F238E27FC236}">
                <a16:creationId xmlns:a16="http://schemas.microsoft.com/office/drawing/2014/main" id="{1FB0FD7E-2B8D-B448-87CA-F4B0DAD68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>
            <a:extLst>
              <a:ext uri="{FF2B5EF4-FFF2-40B4-BE49-F238E27FC236}">
                <a16:creationId xmlns:a16="http://schemas.microsoft.com/office/drawing/2014/main" id="{9F67885D-7A6A-C74D-81C2-C1542C98B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CD4152-A116-5E4E-9691-65AD8459FF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7D723C3-3E0D-784F-ACC6-29F0476EED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FB959-DE56-C847-827D-DC7CE4CD7CFB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234DC9E4-52F4-C842-9029-EB067D2B21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04010C67-D18C-2A4C-BA93-9730CCA41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41530F-4FD7-4B43-A0CB-348B5DD9C535}" type="slidenum">
              <a:rPr lang="en-AU" altLang="en-US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B85A9AA2-22F2-8F40-BA25-C411E7473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0D05DBD8-40BC-0B4E-AF95-0B88C04E0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755366A-70D5-AF4A-AE70-139D693BDE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BF83DCD-BC5D-0E46-979A-9710CA5999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3DBAEF-E9A3-1E45-AEB6-5B31EC7597E4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2CB9F9AE-7544-1A44-826F-88E1D17F48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DBE6BCBC-2DC6-2644-99B4-2D658081C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81745-F693-B049-9B67-741C7BD4C2EB}" type="slidenum">
              <a:rPr lang="en-AU" altLang="en-US">
                <a:latin typeface="Times New Roman" panose="02020603050405020304" pitchFamily="18" charset="0"/>
              </a:rPr>
              <a:pPr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6" name="Rectangle 2">
            <a:extLst>
              <a:ext uri="{FF2B5EF4-FFF2-40B4-BE49-F238E27FC236}">
                <a16:creationId xmlns:a16="http://schemas.microsoft.com/office/drawing/2014/main" id="{58B96248-D306-5A40-B8F1-16242FC99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>
            <a:extLst>
              <a:ext uri="{FF2B5EF4-FFF2-40B4-BE49-F238E27FC236}">
                <a16:creationId xmlns:a16="http://schemas.microsoft.com/office/drawing/2014/main" id="{BF750907-A8FC-D64B-B51F-FA8B011BB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82DCAFF-88D1-8943-AC9A-0B75157C1D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01A1AAA-373E-6B4D-91B0-1AFE1925E6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966F90-BCDD-1E4C-9876-FAC67FE98B42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8068" name="Rectangle 6">
            <a:extLst>
              <a:ext uri="{FF2B5EF4-FFF2-40B4-BE49-F238E27FC236}">
                <a16:creationId xmlns:a16="http://schemas.microsoft.com/office/drawing/2014/main" id="{4C5118D0-D9C4-0045-BF5C-D5CD1D6117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8069" name="Rectangle 7">
            <a:extLst>
              <a:ext uri="{FF2B5EF4-FFF2-40B4-BE49-F238E27FC236}">
                <a16:creationId xmlns:a16="http://schemas.microsoft.com/office/drawing/2014/main" id="{976A3BD4-C267-2242-9AA5-8777ACEE0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66E11B-E0FE-3544-BB9A-F3F24FD16353}" type="slidenum">
              <a:rPr lang="en-AU" altLang="en-US">
                <a:latin typeface="Times New Roman" panose="02020603050405020304" pitchFamily="18" charset="0"/>
              </a:rPr>
              <a:pPr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8070" name="Rectangle 2">
            <a:extLst>
              <a:ext uri="{FF2B5EF4-FFF2-40B4-BE49-F238E27FC236}">
                <a16:creationId xmlns:a16="http://schemas.microsoft.com/office/drawing/2014/main" id="{AA221463-15A6-3E45-9C9F-1EDB59332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>
            <a:extLst>
              <a:ext uri="{FF2B5EF4-FFF2-40B4-BE49-F238E27FC236}">
                <a16:creationId xmlns:a16="http://schemas.microsoft.com/office/drawing/2014/main" id="{83B2EB95-EA3B-044F-B5FD-6C0F96425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EE21B8B-C1EA-ED4A-B64F-FE05067C64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9742BB8-0C8E-0648-9151-68CD87A87E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FC7A8-08D7-3343-81A2-3E95A9C0196E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9092" name="Rectangle 6">
            <a:extLst>
              <a:ext uri="{FF2B5EF4-FFF2-40B4-BE49-F238E27FC236}">
                <a16:creationId xmlns:a16="http://schemas.microsoft.com/office/drawing/2014/main" id="{9D1240AA-B67A-D544-B462-23F4D6482F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DD51CA25-6254-EB41-80A4-E4A2B9E21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07BF3-7676-944A-B82B-3969CA554EEF}" type="slidenum">
              <a:rPr lang="en-AU" altLang="en-US">
                <a:latin typeface="Times New Roman" panose="02020603050405020304" pitchFamily="18" charset="0"/>
              </a:rPr>
              <a:pPr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12E8306D-A20F-5F4B-8915-6D3536CEB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6D4DD48C-EAFF-EE43-92A0-15B10D19B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AC6430C-E75F-6F4B-9084-32C7A9771D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6DA3610-9291-CE43-A77F-E7C2EA2A64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B372A-322F-8B48-9A85-93BD9B854341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0116" name="Rectangle 6">
            <a:extLst>
              <a:ext uri="{FF2B5EF4-FFF2-40B4-BE49-F238E27FC236}">
                <a16:creationId xmlns:a16="http://schemas.microsoft.com/office/drawing/2014/main" id="{134FF4FE-933A-8042-B373-FDFBD6BD02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4DEE7EFB-DEE4-6544-AC2F-1EE3B5BD1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47B449-3870-1F46-A3ED-80A4B3EC243E}" type="slidenum">
              <a:rPr lang="en-AU" altLang="en-US">
                <a:latin typeface="Times New Roman" panose="02020603050405020304" pitchFamily="18" charset="0"/>
              </a:rPr>
              <a:pPr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0118" name="Rectangle 2">
            <a:extLst>
              <a:ext uri="{FF2B5EF4-FFF2-40B4-BE49-F238E27FC236}">
                <a16:creationId xmlns:a16="http://schemas.microsoft.com/office/drawing/2014/main" id="{C24B6752-EF85-634D-808D-9E697F555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>
            <a:extLst>
              <a:ext uri="{FF2B5EF4-FFF2-40B4-BE49-F238E27FC236}">
                <a16:creationId xmlns:a16="http://schemas.microsoft.com/office/drawing/2014/main" id="{F1130B35-F936-294A-B96D-0753F6700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9873E28-024B-B64F-8972-D7711F8C72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DC1E868-F52C-1345-B0CD-6C4556517E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CAECA-A364-7249-A15D-BD88E10D7A53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0483537A-C500-5642-B96D-69FC42DB76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5ADB6753-2345-AB49-96F3-2B1F95EAB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DEE40-1B67-A84C-9CFC-227212885386}" type="slidenum">
              <a:rPr lang="en-AU" altLang="en-US">
                <a:latin typeface="Times New Roman" panose="02020603050405020304" pitchFamily="18" charset="0"/>
              </a:rPr>
              <a:pPr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1142" name="Rectangle 2">
            <a:extLst>
              <a:ext uri="{FF2B5EF4-FFF2-40B4-BE49-F238E27FC236}">
                <a16:creationId xmlns:a16="http://schemas.microsoft.com/office/drawing/2014/main" id="{E6ED8339-51D8-644A-90AE-8EAC7A511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485AA0B1-D769-B448-A863-63C9B6836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AB04085-D997-414E-80B6-127824C54E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31E4C7E-ECFC-7741-AA20-B3FB3311F7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BDB0B6-8673-0E42-81A4-224E64AFA675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D1AFD3B8-FB89-5541-9D2F-228BF2C9D9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2165" name="Rectangle 7">
            <a:extLst>
              <a:ext uri="{FF2B5EF4-FFF2-40B4-BE49-F238E27FC236}">
                <a16:creationId xmlns:a16="http://schemas.microsoft.com/office/drawing/2014/main" id="{0B4A9E72-B947-D742-87AC-03B77878E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BDD703-B579-604F-B3EA-435F06894C74}" type="slidenum">
              <a:rPr lang="en-AU" altLang="en-US">
                <a:latin typeface="Times New Roman" panose="02020603050405020304" pitchFamily="18" charset="0"/>
              </a:rPr>
              <a:pPr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2166" name="Rectangle 2">
            <a:extLst>
              <a:ext uri="{FF2B5EF4-FFF2-40B4-BE49-F238E27FC236}">
                <a16:creationId xmlns:a16="http://schemas.microsoft.com/office/drawing/2014/main" id="{90063DB5-6885-C049-B85A-5A04418B5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>
            <a:extLst>
              <a:ext uri="{FF2B5EF4-FFF2-40B4-BE49-F238E27FC236}">
                <a16:creationId xmlns:a16="http://schemas.microsoft.com/office/drawing/2014/main" id="{D513FF62-433A-0945-9CB8-AED4D5339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051F36B-997B-024F-B4C1-D710811FDA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B945131-8119-8D42-B32A-069AC96562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157A1-523D-7D4A-BA3B-BA59B95D2A8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F2307543-CB87-3F44-AE4A-F9C16A48D5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3189" name="Rectangle 7">
            <a:extLst>
              <a:ext uri="{FF2B5EF4-FFF2-40B4-BE49-F238E27FC236}">
                <a16:creationId xmlns:a16="http://schemas.microsoft.com/office/drawing/2014/main" id="{471A390F-52B3-DB4C-BBFE-AB06BFC77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6C3C9-ED74-2847-92EB-A1BE2CDDF207}" type="slidenum">
              <a:rPr lang="en-AU" altLang="en-US">
                <a:latin typeface="Times New Roman" panose="02020603050405020304" pitchFamily="18" charset="0"/>
              </a:rPr>
              <a:pPr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3190" name="Rectangle 2">
            <a:extLst>
              <a:ext uri="{FF2B5EF4-FFF2-40B4-BE49-F238E27FC236}">
                <a16:creationId xmlns:a16="http://schemas.microsoft.com/office/drawing/2014/main" id="{2D939C6B-24C3-8945-AF67-905FAE81B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>
            <a:extLst>
              <a:ext uri="{FF2B5EF4-FFF2-40B4-BE49-F238E27FC236}">
                <a16:creationId xmlns:a16="http://schemas.microsoft.com/office/drawing/2014/main" id="{32354C6C-ABAD-3542-ACCE-7EC2C7995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DA27345-512B-6647-A1D0-2A96C930F1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21DB3C1-4E0E-AA49-8D02-1873AAC6D3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4BCC33-48AB-7743-B6E6-499FD2676481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6E02EC31-3DE2-8641-8FB5-7B655BB35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4213" name="Rectangle 7">
            <a:extLst>
              <a:ext uri="{FF2B5EF4-FFF2-40B4-BE49-F238E27FC236}">
                <a16:creationId xmlns:a16="http://schemas.microsoft.com/office/drawing/2014/main" id="{034FA2E9-1657-3643-A950-441AF1B87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65A31-92FF-FE4F-AF57-0EE8CDAC02C1}" type="slidenum">
              <a:rPr lang="en-AU" altLang="en-US">
                <a:latin typeface="Times New Roman" panose="02020603050405020304" pitchFamily="18" charset="0"/>
              </a:rPr>
              <a:pPr/>
              <a:t>39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4214" name="Rectangle 2">
            <a:extLst>
              <a:ext uri="{FF2B5EF4-FFF2-40B4-BE49-F238E27FC236}">
                <a16:creationId xmlns:a16="http://schemas.microsoft.com/office/drawing/2014/main" id="{CD44837D-E513-1345-BDB6-6266D8486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>
            <a:extLst>
              <a:ext uri="{FF2B5EF4-FFF2-40B4-BE49-F238E27FC236}">
                <a16:creationId xmlns:a16="http://schemas.microsoft.com/office/drawing/2014/main" id="{630C5DDA-263B-404C-B835-51C1C16C8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653E1B1-6E9A-604B-9A94-09C5EE4EF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3D9B802-A1D3-314D-B245-BF3F8AB6A9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DFC45-D511-984D-9824-5F9EB091E25F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5236" name="Rectangle 6">
            <a:extLst>
              <a:ext uri="{FF2B5EF4-FFF2-40B4-BE49-F238E27FC236}">
                <a16:creationId xmlns:a16="http://schemas.microsoft.com/office/drawing/2014/main" id="{5A2530A0-9829-CA49-9E3A-38D4B03CCF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9DC56840-2BC4-A040-BBCE-EEB92C008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6D012D-6340-8044-BF73-9431D060A507}" type="slidenum">
              <a:rPr lang="en-AU" altLang="en-US">
                <a:latin typeface="Times New Roman" panose="02020603050405020304" pitchFamily="18" charset="0"/>
              </a:rPr>
              <a:pPr/>
              <a:t>40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5238" name="Rectangle 2">
            <a:extLst>
              <a:ext uri="{FF2B5EF4-FFF2-40B4-BE49-F238E27FC236}">
                <a16:creationId xmlns:a16="http://schemas.microsoft.com/office/drawing/2014/main" id="{275C1DDD-4A95-E146-8958-6BC9E88D3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>
            <a:extLst>
              <a:ext uri="{FF2B5EF4-FFF2-40B4-BE49-F238E27FC236}">
                <a16:creationId xmlns:a16="http://schemas.microsoft.com/office/drawing/2014/main" id="{46102065-1821-2349-AEBB-C481D14E0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7EFAB59-B8CF-6C4E-A154-6C8AABC5A9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C2DD48E-1FD0-BC42-B817-3E4261E2A4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C8612D-20BA-1A4E-9945-81E9E48B1E88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6260" name="Rectangle 6">
            <a:extLst>
              <a:ext uri="{FF2B5EF4-FFF2-40B4-BE49-F238E27FC236}">
                <a16:creationId xmlns:a16="http://schemas.microsoft.com/office/drawing/2014/main" id="{F3E66ADE-8DFF-C44A-9B0C-509C6AA781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E8CBA3D4-1AD7-BC42-A1D8-BF8C066A2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66B631-E6E8-6242-8656-387A4B576B49}" type="slidenum">
              <a:rPr lang="en-AU" altLang="en-US">
                <a:latin typeface="Times New Roman" panose="02020603050405020304" pitchFamily="18" charset="0"/>
              </a:rPr>
              <a:pPr/>
              <a:t>41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6262" name="Rectangle 2">
            <a:extLst>
              <a:ext uri="{FF2B5EF4-FFF2-40B4-BE49-F238E27FC236}">
                <a16:creationId xmlns:a16="http://schemas.microsoft.com/office/drawing/2014/main" id="{BD74BB20-1A84-1B43-94F5-F6D64C607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>
            <a:extLst>
              <a:ext uri="{FF2B5EF4-FFF2-40B4-BE49-F238E27FC236}">
                <a16:creationId xmlns:a16="http://schemas.microsoft.com/office/drawing/2014/main" id="{714DE7DF-40CF-C64C-85AA-8D4DE5851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3BE1EAF-E519-E341-A925-E702327B29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22E2F93-22D3-CC4E-A779-1E537F6049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79D5B-B9F2-5541-90C5-02E837F3D32E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444" name="Rectangle 6">
            <a:extLst>
              <a:ext uri="{FF2B5EF4-FFF2-40B4-BE49-F238E27FC236}">
                <a16:creationId xmlns:a16="http://schemas.microsoft.com/office/drawing/2014/main" id="{693EE462-70B9-5B4B-81D3-817F465434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1445" name="Rectangle 7">
            <a:extLst>
              <a:ext uri="{FF2B5EF4-FFF2-40B4-BE49-F238E27FC236}">
                <a16:creationId xmlns:a16="http://schemas.microsoft.com/office/drawing/2014/main" id="{C78B229A-4111-0B47-A970-84B0C7B09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4FB288-83F4-9F45-A4B5-CB5705537703}" type="slidenum">
              <a:rPr lang="en-AU" altLang="en-US">
                <a:latin typeface="Times New Roman" panose="02020603050405020304" pitchFamily="18" charset="0"/>
              </a:rPr>
              <a:pPr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446" name="Rectangle 2">
            <a:extLst>
              <a:ext uri="{FF2B5EF4-FFF2-40B4-BE49-F238E27FC236}">
                <a16:creationId xmlns:a16="http://schemas.microsoft.com/office/drawing/2014/main" id="{4DA515F1-00D4-0348-A91C-34A606087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>
            <a:extLst>
              <a:ext uri="{FF2B5EF4-FFF2-40B4-BE49-F238E27FC236}">
                <a16:creationId xmlns:a16="http://schemas.microsoft.com/office/drawing/2014/main" id="{0B24CD9F-DFC0-7447-B2BF-F2ECD8200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4E58548-24A7-A941-8D4F-931176DA30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373265E-47CF-8442-8A88-F8CB048E5D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FC2B5-DDFD-D24E-8E8F-FF2A5C80A8D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7284" name="Rectangle 6">
            <a:extLst>
              <a:ext uri="{FF2B5EF4-FFF2-40B4-BE49-F238E27FC236}">
                <a16:creationId xmlns:a16="http://schemas.microsoft.com/office/drawing/2014/main" id="{D31600A3-8D8A-EF40-A4C5-D4142AC459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C729A789-1D7B-DB49-A113-3CC88F6B2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74783E-4546-8142-8C2B-B5AFC60CBFAC}" type="slidenum">
              <a:rPr lang="en-AU" altLang="en-US">
                <a:latin typeface="Times New Roman" panose="02020603050405020304" pitchFamily="18" charset="0"/>
              </a:rPr>
              <a:pPr/>
              <a:t>42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86717DCA-D161-EC48-854E-19726BAE8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>
            <a:extLst>
              <a:ext uri="{FF2B5EF4-FFF2-40B4-BE49-F238E27FC236}">
                <a16:creationId xmlns:a16="http://schemas.microsoft.com/office/drawing/2014/main" id="{3D6F10F7-F33A-8D41-98D9-BE43EB74B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7DF6640-C95D-FC43-A9B1-67431644B5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B021A19-007F-6041-8C6A-23894E9A18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B24BD-E4AA-E647-9BB2-A59ED993D452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8308" name="Rectangle 6">
            <a:extLst>
              <a:ext uri="{FF2B5EF4-FFF2-40B4-BE49-F238E27FC236}">
                <a16:creationId xmlns:a16="http://schemas.microsoft.com/office/drawing/2014/main" id="{FF8CB8DE-16B0-CB41-8421-4FFBFFD8EE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4C98A8AF-5928-5D41-A99E-E02D30B62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676F1E-43A8-584A-816B-90E21DFF259E}" type="slidenum">
              <a:rPr lang="en-AU" altLang="en-US">
                <a:latin typeface="Times New Roman" panose="02020603050405020304" pitchFamily="18" charset="0"/>
              </a:rPr>
              <a:pPr/>
              <a:t>43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8310" name="Rectangle 2">
            <a:extLst>
              <a:ext uri="{FF2B5EF4-FFF2-40B4-BE49-F238E27FC236}">
                <a16:creationId xmlns:a16="http://schemas.microsoft.com/office/drawing/2014/main" id="{BCE0297C-A6E1-D44F-A39A-A7D780C50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>
            <a:extLst>
              <a:ext uri="{FF2B5EF4-FFF2-40B4-BE49-F238E27FC236}">
                <a16:creationId xmlns:a16="http://schemas.microsoft.com/office/drawing/2014/main" id="{F331B300-E6A8-9A41-AA02-2787B24B6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9E8482E-66B0-B346-9A77-78D8554EAC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79665E1-A222-9144-AD61-3C575EAEE0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9CEBB-AD47-C04E-9A49-1E35F5CF51F6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9332" name="Rectangle 6">
            <a:extLst>
              <a:ext uri="{FF2B5EF4-FFF2-40B4-BE49-F238E27FC236}">
                <a16:creationId xmlns:a16="http://schemas.microsoft.com/office/drawing/2014/main" id="{E1E26197-1968-5F4B-BBEB-F44900D240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99333" name="Rectangle 7">
            <a:extLst>
              <a:ext uri="{FF2B5EF4-FFF2-40B4-BE49-F238E27FC236}">
                <a16:creationId xmlns:a16="http://schemas.microsoft.com/office/drawing/2014/main" id="{046F87FE-9796-CB44-84FA-CEDF8B050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25E14-EC88-ED46-B37F-0FB0D8F5410A}" type="slidenum">
              <a:rPr lang="en-AU" altLang="en-US">
                <a:latin typeface="Times New Roman" panose="02020603050405020304" pitchFamily="18" charset="0"/>
              </a:rPr>
              <a:pPr/>
              <a:t>45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9334" name="Rectangle 2">
            <a:extLst>
              <a:ext uri="{FF2B5EF4-FFF2-40B4-BE49-F238E27FC236}">
                <a16:creationId xmlns:a16="http://schemas.microsoft.com/office/drawing/2014/main" id="{3D739B80-38C3-0A41-8F3A-9C8E875EF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>
            <a:extLst>
              <a:ext uri="{FF2B5EF4-FFF2-40B4-BE49-F238E27FC236}">
                <a16:creationId xmlns:a16="http://schemas.microsoft.com/office/drawing/2014/main" id="{0E9CB627-933E-F348-8880-4A041F3A3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093A741-1E47-014B-B2F0-67B0BD78B8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9487BC5-DA0D-7D46-84DA-9C265D030D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2F053-2F89-E849-AB76-E4BF80EF8D13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0356" name="Rectangle 6">
            <a:extLst>
              <a:ext uri="{FF2B5EF4-FFF2-40B4-BE49-F238E27FC236}">
                <a16:creationId xmlns:a16="http://schemas.microsoft.com/office/drawing/2014/main" id="{FA29260F-5DAB-1F4F-AF74-C8F47D7163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0357" name="Rectangle 7">
            <a:extLst>
              <a:ext uri="{FF2B5EF4-FFF2-40B4-BE49-F238E27FC236}">
                <a16:creationId xmlns:a16="http://schemas.microsoft.com/office/drawing/2014/main" id="{CAE2C7FD-FEA6-6F4F-9260-F79338467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E3AECB-C336-4B46-8507-E531D8DD7766}" type="slidenum">
              <a:rPr lang="en-AU" altLang="en-US">
                <a:latin typeface="Times New Roman" panose="02020603050405020304" pitchFamily="18" charset="0"/>
              </a:rPr>
              <a:pPr/>
              <a:t>46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0358" name="Rectangle 2">
            <a:extLst>
              <a:ext uri="{FF2B5EF4-FFF2-40B4-BE49-F238E27FC236}">
                <a16:creationId xmlns:a16="http://schemas.microsoft.com/office/drawing/2014/main" id="{1F5B60F7-615F-8242-A81F-D5FEB48F8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>
            <a:extLst>
              <a:ext uri="{FF2B5EF4-FFF2-40B4-BE49-F238E27FC236}">
                <a16:creationId xmlns:a16="http://schemas.microsoft.com/office/drawing/2014/main" id="{EE7A0ED0-EAD6-0A45-9D8D-51A643ACD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1859416-4973-B241-910F-4EA00FC16B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F8D2CF1-9DA9-BA40-85E0-A35A084E10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B606B-DC48-8444-B045-7BBAE6ACA159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1380" name="Rectangle 6">
            <a:extLst>
              <a:ext uri="{FF2B5EF4-FFF2-40B4-BE49-F238E27FC236}">
                <a16:creationId xmlns:a16="http://schemas.microsoft.com/office/drawing/2014/main" id="{D4F9E190-1F90-384D-8614-FEE5C216E5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1381" name="Rectangle 7">
            <a:extLst>
              <a:ext uri="{FF2B5EF4-FFF2-40B4-BE49-F238E27FC236}">
                <a16:creationId xmlns:a16="http://schemas.microsoft.com/office/drawing/2014/main" id="{D9B58B06-A50A-FF40-8D5A-CADD13450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D27A24-4005-3342-8A9A-629252A98960}" type="slidenum">
              <a:rPr lang="en-AU" altLang="en-US">
                <a:latin typeface="Times New Roman" panose="02020603050405020304" pitchFamily="18" charset="0"/>
              </a:rPr>
              <a:pPr/>
              <a:t>47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1382" name="Rectangle 2">
            <a:extLst>
              <a:ext uri="{FF2B5EF4-FFF2-40B4-BE49-F238E27FC236}">
                <a16:creationId xmlns:a16="http://schemas.microsoft.com/office/drawing/2014/main" id="{F19E5F73-DC43-5746-A85E-62080C432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>
            <a:extLst>
              <a:ext uri="{FF2B5EF4-FFF2-40B4-BE49-F238E27FC236}">
                <a16:creationId xmlns:a16="http://schemas.microsoft.com/office/drawing/2014/main" id="{06BC5B11-A4CF-3D44-88C6-0978156E8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F738E76-B9A6-F043-B412-C102AAD196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4510219-6E26-F741-B026-EEC507F1A2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E7975-06A4-A349-A19A-19883665969D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998BD73C-B0B1-4449-A339-EA2E41569C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2405" name="Rectangle 7">
            <a:extLst>
              <a:ext uri="{FF2B5EF4-FFF2-40B4-BE49-F238E27FC236}">
                <a16:creationId xmlns:a16="http://schemas.microsoft.com/office/drawing/2014/main" id="{926F4E0A-2A04-4243-A93D-EF82CF01F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38BB96-E208-994F-8B36-A036702A05E3}" type="slidenum">
              <a:rPr lang="en-AU" altLang="en-US">
                <a:latin typeface="Times New Roman" panose="02020603050405020304" pitchFamily="18" charset="0"/>
              </a:rPr>
              <a:pPr/>
              <a:t>52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2406" name="Rectangle 2">
            <a:extLst>
              <a:ext uri="{FF2B5EF4-FFF2-40B4-BE49-F238E27FC236}">
                <a16:creationId xmlns:a16="http://schemas.microsoft.com/office/drawing/2014/main" id="{3D90E62F-FE3D-4944-A45D-AEE15FA7A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>
            <a:extLst>
              <a:ext uri="{FF2B5EF4-FFF2-40B4-BE49-F238E27FC236}">
                <a16:creationId xmlns:a16="http://schemas.microsoft.com/office/drawing/2014/main" id="{27639C93-0836-4141-B0E4-931666BC7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3709712-21FF-0F42-969B-E3CA562F08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361340F-4CF8-824D-A6E8-00C00EED43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BDE9A-2A03-3E44-8C13-35471617A3EE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DCA243D7-843C-7545-9F38-C7C5675086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3429" name="Rectangle 7">
            <a:extLst>
              <a:ext uri="{FF2B5EF4-FFF2-40B4-BE49-F238E27FC236}">
                <a16:creationId xmlns:a16="http://schemas.microsoft.com/office/drawing/2014/main" id="{A9E9B2F8-9AE9-5045-B609-E6441BED6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FB329B-D840-3B40-AC68-24A745CCF591}" type="slidenum">
              <a:rPr lang="en-AU" altLang="en-US">
                <a:latin typeface="Times New Roman" panose="02020603050405020304" pitchFamily="18" charset="0"/>
              </a:rPr>
              <a:pPr/>
              <a:t>53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3430" name="Rectangle 2">
            <a:extLst>
              <a:ext uri="{FF2B5EF4-FFF2-40B4-BE49-F238E27FC236}">
                <a16:creationId xmlns:a16="http://schemas.microsoft.com/office/drawing/2014/main" id="{31B6A20B-1F9F-1D45-ACAF-0F1672174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>
            <a:extLst>
              <a:ext uri="{FF2B5EF4-FFF2-40B4-BE49-F238E27FC236}">
                <a16:creationId xmlns:a16="http://schemas.microsoft.com/office/drawing/2014/main" id="{DADE63B7-C693-3041-87D1-75FAC8BA1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FEBD15C-C610-784B-9694-0F6D7E96B3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7888C5B-439F-044E-A1BB-3C7719B603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B7B7D6-0B27-9E47-B46F-582CB68B9D1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4452" name="Rectangle 6">
            <a:extLst>
              <a:ext uri="{FF2B5EF4-FFF2-40B4-BE49-F238E27FC236}">
                <a16:creationId xmlns:a16="http://schemas.microsoft.com/office/drawing/2014/main" id="{FD593A4A-A4DB-CC4C-A0E9-F6BF28E967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4453" name="Rectangle 7">
            <a:extLst>
              <a:ext uri="{FF2B5EF4-FFF2-40B4-BE49-F238E27FC236}">
                <a16:creationId xmlns:a16="http://schemas.microsoft.com/office/drawing/2014/main" id="{C522487F-816D-2848-87C2-0B298ABCE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24AA7-16D2-1645-B865-B2AC5C7F4B01}" type="slidenum">
              <a:rPr lang="en-AU" altLang="en-US">
                <a:latin typeface="Times New Roman" panose="02020603050405020304" pitchFamily="18" charset="0"/>
              </a:rPr>
              <a:pPr/>
              <a:t>54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2">
            <a:extLst>
              <a:ext uri="{FF2B5EF4-FFF2-40B4-BE49-F238E27FC236}">
                <a16:creationId xmlns:a16="http://schemas.microsoft.com/office/drawing/2014/main" id="{0AD87B84-DA1C-FC40-962A-8A7CEB3BF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>
            <a:extLst>
              <a:ext uri="{FF2B5EF4-FFF2-40B4-BE49-F238E27FC236}">
                <a16:creationId xmlns:a16="http://schemas.microsoft.com/office/drawing/2014/main" id="{7F47ED50-7669-B643-853B-9AEDB4684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5408056A-35F1-274B-BE14-EDB39A94A2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2F9930E-0B43-6F47-AF66-3211FDD7EA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48A64-B894-E34A-A9FC-C1538C434B1F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2B94C41E-975E-854B-BA21-2D4B4E4622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5477" name="Rectangle 7">
            <a:extLst>
              <a:ext uri="{FF2B5EF4-FFF2-40B4-BE49-F238E27FC236}">
                <a16:creationId xmlns:a16="http://schemas.microsoft.com/office/drawing/2014/main" id="{547C08D8-DD2B-8941-9354-806A8955F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C6717C-BF8D-D945-B74E-1DF12B02A6E3}" type="slidenum">
              <a:rPr lang="en-AU" altLang="en-US">
                <a:latin typeface="Times New Roman" panose="02020603050405020304" pitchFamily="18" charset="0"/>
              </a:rPr>
              <a:pPr/>
              <a:t>55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5478" name="Rectangle 2">
            <a:extLst>
              <a:ext uri="{FF2B5EF4-FFF2-40B4-BE49-F238E27FC236}">
                <a16:creationId xmlns:a16="http://schemas.microsoft.com/office/drawing/2014/main" id="{DCBB18BD-86B6-1A47-8343-AAF7761F1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>
            <a:extLst>
              <a:ext uri="{FF2B5EF4-FFF2-40B4-BE49-F238E27FC236}">
                <a16:creationId xmlns:a16="http://schemas.microsoft.com/office/drawing/2014/main" id="{1EF53C68-76AD-2C49-A7EF-89C82CFC5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8560D493-291F-A248-A54B-29AA65E93B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8922CAD-3FA9-2B4C-8C9E-35B8D01266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554EE6-BEE7-E843-8744-436AC0B3539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6500" name="Rectangle 6">
            <a:extLst>
              <a:ext uri="{FF2B5EF4-FFF2-40B4-BE49-F238E27FC236}">
                <a16:creationId xmlns:a16="http://schemas.microsoft.com/office/drawing/2014/main" id="{46B50EBA-4F45-9648-A330-CFE2FE74C0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106501" name="Rectangle 7">
            <a:extLst>
              <a:ext uri="{FF2B5EF4-FFF2-40B4-BE49-F238E27FC236}">
                <a16:creationId xmlns:a16="http://schemas.microsoft.com/office/drawing/2014/main" id="{8A9F127F-C921-3242-BBA2-429B49D34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F466C-E6CA-B640-8BE7-DBD2FA010CCC}" type="slidenum">
              <a:rPr lang="en-AU" altLang="en-US">
                <a:latin typeface="Times New Roman" panose="02020603050405020304" pitchFamily="18" charset="0"/>
              </a:rPr>
              <a:pPr/>
              <a:t>56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6502" name="Rectangle 2">
            <a:extLst>
              <a:ext uri="{FF2B5EF4-FFF2-40B4-BE49-F238E27FC236}">
                <a16:creationId xmlns:a16="http://schemas.microsoft.com/office/drawing/2014/main" id="{A4266692-F069-C44E-AB0B-A6DC51EFD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>
            <a:extLst>
              <a:ext uri="{FF2B5EF4-FFF2-40B4-BE49-F238E27FC236}">
                <a16:creationId xmlns:a16="http://schemas.microsoft.com/office/drawing/2014/main" id="{528D2477-9B3F-5F4A-B6CE-5DDD82F35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3875913-A2CD-2949-9D9A-1ED3E62ACD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55D0AE1-F228-B541-990E-3F014FA827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AAB6B-97EC-2442-BF19-552C864B9A50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1533D15D-A283-E940-A9FF-1DC85770EA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9563E64E-3B8D-134F-A80E-55B34A892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14F29-D259-994C-BC1B-C1C467DD5AA6}" type="slidenum">
              <a:rPr lang="en-AU" altLang="en-US">
                <a:latin typeface="Times New Roman" panose="02020603050405020304" pitchFamily="18" charset="0"/>
              </a:rPr>
              <a:pPr/>
              <a:t>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31F4B77D-C56E-F647-91A3-13CC6B6C3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D5A28E2D-E828-514C-95C2-23B662BCE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3218904-48D6-FD43-8123-047151E5AF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2665289-1AB4-B845-8896-BDA45C8DEB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AE7CC-4F5A-7243-B3B4-3D22D26B6808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9D3480E2-2AED-594A-8303-910BA33345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02B3F872-A69F-F24A-AE91-D90440837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92C8EB-E70D-A046-B157-BDDDD811329F}" type="slidenum">
              <a:rPr lang="en-AU" altLang="en-US">
                <a:latin typeface="Times New Roman" panose="02020603050405020304" pitchFamily="18" charset="0"/>
              </a:rPr>
              <a:pPr/>
              <a:t>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3494" name="Rectangle 2">
            <a:extLst>
              <a:ext uri="{FF2B5EF4-FFF2-40B4-BE49-F238E27FC236}">
                <a16:creationId xmlns:a16="http://schemas.microsoft.com/office/drawing/2014/main" id="{22576D21-C292-494F-A533-C46452AF7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>
            <a:extLst>
              <a:ext uri="{FF2B5EF4-FFF2-40B4-BE49-F238E27FC236}">
                <a16:creationId xmlns:a16="http://schemas.microsoft.com/office/drawing/2014/main" id="{3E54D4AC-A46F-8145-B551-31F578614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B67AE2F-6A86-D84A-A7C2-D200395D52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2D5A6FE-ABC8-1C44-9785-6628836D0E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35996C-F51E-CD46-9BAF-0DCAB5BD38FC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E6C5C527-48F9-E546-B5ED-B732A4AD86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A0FD8994-EC6C-CB4F-99AC-32341007C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9C3739-87E2-D741-90A2-4A83F6C1BE3E}" type="slidenum">
              <a:rPr lang="en-AU" altLang="en-US">
                <a:latin typeface="Times New Roman" panose="02020603050405020304" pitchFamily="18" charset="0"/>
              </a:rPr>
              <a:pPr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2">
            <a:extLst>
              <a:ext uri="{FF2B5EF4-FFF2-40B4-BE49-F238E27FC236}">
                <a16:creationId xmlns:a16="http://schemas.microsoft.com/office/drawing/2014/main" id="{52697B3B-172C-1D4F-B158-C3A22C7A9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>
            <a:extLst>
              <a:ext uri="{FF2B5EF4-FFF2-40B4-BE49-F238E27FC236}">
                <a16:creationId xmlns:a16="http://schemas.microsoft.com/office/drawing/2014/main" id="{B3143D24-8251-EF45-AEA0-A90F1D152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6EE7A1-3C4F-CF40-B81B-E75D256D85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D6D435C-195B-D24A-8298-33D0591BE6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DA6-8CE8-6949-8FC4-9EC574F14D0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D43F6B91-62E3-B644-937D-B09595ECF1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40DEC2FC-26B3-9840-BDB4-A4ED564DC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EF6AF-24E0-8140-B93E-3B48B2DA8CD3}" type="slidenum">
              <a:rPr lang="en-AU" altLang="en-US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2">
            <a:extLst>
              <a:ext uri="{FF2B5EF4-FFF2-40B4-BE49-F238E27FC236}">
                <a16:creationId xmlns:a16="http://schemas.microsoft.com/office/drawing/2014/main" id="{A0CFE306-AEE8-6C48-98D9-78C131F73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>
            <a:extLst>
              <a:ext uri="{FF2B5EF4-FFF2-40B4-BE49-F238E27FC236}">
                <a16:creationId xmlns:a16="http://schemas.microsoft.com/office/drawing/2014/main" id="{AD499692-1615-7F48-A4CD-B3DDA4529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6EE7A1-3C4F-CF40-B81B-E75D256D85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D6D435C-195B-D24A-8298-33D0591BE6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DA6-8CE8-6949-8FC4-9EC574F14D07}" type="datetime3">
              <a:rPr lang="en-AU" altLang="en-US" smtClean="0">
                <a:latin typeface="Times New Roman" panose="02020603050405020304" pitchFamily="18" charset="0"/>
              </a:rPr>
              <a:pPr/>
              <a:t>18 September, 2019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D43F6B91-62E3-B644-937D-B09595ECF1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3 — Arithmetic for Computers</a:t>
            </a: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40DEC2FC-26B3-9840-BDB4-A4ED564DC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EF6AF-24E0-8140-B93E-3B48B2DA8CD3}" type="slidenum">
              <a:rPr lang="en-AU" altLang="en-US">
                <a:latin typeface="Times New Roman" panose="02020603050405020304" pitchFamily="18" charset="0"/>
              </a:rPr>
              <a:pPr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2">
            <a:extLst>
              <a:ext uri="{FF2B5EF4-FFF2-40B4-BE49-F238E27FC236}">
                <a16:creationId xmlns:a16="http://schemas.microsoft.com/office/drawing/2014/main" id="{A0CFE306-AEE8-6C48-98D9-78C131F73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>
            <a:extLst>
              <a:ext uri="{FF2B5EF4-FFF2-40B4-BE49-F238E27FC236}">
                <a16:creationId xmlns:a16="http://schemas.microsoft.com/office/drawing/2014/main" id="{AD499692-1615-7F48-A4CD-B3DDA4529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7EAC2A77-D806-954B-9AAD-87757A42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2947B9A-ED90-6444-98A8-898DDF2E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1A75B3-185B-1747-9D44-8A251EFA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2BD0055-7C14-5D4A-8B5F-B6CA4984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D101E93C-F142-AE42-9FE0-29172D05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2B2AE5C1-D384-014B-84CB-765DC985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17171A3F-E012-C041-87A3-08771B2F8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7D5FA7DF-0F36-244D-828E-8BF72161B6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A5D69-3E3A-FC47-B41D-DDCA9ED2BBA9}"/>
                </a:ext>
              </a:extLst>
            </p:cNvPr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C7CA0F-8083-BB4F-9F41-B4C41931D2F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</a:rPr>
                <a:t>The Hardware/Software Interface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944F36C8-C990-BF42-B1C4-F777EF2FED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4">
              <a:extLst>
                <a:ext uri="{FF2B5EF4-FFF2-40B4-BE49-F238E27FC236}">
                  <a16:creationId xmlns:a16="http://schemas.microsoft.com/office/drawing/2014/main" id="{BD6001E5-7089-754D-BDE8-9F9C5E5ADE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4B9F6-45F5-9940-969E-F97E79920A9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sz="200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r>
                <a:rPr lang="en-GB" sz="2000" baseline="30000">
                  <a:solidFill>
                    <a:schemeClr val="bg1"/>
                  </a:solidFill>
                  <a:latin typeface="Arial Black" pitchFamily="34" charset="0"/>
                </a:rPr>
                <a:t>th</a:t>
              </a:r>
              <a:endParaRPr lang="en-GB" sz="200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defRPr/>
              </a:pPr>
              <a:endParaRPr lang="en-US" sz="2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070A59-6986-C84F-96C6-E9F95F79C22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Edition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775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F83FE43-60BA-7F4E-A072-8097E1E787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6C49A211-8AFF-7947-BA76-F29952E1CA2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201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50E9C91-781F-C14C-9330-A79A33D177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25C5B91D-F974-5346-B630-06B4896F66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0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DA832B1-203B-5946-97CE-D2DD72CBE1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E4133FA6-9F4D-194B-B04D-A2749DCA232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767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4FBC211-5DCF-B840-81E6-632A54E974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A639BB17-A476-8348-A4A5-F9000A42D2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14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3AF5F55-3220-694E-875F-83DB0B4448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C947EF5F-7386-924F-AEB4-4BE34AB8B91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41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893F5CE-75B1-9C43-B844-C05704A291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7FFEA8D2-D27C-FA40-96BA-DDFF48B1EF6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677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223B1A6-A916-D94C-9235-E2BF096D0B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2F28E550-51FE-D749-B896-4995B8326CB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01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E2FD637-7D2B-5D4A-830E-36032CA3F2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71F8CD58-1063-D741-9DDF-1BF7462AA5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648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BF3EC31-1DE0-0B48-8872-B9B6793B0A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BFC6637D-6F1E-AA4B-9B8A-EFDB150518F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549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C0D0137-6751-5A49-9D4D-72D95286D1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3 — Arithmetic for Computers — </a:t>
            </a:r>
            <a:fld id="{E68109B0-444D-C648-85FE-49808AC805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9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4724969C-2F1E-A84A-A63F-512652D81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099" name="Rectangle 9">
            <a:extLst>
              <a:ext uri="{FF2B5EF4-FFF2-40B4-BE49-F238E27FC236}">
                <a16:creationId xmlns:a16="http://schemas.microsoft.com/office/drawing/2014/main" id="{9BC1A18D-A9B0-6740-B448-ABE2D8E53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6EFC2B17-2E6A-A74F-99E1-4C808BD68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E18A184C-FC8A-CE42-AE6A-7D7B478160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Chapter 3 — Arithmetic for Computers — </a:t>
            </a:r>
            <a:fld id="{54A27917-F389-8C44-BB1F-29E33A3A7566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>
            <a:extLst>
              <a:ext uri="{FF2B5EF4-FFF2-40B4-BE49-F238E27FC236}">
                <a16:creationId xmlns:a16="http://schemas.microsoft.com/office/drawing/2014/main" id="{676A7494-3FBD-5544-9D74-31F6FE6F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DCDA1876-9D8E-FB4B-BA5F-BF356BFF83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FF88C22C-E9E8-0344-84EF-E315D61F10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DF15446-166A-314E-8053-0FA51DF305F9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AE52EFBB-195C-564A-B180-D53F88748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Arithmetic for Computers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42A4A98D-72AE-C947-A9F0-D38F1C293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Operations on integers</a:t>
            </a:r>
          </a:p>
          <a:p>
            <a:pPr lvl="1" eaLnBrk="1" hangingPunct="1"/>
            <a:r>
              <a:rPr lang="en-AU" altLang="en-US"/>
              <a:t>Addition and subtraction</a:t>
            </a:r>
          </a:p>
          <a:p>
            <a:pPr lvl="1" eaLnBrk="1" hangingPunct="1"/>
            <a:r>
              <a:rPr lang="en-AU" altLang="en-US"/>
              <a:t>Multiplication and division</a:t>
            </a:r>
          </a:p>
          <a:p>
            <a:pPr lvl="1" eaLnBrk="1" hangingPunct="1"/>
            <a:r>
              <a:rPr lang="en-AU" altLang="en-US"/>
              <a:t>Dealing with overflow</a:t>
            </a:r>
          </a:p>
          <a:p>
            <a:pPr eaLnBrk="1" hangingPunct="1"/>
            <a:r>
              <a:rPr lang="en-AU" altLang="en-US"/>
              <a:t>Floating-point real numbers</a:t>
            </a:r>
          </a:p>
          <a:p>
            <a:pPr lvl="1" eaLnBrk="1" hangingPunct="1"/>
            <a:r>
              <a:rPr lang="en-AU" altLang="en-US"/>
              <a:t>Representation and operations 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4DBB6F73-0564-A342-AFDB-08D37D212BC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017669" y="759619"/>
            <a:ext cx="1885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§3.1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11BD9474-870B-2545-A781-AD720A276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6C2FEDCD-23DF-5C4E-99DD-46D99F832B98}" type="slidenum">
              <a:rPr lang="en-AU" altLang="en-US"/>
              <a:pPr/>
              <a:t>10</a:t>
            </a:fld>
            <a:endParaRPr lang="en-AU" altLang="en-US"/>
          </a:p>
        </p:txBody>
      </p:sp>
      <p:pic>
        <p:nvPicPr>
          <p:cNvPr id="13315" name="Picture 9" descr="f03-05-P374493">
            <a:extLst>
              <a:ext uri="{FF2B5EF4-FFF2-40B4-BE49-F238E27FC236}">
                <a16:creationId xmlns:a16="http://schemas.microsoft.com/office/drawing/2014/main" id="{62727F6A-BDE1-E44C-81A3-5ECFD59D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31353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256233FC-6EBF-6A40-B4B1-5D65CC18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Multiplication Hardware</a:t>
            </a:r>
            <a:endParaRPr lang="en-AU" altLang="en-US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61E144C0-ED09-424E-8F4B-2292601C4C1C}"/>
              </a:ext>
            </a:extLst>
          </p:cNvPr>
          <p:cNvSpPr>
            <a:spLocks/>
          </p:cNvSpPr>
          <p:nvPr/>
        </p:nvSpPr>
        <p:spPr bwMode="auto">
          <a:xfrm>
            <a:off x="6156325" y="5589588"/>
            <a:ext cx="1439863" cy="330200"/>
          </a:xfrm>
          <a:prstGeom prst="borderCallout1">
            <a:avLst>
              <a:gd name="adj1" fmla="val 34616"/>
              <a:gd name="adj2" fmla="val -5292"/>
              <a:gd name="adj3" fmla="val -167787"/>
              <a:gd name="adj4" fmla="val -40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latin typeface="Tahoma" panose="020B0604030504040204" pitchFamily="34" charset="0"/>
              </a:rPr>
              <a:t>Initially 0</a:t>
            </a:r>
            <a:endParaRPr lang="en-AU" altLang="en-US" sz="1600">
              <a:latin typeface="Tahoma" panose="020B0604030504040204" pitchFamily="34" charset="0"/>
            </a:endParaRPr>
          </a:p>
        </p:txBody>
      </p:sp>
      <p:pic>
        <p:nvPicPr>
          <p:cNvPr id="13318" name="Picture 8" descr="f03-04-P374493">
            <a:extLst>
              <a:ext uri="{FF2B5EF4-FFF2-40B4-BE49-F238E27FC236}">
                <a16:creationId xmlns:a16="http://schemas.microsoft.com/office/drawing/2014/main" id="{D4F5DE1A-427D-C040-A263-7EDB50C4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33600"/>
            <a:ext cx="53260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11BD9474-870B-2545-A781-AD720A276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6C2FEDCD-23DF-5C4E-99DD-46D99F832B98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256233FC-6EBF-6A40-B4B1-5D65CC18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Multiplication Hardware</a:t>
            </a:r>
            <a:endParaRPr lang="en-AU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89513-66D3-EA49-A843-C3EA30FE6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3" y="1052736"/>
            <a:ext cx="5821447" cy="3075646"/>
          </a:xfrm>
          <a:prstGeom prst="rect">
            <a:avLst/>
          </a:prstGeom>
        </p:spPr>
      </p:pic>
      <p:pic>
        <p:nvPicPr>
          <p:cNvPr id="13315" name="Picture 9" descr="f03-05-P374493">
            <a:extLst>
              <a:ext uri="{FF2B5EF4-FFF2-40B4-BE49-F238E27FC236}">
                <a16:creationId xmlns:a16="http://schemas.microsoft.com/office/drawing/2014/main" id="{62727F6A-BDE1-E44C-81A3-5ECFD59D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31353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0BB4F-109B-6D4D-A4DB-A712215B3A96}"/>
              </a:ext>
            </a:extLst>
          </p:cNvPr>
          <p:cNvSpPr txBox="1"/>
          <p:nvPr/>
        </p:nvSpPr>
        <p:spPr>
          <a:xfrm>
            <a:off x="4540594" y="4365104"/>
            <a:ext cx="30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Multiply 2 (0010) by 3(0011)</a:t>
            </a:r>
          </a:p>
        </p:txBody>
      </p:sp>
    </p:spTree>
    <p:extLst>
      <p:ext uri="{BB962C8B-B14F-4D97-AF65-F5344CB8AC3E}">
        <p14:creationId xmlns:p14="http://schemas.microsoft.com/office/powerpoint/2010/main" val="47554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EBE5A888-787E-CD4A-9BB2-0DF40981C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875D6DC5-57DE-EE4C-944B-B988EEB96A60}" type="slidenum">
              <a:rPr lang="en-AU" altLang="en-US"/>
              <a:pPr/>
              <a:t>12</a:t>
            </a:fld>
            <a:endParaRPr lang="en-AU" altLang="en-US"/>
          </a:p>
        </p:txBody>
      </p:sp>
      <p:pic>
        <p:nvPicPr>
          <p:cNvPr id="14339" name="Picture 9" descr="f03-06-P374493">
            <a:extLst>
              <a:ext uri="{FF2B5EF4-FFF2-40B4-BE49-F238E27FC236}">
                <a16:creationId xmlns:a16="http://schemas.microsoft.com/office/drawing/2014/main" id="{87184206-FD2A-7045-9250-5F6C1226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3403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057AB81C-1A21-EF43-B5DD-6FB749DC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Optimized Multiplier</a:t>
            </a:r>
            <a:endParaRPr lang="en-AU" altLang="en-US"/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234B8656-19F4-A747-AE2E-B24520E1F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/>
            <a:r>
              <a:rPr lang="en-US" altLang="en-US"/>
              <a:t>Perform steps in parallel: add/shift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888FF9F2-DFE9-3E4E-9A0B-CA4B31A0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13325"/>
            <a:ext cx="8270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One cycle per partial-product addition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That’s ok, if frequency of multiplications is low</a:t>
            </a:r>
            <a:endParaRPr lang="en-AU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8DDFAE5F-3C0D-7E4C-9BA3-A19711802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47F2CC6-7E2E-6E46-A295-A41557DDCEC5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76626C0B-E4C0-AE44-A3D1-4AE7A2A67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Faster Multiplier</a:t>
            </a:r>
            <a:endParaRPr lang="en-AU" altLang="en-US"/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DD0A3D3B-18A6-A94D-A1B8-AD6530724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n-US" altLang="en-US"/>
              <a:t>Uses multiple adders</a:t>
            </a:r>
          </a:p>
          <a:p>
            <a:pPr lvl="1" eaLnBrk="1" hangingPunct="1"/>
            <a:r>
              <a:rPr lang="en-US" altLang="en-US"/>
              <a:t>Cost/performance tradeoff</a:t>
            </a:r>
          </a:p>
        </p:txBody>
      </p:sp>
      <p:pic>
        <p:nvPicPr>
          <p:cNvPr id="15365" name="Picture 5" descr="f03-08-P374493">
            <a:extLst>
              <a:ext uri="{FF2B5EF4-FFF2-40B4-BE49-F238E27FC236}">
                <a16:creationId xmlns:a16="http://schemas.microsoft.com/office/drawing/2014/main" id="{52A4C92A-9153-7E45-BC3A-A3441988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68453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>
            <a:extLst>
              <a:ext uri="{FF2B5EF4-FFF2-40B4-BE49-F238E27FC236}">
                <a16:creationId xmlns:a16="http://schemas.microsoft.com/office/drawing/2014/main" id="{2E28CCB6-4002-4147-8016-CCA94B099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57788"/>
            <a:ext cx="8270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Can be pipelined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Several multiplication performed in parallel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1437BAA0-B1B3-6D4E-B79B-0F0B8D57F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1D79769-9381-774F-84A5-6BFCCC0D821B}" type="slidenum">
              <a:rPr lang="en-AU" altLang="en-US"/>
              <a:pPr/>
              <a:t>14</a:t>
            </a:fld>
            <a:endParaRPr lang="en-AU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A009027-EBFD-E44A-9BB6-BD3AEBCBA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Multiplication</a:t>
            </a:r>
            <a:endParaRPr lang="en-AU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DA143FB-AE56-7440-925A-4407079D7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Two 32-bit registers for product</a:t>
            </a:r>
          </a:p>
          <a:p>
            <a:pPr lvl="1" eaLnBrk="1" hangingPunct="1"/>
            <a:r>
              <a:rPr lang="en-US" altLang="en-US" sz="2400"/>
              <a:t>HI: most-significant 32 bits</a:t>
            </a:r>
          </a:p>
          <a:p>
            <a:pPr lvl="1" eaLnBrk="1" hangingPunct="1"/>
            <a:r>
              <a:rPr lang="en-US" altLang="en-US" sz="2400"/>
              <a:t>LO: least-significant 32-bits</a:t>
            </a:r>
          </a:p>
          <a:p>
            <a:pPr eaLnBrk="1" hangingPunct="1"/>
            <a:r>
              <a:rPr lang="en-US" altLang="en-US" sz="2800"/>
              <a:t>Instructions</a:t>
            </a:r>
          </a:p>
          <a:p>
            <a:pPr lvl="1" eaLnBrk="1" hangingPunct="1"/>
            <a:r>
              <a:rPr lang="en-US" altLang="en-US" sz="2400">
                <a:latin typeface="Lucida Console" panose="020B0609040504020204" pitchFamily="49" charset="0"/>
              </a:rPr>
              <a:t>mult rs, rt  /  multu rs, rt</a:t>
            </a:r>
          </a:p>
          <a:p>
            <a:pPr lvl="2" eaLnBrk="1" hangingPunct="1"/>
            <a:r>
              <a:rPr lang="en-US" altLang="en-US" sz="2000"/>
              <a:t>64-bit product in HI/LO</a:t>
            </a:r>
          </a:p>
          <a:p>
            <a:pPr lvl="1" eaLnBrk="1" hangingPunct="1"/>
            <a:r>
              <a:rPr lang="en-US" altLang="en-US" sz="2400">
                <a:latin typeface="Lucida Console" panose="020B0609040504020204" pitchFamily="49" charset="0"/>
              </a:rPr>
              <a:t>mfhi rd  /  mflo rd</a:t>
            </a:r>
          </a:p>
          <a:p>
            <a:pPr lvl="2" eaLnBrk="1" hangingPunct="1"/>
            <a:r>
              <a:rPr lang="en-US" altLang="en-US" sz="2000"/>
              <a:t>Move from HI/LO to rd</a:t>
            </a:r>
          </a:p>
          <a:p>
            <a:pPr lvl="2" eaLnBrk="1" hangingPunct="1"/>
            <a:r>
              <a:rPr lang="en-US" altLang="en-US" sz="2000"/>
              <a:t>Can test HI value to see if product overflows 32 bits</a:t>
            </a:r>
            <a:endParaRPr lang="en-AU" altLang="en-US" sz="2000"/>
          </a:p>
          <a:p>
            <a:pPr lvl="1" eaLnBrk="1" hangingPunct="1"/>
            <a:r>
              <a:rPr lang="en-US" altLang="en-US" sz="2400">
                <a:latin typeface="Lucida Console" panose="020B0609040504020204" pitchFamily="49" charset="0"/>
              </a:rPr>
              <a:t>mul rd, rs, rt</a:t>
            </a:r>
          </a:p>
          <a:p>
            <a:pPr lvl="2" eaLnBrk="1" hangingPunct="1"/>
            <a:r>
              <a:rPr lang="en-US" altLang="en-US" sz="2000"/>
              <a:t>Least-significant 32 bits of product –&gt; 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DEE0B4A9-A84C-5441-87FA-B15F7B7DF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85948E8D-8862-9844-8D2D-2F72C86435B7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6D4CE7B-0485-2F4B-870F-F1844440C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Division</a:t>
            </a:r>
            <a:endParaRPr lang="en-AU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7D6542A-954F-6644-B858-14076357E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54438" y="1125538"/>
            <a:ext cx="520065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Check for 0 divisor</a:t>
            </a:r>
            <a:endParaRPr lang="en-AU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Long division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If divisor ≤ dividend 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1 bit in quotient, subtract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Otherwise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0 bit in quotient, bring down next dividend bit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Restoring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Do the subtract, and if remainder goes &lt; 0, add divisor 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Signed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Divide using absolute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Adjust sign of quotient and remainder as required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F806C48A-23A0-6246-BDC8-090A3EEE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2565400"/>
            <a:ext cx="2012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Lucida Console" panose="020B0609040504020204" pitchFamily="49" charset="0"/>
              </a:rPr>
              <a:t>        1001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1000 1001010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-1000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    10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    101 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    1010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   -1000</a:t>
            </a:r>
          </a:p>
          <a:p>
            <a:r>
              <a:rPr lang="en-US" altLang="en-US" sz="2000" dirty="0">
                <a:latin typeface="Lucida Console" panose="020B0609040504020204" pitchFamily="49" charset="0"/>
              </a:rPr>
              <a:t>          10</a:t>
            </a:r>
            <a:endParaRPr lang="en-AU" altLang="en-US" sz="2000" dirty="0">
              <a:latin typeface="Lucida Console" panose="020B0609040504020204" pitchFamily="49" charset="0"/>
            </a:endParaRPr>
          </a:p>
        </p:txBody>
      </p:sp>
      <p:sp>
        <p:nvSpPr>
          <p:cNvPr id="17414" name="Line 5">
            <a:extLst>
              <a:ext uri="{FF2B5EF4-FFF2-40B4-BE49-F238E27FC236}">
                <a16:creationId xmlns:a16="http://schemas.microsoft.com/office/drawing/2014/main" id="{7DD6F452-D3BA-E24D-8E3D-A8AD2F68FD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29241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6">
            <a:extLst>
              <a:ext uri="{FF2B5EF4-FFF2-40B4-BE49-F238E27FC236}">
                <a16:creationId xmlns:a16="http://schemas.microsoft.com/office/drawing/2014/main" id="{402C3C39-393A-2140-AF95-5C6344381A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13E0464F-56A7-BF41-8465-852C8E2F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76863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/>
              <a:t>n</a:t>
            </a:r>
            <a:r>
              <a:rPr lang="en-US" altLang="en-US" dirty="0"/>
              <a:t>-bit operands yield </a:t>
            </a:r>
            <a:r>
              <a:rPr lang="en-US" altLang="en-US" i="1" dirty="0"/>
              <a:t>n</a:t>
            </a:r>
            <a:r>
              <a:rPr lang="en-US" altLang="en-US" dirty="0"/>
              <a:t>-bit</a:t>
            </a:r>
            <a:br>
              <a:rPr lang="en-US" altLang="en-US" dirty="0"/>
            </a:br>
            <a:r>
              <a:rPr lang="en-US" altLang="en-US" dirty="0"/>
              <a:t>quotient and remainder</a:t>
            </a:r>
            <a:endParaRPr lang="en-AU" altLang="en-US" dirty="0"/>
          </a:p>
        </p:txBody>
      </p:sp>
      <p:sp>
        <p:nvSpPr>
          <p:cNvPr id="17417" name="AutoShape 8">
            <a:extLst>
              <a:ext uri="{FF2B5EF4-FFF2-40B4-BE49-F238E27FC236}">
                <a16:creationId xmlns:a16="http://schemas.microsoft.com/office/drawing/2014/main" id="{60D14FFE-2C07-8347-BA9D-61D0E7441C4C}"/>
              </a:ext>
            </a:extLst>
          </p:cNvPr>
          <p:cNvSpPr>
            <a:spLocks/>
          </p:cNvSpPr>
          <p:nvPr/>
        </p:nvSpPr>
        <p:spPr bwMode="auto">
          <a:xfrm>
            <a:off x="684213" y="1844675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237019"/>
              <a:gd name="adj4" fmla="val 154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quotient</a:t>
            </a:r>
            <a:endParaRPr lang="en-AU" altLang="en-US" sz="1600"/>
          </a:p>
        </p:txBody>
      </p:sp>
      <p:sp>
        <p:nvSpPr>
          <p:cNvPr id="17418" name="AutoShape 9">
            <a:extLst>
              <a:ext uri="{FF2B5EF4-FFF2-40B4-BE49-F238E27FC236}">
                <a16:creationId xmlns:a16="http://schemas.microsoft.com/office/drawing/2014/main" id="{F8493A78-519B-DE46-94B5-213210B092D5}"/>
              </a:ext>
            </a:extLst>
          </p:cNvPr>
          <p:cNvSpPr>
            <a:spLocks/>
          </p:cNvSpPr>
          <p:nvPr/>
        </p:nvSpPr>
        <p:spPr bwMode="auto">
          <a:xfrm>
            <a:off x="684213" y="2276475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178366"/>
              <a:gd name="adj4" fmla="val 130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dividend</a:t>
            </a:r>
            <a:endParaRPr lang="en-AU" altLang="en-US" sz="1600"/>
          </a:p>
        </p:txBody>
      </p:sp>
      <p:sp>
        <p:nvSpPr>
          <p:cNvPr id="17419" name="AutoShape 10">
            <a:extLst>
              <a:ext uri="{FF2B5EF4-FFF2-40B4-BE49-F238E27FC236}">
                <a16:creationId xmlns:a16="http://schemas.microsoft.com/office/drawing/2014/main" id="{3B76FC51-0A16-3041-B64D-72EC80C4705A}"/>
              </a:ext>
            </a:extLst>
          </p:cNvPr>
          <p:cNvSpPr>
            <a:spLocks/>
          </p:cNvSpPr>
          <p:nvPr/>
        </p:nvSpPr>
        <p:spPr bwMode="auto">
          <a:xfrm>
            <a:off x="1042988" y="4797425"/>
            <a:ext cx="1150937" cy="330200"/>
          </a:xfrm>
          <a:prstGeom prst="borderCallout1">
            <a:avLst>
              <a:gd name="adj1" fmla="val 34616"/>
              <a:gd name="adj2" fmla="val 106620"/>
              <a:gd name="adj3" fmla="val 33171"/>
              <a:gd name="adj4" fmla="val 180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remainder</a:t>
            </a:r>
            <a:endParaRPr lang="en-AU" altLang="en-US" sz="1600"/>
          </a:p>
        </p:txBody>
      </p:sp>
      <p:sp>
        <p:nvSpPr>
          <p:cNvPr id="17420" name="Line 11">
            <a:extLst>
              <a:ext uri="{FF2B5EF4-FFF2-40B4-BE49-F238E27FC236}">
                <a16:creationId xmlns:a16="http://schemas.microsoft.com/office/drawing/2014/main" id="{9E5F2E01-F3BD-7A4B-90FA-A073C733A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Arc 12">
            <a:extLst>
              <a:ext uri="{FF2B5EF4-FFF2-40B4-BE49-F238E27FC236}">
                <a16:creationId xmlns:a16="http://schemas.microsoft.com/office/drawing/2014/main" id="{94D374F0-7371-204D-A110-1ED4FF3B0CE4}"/>
              </a:ext>
            </a:extLst>
          </p:cNvPr>
          <p:cNvSpPr>
            <a:spLocks/>
          </p:cNvSpPr>
          <p:nvPr/>
        </p:nvSpPr>
        <p:spPr bwMode="auto">
          <a:xfrm>
            <a:off x="2339975" y="2924175"/>
            <a:ext cx="73025" cy="144463"/>
          </a:xfrm>
          <a:custGeom>
            <a:avLst/>
            <a:gdLst>
              <a:gd name="T0" fmla="*/ 0 w 21600"/>
              <a:gd name="T1" fmla="*/ 0 h 21600"/>
              <a:gd name="T2" fmla="*/ 9539871 w 21600"/>
              <a:gd name="T3" fmla="*/ 289046495 h 21600"/>
              <a:gd name="T4" fmla="*/ 0 w 21600"/>
              <a:gd name="T5" fmla="*/ 28904649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rc 13">
            <a:extLst>
              <a:ext uri="{FF2B5EF4-FFF2-40B4-BE49-F238E27FC236}">
                <a16:creationId xmlns:a16="http://schemas.microsoft.com/office/drawing/2014/main" id="{0F9E4C09-8A57-5C4A-BCC1-71CFF2BC4890}"/>
              </a:ext>
            </a:extLst>
          </p:cNvPr>
          <p:cNvSpPr>
            <a:spLocks/>
          </p:cNvSpPr>
          <p:nvPr/>
        </p:nvSpPr>
        <p:spPr bwMode="auto">
          <a:xfrm flipV="1">
            <a:off x="2339975" y="3068638"/>
            <a:ext cx="73025" cy="144462"/>
          </a:xfrm>
          <a:custGeom>
            <a:avLst/>
            <a:gdLst>
              <a:gd name="T0" fmla="*/ 0 w 21600"/>
              <a:gd name="T1" fmla="*/ 0 h 21600"/>
              <a:gd name="T2" fmla="*/ 9539871 w 21600"/>
              <a:gd name="T3" fmla="*/ 289036790 h 21600"/>
              <a:gd name="T4" fmla="*/ 0 w 21600"/>
              <a:gd name="T5" fmla="*/ 28903679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AutoShape 14">
            <a:extLst>
              <a:ext uri="{FF2B5EF4-FFF2-40B4-BE49-F238E27FC236}">
                <a16:creationId xmlns:a16="http://schemas.microsoft.com/office/drawing/2014/main" id="{DE6FB272-7684-1E4D-B3F7-5F6BC410E712}"/>
              </a:ext>
            </a:extLst>
          </p:cNvPr>
          <p:cNvSpPr>
            <a:spLocks/>
          </p:cNvSpPr>
          <p:nvPr/>
        </p:nvSpPr>
        <p:spPr bwMode="auto">
          <a:xfrm>
            <a:off x="250825" y="3357563"/>
            <a:ext cx="1079500" cy="330200"/>
          </a:xfrm>
          <a:prstGeom prst="borderCallout1">
            <a:avLst>
              <a:gd name="adj1" fmla="val 34616"/>
              <a:gd name="adj2" fmla="val 107060"/>
              <a:gd name="adj3" fmla="val -48556"/>
              <a:gd name="adj4" fmla="val 131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divisor</a:t>
            </a:r>
            <a:endParaRPr lang="en-AU" altLang="en-US" sz="1600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4E58ABCC-C496-464D-97B9-A03E1CE33A7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214519" y="562769"/>
            <a:ext cx="1492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§3.4 Division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7E7775C5-7549-7442-8C60-DF6F5B5A1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BC82D422-0C01-CF44-ADE2-8918EC49B4BF}" type="slidenum">
              <a:rPr lang="en-AU" altLang="en-US"/>
              <a:pPr/>
              <a:t>16</a:t>
            </a:fld>
            <a:endParaRPr lang="en-AU" altLang="en-US"/>
          </a:p>
        </p:txBody>
      </p:sp>
      <p:pic>
        <p:nvPicPr>
          <p:cNvPr id="18435" name="Picture 9" descr="f03-10-P374493">
            <a:extLst>
              <a:ext uri="{FF2B5EF4-FFF2-40B4-BE49-F238E27FC236}">
                <a16:creationId xmlns:a16="http://schemas.microsoft.com/office/drawing/2014/main" id="{4A04A3FD-30DC-E34B-A5E0-ADAAF5E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0163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A168712F-E6BF-7F4D-8A51-73D30676C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Division Hardware</a:t>
            </a:r>
            <a:endParaRPr lang="en-AU" altLang="en-US"/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6D9FF248-3187-5845-BF14-26BA3B9FB869}"/>
              </a:ext>
            </a:extLst>
          </p:cNvPr>
          <p:cNvSpPr>
            <a:spLocks/>
          </p:cNvSpPr>
          <p:nvPr/>
        </p:nvSpPr>
        <p:spPr bwMode="auto">
          <a:xfrm>
            <a:off x="6588125" y="5516563"/>
            <a:ext cx="1728788" cy="330200"/>
          </a:xfrm>
          <a:prstGeom prst="borderCallout1">
            <a:avLst>
              <a:gd name="adj1" fmla="val 34616"/>
              <a:gd name="adj2" fmla="val -4407"/>
              <a:gd name="adj3" fmla="val -157213"/>
              <a:gd name="adj4" fmla="val -32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Initially dividend</a:t>
            </a:r>
            <a:endParaRPr lang="en-AU" altLang="en-US" sz="1600" dirty="0"/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5275A839-DA10-454D-B53F-6071EBA8EAE7}"/>
              </a:ext>
            </a:extLst>
          </p:cNvPr>
          <p:cNvSpPr>
            <a:spLocks/>
          </p:cNvSpPr>
          <p:nvPr/>
        </p:nvSpPr>
        <p:spPr bwMode="auto">
          <a:xfrm>
            <a:off x="7092950" y="1484313"/>
            <a:ext cx="1584325" cy="576262"/>
          </a:xfrm>
          <a:prstGeom prst="borderCallout1">
            <a:avLst>
              <a:gd name="adj1" fmla="val 19833"/>
              <a:gd name="adj2" fmla="val -4810"/>
              <a:gd name="adj3" fmla="val 155648"/>
              <a:gd name="adj4" fmla="val -344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Initially divisor in left half</a:t>
            </a:r>
            <a:endParaRPr lang="en-AU" altLang="en-US" sz="1600" dirty="0"/>
          </a:p>
        </p:txBody>
      </p:sp>
      <p:pic>
        <p:nvPicPr>
          <p:cNvPr id="18439" name="Picture 7" descr="f03-09-P374493">
            <a:extLst>
              <a:ext uri="{FF2B5EF4-FFF2-40B4-BE49-F238E27FC236}">
                <a16:creationId xmlns:a16="http://schemas.microsoft.com/office/drawing/2014/main" id="{50409139-E924-734C-808B-1982C0D4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25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>
            <a:extLst>
              <a:ext uri="{FF2B5EF4-FFF2-40B4-BE49-F238E27FC236}">
                <a16:creationId xmlns:a16="http://schemas.microsoft.com/office/drawing/2014/main" id="{0DD85BA0-E3F5-C047-92CD-E974FAFABEEB}"/>
              </a:ext>
            </a:extLst>
          </p:cNvPr>
          <p:cNvSpPr>
            <a:spLocks/>
          </p:cNvSpPr>
          <p:nvPr/>
        </p:nvSpPr>
        <p:spPr bwMode="auto">
          <a:xfrm>
            <a:off x="7452519" y="2324697"/>
            <a:ext cx="1331257" cy="330200"/>
          </a:xfrm>
          <a:prstGeom prst="borderCallout1">
            <a:avLst>
              <a:gd name="adj1" fmla="val 82887"/>
              <a:gd name="adj2" fmla="val 87306"/>
              <a:gd name="adj3" fmla="val 373769"/>
              <a:gd name="adj4" fmla="val 82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Initially 0</a:t>
            </a:r>
            <a:endParaRPr lang="en-AU" alt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E75434A7-0D36-7043-A483-5921DF6A1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60C89D13-6863-B548-94FF-8287C055B000}" type="slidenum">
              <a:rPr lang="en-AU" altLang="en-US"/>
              <a:pPr/>
              <a:t>17</a:t>
            </a:fld>
            <a:endParaRPr lang="en-AU" altLang="en-US"/>
          </a:p>
        </p:txBody>
      </p:sp>
      <p:pic>
        <p:nvPicPr>
          <p:cNvPr id="19459" name="Picture 6" descr="f03-12-P374493">
            <a:extLst>
              <a:ext uri="{FF2B5EF4-FFF2-40B4-BE49-F238E27FC236}">
                <a16:creationId xmlns:a16="http://schemas.microsoft.com/office/drawing/2014/main" id="{5A8E006E-A68F-5D40-8FBE-3751A722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3403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270C70F1-6343-124C-883A-4BDAA47F1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Optimized Divider</a:t>
            </a:r>
            <a:endParaRPr lang="en-AU" altLang="en-US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347D416B-4972-374C-ACAA-4B0C6C780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583113"/>
            <a:ext cx="8270875" cy="1654175"/>
          </a:xfrm>
        </p:spPr>
        <p:txBody>
          <a:bodyPr/>
          <a:lstStyle/>
          <a:p>
            <a:pPr eaLnBrk="1" hangingPunct="1"/>
            <a:r>
              <a:rPr lang="en-US" altLang="en-US" sz="2800"/>
              <a:t>One cycle per partial-remainder subtraction</a:t>
            </a:r>
          </a:p>
          <a:p>
            <a:pPr eaLnBrk="1" hangingPunct="1"/>
            <a:r>
              <a:rPr lang="en-US" altLang="en-US" sz="2800"/>
              <a:t>Looks a lot like a multiplier!</a:t>
            </a:r>
          </a:p>
          <a:p>
            <a:pPr lvl="1" eaLnBrk="1" hangingPunct="1"/>
            <a:r>
              <a:rPr lang="en-US" altLang="en-US" sz="2400"/>
              <a:t>Same hardware can be used for both</a:t>
            </a:r>
            <a:endParaRPr lang="en-AU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5F57EA1E-23E1-5445-80B1-E239B3054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8156831-0285-EB4A-BA04-C11666628AD2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7427CB6-AF6C-2945-B033-A0FC06FF3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Faster Division</a:t>
            </a:r>
            <a:endParaRPr lang="en-AU" alt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C840636-60B5-AE47-8B09-B3C75F3FA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Can’t use parallel hardware as in multiplier</a:t>
            </a:r>
          </a:p>
          <a:p>
            <a:pPr lvl="1" eaLnBrk="1" hangingPunct="1"/>
            <a:r>
              <a:rPr lang="en-US" altLang="en-US" dirty="0"/>
              <a:t>Subtraction is conditional on sign of remainder</a:t>
            </a:r>
          </a:p>
          <a:p>
            <a:pPr eaLnBrk="1" hangingPunct="1"/>
            <a:r>
              <a:rPr lang="en-US" altLang="en-US" dirty="0"/>
              <a:t>Faster dividers (e.g. SRT division) generate multiple quotient bits per step</a:t>
            </a:r>
          </a:p>
          <a:p>
            <a:pPr lvl="1" eaLnBrk="1" hangingPunct="1"/>
            <a:r>
              <a:rPr lang="en-US" altLang="en-US" dirty="0"/>
              <a:t>Still require multiple steps</a:t>
            </a:r>
            <a:endParaRPr lang="en-AU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93942A1F-E76C-E44D-B324-E803DBCD3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B916D301-AE0B-E14E-9D62-7A7551FAA151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A739068-1AA0-264F-A622-B93AE78A0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Division</a:t>
            </a:r>
            <a:endParaRPr lang="en-AU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3436CE0-A6DA-8B42-8494-C63FF527A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HI/LO registers for result</a:t>
            </a:r>
          </a:p>
          <a:p>
            <a:pPr lvl="1" eaLnBrk="1" hangingPunct="1"/>
            <a:r>
              <a:rPr lang="en-US" altLang="en-US"/>
              <a:t>HI: 32-bit remainder</a:t>
            </a:r>
          </a:p>
          <a:p>
            <a:pPr lvl="1" eaLnBrk="1" hangingPunct="1"/>
            <a:r>
              <a:rPr lang="en-US" altLang="en-US"/>
              <a:t>LO: 32-bit quotient</a:t>
            </a:r>
          </a:p>
          <a:p>
            <a:pPr eaLnBrk="1" hangingPunct="1"/>
            <a:r>
              <a:rPr lang="en-US" altLang="en-US"/>
              <a:t>Instructions</a:t>
            </a:r>
          </a:p>
          <a:p>
            <a:pPr lvl="1" eaLnBrk="1" hangingPunct="1"/>
            <a:r>
              <a:rPr lang="en-US" altLang="en-US">
                <a:latin typeface="Lucida Console" panose="020B0609040504020204" pitchFamily="49" charset="0"/>
              </a:rPr>
              <a:t>div rs, rt  /  divu rs, rt</a:t>
            </a:r>
          </a:p>
          <a:p>
            <a:pPr lvl="1" eaLnBrk="1" hangingPunct="1"/>
            <a:r>
              <a:rPr lang="en-US" altLang="en-US"/>
              <a:t>No overflow or divide-by-0 checking</a:t>
            </a:r>
          </a:p>
          <a:p>
            <a:pPr lvl="2" eaLnBrk="1" hangingPunct="1"/>
            <a:r>
              <a:rPr lang="en-US" altLang="en-US"/>
              <a:t>Software must perform checks if required</a:t>
            </a:r>
          </a:p>
          <a:p>
            <a:pPr lvl="1" eaLnBrk="1" hangingPunct="1"/>
            <a:r>
              <a:rPr lang="en-US" altLang="en-US"/>
              <a:t>Use </a:t>
            </a:r>
            <a:r>
              <a:rPr lang="en-US" altLang="en-US">
                <a:latin typeface="Lucida Console" panose="020B0609040504020204" pitchFamily="49" charset="0"/>
              </a:rPr>
              <a:t>mfhi</a:t>
            </a:r>
            <a:r>
              <a:rPr lang="en-US" altLang="en-US"/>
              <a:t>, </a:t>
            </a:r>
            <a:r>
              <a:rPr lang="en-US" altLang="en-US">
                <a:latin typeface="Lucida Console" panose="020B0609040504020204" pitchFamily="49" charset="0"/>
              </a:rPr>
              <a:t>mflo</a:t>
            </a:r>
            <a:r>
              <a:rPr lang="en-US" altLang="en-US"/>
              <a:t> to access result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D2A2-49EC-8E40-949A-38A89FEC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/>
              <a:t>For  nonnegative n: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Use ordinary base-two representation with leading (sign) bit 0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For negative n (–n):</a:t>
            </a:r>
          </a:p>
          <a:p>
            <a:r>
              <a:rPr lang="en-US" altLang="en-US" sz="2000" dirty="0"/>
              <a:t>(1) Find w-bit base-2 representation of  </a:t>
            </a:r>
            <a:r>
              <a:rPr lang="en-US" altLang="en-US" sz="2000" b="1" dirty="0"/>
              <a:t>n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(2) Complement each bit</a:t>
            </a:r>
          </a:p>
          <a:p>
            <a:r>
              <a:rPr lang="en-US" altLang="en-US" sz="2000" dirty="0"/>
              <a:t>(3) Add 1   (Flip all bits from rightmost </a:t>
            </a:r>
            <a:r>
              <a:rPr lang="en-US" altLang="en-US" sz="2000" b="1" dirty="0"/>
              <a:t>0</a:t>
            </a:r>
            <a:r>
              <a:rPr lang="en-US" altLang="en-US" sz="2000" dirty="0"/>
              <a:t> to the end)</a:t>
            </a:r>
          </a:p>
          <a:p>
            <a:pPr lvl="2"/>
            <a:endParaRPr lang="en-US" altLang="en-US" sz="2000" dirty="0"/>
          </a:p>
          <a:p>
            <a:r>
              <a:rPr lang="en-US" altLang="en-US" sz="2000" dirty="0"/>
              <a:t>Example:   –88</a:t>
            </a:r>
          </a:p>
          <a:p>
            <a:r>
              <a:rPr lang="en-US" altLang="en-US" sz="2000" dirty="0"/>
              <a:t>1.  88 as a 16-bit base-two number	</a:t>
            </a:r>
          </a:p>
          <a:p>
            <a:r>
              <a:rPr lang="en-US" altLang="en-US" sz="2000" dirty="0"/>
              <a:t>2.  Complement this bit string	</a:t>
            </a:r>
          </a:p>
          <a:p>
            <a:r>
              <a:rPr lang="en-US" altLang="en-US" sz="2000" dirty="0"/>
              <a:t>3.  Add 1			</a:t>
            </a:r>
            <a:endParaRPr lang="en-US" altLang="en-US" sz="2000" dirty="0">
              <a:solidFill>
                <a:srgbClr val="CC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6D33B-A8BC-394F-933C-DDCF181D0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3 — Arithmetic for Computers — </a:t>
            </a:r>
            <a:fld id="{E4133FA6-9F4D-194B-B04D-A2749DCA232C}" type="slidenum">
              <a:rPr lang="en-AU" altLang="en-US" smtClean="0"/>
              <a:pPr/>
              <a:t>2</a:t>
            </a:fld>
            <a:endParaRPr lang="en-AU" alt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AA25E2D-4D14-7D4D-A704-A37079F0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156" y="4437112"/>
            <a:ext cx="323528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sz="2000" dirty="0">
                <a:solidFill>
                  <a:srgbClr val="CC0000"/>
                </a:solidFill>
              </a:rPr>
              <a:t>0000000001011000</a:t>
            </a:r>
          </a:p>
          <a:p>
            <a:pPr>
              <a:spcBef>
                <a:spcPct val="5000"/>
              </a:spcBef>
            </a:pPr>
            <a:r>
              <a:rPr lang="en-US" altLang="en-US" sz="2000" dirty="0">
                <a:solidFill>
                  <a:srgbClr val="CC0000"/>
                </a:solidFill>
              </a:rPr>
              <a:t>1111111110100111</a:t>
            </a:r>
          </a:p>
          <a:p>
            <a:pPr>
              <a:spcBef>
                <a:spcPct val="5000"/>
              </a:spcBef>
            </a:pPr>
            <a:r>
              <a:rPr lang="en-US" altLang="en-US" sz="2000" dirty="0">
                <a:solidFill>
                  <a:srgbClr val="CC0000"/>
                </a:solidFill>
              </a:rPr>
              <a:t>1111111110101000</a:t>
            </a:r>
            <a:endParaRPr lang="en-US" altLang="en-US" sz="2000" b="1" dirty="0">
              <a:solidFill>
                <a:srgbClr val="CC000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EB8606-C151-5044-83AB-E77F90ACA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2s-Complement Signed Integers</a:t>
            </a:r>
            <a:endParaRPr lang="en-AU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22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04EA75CC-C6EC-1B44-834A-D3A6122A7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FA74CCA5-35FB-424C-BF2F-C5E30E0B4DBF}" type="slidenum">
              <a:rPr lang="en-AU" altLang="en-US"/>
              <a:pPr/>
              <a:t>20</a:t>
            </a:fld>
            <a:endParaRPr lang="en-AU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6C3C1A5-EFD2-A24D-9E02-A6A3E04B9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</a:t>
            </a:r>
            <a:endParaRPr lang="en-AU" altLang="en-US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A98E9C8-C662-1D47-979E-F51AAF4CD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Representation for non-integral numbers</a:t>
            </a:r>
          </a:p>
          <a:p>
            <a:pPr lvl="1" eaLnBrk="1" hangingPunct="1"/>
            <a:r>
              <a:rPr lang="en-US" altLang="en-US"/>
              <a:t>Including very small and very large numbers</a:t>
            </a:r>
          </a:p>
          <a:p>
            <a:pPr eaLnBrk="1" hangingPunct="1"/>
            <a:r>
              <a:rPr lang="en-US" altLang="en-US"/>
              <a:t>Like scientific notation</a:t>
            </a:r>
          </a:p>
          <a:p>
            <a:pPr lvl="1" eaLnBrk="1" hangingPunct="1"/>
            <a:r>
              <a:rPr lang="en-US" altLang="en-US"/>
              <a:t>–2.34 × 10</a:t>
            </a:r>
            <a:r>
              <a:rPr lang="en-US" altLang="en-US" baseline="30000"/>
              <a:t>56</a:t>
            </a:r>
            <a:endParaRPr lang="en-US" altLang="en-US"/>
          </a:p>
          <a:p>
            <a:pPr lvl="1" eaLnBrk="1" hangingPunct="1"/>
            <a:r>
              <a:rPr lang="en-US" altLang="en-US"/>
              <a:t>+0.002 × 10</a:t>
            </a:r>
            <a:r>
              <a:rPr lang="en-US" altLang="en-US" baseline="30000"/>
              <a:t>–4</a:t>
            </a:r>
            <a:endParaRPr lang="en-US" altLang="en-US"/>
          </a:p>
          <a:p>
            <a:pPr lvl="1" eaLnBrk="1" hangingPunct="1"/>
            <a:r>
              <a:rPr lang="en-US" altLang="en-US"/>
              <a:t>+987.02 × 10</a:t>
            </a:r>
            <a:r>
              <a:rPr lang="en-US" altLang="en-US" baseline="30000"/>
              <a:t>9</a:t>
            </a:r>
            <a:endParaRPr lang="en-US" altLang="en-US"/>
          </a:p>
          <a:p>
            <a:pPr eaLnBrk="1" hangingPunct="1"/>
            <a:r>
              <a:rPr lang="en-US" altLang="en-US"/>
              <a:t>In binary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±1.</a:t>
            </a:r>
            <a:r>
              <a:rPr lang="en-US" altLang="en-US" i="1">
                <a:cs typeface="Arial" panose="020B0604020202020204" pitchFamily="34" charset="0"/>
              </a:rPr>
              <a:t>xxxxxxx</a:t>
            </a:r>
            <a:r>
              <a:rPr lang="en-US" altLang="en-US" baseline="-25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 × 2</a:t>
            </a:r>
            <a:r>
              <a:rPr lang="en-US" altLang="en-US" i="1" baseline="30000">
                <a:cs typeface="Arial" panose="020B0604020202020204" pitchFamily="34" charset="0"/>
              </a:rPr>
              <a:t>yyyy</a:t>
            </a:r>
          </a:p>
          <a:p>
            <a:pPr eaLnBrk="1" hangingPunct="1"/>
            <a:r>
              <a:rPr lang="en-US" altLang="en-US"/>
              <a:t>Types </a:t>
            </a:r>
            <a:r>
              <a:rPr lang="en-US" altLang="en-US">
                <a:latin typeface="Lucida Console" panose="020B0609040504020204" pitchFamily="49" charset="0"/>
              </a:rPr>
              <a:t>float</a:t>
            </a:r>
            <a:r>
              <a:rPr lang="en-US" altLang="en-US"/>
              <a:t> and </a:t>
            </a:r>
            <a:r>
              <a:rPr lang="en-US" altLang="en-US">
                <a:latin typeface="Lucida Console" panose="020B0609040504020204" pitchFamily="49" charset="0"/>
              </a:rPr>
              <a:t>double</a:t>
            </a:r>
            <a:r>
              <a:rPr lang="en-US" altLang="en-US"/>
              <a:t> in C</a:t>
            </a:r>
            <a:endParaRPr lang="en-AU" altLang="en-US"/>
          </a:p>
        </p:txBody>
      </p:sp>
      <p:sp>
        <p:nvSpPr>
          <p:cNvPr id="22533" name="AutoShape 4">
            <a:extLst>
              <a:ext uri="{FF2B5EF4-FFF2-40B4-BE49-F238E27FC236}">
                <a16:creationId xmlns:a16="http://schemas.microsoft.com/office/drawing/2014/main" id="{9311089C-C0EA-9A4F-8C22-5E1A1BAF3BD1}"/>
              </a:ext>
            </a:extLst>
          </p:cNvPr>
          <p:cNvSpPr>
            <a:spLocks/>
          </p:cNvSpPr>
          <p:nvPr/>
        </p:nvSpPr>
        <p:spPr bwMode="auto">
          <a:xfrm>
            <a:off x="5219700" y="2924175"/>
            <a:ext cx="1508125" cy="401638"/>
          </a:xfrm>
          <a:prstGeom prst="borderCallout1">
            <a:avLst>
              <a:gd name="adj1" fmla="val 28458"/>
              <a:gd name="adj2" fmla="val -5051"/>
              <a:gd name="adj3" fmla="val 28458"/>
              <a:gd name="adj4" fmla="val -91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normalized</a:t>
            </a:r>
            <a:endParaRPr lang="en-AU" altLang="en-US"/>
          </a:p>
        </p:txBody>
      </p:sp>
      <p:sp>
        <p:nvSpPr>
          <p:cNvPr id="22534" name="AutoShape 5">
            <a:extLst>
              <a:ext uri="{FF2B5EF4-FFF2-40B4-BE49-F238E27FC236}">
                <a16:creationId xmlns:a16="http://schemas.microsoft.com/office/drawing/2014/main" id="{703F975D-61E6-524B-BD4B-C6553BA223AC}"/>
              </a:ext>
            </a:extLst>
          </p:cNvPr>
          <p:cNvSpPr>
            <a:spLocks/>
          </p:cNvSpPr>
          <p:nvPr/>
        </p:nvSpPr>
        <p:spPr bwMode="auto">
          <a:xfrm>
            <a:off x="5651500" y="3573463"/>
            <a:ext cx="1944688" cy="401637"/>
          </a:xfrm>
          <a:prstGeom prst="borderCallout1">
            <a:avLst>
              <a:gd name="adj1" fmla="val 28458"/>
              <a:gd name="adj2" fmla="val -3917"/>
              <a:gd name="adj3" fmla="val -2370"/>
              <a:gd name="adj4" fmla="val -87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not normalized</a:t>
            </a:r>
            <a:endParaRPr lang="en-AU" altLang="en-US"/>
          </a:p>
        </p:txBody>
      </p:sp>
      <p:sp>
        <p:nvSpPr>
          <p:cNvPr id="22535" name="Line 6">
            <a:extLst>
              <a:ext uri="{FF2B5EF4-FFF2-40B4-BE49-F238E27FC236}">
                <a16:creationId xmlns:a16="http://schemas.microsoft.com/office/drawing/2014/main" id="{9BA69AA3-0613-5145-9781-14FB299186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3790950"/>
            <a:ext cx="15128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6583D873-DE3C-D847-976E-28AA807BC74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16069" y="861219"/>
            <a:ext cx="20891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§3.5 Floating Point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C994D757-4E4D-3F4A-8107-B8918FA57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3833F835-04DB-F14D-A12A-297D4C779233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83E35F8-97C9-8245-A132-ECBB14EF2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 Standard</a:t>
            </a:r>
            <a:endParaRPr lang="en-AU" altLang="en-US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AF270C2-F20D-2A41-A8E3-1D6A86D9F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Defined by IEEE Std 754-1985</a:t>
            </a:r>
          </a:p>
          <a:p>
            <a:pPr eaLnBrk="1" hangingPunct="1"/>
            <a:r>
              <a:rPr lang="en-US" altLang="en-US"/>
              <a:t>Developed in response to divergence of representations</a:t>
            </a:r>
          </a:p>
          <a:p>
            <a:pPr lvl="1" eaLnBrk="1" hangingPunct="1"/>
            <a:r>
              <a:rPr lang="en-US" altLang="en-US"/>
              <a:t>Portability issues for scientific code</a:t>
            </a:r>
          </a:p>
          <a:p>
            <a:pPr eaLnBrk="1" hangingPunct="1"/>
            <a:r>
              <a:rPr lang="en-US" altLang="en-US"/>
              <a:t>Now almost universally adopted</a:t>
            </a:r>
          </a:p>
          <a:p>
            <a:pPr eaLnBrk="1" hangingPunct="1"/>
            <a:r>
              <a:rPr lang="en-US" altLang="en-US"/>
              <a:t>Two representations</a:t>
            </a:r>
          </a:p>
          <a:p>
            <a:pPr lvl="1" eaLnBrk="1" hangingPunct="1"/>
            <a:r>
              <a:rPr lang="en-US" altLang="en-US"/>
              <a:t>Single precision (32-bit)</a:t>
            </a:r>
          </a:p>
          <a:p>
            <a:pPr lvl="1" eaLnBrk="1" hangingPunct="1"/>
            <a:r>
              <a:rPr lang="en-US" altLang="en-US"/>
              <a:t>Double precision (64-bit) </a:t>
            </a:r>
            <a:endParaRPr lang="en-A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>
            <a:extLst>
              <a:ext uri="{FF2B5EF4-FFF2-40B4-BE49-F238E27FC236}">
                <a16:creationId xmlns:a16="http://schemas.microsoft.com/office/drawing/2014/main" id="{C2A310A8-C82D-2D4E-9152-FD859C59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5CA64FE8-D3A7-614C-826E-3403626B7F59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2CCD21DC-A031-8A48-B51C-81DBAC762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IEEE Floating-Point Format</a:t>
            </a:r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A9B3D8D0-1236-EC47-AF22-72AE63798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573463"/>
            <a:ext cx="8270875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S: sign bit (0 </a:t>
            </a:r>
            <a:r>
              <a:rPr lang="en-US" altLang="en-US" sz="2400" dirty="0">
                <a:sym typeface="Symbol" pitchFamily="2" charset="2"/>
              </a:rPr>
              <a:t> non-negative, 1  negative)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Symbol" pitchFamily="2" charset="2"/>
              </a:rPr>
              <a:t>Normalize significand: 1.0 ≤ |significand| &lt; 2.0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ym typeface="Symbol" pitchFamily="2" charset="2"/>
              </a:rPr>
              <a:t>Always has a leading pre-binary-point 1 bit, so no need to represent it explicitly (hidden bit)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ym typeface="Symbol" pitchFamily="2" charset="2"/>
              </a:rPr>
              <a:t>Significand is Fraction with the “1.” restored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ym typeface="Symbol" pitchFamily="2" charset="2"/>
              </a:rPr>
              <a:t>Exponent: excess representation: actual exponent + Bias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ym typeface="Symbol" pitchFamily="2" charset="2"/>
              </a:rPr>
              <a:t>Ensures exponent is unsigned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ym typeface="Symbol" pitchFamily="2" charset="2"/>
              </a:rPr>
              <a:t>Single: Bias = 127; Double: Bias = 1203</a:t>
            </a:r>
          </a:p>
        </p:txBody>
      </p:sp>
      <p:sp>
        <p:nvSpPr>
          <p:cNvPr id="1030" name="Text Box 4">
            <a:extLst>
              <a:ext uri="{FF2B5EF4-FFF2-40B4-BE49-F238E27FC236}">
                <a16:creationId xmlns:a16="http://schemas.microsoft.com/office/drawing/2014/main" id="{46835B1D-83C1-0B43-AF20-0E996FB9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917700"/>
            <a:ext cx="35877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031" name="Text Box 5">
            <a:extLst>
              <a:ext uri="{FF2B5EF4-FFF2-40B4-BE49-F238E27FC236}">
                <a16:creationId xmlns:a16="http://schemas.microsoft.com/office/drawing/2014/main" id="{7C1D62BE-2196-ED40-9D47-D6A7C0A2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917700"/>
            <a:ext cx="15843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Exponent</a:t>
            </a:r>
          </a:p>
        </p:txBody>
      </p:sp>
      <p:sp>
        <p:nvSpPr>
          <p:cNvPr id="1032" name="Text Box 6">
            <a:extLst>
              <a:ext uri="{FF2B5EF4-FFF2-40B4-BE49-F238E27FC236}">
                <a16:creationId xmlns:a16="http://schemas.microsoft.com/office/drawing/2014/main" id="{72A237B5-A004-6045-9908-E73BC32B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1917700"/>
            <a:ext cx="36718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Fraction</a:t>
            </a:r>
          </a:p>
        </p:txBody>
      </p:sp>
      <p:sp>
        <p:nvSpPr>
          <p:cNvPr id="1033" name="Text Box 7">
            <a:extLst>
              <a:ext uri="{FF2B5EF4-FFF2-40B4-BE49-F238E27FC236}">
                <a16:creationId xmlns:a16="http://schemas.microsoft.com/office/drawing/2014/main" id="{8993F62A-54E4-0E4E-8866-24676387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196975"/>
            <a:ext cx="185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Tahoma" panose="020B0604030504040204" pitchFamily="34" charset="0"/>
              </a:rPr>
              <a:t>single: 8 bits</a:t>
            </a: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>
                <a:latin typeface="Tahoma" panose="020B0604030504040204" pitchFamily="34" charset="0"/>
              </a:rPr>
              <a:t>double: 11 bits</a:t>
            </a:r>
          </a:p>
        </p:txBody>
      </p:sp>
      <p:sp>
        <p:nvSpPr>
          <p:cNvPr id="1034" name="Text Box 8">
            <a:extLst>
              <a:ext uri="{FF2B5EF4-FFF2-40B4-BE49-F238E27FC236}">
                <a16:creationId xmlns:a16="http://schemas.microsoft.com/office/drawing/2014/main" id="{5C60FA44-A845-1D4B-82F1-8984CF9B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196975"/>
            <a:ext cx="185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Tahoma" panose="020B0604030504040204" pitchFamily="34" charset="0"/>
              </a:rPr>
              <a:t>single: 23 bits</a:t>
            </a: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>
                <a:latin typeface="Tahoma" panose="020B0604030504040204" pitchFamily="34" charset="0"/>
              </a:rPr>
              <a:t>double: 52 bits</a:t>
            </a:r>
          </a:p>
        </p:txBody>
      </p:sp>
      <p:graphicFrame>
        <p:nvGraphicFramePr>
          <p:cNvPr id="1026" name="Object 9">
            <a:extLst>
              <a:ext uri="{FF2B5EF4-FFF2-40B4-BE49-F238E27FC236}">
                <a16:creationId xmlns:a16="http://schemas.microsoft.com/office/drawing/2014/main" id="{777015CD-1389-A94D-9991-4A970069D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667000"/>
          <a:ext cx="5867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56464200" imgH="5270500" progId="Equation.3">
                  <p:embed/>
                </p:oleObj>
              </mc:Choice>
              <mc:Fallback>
                <p:oleObj name="Equation" r:id="rId4" imgW="56464200" imgH="5270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67000"/>
                        <a:ext cx="5867400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E4A61626-B3B9-FC45-A7AE-90705DE02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B82A3950-5CAE-0D44-AD49-3C10D1C8D568}" type="slidenum">
              <a:rPr lang="en-AU" altLang="en-US"/>
              <a:pPr/>
              <a:t>23</a:t>
            </a:fld>
            <a:endParaRPr lang="en-AU" altLang="en-US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BE93E7A6-AE8D-974C-8E0C-8CC71218F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Single-Precision Range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29293187-6A83-2A45-8849-7F03D1CE2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Exponents 00000000 and 11111111 reserved</a:t>
            </a:r>
          </a:p>
          <a:p>
            <a:pPr eaLnBrk="1" hangingPunct="1"/>
            <a:r>
              <a:rPr lang="en-US" altLang="en-US" sz="2800"/>
              <a:t>Smallest value</a:t>
            </a:r>
          </a:p>
          <a:p>
            <a:pPr lvl="1" eaLnBrk="1" hangingPunct="1"/>
            <a:r>
              <a:rPr lang="en-US" altLang="en-US" sz="2400"/>
              <a:t>Exponent: 00000001</a:t>
            </a:r>
            <a:br>
              <a:rPr lang="en-US" altLang="en-US" sz="2400"/>
            </a:br>
            <a:r>
              <a:rPr lang="en-US" altLang="en-US" sz="2400">
                <a:sym typeface="Symbol" pitchFamily="2" charset="2"/>
              </a:rPr>
              <a:t> actual exponent = 1 – 127 = –126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Fraction: 000…00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2" charset="2"/>
              </a:rPr>
              <a:t> significand = 1.0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±1.0 × 2</a:t>
            </a:r>
            <a:r>
              <a:rPr lang="en-US" altLang="en-US" sz="2400" baseline="30000">
                <a:sym typeface="Symbol" pitchFamily="2" charset="2"/>
              </a:rPr>
              <a:t>–126</a:t>
            </a:r>
            <a:r>
              <a:rPr lang="en-US" altLang="en-US" sz="2400">
                <a:sym typeface="Symbol" pitchFamily="2" charset="2"/>
              </a:rPr>
              <a:t> ≈ ±1.2 × 10</a:t>
            </a:r>
            <a:r>
              <a:rPr lang="en-US" altLang="en-US" sz="2400" baseline="30000">
                <a:sym typeface="Symbol" pitchFamily="2" charset="2"/>
              </a:rPr>
              <a:t>–38</a:t>
            </a:r>
          </a:p>
          <a:p>
            <a:pPr eaLnBrk="1" hangingPunct="1"/>
            <a:r>
              <a:rPr lang="en-US" altLang="en-US" sz="2800">
                <a:sym typeface="Symbol" pitchFamily="2" charset="2"/>
              </a:rPr>
              <a:t>Largest value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exponent: 11111110</a:t>
            </a:r>
            <a:br>
              <a:rPr lang="en-US" altLang="en-US" sz="2400">
                <a:sym typeface="Symbol" pitchFamily="2" charset="2"/>
              </a:rPr>
            </a:br>
            <a:r>
              <a:rPr lang="en-US" altLang="en-US" sz="2400">
                <a:sym typeface="Symbol" pitchFamily="2" charset="2"/>
              </a:rPr>
              <a:t> actual exponent = 254 – 127 = +127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Fraction: 111…11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2" charset="2"/>
              </a:rPr>
              <a:t> significand ≈ 2.0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±2.0 × 2</a:t>
            </a:r>
            <a:r>
              <a:rPr lang="en-US" altLang="en-US" sz="2400" baseline="30000">
                <a:sym typeface="Symbol" pitchFamily="2" charset="2"/>
              </a:rPr>
              <a:t>+127</a:t>
            </a:r>
            <a:r>
              <a:rPr lang="en-US" altLang="en-US" sz="2400">
                <a:sym typeface="Symbol" pitchFamily="2" charset="2"/>
              </a:rPr>
              <a:t> ≈ ±3.4 × 10</a:t>
            </a:r>
            <a:r>
              <a:rPr lang="en-US" altLang="en-US" sz="2400" baseline="30000">
                <a:sym typeface="Symbol" pitchFamily="2" charset="2"/>
              </a:rPr>
              <a:t>+38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0E228544-087B-AE47-BC82-001C94E46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38DA30F1-F7F1-004E-952D-07278C12867F}" type="slidenum">
              <a:rPr lang="en-AU" altLang="en-US"/>
              <a:pPr/>
              <a:t>24</a:t>
            </a:fld>
            <a:endParaRPr lang="en-AU" altLang="en-US"/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33475254-6082-2B49-93DC-700A01753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Double-Precision Range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5B675438-A3DD-0442-93F3-69D8A60B5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Exponents 0000…00 and 1111…11 reserved</a:t>
            </a:r>
          </a:p>
          <a:p>
            <a:pPr eaLnBrk="1" hangingPunct="1"/>
            <a:r>
              <a:rPr lang="en-US" altLang="en-US" sz="2800"/>
              <a:t>Smallest value</a:t>
            </a:r>
          </a:p>
          <a:p>
            <a:pPr lvl="1" eaLnBrk="1" hangingPunct="1"/>
            <a:r>
              <a:rPr lang="en-US" altLang="en-US" sz="2400"/>
              <a:t>Exponent: 00000000001</a:t>
            </a:r>
            <a:br>
              <a:rPr lang="en-US" altLang="en-US" sz="2400"/>
            </a:br>
            <a:r>
              <a:rPr lang="en-US" altLang="en-US" sz="2400">
                <a:sym typeface="Symbol" pitchFamily="2" charset="2"/>
              </a:rPr>
              <a:t> actual exponent = 1 – 1023 = –1022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Fraction: 000…00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2" charset="2"/>
              </a:rPr>
              <a:t> significand = 1.0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±1.0 × 2</a:t>
            </a:r>
            <a:r>
              <a:rPr lang="en-US" altLang="en-US" sz="2400" baseline="30000">
                <a:sym typeface="Symbol" pitchFamily="2" charset="2"/>
              </a:rPr>
              <a:t>–1022</a:t>
            </a:r>
            <a:r>
              <a:rPr lang="en-US" altLang="en-US" sz="2400">
                <a:sym typeface="Symbol" pitchFamily="2" charset="2"/>
              </a:rPr>
              <a:t> ≈ ±2.2 × 10</a:t>
            </a:r>
            <a:r>
              <a:rPr lang="en-US" altLang="en-US" sz="2400" baseline="30000">
                <a:sym typeface="Symbol" pitchFamily="2" charset="2"/>
              </a:rPr>
              <a:t>–308</a:t>
            </a:r>
          </a:p>
          <a:p>
            <a:pPr eaLnBrk="1" hangingPunct="1"/>
            <a:r>
              <a:rPr lang="en-US" altLang="en-US" sz="2800">
                <a:sym typeface="Symbol" pitchFamily="2" charset="2"/>
              </a:rPr>
              <a:t>Largest value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Exponent: 11111111110</a:t>
            </a:r>
            <a:br>
              <a:rPr lang="en-US" altLang="en-US" sz="2400">
                <a:sym typeface="Symbol" pitchFamily="2" charset="2"/>
              </a:rPr>
            </a:br>
            <a:r>
              <a:rPr lang="en-US" altLang="en-US" sz="2400">
                <a:sym typeface="Symbol" pitchFamily="2" charset="2"/>
              </a:rPr>
              <a:t> actual exponent = 2046 – 1023 = +1023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Fraction: 111…11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2" charset="2"/>
              </a:rPr>
              <a:t> significand ≈ 2.0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±2.0 × 2</a:t>
            </a:r>
            <a:r>
              <a:rPr lang="en-US" altLang="en-US" sz="2400" baseline="30000">
                <a:sym typeface="Symbol" pitchFamily="2" charset="2"/>
              </a:rPr>
              <a:t>+1023</a:t>
            </a:r>
            <a:r>
              <a:rPr lang="en-US" altLang="en-US" sz="2400">
                <a:sym typeface="Symbol" pitchFamily="2" charset="2"/>
              </a:rPr>
              <a:t> ≈ ±1.8 × 10</a:t>
            </a:r>
            <a:r>
              <a:rPr lang="en-US" altLang="en-US" sz="2400" baseline="30000">
                <a:sym typeface="Symbol" pitchFamily="2" charset="2"/>
              </a:rPr>
              <a:t>+308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6F3BB517-6F1D-D947-9463-9804DA65F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FAC7ED4C-A9B2-DF49-AD98-62AA4DB3ADC4}" type="slidenum">
              <a:rPr lang="en-AU" altLang="en-US"/>
              <a:pPr/>
              <a:t>25</a:t>
            </a:fld>
            <a:endParaRPr lang="en-AU" altLang="en-US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A61FA4D-E9BA-FA4D-8A4D-236FD0F7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Precision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E6AE4B2B-171F-2E4F-8C5A-36496E6E3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Relative precision</a:t>
            </a:r>
          </a:p>
          <a:p>
            <a:pPr lvl="1" eaLnBrk="1" hangingPunct="1"/>
            <a:r>
              <a:rPr lang="en-US" altLang="en-US"/>
              <a:t>all fraction bits are significant</a:t>
            </a:r>
          </a:p>
          <a:p>
            <a:pPr lvl="1" eaLnBrk="1" hangingPunct="1"/>
            <a:r>
              <a:rPr lang="en-US" altLang="en-US"/>
              <a:t>Single: approx 2</a:t>
            </a:r>
            <a:r>
              <a:rPr lang="en-US" altLang="en-US" baseline="30000"/>
              <a:t>–23</a:t>
            </a:r>
          </a:p>
          <a:p>
            <a:pPr lvl="2" eaLnBrk="1" hangingPunct="1"/>
            <a:r>
              <a:rPr lang="en-US" altLang="en-US"/>
              <a:t>Equivalent to 23 × log</a:t>
            </a:r>
            <a:r>
              <a:rPr lang="en-US" altLang="en-US" baseline="-25000"/>
              <a:t>10</a:t>
            </a:r>
            <a:r>
              <a:rPr lang="en-US" altLang="en-US"/>
              <a:t>2 ≈ 23 × 0.3 ≈ 6 decimal digits of precision</a:t>
            </a:r>
          </a:p>
          <a:p>
            <a:pPr lvl="1" eaLnBrk="1" hangingPunct="1"/>
            <a:r>
              <a:rPr lang="en-US" altLang="en-US"/>
              <a:t>Double: approx 2</a:t>
            </a:r>
            <a:r>
              <a:rPr lang="en-US" altLang="en-US" baseline="30000"/>
              <a:t>–52</a:t>
            </a:r>
          </a:p>
          <a:p>
            <a:pPr lvl="2" eaLnBrk="1" hangingPunct="1"/>
            <a:r>
              <a:rPr lang="en-US" altLang="en-US"/>
              <a:t>Equivalent to 52 × log</a:t>
            </a:r>
            <a:r>
              <a:rPr lang="en-US" altLang="en-US" baseline="-25000"/>
              <a:t>10</a:t>
            </a:r>
            <a:r>
              <a:rPr lang="en-US" altLang="en-US"/>
              <a:t>2 ≈ 52 × 0.3 ≈ 16 decimal digits of precision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8947A7B2-43A5-594A-8748-72994D872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12EC427-7E6E-EC45-8E23-CE5C07002C1F}" type="slidenum">
              <a:rPr lang="en-AU" altLang="en-US"/>
              <a:pPr/>
              <a:t>26</a:t>
            </a:fld>
            <a:endParaRPr lang="en-AU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D4820BF-5110-B947-882F-97FEF0467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Example</a:t>
            </a:r>
            <a:endParaRPr lang="en-AU" altLang="en-US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943F3EE-B8B4-6047-B4FF-815F3743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 –0.75</a:t>
            </a:r>
          </a:p>
          <a:p>
            <a:pPr lvl="1" eaLnBrk="1" hangingPunct="1"/>
            <a:r>
              <a:rPr lang="en-US" altLang="en-US"/>
              <a:t>–0.75 = (–1)</a:t>
            </a:r>
            <a:r>
              <a:rPr lang="en-US" altLang="en-US" baseline="30000"/>
              <a:t>1</a:t>
            </a:r>
            <a:r>
              <a:rPr lang="en-US" altLang="en-US"/>
              <a:t> × 1.1</a:t>
            </a:r>
            <a:r>
              <a:rPr lang="en-US" altLang="en-US" baseline="-25000"/>
              <a:t>2</a:t>
            </a:r>
            <a:r>
              <a:rPr lang="en-US" altLang="en-US"/>
              <a:t> × 2</a:t>
            </a:r>
            <a:r>
              <a:rPr lang="en-US" altLang="en-US" baseline="30000"/>
              <a:t>–1</a:t>
            </a:r>
          </a:p>
          <a:p>
            <a:pPr lvl="1" eaLnBrk="1" hangingPunct="1"/>
            <a:r>
              <a:rPr lang="en-US" altLang="en-US"/>
              <a:t>S = 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</a:p>
          <a:p>
            <a:pPr lvl="1" eaLnBrk="1" hangingPunct="1"/>
            <a:r>
              <a:rPr lang="en-US" altLang="en-US"/>
              <a:t>Fraction = </a:t>
            </a:r>
            <a:r>
              <a:rPr lang="en-US" altLang="en-US">
                <a:solidFill>
                  <a:schemeClr val="tx2"/>
                </a:solidFill>
              </a:rPr>
              <a:t>1000…00</a:t>
            </a:r>
            <a:r>
              <a:rPr lang="en-US" altLang="en-US" baseline="-25000"/>
              <a:t>2</a:t>
            </a:r>
            <a:endParaRPr lang="en-US" altLang="en-US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en-US"/>
              <a:t>Exponent = –1 + Bias</a:t>
            </a:r>
          </a:p>
          <a:p>
            <a:pPr lvl="2" eaLnBrk="1" hangingPunct="1"/>
            <a:r>
              <a:rPr lang="en-US" altLang="en-US"/>
              <a:t>Single: –1 + 127 = 126 = </a:t>
            </a:r>
            <a:r>
              <a:rPr lang="en-US" altLang="en-US">
                <a:solidFill>
                  <a:srgbClr val="008000"/>
                </a:solidFill>
              </a:rPr>
              <a:t>01111110</a:t>
            </a:r>
            <a:r>
              <a:rPr lang="en-US" altLang="en-US" baseline="-25000"/>
              <a:t>2</a:t>
            </a:r>
            <a:endParaRPr lang="en-US" altLang="en-US"/>
          </a:p>
          <a:p>
            <a:pPr lvl="2" eaLnBrk="1" hangingPunct="1"/>
            <a:r>
              <a:rPr lang="en-US" altLang="en-US"/>
              <a:t>Double: –1 + 1023 = 1022 = </a:t>
            </a:r>
            <a:r>
              <a:rPr lang="en-US" altLang="en-US">
                <a:solidFill>
                  <a:srgbClr val="008000"/>
                </a:solidFill>
              </a:rPr>
              <a:t>01111111110</a:t>
            </a:r>
            <a:r>
              <a:rPr lang="en-US" altLang="en-US" baseline="-25000"/>
              <a:t>2</a:t>
            </a:r>
            <a:endParaRPr lang="en-US" altLang="en-US"/>
          </a:p>
          <a:p>
            <a:pPr eaLnBrk="1" hangingPunct="1"/>
            <a:r>
              <a:rPr lang="en-US" altLang="en-US"/>
              <a:t>Single: 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>
                <a:solidFill>
                  <a:srgbClr val="008000"/>
                </a:solidFill>
              </a:rPr>
              <a:t>01111110</a:t>
            </a:r>
            <a:r>
              <a:rPr lang="en-US" altLang="en-US">
                <a:solidFill>
                  <a:schemeClr val="tx2"/>
                </a:solidFill>
              </a:rPr>
              <a:t>1000…00</a:t>
            </a:r>
          </a:p>
          <a:p>
            <a:pPr eaLnBrk="1" hangingPunct="1"/>
            <a:r>
              <a:rPr lang="en-US" altLang="en-US"/>
              <a:t>Double: 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>
                <a:solidFill>
                  <a:srgbClr val="008000"/>
                </a:solidFill>
              </a:rPr>
              <a:t>01111111110</a:t>
            </a:r>
            <a:r>
              <a:rPr lang="en-US" altLang="en-US">
                <a:solidFill>
                  <a:schemeClr val="tx2"/>
                </a:solidFill>
              </a:rPr>
              <a:t>1000…00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F1992DA7-0B03-D94C-BA03-2EE299C8D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Chapter 3 — Arithmetic for Computers — </a:t>
            </a:r>
            <a:fld id="{AD8C2D28-CC97-FE4A-A6DD-253728DC6225}" type="slidenum">
              <a:rPr lang="en-AU" altLang="en-US"/>
              <a:pPr/>
              <a:t>27</a:t>
            </a:fld>
            <a:endParaRPr lang="en-AU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FFA619-5F81-8E44-B3AA-E4F77B611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Example</a:t>
            </a:r>
            <a:endParaRPr lang="en-AU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70BFFF1-429E-964F-AABA-B1AD29898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number is represented by the single-precision float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hlink"/>
                </a:solidFill>
              </a:rPr>
              <a:t>	1</a:t>
            </a:r>
            <a:r>
              <a:rPr lang="en-US" altLang="en-US" dirty="0">
                <a:solidFill>
                  <a:srgbClr val="008000"/>
                </a:solidFill>
              </a:rPr>
              <a:t>10000001</a:t>
            </a:r>
            <a:r>
              <a:rPr lang="en-US" altLang="en-US" dirty="0">
                <a:solidFill>
                  <a:schemeClr val="tx2"/>
                </a:solidFill>
              </a:rPr>
              <a:t>01000…00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 = </a:t>
            </a:r>
            <a:r>
              <a:rPr lang="en-US" altLang="en-US" dirty="0">
                <a:solidFill>
                  <a:schemeClr val="hlink"/>
                </a:solidFill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Fraction = </a:t>
            </a:r>
            <a:r>
              <a:rPr lang="en-US" altLang="en-US" dirty="0">
                <a:solidFill>
                  <a:schemeClr val="tx2"/>
                </a:solidFill>
              </a:rPr>
              <a:t>01000…00</a:t>
            </a:r>
            <a:r>
              <a:rPr lang="en-US" altLang="en-US" baseline="-25000" dirty="0"/>
              <a:t>2</a:t>
            </a:r>
            <a:endParaRPr lang="en-US" altLang="en-US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Exponent = </a:t>
            </a:r>
            <a:r>
              <a:rPr lang="en-US" altLang="en-US" dirty="0">
                <a:solidFill>
                  <a:srgbClr val="008000"/>
                </a:solidFill>
              </a:rPr>
              <a:t>10000001</a:t>
            </a:r>
            <a:r>
              <a:rPr lang="en-US" altLang="en-US" baseline="-25000" dirty="0"/>
              <a:t>2</a:t>
            </a:r>
            <a:r>
              <a:rPr lang="en-US" altLang="en-US" dirty="0"/>
              <a:t> = 129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x = (–1)</a:t>
            </a:r>
            <a:r>
              <a:rPr lang="en-US" altLang="en-US" baseline="30000" dirty="0"/>
              <a:t>1</a:t>
            </a:r>
            <a:r>
              <a:rPr lang="en-US" altLang="en-US" dirty="0"/>
              <a:t> × (1 + 01</a:t>
            </a:r>
            <a:r>
              <a:rPr lang="en-US" altLang="en-US" baseline="-25000" dirty="0"/>
              <a:t>2</a:t>
            </a:r>
            <a:r>
              <a:rPr lang="en-US" altLang="en-US" dirty="0"/>
              <a:t>) × 2</a:t>
            </a:r>
            <a:r>
              <a:rPr lang="en-US" altLang="en-US" baseline="30000" dirty="0"/>
              <a:t>(129 – 127)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= (–1) × 1.25 × 2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= –5.0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3">
            <a:extLst>
              <a:ext uri="{FF2B5EF4-FFF2-40B4-BE49-F238E27FC236}">
                <a16:creationId xmlns:a16="http://schemas.microsoft.com/office/drawing/2014/main" id="{FA4165F4-F8E4-E342-95F0-F6281DFCB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C03B314-B2D3-DB48-B1A0-D569D8E4D54A}" type="slidenum">
              <a:rPr lang="en-AU" altLang="en-US"/>
              <a:pPr/>
              <a:t>28</a:t>
            </a:fld>
            <a:endParaRPr lang="en-AU" altLang="en-US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8612CFC5-E862-B94E-AAEA-C0612564D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Denormal Numbers</a:t>
            </a:r>
          </a:p>
        </p:txBody>
      </p:sp>
      <p:sp>
        <p:nvSpPr>
          <p:cNvPr id="2054" name="Rectangle 10">
            <a:extLst>
              <a:ext uri="{FF2B5EF4-FFF2-40B4-BE49-F238E27FC236}">
                <a16:creationId xmlns:a16="http://schemas.microsoft.com/office/drawing/2014/main" id="{53599A2B-13C7-D44E-9726-7455DE296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Exponent = 000...0 </a:t>
            </a:r>
            <a:r>
              <a:rPr lang="en-US" altLang="en-US">
                <a:sym typeface="Symbol" pitchFamily="2" charset="2"/>
              </a:rPr>
              <a:t> </a:t>
            </a:r>
            <a:r>
              <a:rPr lang="en-US" altLang="en-US"/>
              <a:t>hidden bit is 0</a:t>
            </a:r>
          </a:p>
        </p:txBody>
      </p:sp>
      <p:sp>
        <p:nvSpPr>
          <p:cNvPr id="2055" name="Rectangle 5">
            <a:extLst>
              <a:ext uri="{FF2B5EF4-FFF2-40B4-BE49-F238E27FC236}">
                <a16:creationId xmlns:a16="http://schemas.microsoft.com/office/drawing/2014/main" id="{18E99EAA-4059-F34B-A5C2-6ECCCCDE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65400"/>
            <a:ext cx="7772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Smaller than normal numbers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allow for gradual underflow, with diminishing precision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Denormal with fraction = 000...0</a:t>
            </a:r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74EDA789-9260-4B47-9378-2DC9AC664176}"/>
              </a:ext>
            </a:extLst>
          </p:cNvPr>
          <p:cNvSpPr>
            <a:spLocks/>
          </p:cNvSpPr>
          <p:nvPr/>
        </p:nvSpPr>
        <p:spPr bwMode="auto">
          <a:xfrm>
            <a:off x="3132138" y="5589588"/>
            <a:ext cx="2287587" cy="647700"/>
          </a:xfrm>
          <a:prstGeom prst="borderCallout1">
            <a:avLst>
              <a:gd name="adj1" fmla="val 17648"/>
              <a:gd name="adj2" fmla="val 103333"/>
              <a:gd name="adj3" fmla="val -26472"/>
              <a:gd name="adj4" fmla="val 123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Two representations of 0.0!</a:t>
            </a:r>
            <a:endParaRPr lang="en-AU" altLang="en-US"/>
          </a:p>
        </p:txBody>
      </p:sp>
      <p:graphicFrame>
        <p:nvGraphicFramePr>
          <p:cNvPr id="2050" name="Object 8">
            <a:extLst>
              <a:ext uri="{FF2B5EF4-FFF2-40B4-BE49-F238E27FC236}">
                <a16:creationId xmlns:a16="http://schemas.microsoft.com/office/drawing/2014/main" id="{AA00E2A2-25FD-CA40-972B-6C0546112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1916113"/>
          <a:ext cx="4864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46812200" imgH="5270500" progId="Equation.3">
                  <p:embed/>
                </p:oleObj>
              </mc:Choice>
              <mc:Fallback>
                <p:oleObj name="Equation" r:id="rId4" imgW="46812200" imgH="527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4864100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>
            <a:extLst>
              <a:ext uri="{FF2B5EF4-FFF2-40B4-BE49-F238E27FC236}">
                <a16:creationId xmlns:a16="http://schemas.microsoft.com/office/drawing/2014/main" id="{68326BC9-B056-A048-85C3-43DD9C5E08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868863"/>
          <a:ext cx="4833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46520100" imgH="5270500" progId="Equation.3">
                  <p:embed/>
                </p:oleObj>
              </mc:Choice>
              <mc:Fallback>
                <p:oleObj name="Equation" r:id="rId6" imgW="46520100" imgH="527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68863"/>
                        <a:ext cx="4833938" cy="546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F75B6A52-B430-CA4C-B6C2-243D91EE1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EF5D61C9-B628-A449-AA7F-3035C423056D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C0FF05A-CCE1-CB49-B478-95AFB08D2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Infinities and NaNs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2E5C90FA-C72D-F546-9DD5-62990915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Exponent = 111...1, Fraction = 000...0</a:t>
            </a:r>
          </a:p>
          <a:p>
            <a:pPr lvl="1" eaLnBrk="1" hangingPunct="1"/>
            <a:r>
              <a:rPr lang="en-US" altLang="en-US"/>
              <a:t>±Infinity</a:t>
            </a:r>
          </a:p>
          <a:p>
            <a:pPr lvl="1" eaLnBrk="1" hangingPunct="1"/>
            <a:r>
              <a:rPr lang="en-US" altLang="en-US"/>
              <a:t>Can be used in subsequent calculations, avoiding need for overflow check</a:t>
            </a:r>
          </a:p>
          <a:p>
            <a:pPr eaLnBrk="1" hangingPunct="1"/>
            <a:r>
              <a:rPr lang="en-US" altLang="en-US"/>
              <a:t>Exponent = 111...1, Fraction ≠ 000...0</a:t>
            </a:r>
          </a:p>
          <a:p>
            <a:pPr lvl="1" eaLnBrk="1" hangingPunct="1"/>
            <a:r>
              <a:rPr lang="en-US" altLang="en-US"/>
              <a:t>Not-a-Number (NaN)</a:t>
            </a:r>
          </a:p>
          <a:p>
            <a:pPr lvl="1" eaLnBrk="1" hangingPunct="1"/>
            <a:r>
              <a:rPr lang="en-US" altLang="en-US"/>
              <a:t>Indicates illegal or undefined result</a:t>
            </a:r>
          </a:p>
          <a:p>
            <a:pPr lvl="2" eaLnBrk="1" hangingPunct="1"/>
            <a:r>
              <a:rPr lang="en-US" altLang="en-US"/>
              <a:t>e.g., 0.0 / 0.0</a:t>
            </a:r>
          </a:p>
          <a:p>
            <a:pPr lvl="1" eaLnBrk="1" hangingPunct="1"/>
            <a:r>
              <a:rPr lang="en-US" altLang="en-US"/>
              <a:t>Can be used in subsequent calculations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024-64EA-CE48-B00B-96A3A284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2s-Complement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962C-26F9-8940-97E2-9754EEF2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25538"/>
            <a:ext cx="8856984" cy="4967758"/>
          </a:xfrm>
        </p:spPr>
        <p:txBody>
          <a:bodyPr/>
          <a:lstStyle/>
          <a:p>
            <a:r>
              <a:rPr lang="en-US" altLang="en-US" sz="2400" dirty="0"/>
              <a:t>     </a:t>
            </a:r>
            <a:r>
              <a:rPr lang="en-US" altLang="en-US" sz="2000" dirty="0"/>
              <a:t>Sign Magnitude:              One’s                    Two's</a:t>
            </a:r>
            <a:br>
              <a:rPr lang="en-US" altLang="en-US" sz="2000" dirty="0"/>
            </a:br>
            <a:r>
              <a:rPr lang="en-US" altLang="en-US" sz="2000" dirty="0"/>
              <a:t>	000 = +0		000 = +0		000 = +0</a:t>
            </a:r>
            <a:br>
              <a:rPr lang="en-US" altLang="en-US" sz="2000" dirty="0"/>
            </a:br>
            <a:r>
              <a:rPr lang="en-US" altLang="en-US" sz="2000" dirty="0"/>
              <a:t>	001 = +1		001 = +1		001 = +1</a:t>
            </a:r>
            <a:br>
              <a:rPr lang="en-US" altLang="en-US" sz="2000" dirty="0"/>
            </a:br>
            <a:r>
              <a:rPr lang="en-US" altLang="en-US" sz="2000" dirty="0"/>
              <a:t>	010 = +2		010 = +2		010 = +2</a:t>
            </a:r>
            <a:br>
              <a:rPr lang="en-US" altLang="en-US" sz="2000" dirty="0"/>
            </a:br>
            <a:r>
              <a:rPr lang="en-US" altLang="en-US" sz="2000" dirty="0"/>
              <a:t>	011 = +3		011 = +3		011 = +3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100 = -0</a:t>
            </a:r>
            <a:r>
              <a:rPr lang="en-US" altLang="en-US" sz="2000" dirty="0"/>
              <a:t>		100 = -3		100 = -4</a:t>
            </a:r>
            <a:br>
              <a:rPr lang="en-US" altLang="en-US" sz="2000" dirty="0"/>
            </a:br>
            <a:r>
              <a:rPr lang="en-US" altLang="en-US" sz="2000" dirty="0"/>
              <a:t>	101 = -1		101 = -2		101 = -3</a:t>
            </a:r>
            <a:br>
              <a:rPr lang="en-US" altLang="en-US" sz="2000" dirty="0"/>
            </a:br>
            <a:r>
              <a:rPr lang="en-US" altLang="en-US" sz="2000" dirty="0"/>
              <a:t>	110 = -2		110 = -1		110 = -2</a:t>
            </a:r>
            <a:br>
              <a:rPr lang="en-US" altLang="en-US" sz="2000" dirty="0"/>
            </a:br>
            <a:r>
              <a:rPr lang="en-US" altLang="en-US" sz="2000" dirty="0"/>
              <a:t>	111 = -3		</a:t>
            </a:r>
            <a:r>
              <a:rPr lang="en-US" altLang="en-US" sz="2000" dirty="0">
                <a:solidFill>
                  <a:srgbClr val="FF0000"/>
                </a:solidFill>
              </a:rPr>
              <a:t>111 = -0</a:t>
            </a:r>
            <a:r>
              <a:rPr lang="en-US" altLang="en-US" sz="2000" dirty="0"/>
              <a:t>		111 = -1</a:t>
            </a:r>
          </a:p>
          <a:p>
            <a:r>
              <a:rPr lang="en-US" altLang="en-US" dirty="0"/>
              <a:t>Issues:  balance, number of zeros, ease of operations</a:t>
            </a:r>
          </a:p>
          <a:p>
            <a:r>
              <a:rPr lang="en-US" altLang="en-US" dirty="0"/>
              <a:t>Which one is best?  Why?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152D0-E570-674D-8451-8235DB800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3 — Arithmetic for Computers — </a:t>
            </a:r>
            <a:fld id="{E4133FA6-9F4D-194B-B04D-A2749DCA232C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085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D1B29016-CE1A-BF40-BA1B-FDB1B7A62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5C9CCEAA-4696-4E4B-85A0-C2E3D8C9D5E7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56B5B648-445D-2541-9706-0841E8C5C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Addition</a:t>
            </a:r>
            <a:endParaRPr lang="en-AU" altLang="en-US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A27A9B4E-F852-3140-959A-B45BBACAE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Consider a 4-digit decimal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9.999 × 10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 + 1.610 × 10</a:t>
            </a:r>
            <a:r>
              <a:rPr lang="en-US" altLang="en-US" sz="2400" baseline="30000" dirty="0"/>
              <a:t>–1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1. Align decimal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Shift number with smaller exponent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9.999 × 10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 + 0.016 × 10</a:t>
            </a:r>
            <a:r>
              <a:rPr lang="en-US" altLang="en-US" sz="2400" baseline="30000" dirty="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2. Add significands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9.999 × 10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 + 0.016 × 10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 = 10.015 × 10</a:t>
            </a:r>
            <a:r>
              <a:rPr lang="en-US" altLang="en-US" sz="2400" baseline="30000" dirty="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3. Normalize result &amp; check for over/underflow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1.0015 × 10</a:t>
            </a:r>
            <a:r>
              <a:rPr lang="en-US" altLang="en-US" sz="2400" baseline="30000" dirty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4. Round and renormalize if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1.002 × 10</a:t>
            </a:r>
            <a:r>
              <a:rPr lang="en-US" altLang="en-US" sz="2400" baseline="30000" dirty="0"/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6CA666D8-6C1A-D14C-B959-3B686D343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0950D79E-3549-1345-A5B9-9ED29D459CBB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8C73804E-8DDC-2947-9723-71E8561FA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Addition</a:t>
            </a:r>
            <a:endParaRPr lang="en-AU" altLang="en-US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E7713D75-46F0-8C45-957A-54416418F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Now consider a 4-digit binary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–1</a:t>
            </a:r>
            <a:r>
              <a:rPr lang="en-US" altLang="en-US" sz="2400" dirty="0"/>
              <a:t> + –1.110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–2</a:t>
            </a:r>
            <a:r>
              <a:rPr lang="en-US" altLang="en-US" sz="2400" dirty="0"/>
              <a:t> (0.5 + –0.4375)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1. Align binary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Shift number with smaller exponent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–1</a:t>
            </a:r>
            <a:r>
              <a:rPr lang="en-US" altLang="en-US" sz="2400" dirty="0"/>
              <a:t> + –0.111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2. Add significands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–1</a:t>
            </a:r>
            <a:r>
              <a:rPr lang="en-US" altLang="en-US" sz="2400" dirty="0"/>
              <a:t> + –0.111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</a:t>
            </a:r>
            <a:r>
              <a:rPr lang="en-US" altLang="en-US" sz="2400" dirty="0"/>
              <a:t>1 = 0.001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3. Normalize result &amp; check for over/underflow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–4</a:t>
            </a:r>
            <a:r>
              <a:rPr lang="en-US" altLang="en-US" sz="2400" dirty="0"/>
              <a:t>, with no over/underflow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4. Round and renormalize if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1.000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× 2</a:t>
            </a:r>
            <a:r>
              <a:rPr lang="en-US" altLang="en-US" sz="2400" baseline="30000" dirty="0"/>
              <a:t>–4</a:t>
            </a:r>
            <a:r>
              <a:rPr lang="en-US" altLang="en-US" sz="2400" dirty="0"/>
              <a:t> (no change)  = 0.0625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9184DA8D-8838-8641-80DC-8E58FA347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396FF2C-C374-CD47-8FF6-2738E0B9032E}" type="slidenum">
              <a:rPr lang="en-AU" altLang="en-US"/>
              <a:pPr/>
              <a:t>32</a:t>
            </a:fld>
            <a:endParaRPr lang="en-AU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86D1A3-65AE-8742-B0A9-5B84A3636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Adder Hardware</a:t>
            </a:r>
            <a:endParaRPr lang="en-AU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225D488-42CD-774F-AD9A-B7FDDA52E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Much more complex than integer adder</a:t>
            </a:r>
          </a:p>
          <a:p>
            <a:pPr eaLnBrk="1" hangingPunct="1"/>
            <a:r>
              <a:rPr lang="en-US" altLang="en-US"/>
              <a:t>Doing it in one clock cycle would take too long</a:t>
            </a:r>
          </a:p>
          <a:p>
            <a:pPr lvl="1" eaLnBrk="1" hangingPunct="1"/>
            <a:r>
              <a:rPr lang="en-US" altLang="en-US"/>
              <a:t>Much longer than integer operations</a:t>
            </a:r>
          </a:p>
          <a:p>
            <a:pPr lvl="1" eaLnBrk="1" hangingPunct="1"/>
            <a:r>
              <a:rPr lang="en-US" altLang="en-US"/>
              <a:t>Slower clock would penalize all instructions</a:t>
            </a:r>
          </a:p>
          <a:p>
            <a:pPr eaLnBrk="1" hangingPunct="1"/>
            <a:r>
              <a:rPr lang="en-US" altLang="en-US"/>
              <a:t>FP adder usually takes several cycles</a:t>
            </a:r>
          </a:p>
          <a:p>
            <a:pPr lvl="1" eaLnBrk="1" hangingPunct="1"/>
            <a:r>
              <a:rPr lang="en-US" altLang="en-US"/>
              <a:t>Can be pipelined</a:t>
            </a:r>
            <a:endParaRPr lang="en-A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>
            <a:extLst>
              <a:ext uri="{FF2B5EF4-FFF2-40B4-BE49-F238E27FC236}">
                <a16:creationId xmlns:a16="http://schemas.microsoft.com/office/drawing/2014/main" id="{10B8357E-CF18-8A4B-B19D-900DEA63D9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01BC9F9-B766-9E4A-8639-E7A30AE5CF51}" type="slidenum">
              <a:rPr lang="en-AU" altLang="en-US"/>
              <a:pPr/>
              <a:t>33</a:t>
            </a:fld>
            <a:endParaRPr lang="en-AU" altLang="en-US"/>
          </a:p>
        </p:txBody>
      </p:sp>
      <p:pic>
        <p:nvPicPr>
          <p:cNvPr id="33795" name="Picture 14" descr="f03-16-P374493">
            <a:extLst>
              <a:ext uri="{FF2B5EF4-FFF2-40B4-BE49-F238E27FC236}">
                <a16:creationId xmlns:a16="http://schemas.microsoft.com/office/drawing/2014/main" id="{48A71E06-B974-CC46-BA66-40520ED9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5214937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C49FB984-9E5F-CF40-9312-4372644F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Adder Hardware</a:t>
            </a:r>
            <a:endParaRPr lang="en-AU" altLang="en-US"/>
          </a:p>
        </p:txBody>
      </p:sp>
      <p:sp>
        <p:nvSpPr>
          <p:cNvPr id="33797" name="AutoShape 4">
            <a:extLst>
              <a:ext uri="{FF2B5EF4-FFF2-40B4-BE49-F238E27FC236}">
                <a16:creationId xmlns:a16="http://schemas.microsoft.com/office/drawing/2014/main" id="{344D2CEA-3B66-D749-85E3-28D5FD23B728}"/>
              </a:ext>
            </a:extLst>
          </p:cNvPr>
          <p:cNvSpPr>
            <a:spLocks/>
          </p:cNvSpPr>
          <p:nvPr/>
        </p:nvSpPr>
        <p:spPr bwMode="auto">
          <a:xfrm>
            <a:off x="6588125" y="1844675"/>
            <a:ext cx="144463" cy="1800225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AutoShape 5">
            <a:extLst>
              <a:ext uri="{FF2B5EF4-FFF2-40B4-BE49-F238E27FC236}">
                <a16:creationId xmlns:a16="http://schemas.microsoft.com/office/drawing/2014/main" id="{515BE2F4-5B23-F041-8F29-C7A8E6C1369D}"/>
              </a:ext>
            </a:extLst>
          </p:cNvPr>
          <p:cNvSpPr>
            <a:spLocks/>
          </p:cNvSpPr>
          <p:nvPr/>
        </p:nvSpPr>
        <p:spPr bwMode="auto">
          <a:xfrm>
            <a:off x="6588125" y="3716338"/>
            <a:ext cx="144463" cy="792162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AutoShape 6">
            <a:extLst>
              <a:ext uri="{FF2B5EF4-FFF2-40B4-BE49-F238E27FC236}">
                <a16:creationId xmlns:a16="http://schemas.microsoft.com/office/drawing/2014/main" id="{76EC8A8C-3CA4-8A4F-B6FD-489667FFC1A1}"/>
              </a:ext>
            </a:extLst>
          </p:cNvPr>
          <p:cNvSpPr>
            <a:spLocks/>
          </p:cNvSpPr>
          <p:nvPr/>
        </p:nvSpPr>
        <p:spPr bwMode="auto">
          <a:xfrm>
            <a:off x="6588125" y="4795838"/>
            <a:ext cx="144463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0" name="AutoShape 7">
            <a:extLst>
              <a:ext uri="{FF2B5EF4-FFF2-40B4-BE49-F238E27FC236}">
                <a16:creationId xmlns:a16="http://schemas.microsoft.com/office/drawing/2014/main" id="{FFD174B4-9766-C844-B107-8B5D491B7891}"/>
              </a:ext>
            </a:extLst>
          </p:cNvPr>
          <p:cNvSpPr>
            <a:spLocks/>
          </p:cNvSpPr>
          <p:nvPr/>
        </p:nvSpPr>
        <p:spPr bwMode="auto">
          <a:xfrm>
            <a:off x="6588125" y="5445125"/>
            <a:ext cx="144463" cy="576263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1" name="Text Box 8">
            <a:extLst>
              <a:ext uri="{FF2B5EF4-FFF2-40B4-BE49-F238E27FC236}">
                <a16:creationId xmlns:a16="http://schemas.microsoft.com/office/drawing/2014/main" id="{84A2DD4E-81E3-8E41-A978-77D11DD2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56857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Step 1</a:t>
            </a:r>
            <a:endParaRPr lang="en-AU" altLang="en-US" sz="1600"/>
          </a:p>
        </p:txBody>
      </p:sp>
      <p:sp>
        <p:nvSpPr>
          <p:cNvPr id="33802" name="Text Box 9">
            <a:extLst>
              <a:ext uri="{FF2B5EF4-FFF2-40B4-BE49-F238E27FC236}">
                <a16:creationId xmlns:a16="http://schemas.microsoft.com/office/drawing/2014/main" id="{66A168C2-13E3-A447-BEB1-C2C7F14D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937000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Step 2</a:t>
            </a:r>
            <a:endParaRPr lang="en-AU" altLang="en-US" sz="1600"/>
          </a:p>
        </p:txBody>
      </p:sp>
      <p:sp>
        <p:nvSpPr>
          <p:cNvPr id="33803" name="Text Box 10">
            <a:extLst>
              <a:ext uri="{FF2B5EF4-FFF2-40B4-BE49-F238E27FC236}">
                <a16:creationId xmlns:a16="http://schemas.microsoft.com/office/drawing/2014/main" id="{61D484EC-CB7B-9A46-86F1-8492F00C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87362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Step 3</a:t>
            </a:r>
            <a:endParaRPr lang="en-AU" altLang="en-US" sz="1600"/>
          </a:p>
        </p:txBody>
      </p:sp>
      <p:sp>
        <p:nvSpPr>
          <p:cNvPr id="33804" name="Text Box 11">
            <a:extLst>
              <a:ext uri="{FF2B5EF4-FFF2-40B4-BE49-F238E27FC236}">
                <a16:creationId xmlns:a16="http://schemas.microsoft.com/office/drawing/2014/main" id="{56CD5058-DD93-4F4B-9975-6F40607B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2132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Step 4</a:t>
            </a:r>
            <a:endParaRPr lang="en-AU" altLang="en-US" sz="1600"/>
          </a:p>
        </p:txBody>
      </p:sp>
      <p:sp>
        <p:nvSpPr>
          <p:cNvPr id="33805" name="AutoShape 12">
            <a:extLst>
              <a:ext uri="{FF2B5EF4-FFF2-40B4-BE49-F238E27FC236}">
                <a16:creationId xmlns:a16="http://schemas.microsoft.com/office/drawing/2014/main" id="{11039491-38EF-1B46-82CA-E4D169235FE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40650" y="4940300"/>
            <a:ext cx="288925" cy="792163"/>
          </a:xfrm>
          <a:prstGeom prst="curvedRight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954BD1B5-6114-0B4D-A7DD-BDDBE694A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DF2BDE08-F272-FB4C-B01E-56BFED3A0BCC}" type="slidenum">
              <a:rPr lang="en-AU" altLang="en-US"/>
              <a:pPr/>
              <a:t>34</a:t>
            </a:fld>
            <a:endParaRPr lang="en-AU" altLang="en-US"/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8F94D96C-9A46-C943-9999-2779EED5F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Multiplication</a:t>
            </a:r>
            <a:endParaRPr lang="en-AU" altLang="en-US"/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A3209544-1704-E247-8B80-E4879E5D1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Consider a 4-digit decimal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1.110 × 10</a:t>
            </a:r>
            <a:r>
              <a:rPr lang="en-US" altLang="en-US" sz="2000" baseline="30000"/>
              <a:t>10</a:t>
            </a:r>
            <a:r>
              <a:rPr lang="en-US" altLang="en-US" sz="2000"/>
              <a:t> × 9.200 × 10</a:t>
            </a:r>
            <a:r>
              <a:rPr lang="en-US" altLang="en-US" sz="2000" baseline="30000"/>
              <a:t>–5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1. Add exponents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For biased exponents, subtract bias from sum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New exponent = 10 + –5 = 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2. Multiply significands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1.110 × 9.200 = 10.212  </a:t>
            </a:r>
            <a:r>
              <a:rPr lang="en-US" altLang="en-US" sz="2000">
                <a:sym typeface="Symbol" pitchFamily="2" charset="2"/>
              </a:rPr>
              <a:t>  10.212 </a:t>
            </a:r>
            <a:r>
              <a:rPr lang="en-US" altLang="en-US" sz="2000"/>
              <a:t>× 10</a:t>
            </a:r>
            <a:r>
              <a:rPr lang="en-US" altLang="en-US" sz="2000" baseline="30000"/>
              <a:t>5</a:t>
            </a:r>
            <a:endParaRPr lang="en-US" altLang="en-US" sz="2000" baseline="3000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3. Normalize result &amp; check for over/underflow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1.0212 × 10</a:t>
            </a:r>
            <a:r>
              <a:rPr lang="en-US" altLang="en-US" sz="2000" baseline="3000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4. Round and renormalize if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1.021 × 10</a:t>
            </a:r>
            <a:r>
              <a:rPr lang="en-US" altLang="en-US" sz="2000" baseline="3000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5. Determine sign of result from signs of operands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+1.021 × 10</a:t>
            </a:r>
            <a:r>
              <a:rPr lang="en-US" altLang="en-US" sz="2000" baseline="30000"/>
              <a:t>6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90FB752E-06DA-C046-9EA7-29D470BEB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BFB67191-1371-AE44-A0E9-D1F202AF3A46}" type="slidenum">
              <a:rPr lang="en-AU" altLang="en-US"/>
              <a:pPr/>
              <a:t>35</a:t>
            </a:fld>
            <a:endParaRPr lang="en-AU" altLang="en-US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A219BAD-76CA-9D47-B7AA-452FE34FA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Floating-Point Multiplication</a:t>
            </a:r>
            <a:endParaRPr lang="en-AU" altLang="en-US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A446C412-F5C8-C64D-8E5F-0B5597A1F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Now consider a 4-digit binary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1.000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–1</a:t>
            </a:r>
            <a:r>
              <a:rPr lang="en-US" altLang="en-US" sz="2000"/>
              <a:t> × –1.110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–2</a:t>
            </a:r>
            <a:r>
              <a:rPr lang="en-US" altLang="en-US" sz="2000"/>
              <a:t> (0.5 × –0.4375)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1. Add exponents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Unbiased: –1 + –2 = –3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Biased: (–1 + 127) + (–2 + 127) = –3 + 254 – 127 = –3 + 127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2. Multiply significands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1.000</a:t>
            </a:r>
            <a:r>
              <a:rPr lang="en-US" altLang="en-US" sz="2000" baseline="-25000"/>
              <a:t>2</a:t>
            </a:r>
            <a:r>
              <a:rPr lang="en-US" altLang="en-US" sz="2000"/>
              <a:t> × 1.110</a:t>
            </a:r>
            <a:r>
              <a:rPr lang="en-US" altLang="en-US" sz="2000" baseline="-25000"/>
              <a:t>2</a:t>
            </a:r>
            <a:r>
              <a:rPr lang="en-US" altLang="en-US" sz="2000"/>
              <a:t> = 1.1102  </a:t>
            </a:r>
            <a:r>
              <a:rPr lang="en-US" altLang="en-US" sz="2000">
                <a:sym typeface="Symbol" pitchFamily="2" charset="2"/>
              </a:rPr>
              <a:t>  </a:t>
            </a:r>
            <a:r>
              <a:rPr lang="en-US" altLang="en-US" sz="2000"/>
              <a:t>1.110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3. Normalize result &amp; check for over/underflow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1.110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–3</a:t>
            </a:r>
            <a:r>
              <a:rPr lang="en-US" altLang="en-US" sz="2000"/>
              <a:t> (no change) with no over/underflow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4. Round and renormalize if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1.110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–3</a:t>
            </a:r>
            <a:r>
              <a:rPr lang="en-US" altLang="en-US" sz="2000"/>
              <a:t> (no change)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5. Determine sign: +ve × –ve </a:t>
            </a:r>
            <a:r>
              <a:rPr lang="en-US" altLang="en-US" sz="2400">
                <a:sym typeface="Symbol" pitchFamily="2" charset="2"/>
              </a:rPr>
              <a:t> </a:t>
            </a:r>
            <a:r>
              <a:rPr lang="en-US" altLang="en-US" sz="2400"/>
              <a:t>–ve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–1.110</a:t>
            </a:r>
            <a:r>
              <a:rPr lang="en-US" altLang="en-US" sz="2000" baseline="-25000"/>
              <a:t>2</a:t>
            </a:r>
            <a:r>
              <a:rPr lang="en-US" altLang="en-US" sz="2000"/>
              <a:t> × 2</a:t>
            </a:r>
            <a:r>
              <a:rPr lang="en-US" altLang="en-US" sz="2000" baseline="30000"/>
              <a:t>–3</a:t>
            </a:r>
            <a:r>
              <a:rPr lang="en-US" altLang="en-US" sz="2000"/>
              <a:t>  = –0.21875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1D2D18BD-CE81-234F-9B5B-2506CB604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810F4CA-978F-0D40-B65F-9FCA3E59587D}" type="slidenum">
              <a:rPr lang="en-AU" altLang="en-US"/>
              <a:pPr/>
              <a:t>36</a:t>
            </a:fld>
            <a:endParaRPr lang="en-AU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6D1D00F-D891-9D41-BFF6-04F18DFA8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Arithmetic Hardware</a:t>
            </a:r>
            <a:endParaRPr lang="en-AU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26464DB-0E52-CD40-9EB5-5DA63E97D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FP multiplier is of similar complexity to FP 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 uses a multiplier for significands instead of an adder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FP arithmetic hardware usually does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Addition, subtraction, multiplication, division, reciprocal, square-root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FP </a:t>
            </a:r>
            <a:r>
              <a:rPr lang="en-US" altLang="en-US">
                <a:sym typeface="Symbol" pitchFamily="2" charset="2"/>
              </a:rPr>
              <a:t> integer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Operations usually takes several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 be pipelined</a:t>
            </a:r>
            <a:endParaRPr lang="en-A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67649781-3E81-1E4C-B3EF-8538F6EAF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8920D792-5FDD-044F-B99F-D0C38C3256FF}" type="slidenum">
              <a:rPr lang="en-AU" altLang="en-US"/>
              <a:pPr/>
              <a:t>37</a:t>
            </a:fld>
            <a:endParaRPr lang="en-AU" altLang="en-US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BB790B92-5F32-D145-81BD-4FF522FCD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Instructions in MIPS</a:t>
            </a:r>
            <a:endParaRPr lang="en-AU" altLang="en-US"/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208D4330-1757-F048-B78B-C62D5D68F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FP hardware is coprocessor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Adjunct processor that extends the ISA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Separate FP registers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32 single-precision: $f0, $f1, … $f31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Paired for double-precision: $f0/$f1, $f2/$f3, 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Release 2 of MIPs ISA supports 32 × 64-bit FP reg’s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FP instructions operate only on FP registers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Programs generally don’t do integer ops on FP data, or vice versa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More registers with minimal code-size impact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FP load and store instructions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lwc1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ldc1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swc1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sdc1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e.g., </a:t>
            </a:r>
            <a:r>
              <a:rPr lang="en-US" altLang="en-US" sz="2000">
                <a:latin typeface="Lucida Console" panose="020B0609040504020204" pitchFamily="49" charset="0"/>
              </a:rPr>
              <a:t>ldc1 $f8, 32($sp)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3C85C003-0764-9247-AE7D-9D0ADF3B0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73D04F4-DDCB-074C-BF0B-FB5A0D2C6864}" type="slidenum">
              <a:rPr lang="en-AU" altLang="en-US"/>
              <a:pPr/>
              <a:t>38</a:t>
            </a:fld>
            <a:endParaRPr lang="en-AU" altLang="en-US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FB41F6A8-F0BA-9748-ADD8-0685730CE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Instructions in MIPS</a:t>
            </a:r>
            <a:endParaRPr lang="en-AU" altLang="en-US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182FF2A1-AF7B-3A4B-B6CE-EFA096D68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Single-precision arithmetic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add.s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sub.s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mul.s</a:t>
            </a:r>
            <a:r>
              <a:rPr lang="en-US" altLang="en-US" sz="2400"/>
              <a:t>, div.s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e.g., </a:t>
            </a:r>
            <a:r>
              <a:rPr lang="en-US" altLang="en-US" sz="2000">
                <a:latin typeface="Lucida Console" panose="020B0609040504020204" pitchFamily="49" charset="0"/>
              </a:rPr>
              <a:t>add.s $f0, $f1, $f6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Double-precision arithmetic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add.d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sub.d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mul.d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div.d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e.g., </a:t>
            </a:r>
            <a:r>
              <a:rPr lang="en-US" altLang="en-US" sz="2000">
                <a:latin typeface="Lucida Console" panose="020B0609040504020204" pitchFamily="49" charset="0"/>
              </a:rPr>
              <a:t>mul.d $f4, $f4, $f6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Single- and double-precision comparison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c.</a:t>
            </a:r>
            <a:r>
              <a:rPr lang="en-US" altLang="en-US" sz="2400" i="1">
                <a:latin typeface="Lucida Console" panose="020B0609040504020204" pitchFamily="49" charset="0"/>
              </a:rPr>
              <a:t>xx</a:t>
            </a:r>
            <a:r>
              <a:rPr lang="en-US" altLang="en-US" sz="2400">
                <a:latin typeface="Lucida Console" panose="020B0609040504020204" pitchFamily="49" charset="0"/>
              </a:rPr>
              <a:t>.s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c.</a:t>
            </a:r>
            <a:r>
              <a:rPr lang="en-US" altLang="en-US" sz="2400" i="1">
                <a:latin typeface="Lucida Console" panose="020B0609040504020204" pitchFamily="49" charset="0"/>
              </a:rPr>
              <a:t>xx</a:t>
            </a:r>
            <a:r>
              <a:rPr lang="en-US" altLang="en-US" sz="2400">
                <a:latin typeface="Lucida Console" panose="020B0609040504020204" pitchFamily="49" charset="0"/>
              </a:rPr>
              <a:t>.d</a:t>
            </a:r>
            <a:r>
              <a:rPr lang="en-US" altLang="en-US" sz="2400"/>
              <a:t> (</a:t>
            </a:r>
            <a:r>
              <a:rPr lang="en-US" altLang="en-US" sz="2400" i="1"/>
              <a:t>xx</a:t>
            </a:r>
            <a:r>
              <a:rPr lang="en-US" altLang="en-US" sz="2400"/>
              <a:t> is </a:t>
            </a:r>
            <a:r>
              <a:rPr lang="en-US" altLang="en-US" sz="2400">
                <a:latin typeface="Lucida Console" panose="020B0609040504020204" pitchFamily="49" charset="0"/>
              </a:rPr>
              <a:t>eq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lt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le</a:t>
            </a:r>
            <a:r>
              <a:rPr lang="en-US" altLang="en-US" sz="2400"/>
              <a:t>, 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Sets or clears FP condition-code bit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e.g. </a:t>
            </a:r>
            <a:r>
              <a:rPr lang="en-US" altLang="en-US" sz="2000">
                <a:latin typeface="Lucida Console" panose="020B0609040504020204" pitchFamily="49" charset="0"/>
              </a:rPr>
              <a:t>c.lt.s $f3, $f4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Branch on FP condition code true or false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bc1t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bc1f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e.g., </a:t>
            </a:r>
            <a:r>
              <a:rPr lang="en-US" altLang="en-US" sz="2000">
                <a:latin typeface="Lucida Console" panose="020B0609040504020204" pitchFamily="49" charset="0"/>
              </a:rPr>
              <a:t>bc1t TargetLabel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A510A322-2A23-5C43-931A-EB4B7593A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DBE1168E-BEBA-3B44-A7B4-645A90294B10}" type="slidenum">
              <a:rPr lang="en-AU" altLang="en-US"/>
              <a:pPr/>
              <a:t>39</a:t>
            </a:fld>
            <a:endParaRPr lang="en-AU" altLang="en-US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7D4D1EC0-0CA6-7C4C-A6A7-A0B2DDBB9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FP Example: °F to °C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FFB2AED6-EBD6-9C45-B8B5-B88CF3A3C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 code: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latin typeface="Lucida Console" panose="020B0609040504020204" pitchFamily="49" charset="0"/>
              </a:rPr>
              <a:t>	float f2c (float fahr) {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return ((5.0/9.0)*(fahr - 32.0));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fahr</a:t>
            </a:r>
            <a:r>
              <a:rPr lang="en-US" altLang="en-US" sz="2400"/>
              <a:t> in $f12, result in $f0, literals in global memory space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Compiled MIPS code: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latin typeface="Lucida Console" panose="020B0609040504020204" pitchFamily="49" charset="0"/>
              </a:rPr>
              <a:t>	f2c: lwc1  $f16, const5($gp)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lwc2  $f18, const9($gp)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div.s $f16, $f16, $f18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lwc1  $f18, const32($gp)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sub.s $f18, $f12, $f18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mul.s $f0,  $f16, $f18</a:t>
            </a:r>
            <a:br>
              <a:rPr lang="en-US" altLang="en-US" sz="2400">
                <a:latin typeface="Lucida Console" panose="020B0609040504020204" pitchFamily="49" charset="0"/>
              </a:rPr>
            </a:br>
            <a:r>
              <a:rPr lang="en-US" altLang="en-US" sz="2400">
                <a:latin typeface="Lucida Console" panose="020B0609040504020204" pitchFamily="49" charset="0"/>
              </a:rPr>
              <a:t>     jr    $ra</a:t>
            </a:r>
            <a:endParaRPr lang="en-AU" altLang="en-US" sz="24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095ACB59-E5F1-8B4E-BFA3-88DECC6E3B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2 — Instructions: Language of the Computer — </a:t>
            </a:r>
            <a:fld id="{B33C4CC1-FE69-3048-B40C-84B28362DE69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B16763EE-38D4-654E-89F7-BE7A0D9CD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2s-Complement Signed Integers</a:t>
            </a:r>
            <a:endParaRPr lang="en-AU" altLang="en-US" sz="4000" dirty="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4BF48EEF-4AEF-3048-9E7B-7C82195DF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800"/>
              <a:t>Bit 31 is sign bit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400"/>
              <a:t>1 for negative numbers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400"/>
              <a:t>0 for non-negative numbers</a:t>
            </a:r>
          </a:p>
          <a:p>
            <a:pPr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AU" altLang="en-US" sz="2800"/>
              <a:t>–(–2</a:t>
            </a:r>
            <a:r>
              <a:rPr lang="en-AU" altLang="en-US" sz="2800" baseline="30000"/>
              <a:t>n – 1</a:t>
            </a:r>
            <a:r>
              <a:rPr lang="en-AU" altLang="en-US" sz="2800"/>
              <a:t>) can’t be represented</a:t>
            </a:r>
          </a:p>
          <a:p>
            <a:pPr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800"/>
              <a:t>Non-negative numbers have the same unsigned and 2s-complement representation</a:t>
            </a:r>
            <a:endParaRPr lang="en-AU" altLang="en-US" sz="2800"/>
          </a:p>
          <a:p>
            <a:pPr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800"/>
              <a:t>Some specific numbers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400"/>
              <a:t>  0:	0000 0000 … 0000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AU" altLang="en-US" sz="2400"/>
              <a:t>–1:	1111 1111 … 1111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400"/>
              <a:t>Most-negative:	1000 0000 … 0000</a:t>
            </a:r>
          </a:p>
          <a:p>
            <a:pPr lvl="1" eaLnBrk="1" hangingPunct="1">
              <a:lnSpc>
                <a:spcPct val="90000"/>
              </a:lnSpc>
              <a:tabLst>
                <a:tab pos="1341438" algn="l"/>
                <a:tab pos="2874963" algn="l"/>
              </a:tabLst>
            </a:pPr>
            <a:r>
              <a:rPr lang="en-US" altLang="en-US" sz="2400"/>
              <a:t>Most-positive:	0111 1111 … 1111</a:t>
            </a:r>
            <a:endParaRPr lang="en-AU" altLang="en-US" sz="2400"/>
          </a:p>
        </p:txBody>
      </p:sp>
    </p:spTree>
    <p:extLst>
      <p:ext uri="{BB962C8B-B14F-4D97-AF65-F5344CB8AC3E}">
        <p14:creationId xmlns:p14="http://schemas.microsoft.com/office/powerpoint/2010/main" val="2638295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7BE0553E-52A5-3140-9EDC-85EB328AB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AE0E4220-9450-6944-9F36-7B65E7E5C625}" type="slidenum">
              <a:rPr lang="en-AU" altLang="en-US"/>
              <a:pPr/>
              <a:t>40</a:t>
            </a:fld>
            <a:endParaRPr lang="en-AU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DDF3B7A-C755-124F-A6A1-1584A938E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FP Example: Array Multiplication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8D555E0-BD6A-C34B-88EE-5B1A8C72C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X = X + Y </a:t>
            </a:r>
            <a:r>
              <a:rPr lang="en-US" altLang="en-US" sz="2800">
                <a:cs typeface="Arial" panose="020B0604020202020204" pitchFamily="34" charset="0"/>
              </a:rPr>
              <a:t>× 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Arial" panose="020B0604020202020204" pitchFamily="34" charset="0"/>
              </a:rPr>
              <a:t>All 32 × 32 matrices, 64-bit double-precision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 code: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latin typeface="Lucida Console" panose="020B0609040504020204" pitchFamily="49" charset="0"/>
              </a:rPr>
              <a:t>	</a:t>
            </a:r>
            <a:r>
              <a:rPr lang="nb-NO" altLang="en-US" sz="2400">
                <a:latin typeface="Lucida Console" panose="020B0609040504020204" pitchFamily="49" charset="0"/>
              </a:rPr>
              <a:t>void mm (double x[][],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       double y[][], double z[][]) {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int i, j, k;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for (i = 0; i! = 32; i = i + 1)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  for (j = 0; j! = 32; j = j + 1)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    for (k = 0; k! = 32; k = k + 1)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      x[i][j] = x[i][j]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                  + y[i][k] * z[k][j];</a:t>
            </a:r>
            <a:br>
              <a:rPr lang="nb-NO" altLang="en-US" sz="2400">
                <a:latin typeface="Lucida Console" panose="020B0609040504020204" pitchFamily="49" charset="0"/>
              </a:rPr>
            </a:br>
            <a:r>
              <a:rPr lang="nb-NO" altLang="en-US" sz="2400">
                <a:latin typeface="Lucida Console" panose="020B0609040504020204" pitchFamily="49" charset="0"/>
              </a:rPr>
              <a:t>}</a:t>
            </a:r>
            <a:endParaRPr lang="en-US" altLang="en-US" sz="2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Addresses of </a:t>
            </a:r>
            <a:r>
              <a:rPr lang="en-US" altLang="en-US" sz="2400">
                <a:latin typeface="Lucida Console" panose="020B0609040504020204" pitchFamily="49" charset="0"/>
              </a:rPr>
              <a:t>x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y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z</a:t>
            </a:r>
            <a:r>
              <a:rPr lang="en-US" altLang="en-US" sz="2400"/>
              <a:t> in $a0, $a1, $a2, and</a:t>
            </a:r>
            <a:br>
              <a:rPr lang="en-US" altLang="en-US" sz="2400"/>
            </a:br>
            <a:r>
              <a:rPr lang="en-US" altLang="en-US" sz="2400">
                <a:latin typeface="Lucida Console" panose="020B0609040504020204" pitchFamily="49" charset="0"/>
              </a:rPr>
              <a:t>i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j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k</a:t>
            </a:r>
            <a:r>
              <a:rPr lang="en-US" altLang="en-US" sz="2400"/>
              <a:t> in $s0, $s1, $s2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17626A5-4981-844F-BE1D-64A94B4ED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9F8E422-9DBB-D344-8921-7E3969D9B066}" type="slidenum">
              <a:rPr lang="en-AU" altLang="en-US"/>
              <a:pPr/>
              <a:t>41</a:t>
            </a:fld>
            <a:endParaRPr lang="en-AU" altLang="en-US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F76CD906-A256-B94F-AE47-6806151A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628775"/>
            <a:ext cx="8135937" cy="1238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8">
            <a:extLst>
              <a:ext uri="{FF2B5EF4-FFF2-40B4-BE49-F238E27FC236}">
                <a16:creationId xmlns:a16="http://schemas.microsoft.com/office/drawing/2014/main" id="{0A75EAFF-35C4-A34F-B6CA-BA2ACAB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867025"/>
            <a:ext cx="8135937" cy="1504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9">
            <a:extLst>
              <a:ext uri="{FF2B5EF4-FFF2-40B4-BE49-F238E27FC236}">
                <a16:creationId xmlns:a16="http://schemas.microsoft.com/office/drawing/2014/main" id="{8348566F-E9EE-6F46-8419-7E17B5B9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71975"/>
            <a:ext cx="8135937" cy="1504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33419CBE-E098-3346-953F-F20D922FC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FP Example: Array Multiplication</a:t>
            </a:r>
            <a:endParaRPr lang="en-AU" altLang="en-US" sz="4000"/>
          </a:p>
        </p:txBody>
      </p:sp>
      <p:sp>
        <p:nvSpPr>
          <p:cNvPr id="41991" name="Rectangle 5">
            <a:extLst>
              <a:ext uri="{FF2B5EF4-FFF2-40B4-BE49-F238E27FC236}">
                <a16:creationId xmlns:a16="http://schemas.microsoft.com/office/drawing/2014/main" id="{749B6BF2-A944-CB4E-AD10-BEB459EF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  MIPS code: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>
                <a:latin typeface="Lucida Console" panose="020B0609040504020204" pitchFamily="49" charset="0"/>
              </a:rPr>
              <a:t>    </a:t>
            </a:r>
            <a:r>
              <a:rPr lang="en-AU" altLang="en-US">
                <a:latin typeface="Lucida Console" panose="020B0609040504020204" pitchFamily="49" charset="0"/>
              </a:rPr>
              <a:t>li   $t1, 32       # $t1 = 32 (row size/loop end)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li   $s0, 0        # i = 0; initialize 1st for loop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L1: li   $s1, 0        # j = 0; restart 2nd for loop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L2: li   $s2, 0        # k = 0; restart 3rd for loop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sll  $t2, $s0, 5   # $t2 = i * 32 (size of row of x)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</a:t>
            </a:r>
            <a:r>
              <a:rPr lang="fr-FR" altLang="en-US">
                <a:latin typeface="Lucida Console" panose="020B0609040504020204" pitchFamily="49" charset="0"/>
              </a:rPr>
              <a:t>addu $t2, $t2, $s1 # $t2 = i * size(row) + j</a:t>
            </a:r>
            <a:br>
              <a:rPr lang="fr-FR" altLang="en-US">
                <a:latin typeface="Lucida Console" panose="020B0609040504020204" pitchFamily="49" charset="0"/>
              </a:rPr>
            </a:br>
            <a:r>
              <a:rPr lang="fr-FR" altLang="en-US">
                <a:latin typeface="Lucida Console" panose="020B0609040504020204" pitchFamily="49" charset="0"/>
              </a:rPr>
              <a:t>    </a:t>
            </a:r>
            <a:r>
              <a:rPr lang="en-AU" altLang="en-US">
                <a:latin typeface="Lucida Console" panose="020B0609040504020204" pitchFamily="49" charset="0"/>
              </a:rPr>
              <a:t>sll  $t2, $t2, 3   # $t2 = byte offset of [i][j]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addu $t2, $a0, $t2 # $t2 = byte address of x[i][j]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l.d  $f4, 0($t2)   # $f4 = 8 bytes of x[i][j]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L3: sll  $t0, $s2, 5   # $t0 = k * 32 (size of row of z)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addu $t0, $t0, $s1 # $t0 = k * size(row) + j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sll  $t0, $t0, 3   # $t0 = byte offset of [k][j]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addu $t0, $a2, $t0 # $t0 = byte address of z[k][j]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l.d  $f16, 0($t0)  # $f16 = 8 bytes of z[k][j]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F5697541-E876-A444-ACFF-46BEF3E6D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D760169F-FC8C-D944-A278-DFB927E6794B}" type="slidenum">
              <a:rPr lang="en-AU" altLang="en-US"/>
              <a:pPr/>
              <a:t>42</a:t>
            </a:fld>
            <a:endParaRPr lang="en-AU" altLang="en-US"/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158421FA-A63B-1547-9C7B-BF7FE5A5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8135937" cy="149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11BD6E78-4577-6849-BF81-67789A797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82913"/>
            <a:ext cx="8135937" cy="5984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31845151-C64A-F44C-B8B4-03246B73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81400"/>
            <a:ext cx="8135937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8">
            <a:extLst>
              <a:ext uri="{FF2B5EF4-FFF2-40B4-BE49-F238E27FC236}">
                <a16:creationId xmlns:a16="http://schemas.microsoft.com/office/drawing/2014/main" id="{24D236F7-9E75-654B-B857-E6EEEEB0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95800"/>
            <a:ext cx="8135937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Rectangle 9">
            <a:extLst>
              <a:ext uri="{FF2B5EF4-FFF2-40B4-BE49-F238E27FC236}">
                <a16:creationId xmlns:a16="http://schemas.microsoft.com/office/drawing/2014/main" id="{99BB9E67-14B1-FF46-A246-0EFC222A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05400"/>
            <a:ext cx="8135937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6" name="Rectangle 2">
            <a:extLst>
              <a:ext uri="{FF2B5EF4-FFF2-40B4-BE49-F238E27FC236}">
                <a16:creationId xmlns:a16="http://schemas.microsoft.com/office/drawing/2014/main" id="{86130197-27A6-C746-A9D0-CD9316A08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FP Example: Array Multiplication</a:t>
            </a:r>
            <a:endParaRPr lang="en-AU" altLang="en-US" sz="4000"/>
          </a:p>
        </p:txBody>
      </p:sp>
      <p:sp>
        <p:nvSpPr>
          <p:cNvPr id="43017" name="Rectangle 3">
            <a:extLst>
              <a:ext uri="{FF2B5EF4-FFF2-40B4-BE49-F238E27FC236}">
                <a16:creationId xmlns:a16="http://schemas.microsoft.com/office/drawing/2014/main" id="{4CC8EB86-0E44-C84F-BAE1-8BF5FF00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>
                <a:latin typeface="Lucida Console" panose="020B0609040504020204" pitchFamily="49" charset="0"/>
              </a:rPr>
              <a:t>    …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</a:t>
            </a:r>
            <a:r>
              <a:rPr lang="en-AU" altLang="en-US">
                <a:latin typeface="Lucida Console" panose="020B0609040504020204" pitchFamily="49" charset="0"/>
              </a:rPr>
              <a:t>sll  $t0, $s0, 5       # $t0 = i*32 (size of row of y)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addu  $t0, $t0, $s2    # $t0 = i*size(row) + k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sll   $t0, $t0, 3      # $t0 = byte offset of [i][k]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addu  $t0, $a1, $t0    # $t0 = byte address of y[i][k]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l.d   $f18, 0($t0)     # $f18 = 8 bytes of y[i][k]</a:t>
            </a:r>
            <a:br>
              <a:rPr lang="en-AU" altLang="en-US">
                <a:latin typeface="Lucida Console" panose="020B0609040504020204" pitchFamily="49" charset="0"/>
              </a:rPr>
            </a:br>
            <a:r>
              <a:rPr lang="en-AU" altLang="en-US">
                <a:latin typeface="Lucida Console" panose="020B0609040504020204" pitchFamily="49" charset="0"/>
              </a:rPr>
              <a:t>    </a:t>
            </a:r>
            <a:r>
              <a:rPr lang="en-US" altLang="en-US">
                <a:latin typeface="Lucida Console" panose="020B0609040504020204" pitchFamily="49" charset="0"/>
              </a:rPr>
              <a:t>mul.d $f16, $f18, $f16 # $f16 = y[i][k] * z[k][j]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add.d $f4, $f4, $f16   # f4=x[i][j] + y[i][k]*z[k][j]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addiu $s2, $s2, 1      # $k k + 1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bne   $s2, $t1, L3     # if (k != 32) go to L3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s.d   $f4, 0($t2)      # x[i][j] = $f4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addiu $s1, $s1, 1      # $j = j + 1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bne   $s1, $t1, L2     # if (j != 32) go to L2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addiu $s0, $s0, 1      # $i = i + 1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    bne   $s0, $t1, L1     # if (i != 32) go to L1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E47F39B2-6CFF-504F-8039-D43DBCBDD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4DB885A-B5EB-6945-BDA5-F676B03D19CF}" type="slidenum">
              <a:rPr lang="en-AU" altLang="en-US"/>
              <a:pPr/>
              <a:t>43</a:t>
            </a:fld>
            <a:endParaRPr lang="en-AU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2A8A504-AC3B-CC45-99E7-926EBBC4A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Accurate Arithmetic</a:t>
            </a:r>
            <a:endParaRPr lang="en-AU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F3EC7D5-6E34-0C4B-B1A5-E4A562AED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IEEE Std 754 specifies additional rounding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Extra bits of precision (guard, round, sticky)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Choice of rounding modes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Allows programmer to fine-tune numerical behavior of a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Not all FP units implement all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Most programming languages and FP libraries just use defaults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Trade-off between hardware complexity, performance, and market requirements</a:t>
            </a:r>
            <a:endParaRPr lang="en-AU" altLang="en-US" sz="280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FDB754D-76BF-C942-973C-21DD2E61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Subword Parallellism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AA6FC2B2-C604-5F4B-8D65-CA728598E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Graphics and audio applications can take advantage of performing simultaneous operations on short vectors</a:t>
            </a:r>
          </a:p>
          <a:p>
            <a:pPr lvl="1"/>
            <a:r>
              <a:rPr lang="en-US" altLang="en-US"/>
              <a:t>Example:  128-bit adder:</a:t>
            </a:r>
          </a:p>
          <a:p>
            <a:pPr lvl="2"/>
            <a:r>
              <a:rPr lang="en-US" altLang="en-US"/>
              <a:t>Sixteen 8-bit adds</a:t>
            </a:r>
          </a:p>
          <a:p>
            <a:pPr lvl="2"/>
            <a:r>
              <a:rPr lang="en-US" altLang="en-US"/>
              <a:t>Eight 16-bit adds</a:t>
            </a:r>
          </a:p>
          <a:p>
            <a:pPr lvl="2"/>
            <a:r>
              <a:rPr lang="en-US" altLang="en-US"/>
              <a:t>Four 32-bit adds</a:t>
            </a:r>
          </a:p>
          <a:p>
            <a:r>
              <a:rPr lang="en-US" altLang="en-US"/>
              <a:t>Also called data-level parallelism, vector parallelism, or Single Instruction, Multiple Data (SIMD)</a:t>
            </a:r>
          </a:p>
        </p:txBody>
      </p:sp>
      <p:sp>
        <p:nvSpPr>
          <p:cNvPr id="45060" name="Footer Placeholder 3">
            <a:extLst>
              <a:ext uri="{FF2B5EF4-FFF2-40B4-BE49-F238E27FC236}">
                <a16:creationId xmlns:a16="http://schemas.microsoft.com/office/drawing/2014/main" id="{C6A954F1-4C1B-C94B-9647-3C6A60ACC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F792DF5-62A2-DF4C-8BB1-3C28337D3853}" type="slidenum">
              <a:rPr lang="en-AU" altLang="en-US"/>
              <a:pPr/>
              <a:t>44</a:t>
            </a:fld>
            <a:endParaRPr lang="en-AU" alt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B35E406E-E4F1-E74A-AB59-D427802B85A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630069" y="3145631"/>
            <a:ext cx="66611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§3.6 Parallelism and Computer Arithmetic: Subword Parallelism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>
            <a:extLst>
              <a:ext uri="{FF2B5EF4-FFF2-40B4-BE49-F238E27FC236}">
                <a16:creationId xmlns:a16="http://schemas.microsoft.com/office/drawing/2014/main" id="{2B68B482-CC2C-A542-ACA9-3E33EBA6BB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E37B839C-64B5-2B40-AEEC-562D55E2F63E}" type="slidenum">
              <a:rPr lang="en-AU" altLang="en-US"/>
              <a:pPr/>
              <a:t>45</a:t>
            </a:fld>
            <a:endParaRPr lang="en-AU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B7173E9-D918-2E45-BF6A-78152E7C3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x86 FP Architecture</a:t>
            </a:r>
            <a:endParaRPr lang="en-AU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0632E2C-85A5-8A48-87DF-CE48F72C6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Originally based on 8087 FP coprocessor</a:t>
            </a:r>
          </a:p>
          <a:p>
            <a:pPr lvl="1" eaLnBrk="1" hangingPunct="1"/>
            <a:r>
              <a:rPr lang="en-US" altLang="en-US" sz="2400"/>
              <a:t>8 × 80-bit extended-precision registers</a:t>
            </a:r>
          </a:p>
          <a:p>
            <a:pPr lvl="1" eaLnBrk="1" hangingPunct="1"/>
            <a:r>
              <a:rPr lang="en-US" altLang="en-US" sz="2400"/>
              <a:t>Used as a push-down stack</a:t>
            </a:r>
          </a:p>
          <a:p>
            <a:pPr lvl="1" eaLnBrk="1" hangingPunct="1"/>
            <a:r>
              <a:rPr lang="en-US" altLang="en-US" sz="2400"/>
              <a:t>Registers indexed from TOS: ST(0), ST(1), …</a:t>
            </a:r>
          </a:p>
          <a:p>
            <a:pPr eaLnBrk="1" hangingPunct="1"/>
            <a:r>
              <a:rPr lang="en-US" altLang="en-US" sz="2800"/>
              <a:t>FP values are 32-bit or 64 in memory</a:t>
            </a:r>
          </a:p>
          <a:p>
            <a:pPr lvl="1" eaLnBrk="1" hangingPunct="1"/>
            <a:r>
              <a:rPr lang="en-US" altLang="en-US" sz="2400"/>
              <a:t>Converted on load/store of memory operand</a:t>
            </a:r>
          </a:p>
          <a:p>
            <a:pPr lvl="1" eaLnBrk="1" hangingPunct="1"/>
            <a:r>
              <a:rPr lang="en-US" altLang="en-US" sz="2400"/>
              <a:t>Integer operands can also be converted</a:t>
            </a:r>
            <a:br>
              <a:rPr lang="en-US" altLang="en-US" sz="2400"/>
            </a:br>
            <a:r>
              <a:rPr lang="en-US" altLang="en-US" sz="2400"/>
              <a:t>on load/store</a:t>
            </a:r>
          </a:p>
          <a:p>
            <a:pPr eaLnBrk="1" hangingPunct="1"/>
            <a:r>
              <a:rPr lang="en-US" altLang="en-US" sz="2800"/>
              <a:t>Very difficult to generate and optimize code</a:t>
            </a:r>
          </a:p>
          <a:p>
            <a:pPr lvl="1" eaLnBrk="1" hangingPunct="1"/>
            <a:r>
              <a:rPr lang="en-US" altLang="en-US" sz="2400"/>
              <a:t>Result: poor FP performance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F0DE0A81-1B67-1C4C-8399-A19CD508934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88025" y="2984500"/>
            <a:ext cx="634523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§3.7 Real Stuff: Streaming SIMD Extensions and AVX in x86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BE28A0A8-C667-7D41-9657-FD485BA535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16C988FE-5E90-F948-A511-9593EA93F83E}" type="slidenum">
              <a:rPr lang="en-AU" altLang="en-US"/>
              <a:pPr/>
              <a:t>46</a:t>
            </a:fld>
            <a:endParaRPr lang="en-AU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1251C5E-F842-8A4B-AEC9-2B58E70D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x86 FP Instructions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0EF0FBE7-E6EC-3548-A71F-814863EB1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171950"/>
            <a:ext cx="8270875" cy="2065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/>
              <a:t>Optional variations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I</a:t>
            </a:r>
            <a:r>
              <a:rPr lang="en-AU" altLang="en-US" sz="2400"/>
              <a:t>: integer operand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P</a:t>
            </a:r>
            <a:r>
              <a:rPr lang="en-AU" altLang="en-US" sz="2400"/>
              <a:t>: pop operand from stack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R</a:t>
            </a:r>
            <a:r>
              <a:rPr lang="en-AU" altLang="en-US" sz="2400"/>
              <a:t>: reverse operand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But not all combinations allowed</a:t>
            </a:r>
          </a:p>
        </p:txBody>
      </p:sp>
      <p:graphicFrame>
        <p:nvGraphicFramePr>
          <p:cNvPr id="356398" name="Group 46">
            <a:extLst>
              <a:ext uri="{FF2B5EF4-FFF2-40B4-BE49-F238E27FC236}">
                <a16:creationId xmlns:a16="http://schemas.microsoft.com/office/drawing/2014/main" id="{21CC2645-01C7-834C-A127-DC4F0A7A7C06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397000"/>
          <a:ext cx="8255000" cy="2513089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transfer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Transcendental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LD 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ST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FLDZ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SUB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RP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 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MUL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mem/ST(i) 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DIV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RP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FSQRT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FABS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FRNDINT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COM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UCOM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FSTSW AX/mem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FPATAN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F2XMI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FYL2X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AD111089-8015-DC4B-91D0-CA631D4B8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E3DFA259-0D72-EE43-AA0D-E38A95D066B5}" type="slidenum">
              <a:rPr lang="en-AU" altLang="en-US"/>
              <a:pPr/>
              <a:t>47</a:t>
            </a:fld>
            <a:endParaRPr lang="en-AU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5DF9C5A-33D6-EE41-BFFF-D75946A6E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n-AU" altLang="en-US" sz="3600"/>
              <a:t>Streaming SIMD Extension 2 (SSE2)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4C27EF3-70D4-BA48-9A85-D800E577A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Adds 4 </a:t>
            </a:r>
            <a:r>
              <a:rPr lang="en-US" altLang="en-US">
                <a:cs typeface="Arial" panose="020B0604020202020204" pitchFamily="34" charset="0"/>
              </a:rPr>
              <a:t>× 128-bit registers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Extended to 8 registers in AMD64/EM64T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Can be used for multiple FP operands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2</a:t>
            </a:r>
            <a:r>
              <a:rPr lang="en-AU" altLang="en-US"/>
              <a:t> </a:t>
            </a:r>
            <a:r>
              <a:rPr lang="en-US" altLang="en-US">
                <a:cs typeface="Arial" panose="020B0604020202020204" pitchFamily="34" charset="0"/>
              </a:rPr>
              <a:t>× 64-bit double precision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4</a:t>
            </a:r>
            <a:r>
              <a:rPr lang="en-AU" altLang="en-US"/>
              <a:t> </a:t>
            </a:r>
            <a:r>
              <a:rPr lang="en-US" altLang="en-US">
                <a:cs typeface="Arial" panose="020B0604020202020204" pitchFamily="34" charset="0"/>
              </a:rPr>
              <a:t>× 32-bit double precision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Instructions operate on them simultaneously</a:t>
            </a:r>
          </a:p>
          <a:p>
            <a:pPr lvl="2" eaLnBrk="1" hangingPunct="1"/>
            <a:r>
              <a:rPr lang="en-US" altLang="en-US" u="sng">
                <a:cs typeface="Arial" panose="020B0604020202020204" pitchFamily="34" charset="0"/>
              </a:rPr>
              <a:t>S</a:t>
            </a:r>
            <a:r>
              <a:rPr lang="en-US" altLang="en-US">
                <a:cs typeface="Arial" panose="020B0604020202020204" pitchFamily="34" charset="0"/>
              </a:rPr>
              <a:t>ingle-</a:t>
            </a:r>
            <a:r>
              <a:rPr lang="en-US" altLang="en-US" u="sng">
                <a:cs typeface="Arial" panose="020B0604020202020204" pitchFamily="34" charset="0"/>
              </a:rPr>
              <a:t>I</a:t>
            </a:r>
            <a:r>
              <a:rPr lang="en-US" altLang="en-US">
                <a:cs typeface="Arial" panose="020B0604020202020204" pitchFamily="34" charset="0"/>
              </a:rPr>
              <a:t>nstruction </a:t>
            </a:r>
            <a:r>
              <a:rPr lang="en-US" altLang="en-US" u="sng">
                <a:cs typeface="Arial" panose="020B0604020202020204" pitchFamily="34" charset="0"/>
              </a:rPr>
              <a:t>M</a:t>
            </a:r>
            <a:r>
              <a:rPr lang="en-US" altLang="en-US">
                <a:cs typeface="Arial" panose="020B0604020202020204" pitchFamily="34" charset="0"/>
              </a:rPr>
              <a:t>ultiple-</a:t>
            </a:r>
            <a:r>
              <a:rPr lang="en-US" altLang="en-US" u="sng">
                <a:cs typeface="Arial" panose="020B0604020202020204" pitchFamily="34" charset="0"/>
              </a:rPr>
              <a:t>D</a:t>
            </a:r>
            <a:r>
              <a:rPr lang="en-US" altLang="en-US">
                <a:cs typeface="Arial" panose="020B0604020202020204" pitchFamily="34" charset="0"/>
              </a:rPr>
              <a:t>ata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191F176-380D-554B-8522-5B3A4523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Matrix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1943-9919-AC44-AC8A-C20E5BEC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539908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Unoptimized</a:t>
            </a:r>
            <a:r>
              <a:rPr lang="en-US" dirty="0"/>
              <a:t> code: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1600" dirty="0">
                <a:latin typeface="Courier New" pitchFamily="49" charset="0"/>
                <a:cs typeface="Courier New" pitchFamily="49" charset="0"/>
              </a:rPr>
              <a:t>1.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dgemm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n, double* A, double* B, double* C)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2.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3.  for (int i = 0; i &lt; n; ++i)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4.    for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j = 0; j &lt; n; ++j)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5.   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6.     double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C[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*n]; /*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C[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][j]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7.     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8.      cij += A[i+k*n] * B[k+j*n]; /* cij += A[i][k]*B[k][j]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9.     C[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*n]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/* C[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10. 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11. }</a:t>
            </a:r>
          </a:p>
        </p:txBody>
      </p:sp>
      <p:sp>
        <p:nvSpPr>
          <p:cNvPr id="49156" name="Footer Placeholder 3">
            <a:extLst>
              <a:ext uri="{FF2B5EF4-FFF2-40B4-BE49-F238E27FC236}">
                <a16:creationId xmlns:a16="http://schemas.microsoft.com/office/drawing/2014/main" id="{8BA400DB-FBC6-9047-B49F-A1FF759E2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0E35D18B-6484-B545-B7B5-76DE2C23D86B}" type="slidenum">
              <a:rPr lang="en-AU" altLang="en-US"/>
              <a:pPr/>
              <a:t>48</a:t>
            </a:fld>
            <a:endParaRPr lang="en-AU" alt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3C2057F1-96FC-684A-89A0-141D5CD5C3A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03900" y="2968625"/>
            <a:ext cx="63134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§3.8 Going Faster:  Subword Parallelism and Matrix Multiply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99ED454-8FBC-F048-88F6-4C99AD0B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Matrix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FB83-54DF-4A49-8C4A-97B89BF3A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5399087"/>
          </a:xfrm>
        </p:spPr>
        <p:txBody>
          <a:bodyPr/>
          <a:lstStyle/>
          <a:p>
            <a:pPr>
              <a:defRPr/>
            </a:pPr>
            <a:r>
              <a:rPr lang="en-US" dirty="0"/>
              <a:t>x86 assembly code: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vmovsd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(%r10),%xmm0  # Load 1 element of C into %xmm0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# register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3.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# register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4.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vmovsd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(%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),%xmm1  # Load 1 element of B into %xmm1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1800" dirty="0">
                <a:latin typeface="Courier New" pitchFamily="49" charset="0"/>
                <a:cs typeface="Courier New" pitchFamily="49" charset="0"/>
              </a:rPr>
              <a:t>5. add %r9,%rcx         # register %rcx = %rcx + %r9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vmulsd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(%r8,%rax,8),%xmm1,%xmm1 # Multiply %xmm1, element of 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n-NO" sz="1800" dirty="0">
                <a:latin typeface="Courier New" pitchFamily="49" charset="0"/>
                <a:cs typeface="Courier New" pitchFamily="49" charset="0"/>
              </a:rPr>
              <a:t>7. add $0x1,%rax        # register %rax = %rax + 1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8.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edi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# compare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to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9.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vaddsd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%xmm1,%xmm0,%xmm0 # Add %xmm1, %xmm0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10.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30 &lt;dgemm+0x30&gt;  # jump if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&gt;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1800" dirty="0">
                <a:latin typeface="Courier New" pitchFamily="49" charset="0"/>
                <a:cs typeface="Courier New" pitchFamily="49" charset="0"/>
              </a:rPr>
              <a:t>11. add $0x1,%r11d      # register %r11 = %r11 + 1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12.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vmovsd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%xmm0,(%r10) # Store %xmm0 into C element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80" name="Footer Placeholder 3">
            <a:extLst>
              <a:ext uri="{FF2B5EF4-FFF2-40B4-BE49-F238E27FC236}">
                <a16:creationId xmlns:a16="http://schemas.microsoft.com/office/drawing/2014/main" id="{CB474D97-A74F-C743-A6F2-271465C82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66301BFE-5665-5A4B-ABB8-A26558FF1191}" type="slidenum">
              <a:rPr lang="en-AU" altLang="en-US"/>
              <a:pPr/>
              <a:t>49</a:t>
            </a:fld>
            <a:endParaRPr lang="en-AU" altLang="en-US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86C9E0BA-7EF0-4B42-9D1F-A12B0DD6820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03900" y="2968625"/>
            <a:ext cx="63134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§3.8 Going Faster:  Subword Parallelism and Matrix Multiply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0EF6D440-D2B5-B74A-B78A-39EFB665C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96EA8AA-B612-1C4D-99BE-51816361180F}" type="slidenum">
              <a:rPr lang="en-AU" altLang="en-US"/>
              <a:pPr/>
              <a:t>5</a:t>
            </a:fld>
            <a:endParaRPr lang="en-AU" altLang="en-US"/>
          </a:p>
        </p:txBody>
      </p:sp>
      <p:pic>
        <p:nvPicPr>
          <p:cNvPr id="8195" name="Picture 9" descr="f03-01-P374493">
            <a:extLst>
              <a:ext uri="{FF2B5EF4-FFF2-40B4-BE49-F238E27FC236}">
                <a16:creationId xmlns:a16="http://schemas.microsoft.com/office/drawing/2014/main" id="{45A2DE1D-571B-9E40-A4EC-0E5EEE9B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9389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74EF1198-2510-EE4A-947B-B92F55912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Integer Addition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FC04924-985E-5541-BF53-52131BF1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74687"/>
          </a:xfrm>
        </p:spPr>
        <p:txBody>
          <a:bodyPr/>
          <a:lstStyle/>
          <a:p>
            <a:pPr eaLnBrk="1" hangingPunct="1"/>
            <a:r>
              <a:rPr lang="en-US" altLang="en-US"/>
              <a:t>Example: 7 + 6</a:t>
            </a:r>
            <a:endParaRPr lang="en-AU" altLang="en-US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4C3E2DB9-6711-9043-B022-9A35DEF403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69969" y="1407319"/>
            <a:ext cx="31813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§3.2 Addition and Subtraction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C3E62CA-793A-D046-B57C-2438F742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Overflow if result out of range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400"/>
              <a:t>Adding +ve and –ve operands, no overflow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400"/>
              <a:t>Adding two +ve operands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altLang="en-US" sz="2000"/>
              <a:t>Overflow if result sign is 1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400"/>
              <a:t>Adding two –ve operands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altLang="en-US" sz="2000"/>
              <a:t>Overflow if result sign is 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D9E39F2-9FCF-3F4E-B813-3C01DEC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Matrix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0381-7216-614A-8B7A-2DFF37F1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5399087"/>
          </a:xfrm>
        </p:spPr>
        <p:txBody>
          <a:bodyPr/>
          <a:lstStyle/>
          <a:p>
            <a:pPr>
              <a:defRPr/>
            </a:pPr>
            <a:r>
              <a:rPr lang="en-US" dirty="0"/>
              <a:t>Optimized C code: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1. #include &lt;x86intrin.h&gt;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2. </a:t>
            </a:r>
            <a:r>
              <a:rPr lang="fr-FR" sz="18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>
                <a:latin typeface="Courier New" pitchFamily="49" charset="0"/>
                <a:cs typeface="Courier New" pitchFamily="49" charset="0"/>
              </a:rPr>
              <a:t>dgemm</a:t>
            </a:r>
            <a:r>
              <a:rPr lang="fr-FR" sz="18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800" dirty="0">
                <a:latin typeface="Courier New" pitchFamily="49" charset="0"/>
                <a:cs typeface="Courier New" pitchFamily="49" charset="0"/>
              </a:rPr>
              <a:t> n, double* A, double* B, double* C)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3.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n-NO" sz="1800" dirty="0">
                <a:latin typeface="Courier New" pitchFamily="49" charset="0"/>
                <a:cs typeface="Courier New" pitchFamily="49" charset="0"/>
              </a:rPr>
              <a:t>4.  for ( int i = 0; i &lt; n; i+=4 )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5.   for (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j = 0; j &lt; n; j++ 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n-NO" sz="1800" dirty="0">
                <a:latin typeface="Courier New" pitchFamily="49" charset="0"/>
                <a:cs typeface="Courier New" pitchFamily="49" charset="0"/>
              </a:rPr>
              <a:t>6.    __m256d c0 = _mm256_load_pd(C+i+j*n); /* c0 = C[i][j]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7.    for(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8.     c0 = _mm256_add_pd(c0, /* c0 += A[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][k]*B[k][j]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9.              _mm256_mul_pd(_mm256_load_pd(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A+i+k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*n),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10.             _mm256_broadcast_sd(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B+k+j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*n)));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11.   _mm256_store_pd(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C+i+j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*n, c0); /* C[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][j] = c0 */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12.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13. }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4" name="Footer Placeholder 3">
            <a:extLst>
              <a:ext uri="{FF2B5EF4-FFF2-40B4-BE49-F238E27FC236}">
                <a16:creationId xmlns:a16="http://schemas.microsoft.com/office/drawing/2014/main" id="{C70E3C96-2482-994B-BB11-E33EA4348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F17C2EFA-1456-5347-B62F-B24F4CB1CC81}" type="slidenum">
              <a:rPr lang="en-AU" altLang="en-US"/>
              <a:pPr/>
              <a:t>50</a:t>
            </a:fld>
            <a:endParaRPr lang="en-AU" alt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8528D39-0E1F-5548-9C6B-3700383886C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03900" y="2968625"/>
            <a:ext cx="63134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§3.8 Going Faster:  Subword Parallelism and Matrix Multiply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FB4816B-3E55-7844-B5E4-E4EBC6AC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Matrix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1478-BFA0-8847-8BD9-8EBF9391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5399087"/>
          </a:xfrm>
        </p:spPr>
        <p:txBody>
          <a:bodyPr/>
          <a:lstStyle/>
          <a:p>
            <a:pPr>
              <a:defRPr/>
            </a:pPr>
            <a:r>
              <a:rPr lang="en-US" dirty="0"/>
              <a:t>Optimized x86 assembly code: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(%r11),%ymm0      # Load 4 elements of C into %ymm0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# register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rbx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3.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            #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register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4.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vbroadcastsd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(%rax,%r8,1),%ymm1 # Make 4 copies of B element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5. add $0x8,%rax             # register %rax = %rax + 8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),%ymm1,%ymm1 # Parallel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7. add %r9,%rcx              # register %rcx = %rcx + %r9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8. cmp %r10,%rax             # compare %r10 to %rax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9.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%ymm1,%ymm0,%ymm0  # Parallel add %ymm1, %ymm0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10.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50 &lt;dgemm+0x50&gt;      # jump if not %r10 != 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rax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dirty="0">
                <a:latin typeface="Courier New" pitchFamily="49" charset="0"/>
                <a:cs typeface="Courier New" pitchFamily="49" charset="0"/>
              </a:rPr>
              <a:t>11. add $0x1,%esi            # register % esi = % esi + 1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12.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%ymm0,(%r11)     # Store %ymm0 into 4 C elements</a:t>
            </a:r>
          </a:p>
        </p:txBody>
      </p:sp>
      <p:sp>
        <p:nvSpPr>
          <p:cNvPr id="52228" name="Footer Placeholder 3">
            <a:extLst>
              <a:ext uri="{FF2B5EF4-FFF2-40B4-BE49-F238E27FC236}">
                <a16:creationId xmlns:a16="http://schemas.microsoft.com/office/drawing/2014/main" id="{F138A663-3D77-F945-A79B-32A8E757D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DAFA8C60-59DA-0447-9DAD-5F407A049605}" type="slidenum">
              <a:rPr lang="en-AU" altLang="en-US"/>
              <a:pPr/>
              <a:t>51</a:t>
            </a:fld>
            <a:endParaRPr lang="en-AU" altLang="en-US"/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4ED8F22C-95F6-9941-AE1E-73E1A2BD8C8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03900" y="2968625"/>
            <a:ext cx="63134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§3.8 Going Faster:  Subword Parallelism and Matrix Multiply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060A0FB9-F089-6E42-8240-152B28C2B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40EB1518-4E9D-B14C-BD3B-C90F71102826}" type="slidenum">
              <a:rPr lang="en-AU" altLang="en-US"/>
              <a:pPr/>
              <a:t>52</a:t>
            </a:fld>
            <a:endParaRPr lang="en-AU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3B9B7F8-3403-8B4D-97AA-60DBD6668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Right Shift and Division</a:t>
            </a:r>
            <a:endParaRPr lang="en-AU" altLang="en-US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6C1A08B-07F0-9849-A53D-564D83A95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Left shift by </a:t>
            </a:r>
            <a:r>
              <a:rPr lang="en-US" altLang="en-US" i="1"/>
              <a:t>i</a:t>
            </a:r>
            <a:r>
              <a:rPr lang="en-US" altLang="en-US"/>
              <a:t> places multiplies an integer by 2</a:t>
            </a:r>
            <a:r>
              <a:rPr lang="en-US" altLang="en-US" i="1" baseline="30000"/>
              <a:t>i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Right shift divides by 2</a:t>
            </a:r>
            <a:r>
              <a:rPr lang="en-US" altLang="en-US" i="1" baseline="30000"/>
              <a:t>i</a:t>
            </a:r>
            <a:r>
              <a:rPr lang="en-US" altLang="en-US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Only for unsigned integers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 signed integers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Arithmetic right shift: replicate the sign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e.g., –5 /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1111011</a:t>
            </a:r>
            <a:r>
              <a:rPr lang="en-US" altLang="en-US" baseline="-25000"/>
              <a:t>2</a:t>
            </a:r>
            <a:r>
              <a:rPr lang="en-US" altLang="en-US"/>
              <a:t> &gt;&gt; 2 = </a:t>
            </a:r>
            <a:r>
              <a:rPr lang="en-US" altLang="en-US">
                <a:solidFill>
                  <a:schemeClr val="hlink"/>
                </a:solidFill>
              </a:rPr>
              <a:t>111</a:t>
            </a:r>
            <a:r>
              <a:rPr lang="en-US" altLang="en-US"/>
              <a:t>11110</a:t>
            </a:r>
            <a:r>
              <a:rPr lang="en-US" altLang="en-US" baseline="-25000"/>
              <a:t>2</a:t>
            </a:r>
            <a:r>
              <a:rPr lang="en-US" altLang="en-US"/>
              <a:t> = –2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Rounds toward –∞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c.f. 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1111011</a:t>
            </a:r>
            <a:r>
              <a:rPr lang="en-US" altLang="en-US" baseline="-25000"/>
              <a:t>2</a:t>
            </a:r>
            <a:r>
              <a:rPr lang="en-US" altLang="en-US"/>
              <a:t> &gt;&gt;&gt; 2 = </a:t>
            </a:r>
            <a:r>
              <a:rPr lang="en-US" altLang="en-US">
                <a:solidFill>
                  <a:schemeClr val="hlink"/>
                </a:solidFill>
              </a:rPr>
              <a:t>001</a:t>
            </a:r>
            <a:r>
              <a:rPr lang="en-US" altLang="en-US"/>
              <a:t>11110</a:t>
            </a:r>
            <a:r>
              <a:rPr lang="en-US" altLang="en-US" baseline="-25000"/>
              <a:t>2</a:t>
            </a:r>
            <a:r>
              <a:rPr lang="en-US" altLang="en-US"/>
              <a:t> = +62</a:t>
            </a: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0130AFCF-835C-7240-AFE1-31A499A7A40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73169" y="1204119"/>
            <a:ext cx="2774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§3.9 Fallacies and Pitfalls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>
            <a:extLst>
              <a:ext uri="{FF2B5EF4-FFF2-40B4-BE49-F238E27FC236}">
                <a16:creationId xmlns:a16="http://schemas.microsoft.com/office/drawing/2014/main" id="{6148703D-EBA6-1D49-889C-DF9876639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3CBC7C49-0ED9-4A4D-846A-8297642E5E49}" type="slidenum">
              <a:rPr lang="en-AU" altLang="en-US"/>
              <a:pPr/>
              <a:t>53</a:t>
            </a:fld>
            <a:endParaRPr lang="en-AU" altLang="en-US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326ED91A-A888-FE44-AE4F-1D04B820E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Associativity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70353F55-DD16-9B4C-8820-783D0A12D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636712"/>
          </a:xfrm>
        </p:spPr>
        <p:txBody>
          <a:bodyPr/>
          <a:lstStyle/>
          <a:p>
            <a:pPr eaLnBrk="1" hangingPunct="1"/>
            <a:r>
              <a:rPr lang="en-AU" altLang="en-US"/>
              <a:t>Parallel programs may interleave operations in unexpected orders</a:t>
            </a:r>
          </a:p>
          <a:p>
            <a:pPr lvl="1" eaLnBrk="1" hangingPunct="1"/>
            <a:r>
              <a:rPr lang="en-AU" altLang="en-US"/>
              <a:t>Assumptions of associativity may fail</a:t>
            </a:r>
          </a:p>
        </p:txBody>
      </p:sp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A291A266-0C1F-B64C-B9CD-FFB890EA53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1650" y="2876550"/>
          <a:ext cx="52387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4" imgW="5321300" imgH="1930400" progId="Excel.Sheet.8">
                  <p:embed/>
                </p:oleObj>
              </mc:Choice>
              <mc:Fallback>
                <p:oleObj name="Worksheet" r:id="rId4" imgW="5321300" imgH="1930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876550"/>
                        <a:ext cx="5238750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>
            <a:extLst>
              <a:ext uri="{FF2B5EF4-FFF2-40B4-BE49-F238E27FC236}">
                <a16:creationId xmlns:a16="http://schemas.microsoft.com/office/drawing/2014/main" id="{5DE939D1-FD87-7348-8580-BEECF13E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972050"/>
            <a:ext cx="8270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altLang="en-US" sz="3200"/>
              <a:t>Need to validate parallel programs under varying degrees of parallelism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542D173F-F415-4A44-ABE0-014CB6E55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E42CA6A1-515A-C64E-8ED6-7B381F098FE6}" type="slidenum">
              <a:rPr lang="en-AU" altLang="en-US"/>
              <a:pPr/>
              <a:t>54</a:t>
            </a:fld>
            <a:endParaRPr lang="en-AU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B7CB6F2-7BA9-784B-A31B-6A46CF5B7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Who Cares About FP Accuracy?</a:t>
            </a:r>
            <a:endParaRPr lang="en-AU" altLang="en-US" sz="400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E68BDD2-01FA-6741-8293-5B0AE3826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for scientific code</a:t>
            </a:r>
          </a:p>
          <a:p>
            <a:pPr lvl="1" eaLnBrk="1" hangingPunct="1"/>
            <a:r>
              <a:rPr lang="en-US" altLang="en-US"/>
              <a:t>But for everyday consumer use?</a:t>
            </a:r>
          </a:p>
          <a:p>
            <a:pPr lvl="2" eaLnBrk="1" hangingPunct="1"/>
            <a:r>
              <a:rPr lang="en-US" altLang="en-US"/>
              <a:t>“My bank balance is out by 0.0002¢!” </a:t>
            </a:r>
            <a:r>
              <a:rPr lang="en-US" altLang="en-US">
                <a:sym typeface="Wingdings" pitchFamily="2" charset="2"/>
              </a:rPr>
              <a:t></a:t>
            </a:r>
          </a:p>
          <a:p>
            <a:pPr eaLnBrk="1" hangingPunct="1"/>
            <a:r>
              <a:rPr lang="en-US" altLang="en-US"/>
              <a:t>The Intel Pentium FDIV bug</a:t>
            </a:r>
          </a:p>
          <a:p>
            <a:pPr lvl="1" eaLnBrk="1" hangingPunct="1"/>
            <a:r>
              <a:rPr lang="en-US" altLang="en-US"/>
              <a:t>The market expects accuracy</a:t>
            </a:r>
          </a:p>
          <a:p>
            <a:pPr lvl="1" eaLnBrk="1" hangingPunct="1"/>
            <a:r>
              <a:rPr lang="en-US" altLang="en-US"/>
              <a:t>See Colwell, </a:t>
            </a:r>
            <a:r>
              <a:rPr lang="en-US" altLang="en-US" i="1"/>
              <a:t>The Pentium Chronicles</a:t>
            </a:r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4D9FDD09-C60E-1B46-8D7D-973F32E98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CF7D6E4E-5794-8F4E-86C9-306CE864D4AB}" type="slidenum">
              <a:rPr lang="en-AU" altLang="en-US"/>
              <a:pPr/>
              <a:t>55</a:t>
            </a:fld>
            <a:endParaRPr lang="en-AU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35B20E2-874B-1243-A461-5ED465A48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F25331C-32F7-244E-A5CB-EF1D3512F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Bits have no inherent meaning</a:t>
            </a:r>
          </a:p>
          <a:p>
            <a:pPr lvl="1" eaLnBrk="1" hangingPunct="1"/>
            <a:r>
              <a:rPr lang="en-AU" altLang="en-US"/>
              <a:t>Interpretation depends on the instructions applied</a:t>
            </a:r>
          </a:p>
          <a:p>
            <a:pPr eaLnBrk="1" hangingPunct="1"/>
            <a:r>
              <a:rPr lang="en-AU" altLang="en-US"/>
              <a:t>Computer representations of numbers</a:t>
            </a:r>
          </a:p>
          <a:p>
            <a:pPr lvl="1" eaLnBrk="1" hangingPunct="1"/>
            <a:r>
              <a:rPr lang="en-AU" altLang="en-US"/>
              <a:t>Finite range and precision</a:t>
            </a:r>
          </a:p>
          <a:p>
            <a:pPr lvl="1" eaLnBrk="1" hangingPunct="1"/>
            <a:r>
              <a:rPr lang="en-AU" altLang="en-US"/>
              <a:t>Need to account for this in programs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80BC7654-FA4A-3D40-8E45-E0A82A54DB4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54119" y="1223169"/>
            <a:ext cx="2813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§3.9 Concluding Remarks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47BB0BFB-F238-4F4B-BEAA-0A961B281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62A15241-4BCB-524A-8E98-F897BF2DFCB0}" type="slidenum">
              <a:rPr lang="en-AU" altLang="en-US"/>
              <a:pPr/>
              <a:t>56</a:t>
            </a:fld>
            <a:endParaRPr lang="en-AU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E2EBAAE-CDF8-6E43-8604-0310B53F0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76F6B22-0E2F-9A48-A1E7-58C183241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ISAs support arithmetic</a:t>
            </a:r>
          </a:p>
          <a:p>
            <a:pPr lvl="1" eaLnBrk="1" hangingPunct="1"/>
            <a:r>
              <a:rPr lang="en-US" altLang="en-US"/>
              <a:t>Signed and unsigned integers</a:t>
            </a:r>
          </a:p>
          <a:p>
            <a:pPr lvl="1" eaLnBrk="1" hangingPunct="1"/>
            <a:r>
              <a:rPr lang="en-US" altLang="en-US"/>
              <a:t>Floating-point approximation to reals</a:t>
            </a:r>
          </a:p>
          <a:p>
            <a:pPr eaLnBrk="1" hangingPunct="1"/>
            <a:r>
              <a:rPr lang="en-US" altLang="en-US"/>
              <a:t>Bounded range and precision</a:t>
            </a:r>
          </a:p>
          <a:p>
            <a:pPr lvl="1" eaLnBrk="1" hangingPunct="1"/>
            <a:r>
              <a:rPr lang="en-US" altLang="en-US"/>
              <a:t>Operations can overflow and underflow</a:t>
            </a:r>
          </a:p>
          <a:p>
            <a:pPr eaLnBrk="1" hangingPunct="1"/>
            <a:r>
              <a:rPr lang="en-US" altLang="en-US"/>
              <a:t>MIPS ISA</a:t>
            </a:r>
          </a:p>
          <a:p>
            <a:pPr lvl="1" eaLnBrk="1" hangingPunct="1"/>
            <a:r>
              <a:rPr lang="en-US" altLang="en-US"/>
              <a:t>Core instructions: 54 most frequently used</a:t>
            </a:r>
          </a:p>
          <a:p>
            <a:pPr lvl="2" eaLnBrk="1" hangingPunct="1"/>
            <a:r>
              <a:rPr lang="en-US" altLang="en-US"/>
              <a:t>100% of SPECINT, 97% of SPECFP</a:t>
            </a:r>
          </a:p>
          <a:p>
            <a:pPr lvl="1" eaLnBrk="1" hangingPunct="1"/>
            <a:r>
              <a:rPr lang="en-US" altLang="en-US"/>
              <a:t>Other instructions: less frequent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BA71D9AA-D9C9-D94D-B688-6DE72F87B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FB67EA85-63D9-9D4A-B70D-6C637FA7451E}" type="slidenum">
              <a:rPr lang="en-AU" altLang="en-US"/>
              <a:pPr/>
              <a:t>6</a:t>
            </a:fld>
            <a:endParaRPr lang="en-AU" alt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1A61A73F-C790-EC4A-A170-74B85AE8B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Integer Subtraction</a:t>
            </a:r>
            <a:endParaRPr lang="en-AU" altLang="en-US"/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1CC3F5F0-DD30-F142-9151-7C46AFEA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Add negation of second operand</a:t>
            </a:r>
          </a:p>
          <a:p>
            <a:pPr eaLnBrk="1" hangingPunct="1"/>
            <a:r>
              <a:rPr lang="en-US" altLang="en-US" sz="2800" dirty="0"/>
              <a:t>Example: 7 – 6 = 7 + (–6)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/>
              <a:t>	+7:	0000 0000 … 0000 0111</a:t>
            </a:r>
            <a:br>
              <a:rPr lang="en-US" altLang="en-US" sz="2400" dirty="0"/>
            </a:br>
            <a:r>
              <a:rPr lang="en-US" altLang="en-US" sz="2400" u="sng" dirty="0"/>
              <a:t>–6:	1111 1111 … 1111 1010</a:t>
            </a:r>
            <a:br>
              <a:rPr lang="en-US" altLang="en-US" sz="2400" dirty="0"/>
            </a:br>
            <a:r>
              <a:rPr lang="en-US" altLang="en-US" sz="2400" dirty="0"/>
              <a:t>+1:	0000 0000 … 0000 0001</a:t>
            </a:r>
          </a:p>
          <a:p>
            <a:pPr eaLnBrk="1" hangingPunct="1"/>
            <a:r>
              <a:rPr lang="en-US" altLang="en-US" sz="2800" dirty="0"/>
              <a:t>Overflow if result out of range</a:t>
            </a:r>
          </a:p>
          <a:p>
            <a:pPr lvl="1" eaLnBrk="1" hangingPunct="1"/>
            <a:r>
              <a:rPr lang="en-US" altLang="en-US" sz="2400" dirty="0"/>
              <a:t>Subtracting two +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or two –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operands, no overflow</a:t>
            </a:r>
          </a:p>
          <a:p>
            <a:pPr lvl="1" eaLnBrk="1" hangingPunct="1"/>
            <a:r>
              <a:rPr lang="en-US" altLang="en-US" sz="2400" dirty="0"/>
              <a:t>Subtracting +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from –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operand</a:t>
            </a:r>
          </a:p>
          <a:p>
            <a:pPr lvl="2" eaLnBrk="1" hangingPunct="1"/>
            <a:r>
              <a:rPr lang="en-US" altLang="en-US" sz="2000" dirty="0"/>
              <a:t>Overflow if result sign is 0</a:t>
            </a:r>
          </a:p>
          <a:p>
            <a:pPr lvl="1" eaLnBrk="1" hangingPunct="1"/>
            <a:r>
              <a:rPr lang="en-US" altLang="en-US" sz="2400" dirty="0"/>
              <a:t>Subtracting –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from +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operand</a:t>
            </a:r>
          </a:p>
          <a:p>
            <a:pPr lvl="2" eaLnBrk="1" hangingPunct="1"/>
            <a:r>
              <a:rPr lang="en-US" altLang="en-US" sz="2000" dirty="0"/>
              <a:t>Overflow if result sign is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B9F5D257-0F5A-AA45-A2A0-6EA589ECE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C0EDAB2-29DD-4145-BFBB-24713DBFB06A}" type="slidenum">
              <a:rPr lang="en-AU" altLang="en-US"/>
              <a:pPr/>
              <a:t>7</a:t>
            </a:fld>
            <a:endParaRPr lang="en-AU" altLang="en-US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CCC164D-8769-AD4F-A25A-C48D95C87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Dealing with Overflow</a:t>
            </a:r>
            <a:endParaRPr lang="en-AU" altLang="en-US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F62226B9-11D4-AC40-8F46-B41101874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Some languages (e.g., C) ignore overflow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Use MIPS </a:t>
            </a:r>
            <a:r>
              <a:rPr lang="en-US" altLang="en-US" dirty="0" err="1">
                <a:latin typeface="Lucida Console" panose="020B0609040504020204" pitchFamily="49" charset="0"/>
              </a:rPr>
              <a:t>addu</a:t>
            </a:r>
            <a:r>
              <a:rPr lang="en-US" altLang="en-US" dirty="0"/>
              <a:t>, </a:t>
            </a:r>
            <a:r>
              <a:rPr lang="en-US" altLang="en-US" dirty="0" err="1">
                <a:latin typeface="Lucida Console" panose="020B0609040504020204" pitchFamily="49" charset="0"/>
              </a:rPr>
              <a:t>addui</a:t>
            </a:r>
            <a:r>
              <a:rPr lang="en-US" altLang="en-US" dirty="0"/>
              <a:t>, </a:t>
            </a:r>
            <a:r>
              <a:rPr lang="en-US" altLang="en-US" dirty="0" err="1">
                <a:latin typeface="Lucida Console" panose="020B0609040504020204" pitchFamily="49" charset="0"/>
              </a:rPr>
              <a:t>subu</a:t>
            </a:r>
            <a:r>
              <a:rPr lang="en-US" altLang="en-US" dirty="0"/>
              <a:t> instructions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Other languages (e.g., Ada, Fortran) require raising an 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Use MIPS </a:t>
            </a:r>
            <a:r>
              <a:rPr lang="en-US" altLang="en-US" dirty="0">
                <a:latin typeface="Lucida Console" panose="020B0609040504020204" pitchFamily="49" charset="0"/>
              </a:rPr>
              <a:t>add</a:t>
            </a:r>
            <a:r>
              <a:rPr lang="en-US" altLang="en-US" dirty="0"/>
              <a:t>, </a:t>
            </a:r>
            <a:r>
              <a:rPr lang="en-US" altLang="en-US" dirty="0" err="1">
                <a:latin typeface="Lucida Console" panose="020B0609040504020204" pitchFamily="49" charset="0"/>
              </a:rPr>
              <a:t>addi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sub</a:t>
            </a:r>
            <a:r>
              <a:rPr lang="en-US" altLang="en-US" dirty="0"/>
              <a:t>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 overflow, invoke exception handler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Save PC in exception program counter (EPC) register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Jump to predefined handler address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Lucida Console" panose="020B0609040504020204" pitchFamily="49" charset="0"/>
              </a:rPr>
              <a:t>mfc0</a:t>
            </a:r>
            <a:r>
              <a:rPr lang="en-US" altLang="en-US" dirty="0"/>
              <a:t> (move from coprocessor reg) instruction can retrieve EPC value, to return after corrective action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998C94EB-47A2-C64B-AE4E-072B0D799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478C887-7061-A640-9BDE-5722780257C2}" type="slidenum">
              <a:rPr lang="en-AU" altLang="en-US"/>
              <a:pPr/>
              <a:t>8</a:t>
            </a:fld>
            <a:endParaRPr lang="en-AU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490750C-76D1-8F4D-8BD7-14CE4E7D2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Arithmetic for Multimedia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AF15AB9-22B2-464C-845F-E173D587D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Graphics and media processing operates on vectors of 8-bit and 16-bit data</a:t>
            </a:r>
          </a:p>
          <a:p>
            <a:pPr lvl="1" eaLnBrk="1" hangingPunct="1"/>
            <a:r>
              <a:rPr lang="en-AU" altLang="en-US"/>
              <a:t>Use 64-bit adder, with partitioned carry chain</a:t>
            </a:r>
          </a:p>
          <a:p>
            <a:pPr lvl="2" eaLnBrk="1" hangingPunct="1"/>
            <a:r>
              <a:rPr lang="en-AU" altLang="en-US"/>
              <a:t>Operate on 8</a:t>
            </a:r>
            <a:r>
              <a:rPr lang="en-US" altLang="en-US">
                <a:cs typeface="Arial" panose="020B0604020202020204" pitchFamily="34" charset="0"/>
              </a:rPr>
              <a:t>×8-bit, 4×16-bit, or 2×32-bit vectors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SIMD (single-instruction, multiple-data)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Saturating operations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On overflow, result is largest representable value</a:t>
            </a:r>
          </a:p>
          <a:p>
            <a:pPr lvl="2" eaLnBrk="1" hangingPunct="1"/>
            <a:r>
              <a:rPr lang="en-US" altLang="en-US">
                <a:cs typeface="Arial" panose="020B0604020202020204" pitchFamily="34" charset="0"/>
              </a:rPr>
              <a:t>c.f. 2s-complement modulo arithmetic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E.g., clipping in audio, saturation in video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CB26C08A-81D4-1940-8E63-CFEDEF923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3 — Arithmetic for Computers — </a:t>
            </a:r>
            <a:fld id="{70CD2AFF-7AFE-A445-B671-04DCBA109243}" type="slidenum">
              <a:rPr lang="en-AU" altLang="en-US"/>
              <a:pPr/>
              <a:t>9</a:t>
            </a:fld>
            <a:endParaRPr lang="en-AU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751CA3E-D382-7E49-BBAD-22AA534B9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Multiplication</a:t>
            </a:r>
            <a:endParaRPr lang="en-AU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5E9CDBF-2140-634C-A876-A43660D94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66762"/>
          </a:xfrm>
        </p:spPr>
        <p:txBody>
          <a:bodyPr/>
          <a:lstStyle/>
          <a:p>
            <a:pPr eaLnBrk="1" hangingPunct="1"/>
            <a:r>
              <a:rPr lang="en-US" altLang="en-US"/>
              <a:t>Start with long-multiplication approach</a:t>
            </a:r>
            <a:endParaRPr lang="en-AU" altLang="en-US"/>
          </a:p>
        </p:txBody>
      </p:sp>
      <p:grpSp>
        <p:nvGrpSpPr>
          <p:cNvPr id="12293" name="Group 4">
            <a:extLst>
              <a:ext uri="{FF2B5EF4-FFF2-40B4-BE49-F238E27FC236}">
                <a16:creationId xmlns:a16="http://schemas.microsoft.com/office/drawing/2014/main" id="{B5F064D9-7E56-734B-BD3A-6F2F6DCBBCB5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2349500"/>
            <a:ext cx="1250950" cy="2225675"/>
            <a:chOff x="703" y="1616"/>
            <a:chExt cx="788" cy="1402"/>
          </a:xfrm>
        </p:grpSpPr>
        <p:sp>
          <p:nvSpPr>
            <p:cNvPr id="12300" name="Text Box 5">
              <a:extLst>
                <a:ext uri="{FF2B5EF4-FFF2-40B4-BE49-F238E27FC236}">
                  <a16:creationId xmlns:a16="http://schemas.microsoft.com/office/drawing/2014/main" id="{595BBB2B-56BC-144B-9A45-9A3DF1FC2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16"/>
              <a:ext cx="788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Lucida Console" panose="020B0609040504020204" pitchFamily="49" charset="0"/>
                </a:rPr>
                <a:t>   1000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×  1001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   1000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  0000 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 0000  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1000   </a:t>
              </a:r>
            </a:p>
            <a:p>
              <a:r>
                <a:rPr lang="en-US" altLang="en-US" sz="2000">
                  <a:latin typeface="Lucida Console" panose="020B0609040504020204" pitchFamily="49" charset="0"/>
                </a:rPr>
                <a:t>1001000</a:t>
              </a:r>
              <a:endParaRPr lang="en-AU" altLang="en-US" sz="2000">
                <a:latin typeface="Lucida Console" panose="020B0609040504020204" pitchFamily="49" charset="0"/>
              </a:endParaRPr>
            </a:p>
          </p:txBody>
        </p:sp>
        <p:sp>
          <p:nvSpPr>
            <p:cNvPr id="12301" name="Line 6">
              <a:extLst>
                <a:ext uri="{FF2B5EF4-FFF2-40B4-BE49-F238E27FC236}">
                  <a16:creationId xmlns:a16="http://schemas.microsoft.com/office/drawing/2014/main" id="{416FBF81-2FED-784D-88C6-7B7FB3DA1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02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7">
              <a:extLst>
                <a:ext uri="{FF2B5EF4-FFF2-40B4-BE49-F238E27FC236}">
                  <a16:creationId xmlns:a16="http://schemas.microsoft.com/office/drawing/2014/main" id="{802704AA-A633-4D49-B076-D7E94F417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Text Box 9">
            <a:extLst>
              <a:ext uri="{FF2B5EF4-FFF2-40B4-BE49-F238E27FC236}">
                <a16:creationId xmlns:a16="http://schemas.microsoft.com/office/drawing/2014/main" id="{531A25BB-8CC8-AD4B-91A2-099487289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803775"/>
            <a:ext cx="230505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Length of product is the sum of operand lengths</a:t>
            </a:r>
            <a:endParaRPr lang="en-AU" altLang="en-US"/>
          </a:p>
        </p:txBody>
      </p:sp>
      <p:sp>
        <p:nvSpPr>
          <p:cNvPr id="12295" name="AutoShape 10">
            <a:extLst>
              <a:ext uri="{FF2B5EF4-FFF2-40B4-BE49-F238E27FC236}">
                <a16:creationId xmlns:a16="http://schemas.microsoft.com/office/drawing/2014/main" id="{561EB62C-9E6C-D646-997E-A8BC26FC92C8}"/>
              </a:ext>
            </a:extLst>
          </p:cNvPr>
          <p:cNvSpPr>
            <a:spLocks/>
          </p:cNvSpPr>
          <p:nvPr/>
        </p:nvSpPr>
        <p:spPr bwMode="auto">
          <a:xfrm>
            <a:off x="179388" y="2090738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121634"/>
              <a:gd name="adj4" fmla="val 144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multiplicand</a:t>
            </a:r>
            <a:endParaRPr lang="en-AU" altLang="en-US" sz="1600"/>
          </a:p>
        </p:txBody>
      </p:sp>
      <p:sp>
        <p:nvSpPr>
          <p:cNvPr id="12296" name="AutoShape 11">
            <a:extLst>
              <a:ext uri="{FF2B5EF4-FFF2-40B4-BE49-F238E27FC236}">
                <a16:creationId xmlns:a16="http://schemas.microsoft.com/office/drawing/2014/main" id="{70DCFFD8-8229-824D-BC26-F7615DE100CF}"/>
              </a:ext>
            </a:extLst>
          </p:cNvPr>
          <p:cNvSpPr>
            <a:spLocks/>
          </p:cNvSpPr>
          <p:nvPr/>
        </p:nvSpPr>
        <p:spPr bwMode="auto">
          <a:xfrm>
            <a:off x="179388" y="2565400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69231"/>
              <a:gd name="adj4" fmla="val 146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multiplier</a:t>
            </a:r>
            <a:endParaRPr lang="en-AU" altLang="en-US" sz="1600"/>
          </a:p>
        </p:txBody>
      </p:sp>
      <p:sp>
        <p:nvSpPr>
          <p:cNvPr id="12297" name="AutoShape 12">
            <a:extLst>
              <a:ext uri="{FF2B5EF4-FFF2-40B4-BE49-F238E27FC236}">
                <a16:creationId xmlns:a16="http://schemas.microsoft.com/office/drawing/2014/main" id="{E366BB97-0F69-C448-91E2-A695BCAAA2AA}"/>
              </a:ext>
            </a:extLst>
          </p:cNvPr>
          <p:cNvSpPr>
            <a:spLocks/>
          </p:cNvSpPr>
          <p:nvPr/>
        </p:nvSpPr>
        <p:spPr bwMode="auto">
          <a:xfrm>
            <a:off x="179388" y="4149725"/>
            <a:ext cx="1150937" cy="358775"/>
          </a:xfrm>
          <a:prstGeom prst="borderCallout1">
            <a:avLst>
              <a:gd name="adj1" fmla="val 31856"/>
              <a:gd name="adj2" fmla="val 106620"/>
              <a:gd name="adj3" fmla="val 58407"/>
              <a:gd name="adj4" fmla="val 144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product</a:t>
            </a:r>
            <a:endParaRPr lang="en-AU" altLang="en-US" sz="1600"/>
          </a:p>
        </p:txBody>
      </p:sp>
      <p:sp>
        <p:nvSpPr>
          <p:cNvPr id="12298" name="Text Box 14">
            <a:extLst>
              <a:ext uri="{FF2B5EF4-FFF2-40B4-BE49-F238E27FC236}">
                <a16:creationId xmlns:a16="http://schemas.microsoft.com/office/drawing/2014/main" id="{5A7DC579-F192-E041-8E79-76E792B338B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54169" y="823119"/>
            <a:ext cx="2012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§3.3 Multiplication</a:t>
            </a:r>
          </a:p>
        </p:txBody>
      </p:sp>
      <p:pic>
        <p:nvPicPr>
          <p:cNvPr id="12299" name="Picture 15" descr="f03-04-P374493">
            <a:extLst>
              <a:ext uri="{FF2B5EF4-FFF2-40B4-BE49-F238E27FC236}">
                <a16:creationId xmlns:a16="http://schemas.microsoft.com/office/drawing/2014/main" id="{DBE02F3F-1320-BF4C-8FEB-A4B51C29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33600"/>
            <a:ext cx="53260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ASON20D2E20BAKOS@FJDUIONFUVWZY5H8" val="4636"/>
</p:tagLst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8458</TotalTime>
  <Words>4255</Words>
  <Application>Microsoft Macintosh PowerPoint</Application>
  <PresentationFormat>On-screen Show (4:3)</PresentationFormat>
  <Paragraphs>791</Paragraphs>
  <Slides>56</Slides>
  <Notes>49</Notes>
  <HiddenSlides>17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Corbel</vt:lpstr>
      <vt:lpstr>Courier New</vt:lpstr>
      <vt:lpstr>Lucida Console</vt:lpstr>
      <vt:lpstr>Tahoma</vt:lpstr>
      <vt:lpstr>Times New Roman</vt:lpstr>
      <vt:lpstr>Wingdings</vt:lpstr>
      <vt:lpstr>cod4e</vt:lpstr>
      <vt:lpstr>Equation</vt:lpstr>
      <vt:lpstr>Worksheet</vt:lpstr>
      <vt:lpstr>Arithmetic for Computers</vt:lpstr>
      <vt:lpstr>2s-Complement Signed Integers</vt:lpstr>
      <vt:lpstr>Why 2s-Complement</vt:lpstr>
      <vt:lpstr>2s-Complement Signed Integers</vt:lpstr>
      <vt:lpstr>Integer Addition</vt:lpstr>
      <vt:lpstr>Integer Subtraction</vt:lpstr>
      <vt:lpstr>Dealing with Overflow</vt:lpstr>
      <vt:lpstr>Arithmetic for Multimedia</vt:lpstr>
      <vt:lpstr>Multiplication</vt:lpstr>
      <vt:lpstr>Multiplication Hardware</vt:lpstr>
      <vt:lpstr>Multiplication Hardware</vt:lpstr>
      <vt:lpstr>Optimized Multiplier</vt:lpstr>
      <vt:lpstr>Faster Multiplier</vt:lpstr>
      <vt:lpstr>MIPS Multiplication</vt:lpstr>
      <vt:lpstr>Division</vt:lpstr>
      <vt:lpstr>Division Hardware</vt:lpstr>
      <vt:lpstr>Optimized Divider</vt:lpstr>
      <vt:lpstr>Faster Division</vt:lpstr>
      <vt:lpstr>MIPS Division</vt:lpstr>
      <vt:lpstr>Floating Point</vt:lpstr>
      <vt:lpstr>Floating Point Standard</vt:lpstr>
      <vt:lpstr>IEEE Floating-Point Format</vt:lpstr>
      <vt:lpstr>Single-Precision Range</vt:lpstr>
      <vt:lpstr>Double-Precision Range</vt:lpstr>
      <vt:lpstr>Floating-Point Precision</vt:lpstr>
      <vt:lpstr>Floating-Point Example</vt:lpstr>
      <vt:lpstr>Floating-Point Example</vt:lpstr>
      <vt:lpstr>Denormal Numbers</vt:lpstr>
      <vt:lpstr>Infinities and NaNs</vt:lpstr>
      <vt:lpstr>Floating-Point Addition</vt:lpstr>
      <vt:lpstr>Floating-Point Addition</vt:lpstr>
      <vt:lpstr>FP Adder Hardware</vt:lpstr>
      <vt:lpstr>FP Adder Hardware</vt:lpstr>
      <vt:lpstr>Floating-Point Multiplication</vt:lpstr>
      <vt:lpstr>Floating-Point Multiplication</vt:lpstr>
      <vt:lpstr>FP Arithmetic Hardware</vt:lpstr>
      <vt:lpstr>FP Instructions in MIPS</vt:lpstr>
      <vt:lpstr>FP Instructions in MIPS</vt:lpstr>
      <vt:lpstr>FP Example: °F to °C</vt:lpstr>
      <vt:lpstr>FP Example: Array Multiplication</vt:lpstr>
      <vt:lpstr>FP Example: Array Multiplication</vt:lpstr>
      <vt:lpstr>FP Example: Array Multiplication</vt:lpstr>
      <vt:lpstr>Accurate Arithmetic</vt:lpstr>
      <vt:lpstr>Subword Parallellism</vt:lpstr>
      <vt:lpstr>x86 FP Architecture</vt:lpstr>
      <vt:lpstr>x86 FP Instructions</vt:lpstr>
      <vt:lpstr>Streaming SIMD Extension 2 (SSE2)</vt:lpstr>
      <vt:lpstr>Matrix Multiply</vt:lpstr>
      <vt:lpstr>Matrix Multiply</vt:lpstr>
      <vt:lpstr>Matrix Multiply</vt:lpstr>
      <vt:lpstr>Matrix Multiply</vt:lpstr>
      <vt:lpstr>Right Shift and Division</vt:lpstr>
      <vt:lpstr>Associativity</vt:lpstr>
      <vt:lpstr>Who Cares About FP Accuracy?</vt:lpstr>
      <vt:lpstr>Concluding Remarks</vt:lpstr>
      <vt:lpstr>Concluding Remarks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Mircea Ionescu</cp:lastModifiedBy>
  <cp:revision>53</cp:revision>
  <dcterms:created xsi:type="dcterms:W3CDTF">2008-07-28T10:20:18Z</dcterms:created>
  <dcterms:modified xsi:type="dcterms:W3CDTF">2019-09-18T22:05:56Z</dcterms:modified>
</cp:coreProperties>
</file>