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7"/>
  </p:notesMasterIdLst>
  <p:sldIdLst>
    <p:sldId id="387" r:id="rId2"/>
    <p:sldId id="434" r:id="rId3"/>
    <p:sldId id="436" r:id="rId4"/>
    <p:sldId id="437" r:id="rId5"/>
    <p:sldId id="43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Guarnera" initials="HG" lastIdx="1" clrIdx="0">
    <p:extLst>
      <p:ext uri="{19B8F6BF-5375-455C-9EA6-DF929625EA0E}">
        <p15:presenceInfo xmlns:p15="http://schemas.microsoft.com/office/powerpoint/2012/main" userId="S::hguarnera@wooster.edu::3f46a04c-a55c-429e-aa7b-aa79e50206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93061"/>
  </p:normalViewPr>
  <p:slideViewPr>
    <p:cSldViewPr snapToGrid="0" snapToObjects="1">
      <p:cViewPr varScale="1">
        <p:scale>
          <a:sx n="77" d="100"/>
          <a:sy n="77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12/3/21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93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27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28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6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12/3/21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12/3/21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12/3/21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6392"/>
          </a:xfrm>
        </p:spPr>
        <p:txBody>
          <a:bodyPr/>
          <a:lstStyle/>
          <a:p>
            <a:r>
              <a:rPr lang="en-US" dirty="0"/>
              <a:t>Operating System Machine Level</a:t>
            </a:r>
          </a:p>
        </p:txBody>
      </p:sp>
      <p:pic>
        <p:nvPicPr>
          <p:cNvPr id="4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9BB254C0-CD55-FA45-93B9-309BE836B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948" y="1594428"/>
            <a:ext cx="6394908" cy="4985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6C2FF6-67DC-4D4C-AD3C-5B4F3CE2A309}"/>
              </a:ext>
            </a:extLst>
          </p:cNvPr>
          <p:cNvSpPr/>
          <p:nvPr/>
        </p:nvSpPr>
        <p:spPr>
          <a:xfrm>
            <a:off x="2189948" y="3358560"/>
            <a:ext cx="4845553" cy="562507"/>
          </a:xfrm>
          <a:prstGeom prst="rect">
            <a:avLst/>
          </a:prstGeom>
          <a:solidFill>
            <a:schemeClr val="accent1">
              <a:alpha val="2052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5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sz="2000" dirty="0"/>
              <a:t>Some computations can be programmed for two or more operating processes running in </a:t>
            </a:r>
            <a:r>
              <a:rPr lang="en-US" sz="2000" b="1" dirty="0"/>
              <a:t>parallel</a:t>
            </a:r>
            <a:r>
              <a:rPr lang="en-US" sz="2000" dirty="0"/>
              <a:t> (i.e., simultaneously, on different processors) rather than in a single process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Processes may communicate through a shared resource</a:t>
            </a:r>
          </a:p>
          <a:p>
            <a:pPr lvl="1"/>
            <a:r>
              <a:rPr lang="en-US" sz="2000" dirty="0"/>
              <a:t>An area of memory</a:t>
            </a:r>
          </a:p>
          <a:p>
            <a:pPr lvl="1"/>
            <a:r>
              <a:rPr lang="en-US" sz="2000" dirty="0"/>
              <a:t>A file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Parallel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CD0C36E-D371-E54E-9769-8272724F4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783335"/>
            <a:ext cx="60293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29BEF4B-80C8-024D-9EEE-4192943CB332}"/>
              </a:ext>
            </a:extLst>
          </p:cNvPr>
          <p:cNvSpPr/>
          <p:nvPr/>
        </p:nvSpPr>
        <p:spPr>
          <a:xfrm>
            <a:off x="1012347" y="4733825"/>
            <a:ext cx="6919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1600" dirty="0">
                <a:solidFill>
                  <a:schemeClr val="accent1"/>
                </a:solidFill>
              </a:rPr>
              <a:t>(a) True parallel processing with multiple CPUs; (b) Parallel processing simulated by switching  one CPU among three processes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sz="2000" dirty="0"/>
              <a:t>Programs run as part of a process, which contains</a:t>
            </a:r>
          </a:p>
          <a:p>
            <a:pPr lvl="1"/>
            <a:r>
              <a:rPr lang="en-US" sz="2000" dirty="0"/>
              <a:t>State (program counter, stack pointer, general registers, etc.)</a:t>
            </a:r>
          </a:p>
          <a:p>
            <a:pPr lvl="1"/>
            <a:r>
              <a:rPr lang="en-US" sz="2000" dirty="0"/>
              <a:t>Address space</a:t>
            </a:r>
          </a:p>
          <a:p>
            <a:pPr lvl="1"/>
            <a:endParaRPr lang="en-US" sz="2000" dirty="0"/>
          </a:p>
          <a:p>
            <a:r>
              <a:rPr lang="en-US" sz="2000" dirty="0"/>
              <a:t>Processes can be created and terminated dynamically</a:t>
            </a:r>
          </a:p>
          <a:p>
            <a:endParaRPr lang="en-US" sz="2000" dirty="0"/>
          </a:p>
          <a:p>
            <a:r>
              <a:rPr lang="en-US" sz="2000" dirty="0"/>
              <a:t>Create a new process:  </a:t>
            </a:r>
            <a:r>
              <a:rPr lang="en-US" sz="2000" dirty="0">
                <a:solidFill>
                  <a:schemeClr val="accent1"/>
                </a:solidFill>
                <a:latin typeface="Andale Mono" panose="020B0509000000000004" pitchFamily="49" charset="0"/>
              </a:rPr>
              <a:t>fork() </a:t>
            </a:r>
            <a:r>
              <a:rPr lang="en-US" sz="2000" dirty="0"/>
              <a:t>system call in POSIX systems</a:t>
            </a:r>
          </a:p>
          <a:p>
            <a:pPr lvl="1"/>
            <a:r>
              <a:rPr lang="en-US" sz="2000" dirty="0"/>
              <a:t>Child process is a copy of the parent process and begins executing directly after the </a:t>
            </a:r>
            <a:r>
              <a:rPr lang="en-US" sz="2000" dirty="0">
                <a:solidFill>
                  <a:schemeClr val="accent1"/>
                </a:solidFill>
                <a:latin typeface="Andale Mono" panose="020B0509000000000004" pitchFamily="49" charset="0"/>
              </a:rPr>
              <a:t>fork() </a:t>
            </a:r>
            <a:r>
              <a:rPr lang="en-US" sz="2000" dirty="0"/>
              <a:t>call</a:t>
            </a:r>
          </a:p>
          <a:p>
            <a:pPr lvl="1"/>
            <a:r>
              <a:rPr lang="en-US" sz="2000" dirty="0"/>
              <a:t>All segments are copied: stack, heap, etc.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  <a:latin typeface="Andale Mono" panose="020B0509000000000004" pitchFamily="49" charset="0"/>
              </a:rPr>
              <a:t>fork()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returns 0 for the child, returns the PID of the child to the parent</a:t>
            </a:r>
          </a:p>
          <a:p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/>
              <a:t>Code examples</a:t>
            </a:r>
          </a:p>
          <a:p>
            <a:pPr lvl="1"/>
            <a:r>
              <a:rPr lang="en-US" sz="2000" dirty="0"/>
              <a:t>Creating a process: 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Andale Mono" panose="020B0509000000000004" pitchFamily="49" charset="0"/>
              </a:rPr>
              <a:t>processes.c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ndale Mono" panose="020B0509000000000004" pitchFamily="49" charset="0"/>
              </a:rPr>
              <a:t> </a:t>
            </a:r>
          </a:p>
          <a:p>
            <a:pPr lvl="1"/>
            <a:r>
              <a:rPr lang="en-US" sz="2000" dirty="0"/>
              <a:t>Using shared memory: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Andale Mono" panose="020B0509000000000004" pitchFamily="49" charset="0"/>
              </a:rPr>
              <a:t>shared_memory.c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ndale Mono" panose="020B05090000000000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Process Creation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sz="2000" dirty="0"/>
              <a:t>Two or more processes are reading and/or writing shared data and the result depends on the precise order of events</a:t>
            </a:r>
          </a:p>
          <a:p>
            <a:endParaRPr lang="en-US" sz="2000" dirty="0"/>
          </a:p>
          <a:p>
            <a:r>
              <a:rPr lang="en-US" sz="2000" dirty="0"/>
              <a:t>Example: output = A and NOT A</a:t>
            </a:r>
          </a:p>
          <a:p>
            <a:endParaRPr lang="en-US" sz="2000" dirty="0"/>
          </a:p>
          <a:p>
            <a:r>
              <a:rPr lang="en-US" sz="2000" dirty="0"/>
              <a:t>Example: Unlimited Starbucks Credits</a:t>
            </a:r>
          </a:p>
          <a:p>
            <a:pPr lvl="1"/>
            <a:r>
              <a:rPr lang="en-US" sz="2000" dirty="0"/>
              <a:t>Discovered by </a:t>
            </a:r>
            <a:r>
              <a:rPr lang="en-US" sz="2000" dirty="0" err="1"/>
              <a:t>Egor</a:t>
            </a:r>
            <a:r>
              <a:rPr lang="en-US" sz="2000" dirty="0"/>
              <a:t> </a:t>
            </a:r>
            <a:r>
              <a:rPr lang="en-US" sz="2000" dirty="0" err="1"/>
              <a:t>Homakov</a:t>
            </a:r>
            <a:r>
              <a:rPr lang="en-US" sz="2000" dirty="0"/>
              <a:t> in 2015</a:t>
            </a:r>
          </a:p>
          <a:p>
            <a:pPr lvl="1"/>
            <a:r>
              <a:rPr lang="en-US" sz="2000" dirty="0"/>
              <a:t>Occurs when multiple requests are made to transfer points from card A to card B in a short time frame</a:t>
            </a:r>
          </a:p>
          <a:p>
            <a:pPr lvl="1"/>
            <a:r>
              <a:rPr lang="en-US" sz="2000" dirty="0"/>
              <a:t>Steps:</a:t>
            </a:r>
          </a:p>
          <a:p>
            <a:pPr lvl="2"/>
            <a:r>
              <a:rPr lang="en-US" sz="2000" dirty="0"/>
              <a:t>Check that card A has enough credits</a:t>
            </a:r>
          </a:p>
          <a:p>
            <a:pPr lvl="2"/>
            <a:r>
              <a:rPr lang="en-US" sz="2000" dirty="0"/>
              <a:t>Transfer (add) credits to card B</a:t>
            </a:r>
          </a:p>
          <a:p>
            <a:pPr lvl="2"/>
            <a:r>
              <a:rPr lang="en-US" sz="2000" dirty="0"/>
              <a:t>Deduct credits from card 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75DEDF6F-BB2B-0A4A-B6DA-1F0A60E50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3797643"/>
            <a:ext cx="1204787" cy="121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30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Autofit/>
          </a:bodyPr>
          <a:lstStyle/>
          <a:p>
            <a:r>
              <a:rPr lang="en-US" sz="2000" dirty="0"/>
              <a:t>To avoid race conditions, any operation on a shared resource must be executed atomically.</a:t>
            </a:r>
          </a:p>
          <a:p>
            <a:pPr lvl="1"/>
            <a:r>
              <a:rPr lang="en-US" sz="2000" dirty="0"/>
              <a:t>An action is </a:t>
            </a:r>
            <a:r>
              <a:rPr lang="en-US" sz="2000" b="1" dirty="0">
                <a:solidFill>
                  <a:schemeClr val="accent1"/>
                </a:solidFill>
              </a:rPr>
              <a:t>atomic</a:t>
            </a:r>
            <a:r>
              <a:rPr lang="en-US" sz="2000" dirty="0"/>
              <a:t> if it can be carried out in its entirety without interruption, and appears to be a single action to the rest of the system even if it involves multiple instructions</a:t>
            </a:r>
          </a:p>
          <a:p>
            <a:r>
              <a:rPr lang="en-US" sz="2000" dirty="0"/>
              <a:t>A </a:t>
            </a:r>
            <a:r>
              <a:rPr lang="en-US" sz="2000" b="1" dirty="0">
                <a:solidFill>
                  <a:schemeClr val="accent1"/>
                </a:solidFill>
              </a:rPr>
              <a:t>critical section </a:t>
            </a:r>
            <a:r>
              <a:rPr lang="en-US" sz="2000" dirty="0"/>
              <a:t>is a section of code in which a process accesses shared resources.</a:t>
            </a:r>
          </a:p>
          <a:p>
            <a:r>
              <a:rPr lang="en-US" sz="2000" dirty="0"/>
              <a:t>The execution of critical sections must be </a:t>
            </a:r>
            <a:r>
              <a:rPr lang="en-US" sz="2000" b="1" dirty="0">
                <a:solidFill>
                  <a:schemeClr val="accent1"/>
                </a:solidFill>
              </a:rPr>
              <a:t>mutually exclusive </a:t>
            </a:r>
            <a:r>
              <a:rPr lang="en-US" sz="2000" dirty="0"/>
              <a:t>(i.e., at most one process can be in its critical section at any time)</a:t>
            </a:r>
          </a:p>
          <a:p>
            <a:r>
              <a:rPr lang="en-US" sz="2000" dirty="0"/>
              <a:t>Can be accomplished through the use of a </a:t>
            </a:r>
            <a:r>
              <a:rPr lang="en-US" sz="2000" b="1" dirty="0"/>
              <a:t>semaphore</a:t>
            </a:r>
          </a:p>
          <a:p>
            <a:pPr lvl="1"/>
            <a:r>
              <a:rPr lang="en-US" sz="2000" dirty="0"/>
              <a:t>Variable that stores an integer</a:t>
            </a:r>
          </a:p>
          <a:p>
            <a:pPr lvl="1"/>
            <a:r>
              <a:rPr lang="en-US" sz="2000" dirty="0"/>
              <a:t>Two operations: down (wait) and up (post)</a:t>
            </a:r>
          </a:p>
          <a:p>
            <a:pPr lvl="1"/>
            <a:r>
              <a:rPr lang="en-US" sz="2000" dirty="0"/>
              <a:t>Down waits until semaphore is non-zero, then decrements it in atomic action</a:t>
            </a:r>
          </a:p>
          <a:p>
            <a:pPr lvl="1"/>
            <a:r>
              <a:rPr lang="en-US" sz="2000" dirty="0"/>
              <a:t>Up increments semaphore</a:t>
            </a:r>
          </a:p>
          <a:p>
            <a:r>
              <a:rPr lang="en-US" sz="2000" dirty="0"/>
              <a:t>Code examples</a:t>
            </a:r>
          </a:p>
          <a:p>
            <a:pPr lvl="1"/>
            <a:r>
              <a:rPr lang="en-US" sz="2000" dirty="0"/>
              <a:t>Using shared memory: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Andale Mono" panose="020B0509000000000004" pitchFamily="49" charset="0"/>
              </a:rPr>
              <a:t>shared_memory_semaphore.c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ndale Mono" panose="020B05090000000000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 fontScale="90000"/>
          </a:bodyPr>
          <a:lstStyle/>
          <a:p>
            <a:r>
              <a:rPr lang="en-US" dirty="0"/>
              <a:t>Preventing race conditions through synchronization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9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47445</TotalTime>
  <Words>431</Words>
  <Application>Microsoft Macintosh PowerPoint</Application>
  <PresentationFormat>On-screen Show (4:3)</PresentationFormat>
  <Paragraphs>64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Andale Mono</vt:lpstr>
      <vt:lpstr>Arial</vt:lpstr>
      <vt:lpstr>Calibri</vt:lpstr>
      <vt:lpstr>Calibri Light</vt:lpstr>
      <vt:lpstr>Office Theme</vt:lpstr>
      <vt:lpstr>Operating System Machine Level</vt:lpstr>
      <vt:lpstr>Parallel Processing</vt:lpstr>
      <vt:lpstr>Process Creation</vt:lpstr>
      <vt:lpstr>Race Conditions</vt:lpstr>
      <vt:lpstr>Preventing race conditions through synchronization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100</cp:revision>
  <cp:lastPrinted>2021-08-27T16:12:24Z</cp:lastPrinted>
  <dcterms:created xsi:type="dcterms:W3CDTF">2021-08-22T21:24:08Z</dcterms:created>
  <dcterms:modified xsi:type="dcterms:W3CDTF">2021-12-06T18:06:33Z</dcterms:modified>
</cp:coreProperties>
</file>