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44" r:id="rId1"/>
  </p:sldMasterIdLst>
  <p:notesMasterIdLst>
    <p:notesMasterId r:id="rId7"/>
  </p:notesMasterIdLst>
  <p:sldIdLst>
    <p:sldId id="387" r:id="rId2"/>
    <p:sldId id="434" r:id="rId3"/>
    <p:sldId id="436" r:id="rId4"/>
    <p:sldId id="437" r:id="rId5"/>
    <p:sldId id="43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ather Guarnera" initials="HG" lastIdx="1" clrIdx="0">
    <p:extLst>
      <p:ext uri="{19B8F6BF-5375-455C-9EA6-DF929625EA0E}">
        <p15:presenceInfo xmlns:p15="http://schemas.microsoft.com/office/powerpoint/2012/main" userId="S::hguarnera@wooster.edu::3f46a04c-a55c-429e-aa7b-aa79e50206d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68"/>
    <p:restoredTop sz="93061"/>
  </p:normalViewPr>
  <p:slideViewPr>
    <p:cSldViewPr snapToGrid="0" snapToObjects="1">
      <p:cViewPr varScale="1">
        <p:scale>
          <a:sx n="77" d="100"/>
          <a:sy n="77" d="100"/>
        </p:scale>
        <p:origin x="9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889B5B-3776-BE4F-868C-1B2A87EE9F55}" type="datetimeFigureOut">
              <a:rPr lang="en-US" smtClean="0"/>
              <a:t>12/3/21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797832-957E-7B43-BA87-5190060D9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060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393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727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6288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969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4C76B-F481-4B46-B84D-6C9FF7B420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311C9B-4099-5C4D-8B54-9DAE6FC3CA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E0679-A7C6-E14E-8539-DDC5D566D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85BA7-582E-2140-8013-501BE95556AB}" type="datetime1">
              <a:rPr lang="en-US" smtClean="0"/>
              <a:t>12/3/21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E12A32-FCFF-6B4F-9CC9-FD9BCD880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63EB3-7D72-DB4C-AFDE-36AAC0511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469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D4FC3-190A-C940-894B-4AE784747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525167-94B0-8044-9E86-94CC0AF31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A4F78B-EE2D-1943-84F5-53F02ED71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2B990-0929-EA47-A12B-54F01F6A90B0}" type="datetime1">
              <a:rPr lang="en-US" smtClean="0"/>
              <a:t>12/3/21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A960DF-5DBA-994B-B183-14778DAFC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1D950-8A20-A943-8117-A8E09CBB3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292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EF24E0-E21D-DA46-9F46-8C1C14B3A6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44F490-3917-5C43-B015-A4ADDF3398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DD93D7-A4C7-4241-ABE8-67A4C12D6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E5D3-4781-3041-87FF-D7E5DCAFBC7E}" type="datetime1">
              <a:rPr lang="en-US" smtClean="0"/>
              <a:t>12/3/21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E15236-F98F-FB4D-A41A-FFD6F439E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66CCD7-E388-A04A-94BB-4A99D63BA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1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BA900-56CA-F94B-A7A4-1A3088954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BA6751-F811-C040-9E4E-4EA98DF94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085FD-0970-424E-A8A5-C682BB7EA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8F7D8-1A93-3D41-8559-FE70918A9AAA}" type="datetime1">
              <a:rPr lang="en-US" smtClean="0"/>
              <a:t>12/3/21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111FB-7852-FF47-A86B-1C4675E59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65D7C2-5A59-A34C-B9A5-D3A81A0C6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055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06947-0056-A642-818C-00ED1C27E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2DA323-644D-2643-98FF-C2EF094D17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80BA5-5208-1941-9BE6-474710983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E26E8-A393-7B49-8DA0-1E963770F884}" type="datetime1">
              <a:rPr lang="en-US" smtClean="0"/>
              <a:t>12/3/21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20908B-8D59-C848-83B3-2361B452B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2C1D3-42CD-A64F-85D8-E66317C48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49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DD585-19EF-054F-B7F8-A565B9B01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67AA2-8203-894A-9D0D-5156214F84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FFAA03-4301-F949-A038-AA8AE7FEA7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AEF3C7-B4C8-0C4C-A19A-049C28EAC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6EA9B-264D-914A-8790-20CEE0CB9230}" type="datetime1">
              <a:rPr lang="en-US" smtClean="0"/>
              <a:t>12/3/21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D55031-5C0B-B544-A983-0BB292641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82D867-4F31-F04F-B03D-4FBDAAD87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30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CD11D-1D8C-C74A-8E29-2E30B69D4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6433E3-4E94-3847-BFA6-CC644CC6CD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2E07B7-4AC9-FD48-B2B4-8D4865C9CB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8D5226-1B0D-7B4C-A51D-B3D7B2C6A6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55A05E-0817-AF44-B1A3-4272264DC0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01F9DD-FE5F-F94D-94DB-EA1649A28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1738D-0276-F842-B20C-E5E003DD496D}" type="datetime1">
              <a:rPr lang="en-US" smtClean="0"/>
              <a:t>12/3/21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B3665F-C1B9-6E43-BAF5-72F75B981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B2DA01-C01C-334C-8B07-5BB4C417A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324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8B4CA-C8E6-234B-8DB5-49995B230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8E089E-06F0-C24B-A4B1-7E4062BED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3245E-67B7-3048-B3B8-492D90AD5BC2}" type="datetime1">
              <a:rPr lang="en-US" smtClean="0"/>
              <a:t>12/3/21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150516-421F-7045-A955-C44FF99BD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2A7FF8-5841-044E-996A-5BDCD1F14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446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535543-8F30-BF45-9F03-45E21E179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E042A-A58F-D948-8267-ED87F08E420F}" type="datetime1">
              <a:rPr lang="en-US" smtClean="0"/>
              <a:t>12/3/21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5BBC4F-2AEB-9741-A167-353594E71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0F73D3-42A3-C141-9F4B-E848C49BB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005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A7B3E-370A-6247-A2C1-2CD4E3E1A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C3033-CD8B-8941-B832-E889D39F13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586D72-1F53-5840-BA6A-4DD8D85EF0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82AE9E-548B-8842-985F-F6A9242CE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70420-CEB4-0B48-9D83-AEDCE8CCFFB1}" type="datetime1">
              <a:rPr lang="en-US" smtClean="0"/>
              <a:t>12/3/21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F37943-DC54-3C42-B6F4-562485CD2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D6FCC1-7060-EA49-8C42-2AC920450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93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B7C82-2A23-1B45-B567-83B7F4F35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33D656-0F50-AC47-80E9-C0B348DCDB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7AF622-F83D-ED45-865E-F241EAB371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D394F-E5F9-C34A-ADFE-172CCC004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9F5B9-DE07-F440-8F4A-1B96236D1422}" type="datetime1">
              <a:rPr lang="en-US" smtClean="0"/>
              <a:t>12/3/21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041C22-92DF-824D-8312-CB7416A7A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18C75B-DBAA-D241-8A76-997FDA2D7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04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6C0006-094F-B34E-A95E-B763B8B3D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362515-B95B-CA46-862A-B286B96E06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5C914-234E-1344-B41B-2B445D82AA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15F45-6A6C-A54C-AFFB-D90B9D92EE06}" type="datetime1">
              <a:rPr lang="en-US" smtClean="0"/>
              <a:t>12/3/21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44F4D-6A38-ED4E-A5EA-E53C2C10D0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49903-ED0B-4744-946C-AE382CD415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154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7C7AE-A8E6-8C4C-8712-40D0769943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86392"/>
          </a:xfrm>
        </p:spPr>
        <p:txBody>
          <a:bodyPr/>
          <a:lstStyle/>
          <a:p>
            <a:r>
              <a:rPr lang="en-US" dirty="0"/>
              <a:t>Operating System Machine Level</a:t>
            </a:r>
          </a:p>
        </p:txBody>
      </p:sp>
      <p:pic>
        <p:nvPicPr>
          <p:cNvPr id="4" name="Content Placeholder 4" descr="Diagram&#10;&#10;Description automatically generated with medium confidence">
            <a:extLst>
              <a:ext uri="{FF2B5EF4-FFF2-40B4-BE49-F238E27FC236}">
                <a16:creationId xmlns:a16="http://schemas.microsoft.com/office/drawing/2014/main" id="{9BB254C0-CD55-FA45-93B9-309BE836BB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9948" y="1594428"/>
            <a:ext cx="6394908" cy="498568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06C2FF6-67DC-4D4C-AD3C-5B4F3CE2A309}"/>
              </a:ext>
            </a:extLst>
          </p:cNvPr>
          <p:cNvSpPr/>
          <p:nvPr/>
        </p:nvSpPr>
        <p:spPr>
          <a:xfrm>
            <a:off x="2189948" y="3358560"/>
            <a:ext cx="4845553" cy="562507"/>
          </a:xfrm>
          <a:prstGeom prst="rect">
            <a:avLst/>
          </a:prstGeom>
          <a:solidFill>
            <a:schemeClr val="accent1">
              <a:alpha val="2052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950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sz="2000" dirty="0"/>
              <a:t>Some computations can be programmed for two or more operating processes running in </a:t>
            </a:r>
            <a:r>
              <a:rPr lang="en-US" sz="2000" b="1" dirty="0"/>
              <a:t>parallel</a:t>
            </a:r>
            <a:r>
              <a:rPr lang="en-US" sz="2000" dirty="0"/>
              <a:t> (i.e., simultaneously, on different processors) rather than in a single process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Processes may communicate through a shared resource</a:t>
            </a:r>
          </a:p>
          <a:p>
            <a:pPr lvl="1"/>
            <a:r>
              <a:rPr lang="en-US" sz="2000" dirty="0"/>
              <a:t>An area of memory</a:t>
            </a:r>
          </a:p>
          <a:p>
            <a:pPr lvl="1"/>
            <a:r>
              <a:rPr lang="en-US" sz="2000" dirty="0"/>
              <a:t>A file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/>
          <a:lstStyle/>
          <a:p>
            <a:r>
              <a:rPr lang="en-US" dirty="0"/>
              <a:t>Parallel Processing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2</a:t>
            </a:fld>
            <a:endParaRPr lang="en-US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2CD0C36E-D371-E54E-9769-8272724F41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325" y="1783335"/>
            <a:ext cx="6029325" cy="300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29BEF4B-80C8-024D-9EEE-4192943CB332}"/>
              </a:ext>
            </a:extLst>
          </p:cNvPr>
          <p:cNvSpPr/>
          <p:nvPr/>
        </p:nvSpPr>
        <p:spPr>
          <a:xfrm>
            <a:off x="1012347" y="4733825"/>
            <a:ext cx="69192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1600" dirty="0">
                <a:solidFill>
                  <a:schemeClr val="accent1"/>
                </a:solidFill>
              </a:rPr>
              <a:t>(a) True parallel processing with multiple CPUs; (b) Parallel processing simulated by switching  one CPU among three processes</a:t>
            </a:r>
            <a:endParaRPr lang="en-US" sz="1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67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sz="2000" dirty="0"/>
              <a:t>Programs run as part of a process, which contains</a:t>
            </a:r>
          </a:p>
          <a:p>
            <a:pPr lvl="1"/>
            <a:r>
              <a:rPr lang="en-US" sz="2000" dirty="0"/>
              <a:t>State (program counter, stack pointer, general registers, etc.)</a:t>
            </a:r>
          </a:p>
          <a:p>
            <a:pPr lvl="1"/>
            <a:r>
              <a:rPr lang="en-US" sz="2000" dirty="0"/>
              <a:t>Address space</a:t>
            </a:r>
          </a:p>
          <a:p>
            <a:pPr lvl="1"/>
            <a:endParaRPr lang="en-US" sz="2000" dirty="0"/>
          </a:p>
          <a:p>
            <a:r>
              <a:rPr lang="en-US" sz="2000" dirty="0"/>
              <a:t>Processes can be created and terminated dynamically</a:t>
            </a:r>
          </a:p>
          <a:p>
            <a:endParaRPr lang="en-US" sz="2000" dirty="0"/>
          </a:p>
          <a:p>
            <a:r>
              <a:rPr lang="en-US" sz="2000" dirty="0"/>
              <a:t>Create a new process:  </a:t>
            </a:r>
            <a:r>
              <a:rPr lang="en-US" sz="2000" dirty="0">
                <a:solidFill>
                  <a:schemeClr val="accent1"/>
                </a:solidFill>
                <a:latin typeface="Andale Mono" panose="020B0509000000000004" pitchFamily="49" charset="0"/>
              </a:rPr>
              <a:t>fork() </a:t>
            </a:r>
            <a:r>
              <a:rPr lang="en-US" sz="2000" dirty="0"/>
              <a:t>system call in POSIX systems</a:t>
            </a:r>
          </a:p>
          <a:p>
            <a:pPr lvl="1"/>
            <a:r>
              <a:rPr lang="en-US" sz="2000" dirty="0"/>
              <a:t>Child process is a copy of the parent process and begins executing directly after the </a:t>
            </a:r>
            <a:r>
              <a:rPr lang="en-US" sz="2000" dirty="0">
                <a:solidFill>
                  <a:schemeClr val="accent1"/>
                </a:solidFill>
                <a:latin typeface="Andale Mono" panose="020B0509000000000004" pitchFamily="49" charset="0"/>
              </a:rPr>
              <a:t>fork() </a:t>
            </a:r>
            <a:r>
              <a:rPr lang="en-US" sz="2000" dirty="0"/>
              <a:t>call</a:t>
            </a:r>
          </a:p>
          <a:p>
            <a:pPr lvl="1"/>
            <a:r>
              <a:rPr lang="en-US" sz="2000" dirty="0"/>
              <a:t>All segments are copied: stack, heap, etc.</a:t>
            </a:r>
          </a:p>
          <a:p>
            <a:pPr lvl="1"/>
            <a:r>
              <a:rPr lang="en-US" sz="2000" dirty="0">
                <a:solidFill>
                  <a:schemeClr val="accent1"/>
                </a:solidFill>
                <a:latin typeface="Andale Mono" panose="020B0509000000000004" pitchFamily="49" charset="0"/>
              </a:rPr>
              <a:t>fork()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/>
              <a:t>returns 0 for the child, returns the PID of the child to the parent</a:t>
            </a:r>
          </a:p>
          <a:p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2000" dirty="0"/>
              <a:t>Code examples</a:t>
            </a:r>
          </a:p>
          <a:p>
            <a:pPr lvl="1"/>
            <a:r>
              <a:rPr lang="en-US" sz="2000" dirty="0"/>
              <a:t>Creating a process: 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Andale Mono" panose="020B0509000000000004" pitchFamily="49" charset="0"/>
              </a:rPr>
              <a:t>processes.c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ndale Mono" panose="020B0509000000000004" pitchFamily="49" charset="0"/>
              </a:rPr>
              <a:t> </a:t>
            </a:r>
          </a:p>
          <a:p>
            <a:pPr lvl="1"/>
            <a:r>
              <a:rPr lang="en-US" sz="2000" dirty="0"/>
              <a:t>Using shared memory: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Andale Mono" panose="020B0509000000000004" pitchFamily="49" charset="0"/>
              </a:rPr>
              <a:t>shared_memory.c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Andale Mono" panose="020B0509000000000004" pitchFamily="49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/>
          <a:lstStyle/>
          <a:p>
            <a:r>
              <a:rPr lang="en-US" dirty="0"/>
              <a:t>Process Creation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34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sz="2000" dirty="0"/>
              <a:t>Two or more processes are reading and/or writing shared data and the result depends on the precise order of events</a:t>
            </a:r>
          </a:p>
          <a:p>
            <a:endParaRPr lang="en-US" sz="2000" dirty="0"/>
          </a:p>
          <a:p>
            <a:r>
              <a:rPr lang="en-US" sz="2000" dirty="0"/>
              <a:t>Example: output = A and NOT A</a:t>
            </a:r>
          </a:p>
          <a:p>
            <a:endParaRPr lang="en-US" sz="2000" dirty="0"/>
          </a:p>
          <a:p>
            <a:r>
              <a:rPr lang="en-US" sz="2000" dirty="0"/>
              <a:t>Example: Unlimited Starbucks Credits</a:t>
            </a:r>
          </a:p>
          <a:p>
            <a:pPr lvl="1"/>
            <a:r>
              <a:rPr lang="en-US" sz="2000" dirty="0"/>
              <a:t>Discovered by </a:t>
            </a:r>
            <a:r>
              <a:rPr lang="en-US" sz="2000" dirty="0" err="1"/>
              <a:t>Egor</a:t>
            </a:r>
            <a:r>
              <a:rPr lang="en-US" sz="2000" dirty="0"/>
              <a:t> </a:t>
            </a:r>
            <a:r>
              <a:rPr lang="en-US" sz="2000" dirty="0" err="1"/>
              <a:t>Homakov</a:t>
            </a:r>
            <a:r>
              <a:rPr lang="en-US" sz="2000" dirty="0"/>
              <a:t> in 2015</a:t>
            </a:r>
          </a:p>
          <a:p>
            <a:pPr lvl="1"/>
            <a:r>
              <a:rPr lang="en-US" sz="2000" dirty="0"/>
              <a:t>Occurs when multiple requests are made to transfer points from card A to card B in a short time frame</a:t>
            </a:r>
          </a:p>
          <a:p>
            <a:pPr lvl="1"/>
            <a:r>
              <a:rPr lang="en-US" sz="2000" dirty="0"/>
              <a:t>Steps:</a:t>
            </a:r>
          </a:p>
          <a:p>
            <a:pPr lvl="2"/>
            <a:r>
              <a:rPr lang="en-US" sz="2000" dirty="0"/>
              <a:t>Check that card A has enough credits</a:t>
            </a:r>
          </a:p>
          <a:p>
            <a:pPr lvl="2"/>
            <a:r>
              <a:rPr lang="en-US" sz="2000" dirty="0"/>
              <a:t>Transfer (add) credits to card B</a:t>
            </a:r>
          </a:p>
          <a:p>
            <a:pPr lvl="2"/>
            <a:r>
              <a:rPr lang="en-US" sz="2000" dirty="0"/>
              <a:t>Deduct credits from card A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/>
          <a:lstStyle/>
          <a:p>
            <a:r>
              <a:rPr lang="en-US" dirty="0"/>
              <a:t>Race Conditions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4</a:t>
            </a:fld>
            <a:endParaRPr lang="en-US" dirty="0"/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75DEDF6F-BB2B-0A4A-B6DA-1F0A60E50C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3797643"/>
            <a:ext cx="1204787" cy="1214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2309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Autofit/>
          </a:bodyPr>
          <a:lstStyle/>
          <a:p>
            <a:r>
              <a:rPr lang="en-US" sz="2000" dirty="0"/>
              <a:t>To avoid race conditions, any operation on a shared resource must be executed atomically.</a:t>
            </a:r>
          </a:p>
          <a:p>
            <a:pPr lvl="1"/>
            <a:r>
              <a:rPr lang="en-US" sz="2000" dirty="0"/>
              <a:t>An action is </a:t>
            </a:r>
            <a:r>
              <a:rPr lang="en-US" sz="2000" b="1" dirty="0">
                <a:solidFill>
                  <a:schemeClr val="accent1"/>
                </a:solidFill>
              </a:rPr>
              <a:t>atomic</a:t>
            </a:r>
            <a:r>
              <a:rPr lang="en-US" sz="2000" dirty="0"/>
              <a:t> if it can be carried out in its entirety without interruption, and appears to be a single action to the rest of the system even if it involves multiple instructions</a:t>
            </a:r>
          </a:p>
          <a:p>
            <a:r>
              <a:rPr lang="en-US" sz="2000" dirty="0"/>
              <a:t>A </a:t>
            </a:r>
            <a:r>
              <a:rPr lang="en-US" sz="2000" b="1" dirty="0">
                <a:solidFill>
                  <a:schemeClr val="accent1"/>
                </a:solidFill>
              </a:rPr>
              <a:t>critical section </a:t>
            </a:r>
            <a:r>
              <a:rPr lang="en-US" sz="2000" dirty="0"/>
              <a:t>is a section of code in which a process accesses shared resources.</a:t>
            </a:r>
          </a:p>
          <a:p>
            <a:r>
              <a:rPr lang="en-US" sz="2000" dirty="0"/>
              <a:t>The execution of critical sections must be </a:t>
            </a:r>
            <a:r>
              <a:rPr lang="en-US" sz="2000" b="1" dirty="0">
                <a:solidFill>
                  <a:schemeClr val="accent1"/>
                </a:solidFill>
              </a:rPr>
              <a:t>mutually exclusive </a:t>
            </a:r>
            <a:r>
              <a:rPr lang="en-US" sz="2000" dirty="0"/>
              <a:t>(i.e., at most one process can be in its critical section at any time)</a:t>
            </a:r>
          </a:p>
          <a:p>
            <a:r>
              <a:rPr lang="en-US" sz="2000" dirty="0"/>
              <a:t>Can be accomplished through the use of a </a:t>
            </a:r>
            <a:r>
              <a:rPr lang="en-US" sz="2000" b="1" dirty="0"/>
              <a:t>semaphore</a:t>
            </a:r>
          </a:p>
          <a:p>
            <a:pPr lvl="1"/>
            <a:r>
              <a:rPr lang="en-US" sz="2000" dirty="0"/>
              <a:t>Variable that stores an integer</a:t>
            </a:r>
          </a:p>
          <a:p>
            <a:pPr lvl="1"/>
            <a:r>
              <a:rPr lang="en-US" sz="2000" dirty="0"/>
              <a:t>Two operations: down (wait) and up (post)</a:t>
            </a:r>
          </a:p>
          <a:p>
            <a:pPr lvl="1"/>
            <a:r>
              <a:rPr lang="en-US" sz="2000" dirty="0"/>
              <a:t>Down waits until semaphore is non-zero, then decrements it in atomic action</a:t>
            </a:r>
          </a:p>
          <a:p>
            <a:pPr lvl="1"/>
            <a:r>
              <a:rPr lang="en-US" sz="2000" dirty="0"/>
              <a:t>Up increments semaphore</a:t>
            </a:r>
          </a:p>
          <a:p>
            <a:r>
              <a:rPr lang="en-US" sz="2000" dirty="0"/>
              <a:t>Code examples</a:t>
            </a:r>
          </a:p>
          <a:p>
            <a:pPr lvl="1"/>
            <a:r>
              <a:rPr lang="en-US" sz="2000" dirty="0"/>
              <a:t>Using shared memory: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Andale Mono" panose="020B0509000000000004" pitchFamily="49" charset="0"/>
              </a:rPr>
              <a:t>shared_memory_semaphore.c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Andale Mono" panose="020B0509000000000004" pitchFamily="49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 fontScale="90000"/>
          </a:bodyPr>
          <a:lstStyle/>
          <a:p>
            <a:r>
              <a:rPr lang="en-US" dirty="0"/>
              <a:t>Preventing race conditions through synchronization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190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47445</TotalTime>
  <Words>431</Words>
  <Application>Microsoft Macintosh PowerPoint</Application>
  <PresentationFormat>On-screen Show (4:3)</PresentationFormat>
  <Paragraphs>64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Andale Mono</vt:lpstr>
      <vt:lpstr>Arial</vt:lpstr>
      <vt:lpstr>Calibri</vt:lpstr>
      <vt:lpstr>Calibri Light</vt:lpstr>
      <vt:lpstr>Office Theme</vt:lpstr>
      <vt:lpstr>Operating System Machine Level</vt:lpstr>
      <vt:lpstr>Parallel Processing</vt:lpstr>
      <vt:lpstr>Process Creation</vt:lpstr>
      <vt:lpstr>Race Conditions</vt:lpstr>
      <vt:lpstr>Preventing race conditions through synchronization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Binary Numbers</dc:title>
  <dc:creator>Heather Guarnera</dc:creator>
  <cp:lastModifiedBy>Heather Guarnera</cp:lastModifiedBy>
  <cp:revision>100</cp:revision>
  <cp:lastPrinted>2021-08-27T16:12:24Z</cp:lastPrinted>
  <dcterms:created xsi:type="dcterms:W3CDTF">2021-08-22T21:24:08Z</dcterms:created>
  <dcterms:modified xsi:type="dcterms:W3CDTF">2021-12-06T18:06:33Z</dcterms:modified>
</cp:coreProperties>
</file>