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44" r:id="rId1"/>
  </p:sldMasterIdLst>
  <p:notesMasterIdLst>
    <p:notesMasterId r:id="rId14"/>
  </p:notesMasterIdLst>
  <p:sldIdLst>
    <p:sldId id="387" r:id="rId2"/>
    <p:sldId id="434" r:id="rId3"/>
    <p:sldId id="435" r:id="rId4"/>
    <p:sldId id="436" r:id="rId5"/>
    <p:sldId id="438" r:id="rId6"/>
    <p:sldId id="437" r:id="rId7"/>
    <p:sldId id="439" r:id="rId8"/>
    <p:sldId id="440" r:id="rId9"/>
    <p:sldId id="441" r:id="rId10"/>
    <p:sldId id="443" r:id="rId11"/>
    <p:sldId id="442" r:id="rId12"/>
    <p:sldId id="444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eather Guarnera" initials="HG" lastIdx="1" clrIdx="0">
    <p:extLst>
      <p:ext uri="{19B8F6BF-5375-455C-9EA6-DF929625EA0E}">
        <p15:presenceInfo xmlns:p15="http://schemas.microsoft.com/office/powerpoint/2012/main" userId="S::hguarnera@wooster.edu::3f46a04c-a55c-429e-aa7b-aa79e50206d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48"/>
    <p:restoredTop sz="93047"/>
  </p:normalViewPr>
  <p:slideViewPr>
    <p:cSldViewPr snapToGrid="0" snapToObjects="1">
      <p:cViewPr>
        <p:scale>
          <a:sx n="89" d="100"/>
          <a:sy n="89" d="100"/>
        </p:scale>
        <p:origin x="1816" y="4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889B5B-3776-BE4F-868C-1B2A87EE9F55}" type="datetimeFigureOut">
              <a:rPr lang="en-US" smtClean="0"/>
              <a:t>11/28/21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797832-957E-7B43-BA87-5190060D9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0608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797832-957E-7B43-BA87-5190060D957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3934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797832-957E-7B43-BA87-5190060D957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7379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797832-957E-7B43-BA87-5190060D957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6100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797832-957E-7B43-BA87-5190060D957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9619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797832-957E-7B43-BA87-5190060D957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0924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797832-957E-7B43-BA87-5190060D957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7764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797832-957E-7B43-BA87-5190060D957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1942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797832-957E-7B43-BA87-5190060D957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4381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797832-957E-7B43-BA87-5190060D957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2687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797832-957E-7B43-BA87-5190060D957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8815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797832-957E-7B43-BA87-5190060D957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0399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4C76B-F481-4B46-B84D-6C9FF7B420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311C9B-4099-5C4D-8B54-9DAE6FC3CA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AE0679-A7C6-E14E-8539-DDC5D566D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85BA7-582E-2140-8013-501BE95556AB}" type="datetime1">
              <a:rPr lang="en-US" smtClean="0"/>
              <a:t>11/28/21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E12A32-FCFF-6B4F-9CC9-FD9BCD8803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363EB3-7D72-DB4C-AFDE-36AAC0511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66151-290A-2A46-8DEE-E7670BC163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469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DD4FC3-190A-C940-894B-4AE7847472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525167-94B0-8044-9E86-94CC0AF317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A4F78B-EE2D-1943-84F5-53F02ED71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2B990-0929-EA47-A12B-54F01F6A90B0}" type="datetime1">
              <a:rPr lang="en-US" smtClean="0"/>
              <a:t>11/28/21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A960DF-5DBA-994B-B183-14778DAFC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C1D950-8A20-A943-8117-A8E09CBB3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66151-290A-2A46-8DEE-E7670BC163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2925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EEF24E0-E21D-DA46-9F46-8C1C14B3A6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44F490-3917-5C43-B015-A4ADDF3398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DD93D7-A4C7-4241-ABE8-67A4C12D63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4E5D3-4781-3041-87FF-D7E5DCAFBC7E}" type="datetime1">
              <a:rPr lang="en-US" smtClean="0"/>
              <a:t>11/28/21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E15236-F98F-FB4D-A41A-FFD6F439E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66CCD7-E388-A04A-94BB-4A99D63BA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66151-290A-2A46-8DEE-E7670BC163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31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0BA900-56CA-F94B-A7A4-1A30889540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BA6751-F811-C040-9E4E-4EA98DF94E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9085FD-0970-424E-A8A5-C682BB7EA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8F7D8-1A93-3D41-8559-FE70918A9AAA}" type="datetime1">
              <a:rPr lang="en-US" smtClean="0"/>
              <a:t>11/28/21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4111FB-7852-FF47-A86B-1C4675E59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65D7C2-5A59-A34C-B9A5-D3A81A0C6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66151-290A-2A46-8DEE-E7670BC163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055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006947-0056-A642-818C-00ED1C27EE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2DA323-644D-2643-98FF-C2EF094D17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F80BA5-5208-1941-9BE6-474710983F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E26E8-A393-7B49-8DA0-1E963770F884}" type="datetime1">
              <a:rPr lang="en-US" smtClean="0"/>
              <a:t>11/28/21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20908B-8D59-C848-83B3-2361B452B5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A2C1D3-42CD-A64F-85D8-E66317C48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66151-290A-2A46-8DEE-E7670BC163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49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9DD585-19EF-054F-B7F8-A565B9B018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967AA2-8203-894A-9D0D-5156214F84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FFAA03-4301-F949-A038-AA8AE7FEA7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AEF3C7-B4C8-0C4C-A19A-049C28EACC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6EA9B-264D-914A-8790-20CEE0CB9230}" type="datetime1">
              <a:rPr lang="en-US" smtClean="0"/>
              <a:t>11/28/21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D55031-5C0B-B544-A983-0BB292641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82D867-4F31-F04F-B03D-4FBDAAD87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66151-290A-2A46-8DEE-E7670BC163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030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1CD11D-1D8C-C74A-8E29-2E30B69D4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6433E3-4E94-3847-BFA6-CC644CC6CD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2E07B7-4AC9-FD48-B2B4-8D4865C9CB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8D5226-1B0D-7B4C-A51D-B3D7B2C6A6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155A05E-0817-AF44-B1A3-4272264DC0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001F9DD-FE5F-F94D-94DB-EA1649A28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1738D-0276-F842-B20C-E5E003DD496D}" type="datetime1">
              <a:rPr lang="en-US" smtClean="0"/>
              <a:t>11/28/21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4B3665F-C1B9-6E43-BAF5-72F75B981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DB2DA01-C01C-334C-8B07-5BB4C417A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66151-290A-2A46-8DEE-E7670BC163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324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8B4CA-C8E6-234B-8DB5-49995B2301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8E089E-06F0-C24B-A4B1-7E4062BED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3245E-67B7-3048-B3B8-492D90AD5BC2}" type="datetime1">
              <a:rPr lang="en-US" smtClean="0"/>
              <a:t>11/28/21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150516-421F-7045-A955-C44FF99BD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2A7FF8-5841-044E-996A-5BDCD1F14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66151-290A-2A46-8DEE-E7670BC163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446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8535543-8F30-BF45-9F03-45E21E1792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E042A-A58F-D948-8267-ED87F08E420F}" type="datetime1">
              <a:rPr lang="en-US" smtClean="0"/>
              <a:t>11/28/21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5BBC4F-2AEB-9741-A167-353594E71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0F73D3-42A3-C141-9F4B-E848C49BB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66151-290A-2A46-8DEE-E7670BC163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005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AA7B3E-370A-6247-A2C1-2CD4E3E1A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EC3033-CD8B-8941-B832-E889D39F13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586D72-1F53-5840-BA6A-4DD8D85EF0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82AE9E-548B-8842-985F-F6A9242CEE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70420-CEB4-0B48-9D83-AEDCE8CCFFB1}" type="datetime1">
              <a:rPr lang="en-US" smtClean="0"/>
              <a:t>11/28/21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F37943-DC54-3C42-B6F4-562485CD2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D6FCC1-7060-EA49-8C42-2AC920450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66151-290A-2A46-8DEE-E7670BC163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393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B7C82-2A23-1B45-B567-83B7F4F35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633D656-0F50-AC47-80E9-C0B348DCDB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7AF622-F83D-ED45-865E-F241EAB371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0D394F-E5F9-C34A-ADFE-172CCC0045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9F5B9-DE07-F440-8F4A-1B96236D1422}" type="datetime1">
              <a:rPr lang="en-US" smtClean="0"/>
              <a:t>11/28/21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041C22-92DF-824D-8312-CB7416A7A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18C75B-DBAA-D241-8A76-997FDA2D7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66151-290A-2A46-8DEE-E7670BC163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204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6C0006-094F-B34E-A95E-B763B8B3D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362515-B95B-CA46-862A-B286B96E06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25C914-234E-1344-B41B-2B445D82AA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915F45-6A6C-A54C-AFFB-D90B9D92EE06}" type="datetime1">
              <a:rPr lang="en-US" smtClean="0"/>
              <a:t>11/28/21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F44F4D-6A38-ED4E-A5EA-E53C2C10D0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349903-ED0B-4744-946C-AE382CD415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C66151-290A-2A46-8DEE-E7670BC163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154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47C7AE-A8E6-8C4C-8712-40D0769943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186392"/>
          </a:xfrm>
        </p:spPr>
        <p:txBody>
          <a:bodyPr/>
          <a:lstStyle/>
          <a:p>
            <a:r>
              <a:rPr lang="en-US" dirty="0"/>
              <a:t>Operating System Machine Level</a:t>
            </a:r>
          </a:p>
        </p:txBody>
      </p:sp>
      <p:pic>
        <p:nvPicPr>
          <p:cNvPr id="4" name="Content Placeholder 4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9BB254C0-CD55-FA45-93B9-309BE836BB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9948" y="1594428"/>
            <a:ext cx="6394908" cy="498568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06C2FF6-67DC-4D4C-AD3C-5B4F3CE2A309}"/>
              </a:ext>
            </a:extLst>
          </p:cNvPr>
          <p:cNvSpPr/>
          <p:nvPr/>
        </p:nvSpPr>
        <p:spPr>
          <a:xfrm>
            <a:off x="2189948" y="3358560"/>
            <a:ext cx="4845553" cy="562507"/>
          </a:xfrm>
          <a:prstGeom prst="rect">
            <a:avLst/>
          </a:prstGeom>
          <a:solidFill>
            <a:schemeClr val="accent1">
              <a:alpha val="20520"/>
            </a:schemeClr>
          </a:solidFill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69CF59B-0E03-9E45-8CB1-0EE016DEFE86}"/>
              </a:ext>
            </a:extLst>
          </p:cNvPr>
          <p:cNvSpPr txBox="1"/>
          <p:nvPr/>
        </p:nvSpPr>
        <p:spPr>
          <a:xfrm>
            <a:off x="640593" y="3358560"/>
            <a:ext cx="10486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</a:rPr>
              <a:t>POSIX</a:t>
            </a:r>
          </a:p>
        </p:txBody>
      </p:sp>
    </p:spTree>
    <p:extLst>
      <p:ext uri="{BB962C8B-B14F-4D97-AF65-F5344CB8AC3E}">
        <p14:creationId xmlns:p14="http://schemas.microsoft.com/office/powerpoint/2010/main" val="25239506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F366DB-B829-EB4C-97D3-51DAFB5852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908" y="996164"/>
            <a:ext cx="8504427" cy="5584432"/>
          </a:xfrm>
        </p:spPr>
        <p:txBody>
          <a:bodyPr>
            <a:noAutofit/>
          </a:bodyPr>
          <a:lstStyle/>
          <a:p>
            <a:r>
              <a:rPr lang="en-US" sz="2000" dirty="0"/>
              <a:t>File systems are stored on disks</a:t>
            </a:r>
          </a:p>
          <a:p>
            <a:pPr lvl="1"/>
            <a:r>
              <a:rPr lang="en-US" sz="2000" dirty="0"/>
              <a:t>Most disks can be divided up into one or more partitions</a:t>
            </a:r>
          </a:p>
          <a:p>
            <a:pPr lvl="1"/>
            <a:r>
              <a:rPr lang="en-US" sz="2000" dirty="0"/>
              <a:t>Partitions have independent file systems</a:t>
            </a:r>
          </a:p>
          <a:p>
            <a:pPr lvl="1"/>
            <a:endParaRPr lang="en-US" sz="2000" dirty="0"/>
          </a:p>
          <a:p>
            <a:r>
              <a:rPr lang="en-US" sz="2000" dirty="0"/>
              <a:t>Sector 0 of the disk is called the </a:t>
            </a:r>
            <a:r>
              <a:rPr lang="en-US" sz="2000" b="1" dirty="0">
                <a:solidFill>
                  <a:schemeClr val="accent1"/>
                </a:solidFill>
              </a:rPr>
              <a:t>Master Boot Record </a:t>
            </a:r>
            <a:r>
              <a:rPr lang="en-US" sz="2000" dirty="0"/>
              <a:t>(</a:t>
            </a:r>
            <a:r>
              <a:rPr lang="en-US" sz="2000" b="1" dirty="0">
                <a:solidFill>
                  <a:schemeClr val="accent1"/>
                </a:solidFill>
              </a:rPr>
              <a:t>MBR</a:t>
            </a:r>
            <a:r>
              <a:rPr lang="en-US" sz="2000" dirty="0"/>
              <a:t>)</a:t>
            </a:r>
          </a:p>
          <a:p>
            <a:pPr lvl="1"/>
            <a:r>
              <a:rPr lang="en-US" sz="2000" dirty="0"/>
              <a:t>Used to boot the computer</a:t>
            </a:r>
          </a:p>
          <a:p>
            <a:pPr lvl="1"/>
            <a:r>
              <a:rPr lang="en-US" sz="2000" dirty="0"/>
              <a:t>End of MBR contains the </a:t>
            </a:r>
            <a:r>
              <a:rPr lang="en-US" sz="2000" b="1" dirty="0"/>
              <a:t>partition table</a:t>
            </a:r>
          </a:p>
          <a:p>
            <a:pPr lvl="1"/>
            <a:endParaRPr lang="en-US" sz="2000" dirty="0"/>
          </a:p>
          <a:p>
            <a:r>
              <a:rPr lang="en-US" sz="2000" b="1" dirty="0">
                <a:solidFill>
                  <a:schemeClr val="accent1"/>
                </a:solidFill>
              </a:rPr>
              <a:t>Partition table</a:t>
            </a:r>
            <a:r>
              <a:rPr lang="en-US" sz="2000" dirty="0"/>
              <a:t> contains</a:t>
            </a:r>
          </a:p>
          <a:p>
            <a:pPr lvl="1"/>
            <a:r>
              <a:rPr lang="en-US" sz="2000" dirty="0"/>
              <a:t>Starting and ending address of each partition</a:t>
            </a:r>
          </a:p>
          <a:p>
            <a:pPr lvl="1"/>
            <a:r>
              <a:rPr lang="en-US" sz="2000" dirty="0"/>
              <a:t>One of the partitions is marked as active</a:t>
            </a:r>
          </a:p>
          <a:p>
            <a:pPr lvl="1"/>
            <a:r>
              <a:rPr lang="en-US" sz="2000" dirty="0"/>
              <a:t>When computer is booted</a:t>
            </a:r>
          </a:p>
          <a:p>
            <a:pPr lvl="2"/>
            <a:r>
              <a:rPr lang="en-US" sz="2000" dirty="0"/>
              <a:t>BIOS (basic input/output system) reads in and executes MBR program</a:t>
            </a:r>
          </a:p>
          <a:p>
            <a:pPr lvl="2"/>
            <a:r>
              <a:rPr lang="en-US" sz="2000" dirty="0"/>
              <a:t>Active partition is located</a:t>
            </a:r>
          </a:p>
          <a:p>
            <a:pPr lvl="2"/>
            <a:r>
              <a:rPr lang="en-US" sz="2000" dirty="0"/>
              <a:t>Active partition boot block is read and executed</a:t>
            </a:r>
          </a:p>
          <a:p>
            <a:pPr lvl="2"/>
            <a:r>
              <a:rPr lang="en-US" sz="2000" dirty="0"/>
              <a:t>Boot block program loads OS</a:t>
            </a:r>
          </a:p>
          <a:p>
            <a:pPr lvl="2"/>
            <a:endParaRPr lang="en-US" sz="20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6C0885-95E8-084B-9D21-A998FA578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665" y="89098"/>
            <a:ext cx="8552670" cy="907066"/>
          </a:xfrm>
        </p:spPr>
        <p:txBody>
          <a:bodyPr/>
          <a:lstStyle/>
          <a:p>
            <a:r>
              <a:rPr lang="en-US" dirty="0"/>
              <a:t>File System Layout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21ECF1-18A3-C54A-AD7D-E6836213D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66151-290A-2A46-8DEE-E7670BC163CD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5682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F366DB-B829-EB4C-97D3-51DAFB5852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908" y="996164"/>
            <a:ext cx="8504427" cy="5584432"/>
          </a:xfrm>
        </p:spPr>
        <p:txBody>
          <a:bodyPr>
            <a:noAutofit/>
          </a:bodyPr>
          <a:lstStyle/>
          <a:p>
            <a:r>
              <a:rPr lang="en-US" sz="2000" b="1" dirty="0"/>
              <a:t>Superblock</a:t>
            </a:r>
            <a:r>
              <a:rPr lang="en-US" sz="2000" dirty="0"/>
              <a:t>: contains key parameters about the file system (type identification, number of blocks, etc.)</a:t>
            </a:r>
            <a:endParaRPr lang="en-US" sz="2000" b="1" dirty="0"/>
          </a:p>
          <a:p>
            <a:endParaRPr lang="en-US" sz="2000" b="1" dirty="0"/>
          </a:p>
          <a:p>
            <a:r>
              <a:rPr lang="en-US" sz="2000" b="1" dirty="0"/>
              <a:t>Free space management: </a:t>
            </a:r>
            <a:r>
              <a:rPr lang="en-US" sz="2000" dirty="0"/>
              <a:t>info about file system free blocks</a:t>
            </a:r>
            <a:endParaRPr lang="en-US" sz="2000" b="1" dirty="0"/>
          </a:p>
          <a:p>
            <a:endParaRPr lang="en-US" sz="2000" b="1" dirty="0"/>
          </a:p>
          <a:p>
            <a:r>
              <a:rPr lang="en-US" sz="2000" b="1" dirty="0" err="1"/>
              <a:t>inodes</a:t>
            </a:r>
            <a:r>
              <a:rPr lang="en-US" sz="2000" dirty="0"/>
              <a:t> (POSIX systems): blocks that store attributes and disk block locations of filesystem objects</a:t>
            </a:r>
          </a:p>
          <a:p>
            <a:pPr lvl="1"/>
            <a:endParaRPr lang="en-US" sz="2000" dirty="0"/>
          </a:p>
          <a:p>
            <a:r>
              <a:rPr lang="en-US" sz="2000" b="1" dirty="0"/>
              <a:t>Root</a:t>
            </a:r>
            <a:r>
              <a:rPr lang="en-US" sz="2000" dirty="0"/>
              <a:t> </a:t>
            </a:r>
            <a:r>
              <a:rPr lang="en-US" sz="2000" b="1" dirty="0"/>
              <a:t>directory</a:t>
            </a:r>
            <a:r>
              <a:rPr lang="en-US" sz="2000" dirty="0"/>
              <a:t>: contains top of the file-system tree</a:t>
            </a:r>
          </a:p>
          <a:p>
            <a:pPr lvl="1"/>
            <a:endParaRPr lang="en-US" sz="2000" dirty="0"/>
          </a:p>
          <a:p>
            <a:r>
              <a:rPr lang="en-US" sz="2000" b="1" dirty="0"/>
              <a:t>Files and directories</a:t>
            </a:r>
            <a:r>
              <a:rPr lang="en-US" sz="2000" dirty="0"/>
              <a:t>:</a:t>
            </a:r>
          </a:p>
          <a:p>
            <a:pPr lvl="1"/>
            <a:r>
              <a:rPr lang="en-US" sz="2000" dirty="0"/>
              <a:t>containing all the real information</a:t>
            </a:r>
          </a:p>
          <a:p>
            <a:pPr lvl="1"/>
            <a:r>
              <a:rPr lang="en-US" sz="2000" dirty="0"/>
              <a:t>directories map names to </a:t>
            </a:r>
            <a:r>
              <a:rPr lang="en-US" sz="2000" dirty="0" err="1"/>
              <a:t>inodes</a:t>
            </a:r>
            <a:r>
              <a:rPr lang="en-US" sz="2000" dirty="0"/>
              <a:t>; often use a hash table</a:t>
            </a:r>
          </a:p>
          <a:p>
            <a:pPr lvl="1"/>
            <a:r>
              <a:rPr lang="en-US" sz="2000" dirty="0"/>
              <a:t>Files can be shared with symbolic links (shortcuts in windows)</a:t>
            </a:r>
          </a:p>
          <a:p>
            <a:pPr lvl="2"/>
            <a:r>
              <a:rPr lang="en-US" sz="2000" dirty="0"/>
              <a:t>Turns directory into DAG (directed acyclic graph)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6C0885-95E8-084B-9D21-A998FA578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665" y="89098"/>
            <a:ext cx="8552670" cy="907066"/>
          </a:xfrm>
        </p:spPr>
        <p:txBody>
          <a:bodyPr/>
          <a:lstStyle/>
          <a:p>
            <a:r>
              <a:rPr lang="en-US" dirty="0"/>
              <a:t>Information associated with a partition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21ECF1-18A3-C54A-AD7D-E6836213D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66151-290A-2A46-8DEE-E7670BC163CD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9036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F366DB-B829-EB4C-97D3-51DAFB5852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908" y="996164"/>
            <a:ext cx="8504427" cy="5584432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0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6C0885-95E8-084B-9D21-A998FA578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665" y="89098"/>
            <a:ext cx="8552670" cy="907066"/>
          </a:xfrm>
        </p:spPr>
        <p:txBody>
          <a:bodyPr/>
          <a:lstStyle/>
          <a:p>
            <a:r>
              <a:rPr lang="en-US" dirty="0"/>
              <a:t>Practice navigating a file system….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21ECF1-18A3-C54A-AD7D-E6836213D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66151-290A-2A46-8DEE-E7670BC163CD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24328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F366DB-B829-EB4C-97D3-51DAFB5852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908" y="826384"/>
            <a:ext cx="8504427" cy="5942518"/>
          </a:xfrm>
        </p:spPr>
        <p:txBody>
          <a:bodyPr>
            <a:normAutofit/>
          </a:bodyPr>
          <a:lstStyle/>
          <a:p>
            <a:r>
              <a:rPr lang="en-US" sz="2000" dirty="0"/>
              <a:t>A family of IEEE standards (IEEE 1003) for maintaining compatibility among operating systems</a:t>
            </a:r>
          </a:p>
          <a:p>
            <a:endParaRPr lang="en-US" sz="2000" dirty="0"/>
          </a:p>
          <a:p>
            <a:r>
              <a:rPr lang="en-US" sz="2000" dirty="0"/>
              <a:t>Based on the design of UNIX</a:t>
            </a:r>
          </a:p>
          <a:p>
            <a:endParaRPr lang="en-US" sz="2000" dirty="0"/>
          </a:p>
          <a:p>
            <a:r>
              <a:rPr lang="en-US" sz="2000" dirty="0"/>
              <a:t>Defines</a:t>
            </a:r>
          </a:p>
          <a:p>
            <a:pPr lvl="1"/>
            <a:r>
              <a:rPr lang="en-US" sz="2000" dirty="0"/>
              <a:t>System calls</a:t>
            </a:r>
          </a:p>
          <a:p>
            <a:pPr lvl="1"/>
            <a:r>
              <a:rPr lang="en-US" sz="2000" dirty="0"/>
              <a:t>Command line utility</a:t>
            </a:r>
          </a:p>
          <a:p>
            <a:pPr lvl="1"/>
            <a:r>
              <a:rPr lang="en-US" sz="2000" dirty="0"/>
              <a:t>Filesystem structure</a:t>
            </a:r>
          </a:p>
          <a:p>
            <a:pPr lvl="1"/>
            <a:endParaRPr lang="en-US" sz="2000" dirty="0"/>
          </a:p>
          <a:p>
            <a:r>
              <a:rPr lang="en-US" sz="2000" dirty="0"/>
              <a:t>OSes that try to conform to POSIX</a:t>
            </a:r>
          </a:p>
          <a:p>
            <a:pPr lvl="1"/>
            <a:r>
              <a:rPr lang="en-US" sz="2000" dirty="0"/>
              <a:t>Linux</a:t>
            </a:r>
          </a:p>
          <a:p>
            <a:pPr lvl="1"/>
            <a:r>
              <a:rPr lang="en-US" sz="2000" dirty="0"/>
              <a:t>macOS</a:t>
            </a:r>
          </a:p>
          <a:p>
            <a:pPr lvl="1"/>
            <a:r>
              <a:rPr lang="en-US" sz="2000" dirty="0"/>
              <a:t>FreeBSD</a:t>
            </a:r>
          </a:p>
          <a:p>
            <a:pPr lvl="1"/>
            <a:r>
              <a:rPr lang="en-US" sz="2000" dirty="0"/>
              <a:t>….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6C0885-95E8-084B-9D21-A998FA578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665" y="89098"/>
            <a:ext cx="8552670" cy="907066"/>
          </a:xfrm>
        </p:spPr>
        <p:txBody>
          <a:bodyPr/>
          <a:lstStyle/>
          <a:p>
            <a:r>
              <a:rPr lang="en-US" dirty="0"/>
              <a:t>Portable Operating System Interface (POSIX)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21ECF1-18A3-C54A-AD7D-E6836213D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66151-290A-2A46-8DEE-E7670BC163CD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674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F366DB-B829-EB4C-97D3-51DAFB5852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908" y="826384"/>
            <a:ext cx="8504427" cy="5942518"/>
          </a:xfrm>
        </p:spPr>
        <p:txBody>
          <a:bodyPr>
            <a:normAutofit/>
          </a:bodyPr>
          <a:lstStyle/>
          <a:p>
            <a:r>
              <a:rPr lang="en-US" sz="2000" dirty="0"/>
              <a:t>Used for long-term storage of information</a:t>
            </a:r>
          </a:p>
          <a:p>
            <a:r>
              <a:rPr lang="en-US" sz="2000" dirty="0"/>
              <a:t>Essential requirements</a:t>
            </a:r>
          </a:p>
          <a:p>
            <a:pPr lvl="1"/>
            <a:r>
              <a:rPr lang="en-US" sz="2000" dirty="0"/>
              <a:t>Store a large amount of information</a:t>
            </a:r>
          </a:p>
          <a:p>
            <a:pPr lvl="1"/>
            <a:r>
              <a:rPr lang="en-US" sz="2000" dirty="0"/>
              <a:t>Info must survive when processes die and the computer is off</a:t>
            </a:r>
          </a:p>
          <a:p>
            <a:pPr lvl="1"/>
            <a:r>
              <a:rPr lang="en-US" sz="2000" dirty="0"/>
              <a:t>Multiple processes must be able to access the info at once</a:t>
            </a:r>
          </a:p>
          <a:p>
            <a:pPr lvl="1"/>
            <a:endParaRPr lang="en-US" sz="2000" dirty="0"/>
          </a:p>
          <a:p>
            <a:r>
              <a:rPr lang="en-US" sz="2000" dirty="0"/>
              <a:t>Basic model of a disk</a:t>
            </a:r>
          </a:p>
          <a:p>
            <a:pPr lvl="1"/>
            <a:r>
              <a:rPr lang="en-US" sz="2000" dirty="0"/>
              <a:t>Linear sequence of fixed-size blocks</a:t>
            </a:r>
          </a:p>
          <a:p>
            <a:pPr lvl="1"/>
            <a:r>
              <a:rPr lang="en-US" sz="2000" dirty="0"/>
              <a:t>Supports 2 operations: read block k, write block k</a:t>
            </a:r>
          </a:p>
          <a:p>
            <a:pPr lvl="1"/>
            <a:endParaRPr lang="en-US" sz="2000" dirty="0"/>
          </a:p>
          <a:p>
            <a:r>
              <a:rPr lang="en-US" sz="2000" dirty="0"/>
              <a:t>OS provides abstractions to:</a:t>
            </a:r>
          </a:p>
          <a:p>
            <a:pPr lvl="1"/>
            <a:r>
              <a:rPr lang="en-US" sz="2000" dirty="0"/>
              <a:t>Locate information</a:t>
            </a:r>
          </a:p>
          <a:p>
            <a:pPr lvl="1"/>
            <a:r>
              <a:rPr lang="en-US" sz="2000" dirty="0"/>
              <a:t>Protect information</a:t>
            </a:r>
          </a:p>
          <a:p>
            <a:pPr lvl="1"/>
            <a:r>
              <a:rPr lang="en-US" sz="2000" dirty="0"/>
              <a:t>Manage free space</a:t>
            </a:r>
          </a:p>
          <a:p>
            <a:pPr lvl="1"/>
            <a:endParaRPr lang="en-US" sz="2000" dirty="0"/>
          </a:p>
          <a:p>
            <a:r>
              <a:rPr lang="en-US" sz="2000" b="1" dirty="0">
                <a:solidFill>
                  <a:schemeClr val="accent1"/>
                </a:solidFill>
              </a:rPr>
              <a:t>File</a:t>
            </a:r>
            <a:r>
              <a:rPr lang="en-US" sz="2000" dirty="0"/>
              <a:t> – a logical unit of persistent information created by a process</a:t>
            </a:r>
          </a:p>
          <a:p>
            <a:r>
              <a:rPr lang="en-US" sz="2000" b="1" dirty="0">
                <a:solidFill>
                  <a:schemeClr val="accent1"/>
                </a:solidFill>
              </a:rPr>
              <a:t>File system</a:t>
            </a:r>
            <a:r>
              <a:rPr lang="en-US" sz="2000" dirty="0"/>
              <a:t> – the part of the OS that manages files</a:t>
            </a:r>
          </a:p>
          <a:p>
            <a:endParaRPr lang="en-US" sz="20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6C0885-95E8-084B-9D21-A998FA578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665" y="89098"/>
            <a:ext cx="8552670" cy="907066"/>
          </a:xfrm>
        </p:spPr>
        <p:txBody>
          <a:bodyPr/>
          <a:lstStyle/>
          <a:p>
            <a:r>
              <a:rPr lang="en-US" dirty="0"/>
              <a:t>File Systems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21ECF1-18A3-C54A-AD7D-E6836213D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66151-290A-2A46-8DEE-E7670BC163CD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99410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F366DB-B829-EB4C-97D3-51DAFB5852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908" y="996164"/>
            <a:ext cx="8504427" cy="5772738"/>
          </a:xfrm>
        </p:spPr>
        <p:txBody>
          <a:bodyPr>
            <a:noAutofit/>
          </a:bodyPr>
          <a:lstStyle/>
          <a:p>
            <a:r>
              <a:rPr lang="en-US" sz="2000" dirty="0"/>
              <a:t>Restrictions are system dependent</a:t>
            </a:r>
          </a:p>
          <a:p>
            <a:pPr lvl="1"/>
            <a:r>
              <a:rPr lang="en-US" sz="2000" dirty="0"/>
              <a:t>Limit on length</a:t>
            </a:r>
          </a:p>
          <a:p>
            <a:pPr lvl="1"/>
            <a:r>
              <a:rPr lang="en-US" sz="2000" dirty="0"/>
              <a:t>Limit on character set</a:t>
            </a:r>
          </a:p>
          <a:p>
            <a:pPr lvl="1"/>
            <a:r>
              <a:rPr lang="en-US" sz="2000" dirty="0"/>
              <a:t>Case sensitivity</a:t>
            </a:r>
          </a:p>
          <a:p>
            <a:pPr lvl="1"/>
            <a:endParaRPr lang="en-US" sz="2000" dirty="0"/>
          </a:p>
          <a:p>
            <a:r>
              <a:rPr lang="en-US" sz="2000" dirty="0"/>
              <a:t>Extensions</a:t>
            </a:r>
          </a:p>
          <a:p>
            <a:pPr lvl="1"/>
            <a:r>
              <a:rPr lang="en-US" sz="2000" dirty="0"/>
              <a:t>Last part of file name following a period</a:t>
            </a:r>
          </a:p>
          <a:p>
            <a:pPr lvl="1"/>
            <a:r>
              <a:rPr lang="en-US" sz="2000" dirty="0"/>
              <a:t>Convention in a UNIX system – used by applications</a:t>
            </a:r>
          </a:p>
          <a:p>
            <a:pPr lvl="1"/>
            <a:r>
              <a:rPr lang="en-US" sz="2000" dirty="0"/>
              <a:t>Registered to applications in Windows at a lower level</a:t>
            </a:r>
          </a:p>
          <a:p>
            <a:pPr marL="342900" lvl="1" indent="0">
              <a:buNone/>
            </a:pPr>
            <a:endParaRPr lang="en-US" sz="20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6C0885-95E8-084B-9D21-A998FA578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665" y="89098"/>
            <a:ext cx="8552670" cy="907066"/>
          </a:xfrm>
        </p:spPr>
        <p:txBody>
          <a:bodyPr/>
          <a:lstStyle/>
          <a:p>
            <a:r>
              <a:rPr lang="en-US" dirty="0"/>
              <a:t>File Naming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21ECF1-18A3-C54A-AD7D-E6836213D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66151-290A-2A46-8DEE-E7670BC163CD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82340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F366DB-B829-EB4C-97D3-51DAFB5852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908" y="996164"/>
            <a:ext cx="8504427" cy="57727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300" u="sng" dirty="0"/>
              <a:t>Directory tree</a:t>
            </a:r>
          </a:p>
          <a:p>
            <a:r>
              <a:rPr lang="en-US" sz="2300" dirty="0"/>
              <a:t>Filesystems are organized in a tree starting at a root directory</a:t>
            </a:r>
          </a:p>
          <a:p>
            <a:r>
              <a:rPr lang="en-US" sz="2300" dirty="0"/>
              <a:t>Leaves are files and empty directories</a:t>
            </a:r>
          </a:p>
          <a:p>
            <a:pPr marL="0" indent="0">
              <a:buNone/>
            </a:pPr>
            <a:endParaRPr lang="en-US" sz="2300" dirty="0"/>
          </a:p>
          <a:p>
            <a:pPr marL="0" indent="0">
              <a:buNone/>
            </a:pPr>
            <a:r>
              <a:rPr lang="en-US" sz="2300" u="sng" dirty="0"/>
              <a:t>Path names</a:t>
            </a:r>
          </a:p>
          <a:p>
            <a:r>
              <a:rPr lang="en-US" sz="2300" dirty="0"/>
              <a:t>Absolute path -    </a:t>
            </a:r>
            <a:r>
              <a:rPr lang="en-US" sz="2300" dirty="0">
                <a:solidFill>
                  <a:schemeClr val="accent1"/>
                </a:solidFill>
                <a:latin typeface="Andale Mono" panose="020B0509000000000004" pitchFamily="49" charset="0"/>
              </a:rPr>
              <a:t>/home/</a:t>
            </a:r>
            <a:r>
              <a:rPr lang="en-US" sz="2300" dirty="0" err="1">
                <a:solidFill>
                  <a:schemeClr val="accent1"/>
                </a:solidFill>
                <a:latin typeface="Andale Mono" panose="020B0509000000000004" pitchFamily="49" charset="0"/>
              </a:rPr>
              <a:t>guarnera</a:t>
            </a:r>
            <a:r>
              <a:rPr lang="en-US" sz="2300" dirty="0">
                <a:solidFill>
                  <a:schemeClr val="accent1"/>
                </a:solidFill>
                <a:latin typeface="Andale Mono" panose="020B0509000000000004" pitchFamily="49" charset="0"/>
              </a:rPr>
              <a:t>/</a:t>
            </a:r>
            <a:r>
              <a:rPr lang="en-US" sz="2300" dirty="0" err="1">
                <a:solidFill>
                  <a:schemeClr val="accent1"/>
                </a:solidFill>
                <a:latin typeface="Andale Mono" panose="020B0509000000000004" pitchFamily="49" charset="0"/>
              </a:rPr>
              <a:t>test.txt</a:t>
            </a:r>
            <a:endParaRPr lang="en-US" sz="2300" dirty="0">
              <a:latin typeface="Andale Mono" panose="020B0509000000000004" pitchFamily="49" charset="0"/>
            </a:endParaRPr>
          </a:p>
          <a:p>
            <a:r>
              <a:rPr lang="en-US" sz="2300" dirty="0"/>
              <a:t>Relative path</a:t>
            </a:r>
          </a:p>
          <a:p>
            <a:pPr lvl="1"/>
            <a:r>
              <a:rPr lang="en-US" sz="2300" dirty="0"/>
              <a:t>Does not start with the root directory</a:t>
            </a:r>
          </a:p>
          <a:p>
            <a:pPr lvl="1"/>
            <a:r>
              <a:rPr lang="en-US" sz="2300" dirty="0"/>
              <a:t>Relative to the working directory</a:t>
            </a:r>
          </a:p>
          <a:p>
            <a:pPr lvl="2"/>
            <a:r>
              <a:rPr lang="en-US" sz="2150" dirty="0"/>
              <a:t>Working directory -    </a:t>
            </a:r>
            <a:r>
              <a:rPr lang="en-US" sz="2150" dirty="0">
                <a:solidFill>
                  <a:schemeClr val="accent1"/>
                </a:solidFill>
                <a:latin typeface="Andale Mono" panose="020B0509000000000004" pitchFamily="49" charset="0"/>
              </a:rPr>
              <a:t>/home/</a:t>
            </a:r>
            <a:r>
              <a:rPr lang="en-US" sz="2150" dirty="0" err="1">
                <a:solidFill>
                  <a:schemeClr val="accent1"/>
                </a:solidFill>
                <a:latin typeface="Andale Mono" panose="020B0509000000000004" pitchFamily="49" charset="0"/>
              </a:rPr>
              <a:t>guarnera</a:t>
            </a:r>
            <a:r>
              <a:rPr lang="en-US" sz="2150" dirty="0">
                <a:solidFill>
                  <a:schemeClr val="accent1"/>
                </a:solidFill>
                <a:latin typeface="Andale Mono" panose="020B0509000000000004" pitchFamily="49" charset="0"/>
              </a:rPr>
              <a:t>/</a:t>
            </a:r>
          </a:p>
          <a:p>
            <a:pPr lvl="1"/>
            <a:r>
              <a:rPr lang="en-US" sz="2300" dirty="0"/>
              <a:t>Each process has a working directory</a:t>
            </a:r>
          </a:p>
          <a:p>
            <a:pPr marL="342900" lvl="1" indent="0">
              <a:buNone/>
            </a:pPr>
            <a:r>
              <a:rPr lang="en-US" sz="2300" b="1" dirty="0">
                <a:latin typeface="Andale Mono" panose="020B0509000000000004" pitchFamily="49" charset="0"/>
              </a:rPr>
              <a:t>    </a:t>
            </a:r>
            <a:r>
              <a:rPr lang="en-US" sz="2300" b="1" dirty="0">
                <a:solidFill>
                  <a:schemeClr val="accent1"/>
                </a:solidFill>
                <a:latin typeface="Andale Mono" panose="020B0509000000000004" pitchFamily="49" charset="0"/>
              </a:rPr>
              <a:t>.</a:t>
            </a:r>
            <a:r>
              <a:rPr lang="en-US" sz="2300" dirty="0"/>
              <a:t>       – working directory</a:t>
            </a:r>
          </a:p>
          <a:p>
            <a:pPr marL="342900" lvl="1" indent="0">
              <a:buNone/>
            </a:pPr>
            <a:r>
              <a:rPr lang="en-US" sz="2300" b="1" dirty="0">
                <a:latin typeface="Andale Mono" panose="020B0509000000000004" pitchFamily="49" charset="0"/>
              </a:rPr>
              <a:t>    </a:t>
            </a:r>
            <a:r>
              <a:rPr lang="en-US" sz="2300" b="1" dirty="0">
                <a:solidFill>
                  <a:schemeClr val="accent1"/>
                </a:solidFill>
                <a:latin typeface="Andale Mono" panose="020B0509000000000004" pitchFamily="49" charset="0"/>
              </a:rPr>
              <a:t>..</a:t>
            </a:r>
            <a:r>
              <a:rPr lang="en-US" sz="2300" dirty="0"/>
              <a:t>     – parent of working directory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6C0885-95E8-084B-9D21-A998FA578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665" y="89098"/>
            <a:ext cx="8552670" cy="907066"/>
          </a:xfrm>
        </p:spPr>
        <p:txBody>
          <a:bodyPr/>
          <a:lstStyle/>
          <a:p>
            <a:r>
              <a:rPr lang="en-US" dirty="0"/>
              <a:t>Directory tree &amp; path names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21ECF1-18A3-C54A-AD7D-E6836213D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66151-290A-2A46-8DEE-E7670BC163CD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9586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F366DB-B829-EB4C-97D3-51DAFB5852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908" y="807858"/>
            <a:ext cx="8504427" cy="5772738"/>
          </a:xfrm>
        </p:spPr>
        <p:txBody>
          <a:bodyPr>
            <a:noAutofit/>
          </a:bodyPr>
          <a:lstStyle/>
          <a:p>
            <a:r>
              <a:rPr lang="en-US" sz="2000" b="1" dirty="0">
                <a:solidFill>
                  <a:schemeClr val="accent1"/>
                </a:solidFill>
              </a:rPr>
              <a:t>File structure: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000" dirty="0"/>
              <a:t>In modern OSes, files are simply byte sequences</a:t>
            </a:r>
          </a:p>
          <a:p>
            <a:pPr lvl="1"/>
            <a:endParaRPr lang="en-US" sz="2000" dirty="0"/>
          </a:p>
          <a:p>
            <a:r>
              <a:rPr lang="en-US" sz="2000" b="1" dirty="0">
                <a:solidFill>
                  <a:schemeClr val="accent1"/>
                </a:solidFill>
              </a:rPr>
              <a:t>File types</a:t>
            </a:r>
            <a:r>
              <a:rPr lang="en-US" sz="2000" dirty="0"/>
              <a:t>:</a:t>
            </a:r>
          </a:p>
          <a:p>
            <a:pPr lvl="1"/>
            <a:r>
              <a:rPr lang="en-US" sz="2000" dirty="0"/>
              <a:t>In POSIX systems</a:t>
            </a:r>
          </a:p>
          <a:p>
            <a:pPr lvl="2"/>
            <a:r>
              <a:rPr lang="en-US" sz="2000" dirty="0"/>
              <a:t>Regular files – contain user info</a:t>
            </a:r>
          </a:p>
          <a:p>
            <a:pPr lvl="2"/>
            <a:r>
              <a:rPr lang="en-US" sz="2000" dirty="0"/>
              <a:t>Directories – system files for maintaining file system structure</a:t>
            </a:r>
          </a:p>
          <a:p>
            <a:pPr lvl="2"/>
            <a:r>
              <a:rPr lang="en-US" sz="2000" dirty="0"/>
              <a:t>Character special files – used for I/O</a:t>
            </a:r>
          </a:p>
          <a:p>
            <a:pPr lvl="2"/>
            <a:r>
              <a:rPr lang="en-US" sz="2000" dirty="0"/>
              <a:t>Block special files – used to access disks</a:t>
            </a:r>
          </a:p>
          <a:p>
            <a:pPr lvl="1"/>
            <a:r>
              <a:rPr lang="en-US" sz="2000" dirty="0"/>
              <a:t>Text files</a:t>
            </a:r>
          </a:p>
          <a:p>
            <a:pPr lvl="2"/>
            <a:r>
              <a:rPr lang="en-US" sz="2000" dirty="0"/>
              <a:t>Encoded with ASCII, UTF-8, ISO-8859-1, etc.</a:t>
            </a:r>
          </a:p>
          <a:p>
            <a:pPr lvl="1"/>
            <a:r>
              <a:rPr lang="en-US" sz="2000" dirty="0"/>
              <a:t>Binary files</a:t>
            </a:r>
          </a:p>
          <a:p>
            <a:pPr lvl="2"/>
            <a:r>
              <a:rPr lang="en-US" sz="2000" dirty="0"/>
              <a:t>Not text files – executables, archives, non-text media</a:t>
            </a:r>
          </a:p>
          <a:p>
            <a:pPr lvl="2"/>
            <a:r>
              <a:rPr lang="en-US" sz="2000" dirty="0"/>
              <a:t>Executables must be in a system-specific format to be executed</a:t>
            </a:r>
          </a:p>
          <a:p>
            <a:pPr lvl="2"/>
            <a:endParaRPr lang="en-US" sz="2000" dirty="0"/>
          </a:p>
          <a:p>
            <a:r>
              <a:rPr lang="en-US" sz="2000" b="1" dirty="0">
                <a:solidFill>
                  <a:schemeClr val="accent1"/>
                </a:solidFill>
              </a:rPr>
              <a:t>File access</a:t>
            </a:r>
            <a:r>
              <a:rPr lang="en-US" sz="2000" dirty="0"/>
              <a:t>:</a:t>
            </a:r>
          </a:p>
          <a:p>
            <a:pPr lvl="1"/>
            <a:r>
              <a:rPr lang="en-US" sz="2000" dirty="0"/>
              <a:t>Sequential – read all the bytes in a file in order</a:t>
            </a:r>
          </a:p>
          <a:p>
            <a:pPr lvl="1"/>
            <a:r>
              <a:rPr lang="en-US" sz="2000" dirty="0"/>
              <a:t>Random – can seek to a position in the file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6C0885-95E8-084B-9D21-A998FA578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665" y="89098"/>
            <a:ext cx="8552670" cy="907066"/>
          </a:xfrm>
        </p:spPr>
        <p:txBody>
          <a:bodyPr/>
          <a:lstStyle/>
          <a:p>
            <a:r>
              <a:rPr lang="en-US" dirty="0"/>
              <a:t>More on Files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21ECF1-18A3-C54A-AD7D-E6836213D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66151-290A-2A46-8DEE-E7670BC163CD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8522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C0885-95E8-084B-9D21-A998FA578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665" y="89098"/>
            <a:ext cx="8552670" cy="907066"/>
          </a:xfrm>
        </p:spPr>
        <p:txBody>
          <a:bodyPr/>
          <a:lstStyle/>
          <a:p>
            <a:r>
              <a:rPr lang="en-US" dirty="0"/>
              <a:t>What kind of attributes are associated with a file?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21ECF1-18A3-C54A-AD7D-E6836213D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66151-290A-2A46-8DEE-E7670BC163CD}" type="slidenum">
              <a:rPr lang="en-US" smtClean="0"/>
              <a:t>7</a:t>
            </a:fld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D8FB779-9DA7-FB40-BBC5-EA2AB88FC4BA}"/>
              </a:ext>
            </a:extLst>
          </p:cNvPr>
          <p:cNvGrpSpPr/>
          <p:nvPr/>
        </p:nvGrpSpPr>
        <p:grpSpPr>
          <a:xfrm>
            <a:off x="1286858" y="998300"/>
            <a:ext cx="6570284" cy="5540613"/>
            <a:chOff x="1286858" y="757239"/>
            <a:chExt cx="6570284" cy="5540613"/>
          </a:xfrm>
        </p:grpSpPr>
        <p:pic>
          <p:nvPicPr>
            <p:cNvPr id="6" name="Picture 5" descr="Table&#10;&#10;Description automatically generated">
              <a:extLst>
                <a:ext uri="{FF2B5EF4-FFF2-40B4-BE49-F238E27FC236}">
                  <a16:creationId xmlns:a16="http://schemas.microsoft.com/office/drawing/2014/main" id="{A3C83FF8-B868-B84F-87E0-F346DF5525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33542"/>
            <a:stretch/>
          </p:blipFill>
          <p:spPr>
            <a:xfrm>
              <a:off x="1286858" y="757239"/>
              <a:ext cx="6570284" cy="3868978"/>
            </a:xfrm>
            <a:prstGeom prst="rect">
              <a:avLst/>
            </a:prstGeom>
          </p:spPr>
        </p:pic>
        <p:pic>
          <p:nvPicPr>
            <p:cNvPr id="9" name="Picture 8" descr="Table&#10;&#10;Description automatically generated">
              <a:extLst>
                <a:ext uri="{FF2B5EF4-FFF2-40B4-BE49-F238E27FC236}">
                  <a16:creationId xmlns:a16="http://schemas.microsoft.com/office/drawing/2014/main" id="{9540869A-A004-2941-B849-08266721933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74559" b="-4009"/>
            <a:stretch/>
          </p:blipFill>
          <p:spPr>
            <a:xfrm>
              <a:off x="1286858" y="4583353"/>
              <a:ext cx="6570284" cy="1714499"/>
            </a:xfrm>
            <a:prstGeom prst="rect">
              <a:avLst/>
            </a:prstGeom>
          </p:spPr>
        </p:pic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E61E13BB-81F6-4344-8E27-18DE871D964F}"/>
              </a:ext>
            </a:extLst>
          </p:cNvPr>
          <p:cNvSpPr/>
          <p:nvPr/>
        </p:nvSpPr>
        <p:spPr>
          <a:xfrm>
            <a:off x="1157288" y="6399570"/>
            <a:ext cx="71437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Figure: Some possible file attributes (Source: [Tanenbaum and Bos, 2015])</a:t>
            </a:r>
          </a:p>
        </p:txBody>
      </p:sp>
    </p:spTree>
    <p:extLst>
      <p:ext uri="{BB962C8B-B14F-4D97-AF65-F5344CB8AC3E}">
        <p14:creationId xmlns:p14="http://schemas.microsoft.com/office/powerpoint/2010/main" val="3675162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F366DB-B829-EB4C-97D3-51DAFB5852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908" y="996164"/>
            <a:ext cx="8504427" cy="5584432"/>
          </a:xfrm>
        </p:spPr>
        <p:txBody>
          <a:bodyPr>
            <a:noAutofit/>
          </a:bodyPr>
          <a:lstStyle/>
          <a:p>
            <a:r>
              <a:rPr lang="en-US" sz="2000" dirty="0"/>
              <a:t>Linked List</a:t>
            </a:r>
          </a:p>
          <a:p>
            <a:pPr lvl="1"/>
            <a:r>
              <a:rPr lang="en-US" sz="2000" dirty="0"/>
              <a:t>Store lists of free blocks in free blocks themselves</a:t>
            </a:r>
          </a:p>
          <a:p>
            <a:pPr lvl="1"/>
            <a:r>
              <a:rPr lang="en-US" sz="2000" dirty="0"/>
              <a:t>End of each block points to next block in the list</a:t>
            </a:r>
          </a:p>
          <a:p>
            <a:endParaRPr lang="en-US" sz="2000" dirty="0"/>
          </a:p>
          <a:p>
            <a:r>
              <a:rPr lang="en-US" sz="2000" dirty="0"/>
              <a:t>Bitmap</a:t>
            </a:r>
          </a:p>
          <a:p>
            <a:pPr lvl="1"/>
            <a:r>
              <a:rPr lang="en-US" sz="2000" dirty="0"/>
              <a:t>Store 1 bit for every block on disk</a:t>
            </a:r>
          </a:p>
          <a:p>
            <a:pPr lvl="1"/>
            <a:r>
              <a:rPr lang="en-US" sz="2000" dirty="0"/>
              <a:t>Bit is 1 if free, 0 if used</a:t>
            </a:r>
          </a:p>
          <a:p>
            <a:pPr lvl="1"/>
            <a:r>
              <a:rPr lang="en-US" sz="2000" dirty="0"/>
              <a:t>More space efficient unless disk is very full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6C0885-95E8-084B-9D21-A998FA578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665" y="89098"/>
            <a:ext cx="8552670" cy="907066"/>
          </a:xfrm>
        </p:spPr>
        <p:txBody>
          <a:bodyPr/>
          <a:lstStyle/>
          <a:p>
            <a:r>
              <a:rPr lang="en-US" dirty="0"/>
              <a:t>Keeping track of free blocks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21ECF1-18A3-C54A-AD7D-E6836213D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66151-290A-2A46-8DEE-E7670BC163CD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53892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F366DB-B829-EB4C-97D3-51DAFB5852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908" y="996164"/>
            <a:ext cx="8504427" cy="5584432"/>
          </a:xfrm>
        </p:spPr>
        <p:txBody>
          <a:bodyPr>
            <a:noAutofit/>
          </a:bodyPr>
          <a:lstStyle/>
          <a:p>
            <a:r>
              <a:rPr lang="en-US" sz="2000" b="1" dirty="0"/>
              <a:t>Create</a:t>
            </a:r>
            <a:r>
              <a:rPr lang="en-US" sz="2000" dirty="0"/>
              <a:t>: file is created with no data</a:t>
            </a:r>
          </a:p>
          <a:p>
            <a:r>
              <a:rPr lang="en-US" sz="2000" b="1" dirty="0"/>
              <a:t>Delete</a:t>
            </a:r>
            <a:r>
              <a:rPr lang="en-US" sz="2000" dirty="0"/>
              <a:t>: when file is no longer needed, delete to free up space</a:t>
            </a:r>
          </a:p>
          <a:p>
            <a:endParaRPr lang="en-US" sz="2000" dirty="0"/>
          </a:p>
          <a:p>
            <a:r>
              <a:rPr lang="en-US" sz="2000" b="1" dirty="0"/>
              <a:t>Open</a:t>
            </a:r>
            <a:r>
              <a:rPr lang="en-US" sz="2000" dirty="0"/>
              <a:t>: before using a file, fetch the attributes and list of disk addresses into main memory for rapid access on later calls</a:t>
            </a:r>
          </a:p>
          <a:p>
            <a:r>
              <a:rPr lang="en-US" sz="2000" b="1" dirty="0"/>
              <a:t>Close</a:t>
            </a:r>
            <a:r>
              <a:rPr lang="en-US" sz="2000" dirty="0"/>
              <a:t>: when all accesses are finished, attributes and disk addresses are no longer needed; free up internal table space</a:t>
            </a:r>
          </a:p>
          <a:p>
            <a:endParaRPr lang="en-US" sz="2000" dirty="0"/>
          </a:p>
          <a:p>
            <a:r>
              <a:rPr lang="en-US" sz="2000" b="1" dirty="0"/>
              <a:t>Read</a:t>
            </a:r>
            <a:r>
              <a:rPr lang="en-US" sz="2000" dirty="0"/>
              <a:t>: byte comes from current position; caller specifies how many bytes to read and buffer to place data</a:t>
            </a:r>
          </a:p>
          <a:p>
            <a:r>
              <a:rPr lang="en-US" sz="2000" b="1" dirty="0"/>
              <a:t>Seek</a:t>
            </a:r>
            <a:r>
              <a:rPr lang="en-US" sz="2000" dirty="0"/>
              <a:t>: reposition file pointer to a specific place in the file</a:t>
            </a:r>
          </a:p>
          <a:p>
            <a:r>
              <a:rPr lang="en-US" sz="2000" b="1" dirty="0"/>
              <a:t>Write</a:t>
            </a:r>
            <a:r>
              <a:rPr lang="en-US" sz="2000" dirty="0"/>
              <a:t>: if current position is the end of the file, file size increases; if current position is the middle of the file, overwrite existing data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6C0885-95E8-084B-9D21-A998FA578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665" y="89098"/>
            <a:ext cx="8552670" cy="907066"/>
          </a:xfrm>
        </p:spPr>
        <p:txBody>
          <a:bodyPr/>
          <a:lstStyle/>
          <a:p>
            <a:r>
              <a:rPr lang="en-US" dirty="0"/>
              <a:t>Most common system calls relating to files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21ECF1-18A3-C54A-AD7D-E6836213D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66151-290A-2A46-8DEE-E7670BC163CD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274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43142</TotalTime>
  <Words>823</Words>
  <Application>Microsoft Macintosh PowerPoint</Application>
  <PresentationFormat>On-screen Show (4:3)</PresentationFormat>
  <Paragraphs>152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Andale Mono</vt:lpstr>
      <vt:lpstr>Arial</vt:lpstr>
      <vt:lpstr>Calibri</vt:lpstr>
      <vt:lpstr>Calibri Light</vt:lpstr>
      <vt:lpstr>Office Theme</vt:lpstr>
      <vt:lpstr>Operating System Machine Level</vt:lpstr>
      <vt:lpstr>Portable Operating System Interface (POSIX)</vt:lpstr>
      <vt:lpstr>File Systems</vt:lpstr>
      <vt:lpstr>File Naming</vt:lpstr>
      <vt:lpstr>Directory tree &amp; path names</vt:lpstr>
      <vt:lpstr>More on Files</vt:lpstr>
      <vt:lpstr>What kind of attributes are associated with a file?</vt:lpstr>
      <vt:lpstr>Keeping track of free blocks</vt:lpstr>
      <vt:lpstr>Most common system calls relating to files</vt:lpstr>
      <vt:lpstr>File System Layout</vt:lpstr>
      <vt:lpstr>Information associated with a partition</vt:lpstr>
      <vt:lpstr>Practice navigating a file system….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Binary Numbers</dc:title>
  <dc:creator>Heather Guarnera</dc:creator>
  <cp:lastModifiedBy>Heather Guarnera</cp:lastModifiedBy>
  <cp:revision>91</cp:revision>
  <cp:lastPrinted>2021-08-27T16:12:24Z</cp:lastPrinted>
  <dcterms:created xsi:type="dcterms:W3CDTF">2021-08-22T21:24:08Z</dcterms:created>
  <dcterms:modified xsi:type="dcterms:W3CDTF">2021-12-03T18:00:29Z</dcterms:modified>
</cp:coreProperties>
</file>