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4" r:id="rId1"/>
  </p:sldMasterIdLst>
  <p:notesMasterIdLst>
    <p:notesMasterId r:id="rId72"/>
  </p:notesMasterIdLst>
  <p:sldIdLst>
    <p:sldId id="387" r:id="rId2"/>
    <p:sldId id="435" r:id="rId3"/>
    <p:sldId id="434" r:id="rId4"/>
    <p:sldId id="433" r:id="rId5"/>
    <p:sldId id="431" r:id="rId6"/>
    <p:sldId id="437" r:id="rId7"/>
    <p:sldId id="439" r:id="rId8"/>
    <p:sldId id="471" r:id="rId9"/>
    <p:sldId id="443" r:id="rId10"/>
    <p:sldId id="459" r:id="rId11"/>
    <p:sldId id="458" r:id="rId12"/>
    <p:sldId id="457" r:id="rId13"/>
    <p:sldId id="456" r:id="rId14"/>
    <p:sldId id="455" r:id="rId15"/>
    <p:sldId id="444" r:id="rId16"/>
    <p:sldId id="470" r:id="rId17"/>
    <p:sldId id="469" r:id="rId18"/>
    <p:sldId id="468" r:id="rId19"/>
    <p:sldId id="467" r:id="rId20"/>
    <p:sldId id="466" r:id="rId21"/>
    <p:sldId id="465" r:id="rId22"/>
    <p:sldId id="464" r:id="rId23"/>
    <p:sldId id="463" r:id="rId24"/>
    <p:sldId id="462" r:id="rId25"/>
    <p:sldId id="460" r:id="rId26"/>
    <p:sldId id="461" r:id="rId27"/>
    <p:sldId id="488" r:id="rId28"/>
    <p:sldId id="442" r:id="rId29"/>
    <p:sldId id="505" r:id="rId30"/>
    <p:sldId id="504" r:id="rId31"/>
    <p:sldId id="503" r:id="rId32"/>
    <p:sldId id="502" r:id="rId33"/>
    <p:sldId id="501" r:id="rId34"/>
    <p:sldId id="500" r:id="rId35"/>
    <p:sldId id="499" r:id="rId36"/>
    <p:sldId id="498" r:id="rId37"/>
    <p:sldId id="497" r:id="rId38"/>
    <p:sldId id="496" r:id="rId39"/>
    <p:sldId id="495" r:id="rId40"/>
    <p:sldId id="494" r:id="rId41"/>
    <p:sldId id="493" r:id="rId42"/>
    <p:sldId id="492" r:id="rId43"/>
    <p:sldId id="491" r:id="rId44"/>
    <p:sldId id="490" r:id="rId45"/>
    <p:sldId id="489" r:id="rId46"/>
    <p:sldId id="472" r:id="rId47"/>
    <p:sldId id="440" r:id="rId48"/>
    <p:sldId id="487" r:id="rId49"/>
    <p:sldId id="486" r:id="rId50"/>
    <p:sldId id="485" r:id="rId51"/>
    <p:sldId id="484" r:id="rId52"/>
    <p:sldId id="483" r:id="rId53"/>
    <p:sldId id="482" r:id="rId54"/>
    <p:sldId id="481" r:id="rId55"/>
    <p:sldId id="480" r:id="rId56"/>
    <p:sldId id="479" r:id="rId57"/>
    <p:sldId id="478" r:id="rId58"/>
    <p:sldId id="477" r:id="rId59"/>
    <p:sldId id="476" r:id="rId60"/>
    <p:sldId id="475" r:id="rId61"/>
    <p:sldId id="474" r:id="rId62"/>
    <p:sldId id="473" r:id="rId63"/>
    <p:sldId id="441" r:id="rId64"/>
    <p:sldId id="506" r:id="rId65"/>
    <p:sldId id="508" r:id="rId66"/>
    <p:sldId id="509" r:id="rId67"/>
    <p:sldId id="510" r:id="rId68"/>
    <p:sldId id="511" r:id="rId69"/>
    <p:sldId id="512" r:id="rId70"/>
    <p:sldId id="513" r:id="rId7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36DA59A-2171-2A4F-9378-8279259136E7}">
          <p14:sldIdLst>
            <p14:sldId id="387"/>
            <p14:sldId id="435"/>
            <p14:sldId id="434"/>
            <p14:sldId id="433"/>
            <p14:sldId id="431"/>
            <p14:sldId id="437"/>
            <p14:sldId id="439"/>
          </p14:sldIdLst>
        </p14:section>
        <p14:section name="Optimal" id="{A5672083-4AC7-E240-BABF-EF81B503998A}">
          <p14:sldIdLst>
            <p14:sldId id="471"/>
            <p14:sldId id="443"/>
            <p14:sldId id="459"/>
            <p14:sldId id="458"/>
            <p14:sldId id="457"/>
            <p14:sldId id="456"/>
            <p14:sldId id="455"/>
            <p14:sldId id="444"/>
            <p14:sldId id="470"/>
            <p14:sldId id="469"/>
            <p14:sldId id="468"/>
            <p14:sldId id="467"/>
            <p14:sldId id="466"/>
            <p14:sldId id="465"/>
            <p14:sldId id="464"/>
            <p14:sldId id="463"/>
            <p14:sldId id="462"/>
            <p14:sldId id="460"/>
            <p14:sldId id="461"/>
          </p14:sldIdLst>
        </p14:section>
        <p14:section name="FIFO" id="{B401EEB4-4ADB-3C49-B935-0E41C7EEB4AD}">
          <p14:sldIdLst>
            <p14:sldId id="488"/>
            <p14:sldId id="442"/>
            <p14:sldId id="505"/>
            <p14:sldId id="504"/>
            <p14:sldId id="503"/>
            <p14:sldId id="502"/>
            <p14:sldId id="501"/>
            <p14:sldId id="500"/>
            <p14:sldId id="499"/>
            <p14:sldId id="498"/>
            <p14:sldId id="497"/>
            <p14:sldId id="496"/>
            <p14:sldId id="495"/>
            <p14:sldId id="494"/>
            <p14:sldId id="493"/>
            <p14:sldId id="492"/>
            <p14:sldId id="491"/>
            <p14:sldId id="490"/>
            <p14:sldId id="489"/>
          </p14:sldIdLst>
        </p14:section>
        <p14:section name="LRU" id="{A6B86244-6DDD-8D49-B758-E2BC972F545E}">
          <p14:sldIdLst>
            <p14:sldId id="472"/>
            <p14:sldId id="440"/>
            <p14:sldId id="487"/>
            <p14:sldId id="486"/>
            <p14:sldId id="485"/>
            <p14:sldId id="484"/>
            <p14:sldId id="483"/>
            <p14:sldId id="482"/>
            <p14:sldId id="481"/>
            <p14:sldId id="480"/>
            <p14:sldId id="479"/>
            <p14:sldId id="478"/>
            <p14:sldId id="477"/>
            <p14:sldId id="476"/>
            <p14:sldId id="475"/>
            <p14:sldId id="474"/>
            <p14:sldId id="473"/>
            <p14:sldId id="441"/>
          </p14:sldIdLst>
        </p14:section>
        <p14:section name="Summary + Segmentation" id="{6FD44056-8A74-F440-A38C-0FDC30CF4B52}">
          <p14:sldIdLst>
            <p14:sldId id="506"/>
            <p14:sldId id="508"/>
            <p14:sldId id="509"/>
            <p14:sldId id="510"/>
            <p14:sldId id="511"/>
            <p14:sldId id="512"/>
            <p14:sldId id="51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ather Guarnera" initials="HG" lastIdx="1" clrIdx="0">
    <p:extLst>
      <p:ext uri="{19B8F6BF-5375-455C-9EA6-DF929625EA0E}">
        <p15:presenceInfo xmlns:p15="http://schemas.microsoft.com/office/powerpoint/2012/main" userId="S::hguarnera@wooster.edu::3f46a04c-a55c-429e-aa7b-aa79e50206d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3061"/>
  </p:normalViewPr>
  <p:slideViewPr>
    <p:cSldViewPr snapToGrid="0" snapToObjects="1">
      <p:cViewPr varScale="1">
        <p:scale>
          <a:sx n="119" d="100"/>
          <a:sy n="119" d="100"/>
        </p:scale>
        <p:origin x="9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9B5B-3776-BE4F-868C-1B2A87EE9F55}" type="datetimeFigureOut">
              <a:rPr lang="en-US" smtClean="0"/>
              <a:t>11/17/21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97832-957E-7B43-BA87-5190060D9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6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934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884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009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020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814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080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7429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394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9206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2802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38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4972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555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351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9936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5767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575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121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721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757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2533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3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74685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247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157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3739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4708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0505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85753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3096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1317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5943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62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14390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7052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12755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0409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20880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4589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3348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4950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2841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3114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73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4947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4256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0874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8171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1563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5651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21185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85059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8776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59822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36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9021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256945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72315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43852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356755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114208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52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061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40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73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4C76B-F481-4B46-B84D-6C9FF7B42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311C9B-4099-5C4D-8B54-9DAE6FC3C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E0679-A7C6-E14E-8539-DDC5D566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5BA7-582E-2140-8013-501BE95556AB}" type="datetime1">
              <a:rPr lang="en-US" smtClean="0"/>
              <a:t>11/17/21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12A32-FCFF-6B4F-9CC9-FD9BCD880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63EB3-7D72-DB4C-AFDE-36AAC051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6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D4FC3-190A-C940-894B-4AE78474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25167-94B0-8044-9E86-94CC0AF31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4F78B-EE2D-1943-84F5-53F02ED7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B990-0929-EA47-A12B-54F01F6A90B0}" type="datetime1">
              <a:rPr lang="en-US" smtClean="0"/>
              <a:t>11/17/21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960DF-5DBA-994B-B183-14778DAF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1D950-8A20-A943-8117-A8E09CBB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9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EF24E0-E21D-DA46-9F46-8C1C14B3A6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4F490-3917-5C43-B015-A4ADDF339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D93D7-A4C7-4241-ABE8-67A4C12D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E5D3-4781-3041-87FF-D7E5DCAFBC7E}" type="datetime1">
              <a:rPr lang="en-US" smtClean="0"/>
              <a:t>11/17/21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15236-F98F-FB4D-A41A-FFD6F439E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6CCD7-E388-A04A-94BB-4A99D63BA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BA900-56CA-F94B-A7A4-1A3088954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A6751-F811-C040-9E4E-4EA98DF94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085FD-0970-424E-A8A5-C682BB7EA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F7D8-1A93-3D41-8559-FE70918A9AAA}" type="datetime1">
              <a:rPr lang="en-US" smtClean="0"/>
              <a:t>11/17/21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111FB-7852-FF47-A86B-1C4675E5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5D7C2-5A59-A34C-B9A5-D3A81A0C6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5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06947-0056-A642-818C-00ED1C27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DA323-644D-2643-98FF-C2EF094D1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80BA5-5208-1941-9BE6-474710983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26E8-A393-7B49-8DA0-1E963770F884}" type="datetime1">
              <a:rPr lang="en-US" smtClean="0"/>
              <a:t>11/17/21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0908B-8D59-C848-83B3-2361B452B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C1D3-42CD-A64F-85D8-E66317C48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DD585-19EF-054F-B7F8-A565B9B01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67AA2-8203-894A-9D0D-5156214F84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FFAA03-4301-F949-A038-AA8AE7FEA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EF3C7-B4C8-0C4C-A19A-049C28EAC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EA9B-264D-914A-8790-20CEE0CB9230}" type="datetime1">
              <a:rPr lang="en-US" smtClean="0"/>
              <a:t>11/17/21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55031-5C0B-B544-A983-0BB292641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2D867-4F31-F04F-B03D-4FBDAAD8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3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CD11D-1D8C-C74A-8E29-2E30B69D4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433E3-4E94-3847-BFA6-CC644CC6C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E07B7-4AC9-FD48-B2B4-8D4865C9C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8D5226-1B0D-7B4C-A51D-B3D7B2C6A6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55A05E-0817-AF44-B1A3-4272264DC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01F9DD-FE5F-F94D-94DB-EA1649A28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738D-0276-F842-B20C-E5E003DD496D}" type="datetime1">
              <a:rPr lang="en-US" smtClean="0"/>
              <a:t>11/17/21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B3665F-C1B9-6E43-BAF5-72F75B981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2DA01-C01C-334C-8B07-5BB4C417A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2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B4CA-C8E6-234B-8DB5-49995B230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8E089E-06F0-C24B-A4B1-7E4062BED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245E-67B7-3048-B3B8-492D90AD5BC2}" type="datetime1">
              <a:rPr lang="en-US" smtClean="0"/>
              <a:t>11/17/21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150516-421F-7045-A955-C44FF99BD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A7FF8-5841-044E-996A-5BDCD1F1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4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535543-8F30-BF45-9F03-45E21E17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042A-A58F-D948-8267-ED87F08E420F}" type="datetime1">
              <a:rPr lang="en-US" smtClean="0"/>
              <a:t>11/17/21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5BBC4F-2AEB-9741-A167-353594E71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F73D3-42A3-C141-9F4B-E848C49BB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0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A7B3E-370A-6247-A2C1-2CD4E3E1A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C3033-CD8B-8941-B832-E889D39F1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86D72-1F53-5840-BA6A-4DD8D85EF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2AE9E-548B-8842-985F-F6A9242CE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0420-CEB4-0B48-9D83-AEDCE8CCFFB1}" type="datetime1">
              <a:rPr lang="en-US" smtClean="0"/>
              <a:t>11/17/21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37943-DC54-3C42-B6F4-562485CD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6FCC1-7060-EA49-8C42-2AC920450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9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B7C82-2A23-1B45-B567-83B7F4F3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33D656-0F50-AC47-80E9-C0B348DCD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AF622-F83D-ED45-865E-F241EAB37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D394F-E5F9-C34A-ADFE-172CCC0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5B9-DE07-F440-8F4A-1B96236D1422}" type="datetime1">
              <a:rPr lang="en-US" smtClean="0"/>
              <a:t>11/17/21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41C22-92DF-824D-8312-CB7416A7A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8C75B-DBAA-D241-8A76-997FDA2D7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0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6C0006-094F-B34E-A95E-B763B8B3D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62515-B95B-CA46-862A-B286B96E0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5C914-234E-1344-B41B-2B445D82AA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15F45-6A6C-A54C-AFFB-D90B9D92EE06}" type="datetime1">
              <a:rPr lang="en-US" smtClean="0"/>
              <a:t>11/17/21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44F4D-6A38-ED4E-A5EA-E53C2C10D0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49903-ED0B-4744-946C-AE382CD415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5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C7AE-A8E6-8C4C-8712-40D076994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86392"/>
          </a:xfrm>
        </p:spPr>
        <p:txBody>
          <a:bodyPr/>
          <a:lstStyle/>
          <a:p>
            <a:r>
              <a:rPr lang="en-US" dirty="0"/>
              <a:t>Operating System Machine Level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6B6723-E89C-E44A-B50B-6AA9CE9375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056766"/>
            <a:ext cx="6858000" cy="87761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Ch 6.1</a:t>
            </a:r>
          </a:p>
        </p:txBody>
      </p:sp>
      <p:pic>
        <p:nvPicPr>
          <p:cNvPr id="4" name="Content Placeholder 4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9BB254C0-CD55-FA45-93B9-309BE836BB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9948" y="1594428"/>
            <a:ext cx="6394908" cy="498568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06C2FF6-67DC-4D4C-AD3C-5B4F3CE2A309}"/>
              </a:ext>
            </a:extLst>
          </p:cNvPr>
          <p:cNvSpPr/>
          <p:nvPr/>
        </p:nvSpPr>
        <p:spPr>
          <a:xfrm>
            <a:off x="2189948" y="3358560"/>
            <a:ext cx="4845553" cy="562507"/>
          </a:xfrm>
          <a:prstGeom prst="rect">
            <a:avLst/>
          </a:prstGeom>
          <a:solidFill>
            <a:schemeClr val="accent1">
              <a:alpha val="2052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50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Optimal replacement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421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Optimal replacement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022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Optimal replacement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660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Optimal replacement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89587"/>
              </p:ext>
            </p:extLst>
          </p:nvPr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0E2B308-11ED-BC49-ADAC-8AB0DBBAFC52}"/>
              </a:ext>
            </a:extLst>
          </p:cNvPr>
          <p:cNvSpPr txBox="1"/>
          <p:nvPr/>
        </p:nvSpPr>
        <p:spPr>
          <a:xfrm>
            <a:off x="573324" y="5385285"/>
            <a:ext cx="7808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We need 0 and 1 before 7 is needed (7 isn’t needed again in our reference string in fact), so 7 gets replaced</a:t>
            </a:r>
          </a:p>
        </p:txBody>
      </p:sp>
    </p:spTree>
    <p:extLst>
      <p:ext uri="{BB962C8B-B14F-4D97-AF65-F5344CB8AC3E}">
        <p14:creationId xmlns:p14="http://schemas.microsoft.com/office/powerpoint/2010/main" val="1059639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Optimal replacement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853354"/>
              </p:ext>
            </p:extLst>
          </p:nvPr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ADDA863-CF06-8242-B379-474005046509}"/>
              </a:ext>
            </a:extLst>
          </p:cNvPr>
          <p:cNvSpPr txBox="1"/>
          <p:nvPr/>
        </p:nvSpPr>
        <p:spPr>
          <a:xfrm>
            <a:off x="573324" y="5385285"/>
            <a:ext cx="7808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We already have page 0 loaded</a:t>
            </a:r>
          </a:p>
        </p:txBody>
      </p:sp>
    </p:spTree>
    <p:extLst>
      <p:ext uri="{BB962C8B-B14F-4D97-AF65-F5344CB8AC3E}">
        <p14:creationId xmlns:p14="http://schemas.microsoft.com/office/powerpoint/2010/main" val="3322233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Optimal replacement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627310"/>
              </p:ext>
            </p:extLst>
          </p:nvPr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5C89D01-4B54-7041-BAE6-A889771D2524}"/>
              </a:ext>
            </a:extLst>
          </p:cNvPr>
          <p:cNvSpPr txBox="1"/>
          <p:nvPr/>
        </p:nvSpPr>
        <p:spPr>
          <a:xfrm>
            <a:off x="573324" y="5385285"/>
            <a:ext cx="7808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We’ll soon use page 0 and then later page 2, but page 1 is used later than page 0 and page 2.</a:t>
            </a:r>
          </a:p>
        </p:txBody>
      </p:sp>
    </p:spTree>
    <p:extLst>
      <p:ext uri="{BB962C8B-B14F-4D97-AF65-F5344CB8AC3E}">
        <p14:creationId xmlns:p14="http://schemas.microsoft.com/office/powerpoint/2010/main" val="1905052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Optimal replacement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426604"/>
              </p:ext>
            </p:extLst>
          </p:nvPr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835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Optimal replacement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653608"/>
              </p:ext>
            </p:extLst>
          </p:nvPr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C9E5157-83D9-8544-AD91-E1F5E151F3C9}"/>
              </a:ext>
            </a:extLst>
          </p:cNvPr>
          <p:cNvSpPr txBox="1"/>
          <p:nvPr/>
        </p:nvSpPr>
        <p:spPr>
          <a:xfrm>
            <a:off x="573324" y="5385285"/>
            <a:ext cx="7808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Next up is page 2 and page 3, so we get rid of the furthest out needed page – page 0</a:t>
            </a:r>
          </a:p>
        </p:txBody>
      </p:sp>
    </p:spTree>
    <p:extLst>
      <p:ext uri="{BB962C8B-B14F-4D97-AF65-F5344CB8AC3E}">
        <p14:creationId xmlns:p14="http://schemas.microsoft.com/office/powerpoint/2010/main" val="562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Optimal replacement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845205"/>
              </p:ext>
            </p:extLst>
          </p:nvPr>
        </p:nvGraphicFramePr>
        <p:xfrm>
          <a:off x="573324" y="2715287"/>
          <a:ext cx="7744260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930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72993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Optimal replacement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639180"/>
              </p:ext>
            </p:extLst>
          </p:nvPr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638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58049-3BA5-D344-B8C2-ACA4AC63BD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quick recap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EEC0A6-8A06-5240-A9CF-569A2A685C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3734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Optimal replacement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186231"/>
              </p:ext>
            </p:extLst>
          </p:nvPr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ADA1283-8BE2-7146-B3AC-EE4080350FF9}"/>
              </a:ext>
            </a:extLst>
          </p:cNvPr>
          <p:cNvSpPr txBox="1"/>
          <p:nvPr/>
        </p:nvSpPr>
        <p:spPr>
          <a:xfrm>
            <a:off x="573324" y="5385285"/>
            <a:ext cx="7808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Page 4 isn’t needed again at all, so it gets replaced</a:t>
            </a:r>
          </a:p>
        </p:txBody>
      </p:sp>
    </p:spTree>
    <p:extLst>
      <p:ext uri="{BB962C8B-B14F-4D97-AF65-F5344CB8AC3E}">
        <p14:creationId xmlns:p14="http://schemas.microsoft.com/office/powerpoint/2010/main" val="8207281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Optimal replacement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87339"/>
              </p:ext>
            </p:extLst>
          </p:nvPr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488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Optimal replacement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720138"/>
              </p:ext>
            </p:extLst>
          </p:nvPr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8119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Optimal replacement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078312"/>
              </p:ext>
            </p:extLst>
          </p:nvPr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48BEEEA-378C-D94E-801E-C036D1FD1EA6}"/>
              </a:ext>
            </a:extLst>
          </p:cNvPr>
          <p:cNvSpPr txBox="1"/>
          <p:nvPr/>
        </p:nvSpPr>
        <p:spPr>
          <a:xfrm>
            <a:off x="573324" y="5385285"/>
            <a:ext cx="7808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Page 0 isn’t needed anymore. Neither is page 3. We could have chosen either to replace, but we just picked the earliest one for consistency.</a:t>
            </a:r>
          </a:p>
        </p:txBody>
      </p:sp>
    </p:spTree>
    <p:extLst>
      <p:ext uri="{BB962C8B-B14F-4D97-AF65-F5344CB8AC3E}">
        <p14:creationId xmlns:p14="http://schemas.microsoft.com/office/powerpoint/2010/main" val="5627256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Optimal replacement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090504"/>
              </p:ext>
            </p:extLst>
          </p:nvPr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4645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Optimal replacement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960887"/>
              </p:ext>
            </p:extLst>
          </p:nvPr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701B8D1D-3539-A34C-A2F6-CACBA2B03384}"/>
              </a:ext>
            </a:extLst>
          </p:cNvPr>
          <p:cNvSpPr txBox="1"/>
          <p:nvPr/>
        </p:nvSpPr>
        <p:spPr>
          <a:xfrm>
            <a:off x="3751509" y="5127457"/>
            <a:ext cx="2151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8 page faults total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1DBE749-4203-BC4D-9283-ACA50DCF314D}"/>
              </a:ext>
            </a:extLst>
          </p:cNvPr>
          <p:cNvSpPr txBox="1"/>
          <p:nvPr/>
        </p:nvSpPr>
        <p:spPr>
          <a:xfrm>
            <a:off x="6772615" y="4944839"/>
            <a:ext cx="2151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State of page table after all references are made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C55A7E3-D0C6-5342-9D81-F158CF98065B}"/>
              </a:ext>
            </a:extLst>
          </p:cNvPr>
          <p:cNvSpPr/>
          <p:nvPr/>
        </p:nvSpPr>
        <p:spPr>
          <a:xfrm>
            <a:off x="7810052" y="3022899"/>
            <a:ext cx="620440" cy="1355463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447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Optimal replacement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1229E56-F04A-F445-A2AE-F31F097E56B5}"/>
              </a:ext>
            </a:extLst>
          </p:cNvPr>
          <p:cNvSpPr txBox="1"/>
          <p:nvPr/>
        </p:nvSpPr>
        <p:spPr>
          <a:xfrm>
            <a:off x="876328" y="6097486"/>
            <a:ext cx="7439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Requires looking forward in time  …. which we can’t actually do!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1B8D1D-3539-A34C-A2F6-CACBA2B03384}"/>
              </a:ext>
            </a:extLst>
          </p:cNvPr>
          <p:cNvSpPr txBox="1"/>
          <p:nvPr/>
        </p:nvSpPr>
        <p:spPr>
          <a:xfrm>
            <a:off x="3751509" y="5127457"/>
            <a:ext cx="2151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8 </a:t>
            </a:r>
            <a:r>
              <a:rPr lang="en-US" dirty="0">
                <a:solidFill>
                  <a:schemeClr val="accent1"/>
                </a:solidFill>
              </a:rPr>
              <a:t>page faults total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1DBE749-4203-BC4D-9283-ACA50DCF314D}"/>
              </a:ext>
            </a:extLst>
          </p:cNvPr>
          <p:cNvSpPr txBox="1"/>
          <p:nvPr/>
        </p:nvSpPr>
        <p:spPr>
          <a:xfrm>
            <a:off x="6772615" y="4944839"/>
            <a:ext cx="2151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State of page table after all references are made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C55A7E3-D0C6-5342-9D81-F158CF98065B}"/>
              </a:ext>
            </a:extLst>
          </p:cNvPr>
          <p:cNvSpPr/>
          <p:nvPr/>
        </p:nvSpPr>
        <p:spPr>
          <a:xfrm>
            <a:off x="7810052" y="3022899"/>
            <a:ext cx="620440" cy="1355463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656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06170-EEA6-984C-84D2-3583E9CCC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Ex: First-in First-out (FIFO)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DDD57-9520-7A48-8E1A-AAE4786CDB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We use past page </a:t>
            </a:r>
            <a:r>
              <a:rPr lang="en-US" sz="2400" i="1" dirty="0"/>
              <a:t>loads</a:t>
            </a:r>
            <a:r>
              <a:rPr lang="en-US" sz="2400" dirty="0"/>
              <a:t> to try to predict the future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7C0CC1-26AF-924D-9535-735E0EFC2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26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FIFO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9252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FIFO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076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Virtual memory</a:t>
            </a:r>
          </a:p>
          <a:p>
            <a:pPr lvl="1"/>
            <a:r>
              <a:rPr lang="en-US" sz="2000" dirty="0"/>
              <a:t>A method for performing the overlay process automatically, without the programmer even knowing it was happening</a:t>
            </a:r>
          </a:p>
          <a:p>
            <a:pPr lvl="1"/>
            <a:r>
              <a:rPr lang="en-US" sz="2000" dirty="0"/>
              <a:t>Technique that uses main memory as a “cache” for secondary storage’’</a:t>
            </a:r>
          </a:p>
          <a:p>
            <a:pPr lvl="1"/>
            <a:endParaRPr lang="en-US" sz="2000" dirty="0"/>
          </a:p>
          <a:p>
            <a:r>
              <a:rPr lang="en-US" sz="2000" dirty="0"/>
              <a:t>Idea -  separate address space and memory locations</a:t>
            </a:r>
          </a:p>
          <a:p>
            <a:pPr lvl="1"/>
            <a:r>
              <a:rPr lang="en-US" sz="2000" dirty="0"/>
              <a:t>Virtual address: address that a process can use</a:t>
            </a:r>
          </a:p>
          <a:p>
            <a:pPr lvl="1"/>
            <a:r>
              <a:rPr lang="en-US" sz="2000" dirty="0"/>
              <a:t>Physical address: a hardwired address in main memory</a:t>
            </a:r>
          </a:p>
          <a:p>
            <a:pPr lvl="1"/>
            <a:endParaRPr lang="en-US" sz="2000" dirty="0"/>
          </a:p>
          <a:p>
            <a:r>
              <a:rPr lang="en-US" sz="2000" dirty="0"/>
              <a:t>Each process has its own independent address space</a:t>
            </a:r>
          </a:p>
          <a:p>
            <a:r>
              <a:rPr lang="en-US" sz="2000" dirty="0"/>
              <a:t>Physical memory can be in main memory or on disk</a:t>
            </a:r>
          </a:p>
          <a:p>
            <a:r>
              <a:rPr lang="en-US" sz="2000" dirty="0"/>
              <a:t>Memory can be moved between main memory and disk as needed</a:t>
            </a:r>
          </a:p>
          <a:p>
            <a:r>
              <a:rPr lang="en-US" sz="2000" dirty="0"/>
              <a:t>If main memory is full and more memory is needed, move idle memory to disk</a:t>
            </a:r>
          </a:p>
          <a:p>
            <a:r>
              <a:rPr lang="en-US" sz="2000" dirty="0"/>
              <a:t>MMU uses a page table to translate a virtual address to a physical address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Virtual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674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FIFO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30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59777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FIFO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31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6146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FIFO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32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8099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FIFO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33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623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FIFO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34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6577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FIFO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35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7531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FIFO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36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124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FIFO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37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9535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FIFO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38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45403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FIFO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39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791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AD176E8E-F53F-F949-888B-222A1F3EEE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6" y="940502"/>
            <a:ext cx="4568575" cy="5780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Page 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4254" y="884840"/>
            <a:ext cx="7084081" cy="27169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1800" dirty="0"/>
              <a:t>A </a:t>
            </a:r>
            <a:r>
              <a:rPr lang="en-US" altLang="en-US" sz="1800" b="1" dirty="0">
                <a:solidFill>
                  <a:schemeClr val="accent1"/>
                </a:solidFill>
              </a:rPr>
              <a:t>page</a:t>
            </a:r>
            <a:r>
              <a:rPr lang="en-US" altLang="en-US" sz="1800" dirty="0"/>
              <a:t> (chunk of virtual address space) goes to a </a:t>
            </a:r>
            <a:r>
              <a:rPr lang="en-US" altLang="en-US" sz="1800" b="1" dirty="0">
                <a:solidFill>
                  <a:schemeClr val="accent1"/>
                </a:solidFill>
              </a:rPr>
              <a:t>page frame</a:t>
            </a:r>
            <a:r>
              <a:rPr lang="en-US" altLang="en-US" sz="1800" b="1" dirty="0"/>
              <a:t> </a:t>
            </a:r>
            <a:r>
              <a:rPr lang="en-US" altLang="en-US" sz="1800" dirty="0"/>
              <a:t>(chunk of physical address space)</a:t>
            </a:r>
            <a:endParaRPr lang="en-US" altLang="en-US" sz="1800" b="1" dirty="0"/>
          </a:p>
          <a:p>
            <a:pPr>
              <a:lnSpc>
                <a:spcPct val="100000"/>
              </a:lnSpc>
            </a:pPr>
            <a:r>
              <a:rPr lang="en-US" altLang="en-US" sz="1800" dirty="0"/>
              <a:t>Page table specifies for each virtual address what the corresponding physical address is.</a:t>
            </a:r>
          </a:p>
          <a:p>
            <a:pPr lvl="1"/>
            <a:r>
              <a:rPr lang="en-US" dirty="0"/>
              <a:t>Maps page numbers to page frame numbers</a:t>
            </a:r>
          </a:p>
          <a:p>
            <a:pPr lvl="1"/>
            <a:r>
              <a:rPr lang="en-US" dirty="0"/>
              <a:t>Must be fast</a:t>
            </a:r>
          </a:p>
          <a:p>
            <a:pPr lvl="1"/>
            <a:r>
              <a:rPr lang="en-US" dirty="0"/>
              <a:t>Input is virtual address, first n bits are the page number, those n bits are changed to the page frame number to get the physical address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CA06ECF-A98B-124F-92D8-436B25BA39C6}"/>
              </a:ext>
            </a:extLst>
          </p:cNvPr>
          <p:cNvSpPr txBox="1">
            <a:spLocks/>
          </p:cNvSpPr>
          <p:nvPr/>
        </p:nvSpPr>
        <p:spPr>
          <a:xfrm>
            <a:off x="4916245" y="3560782"/>
            <a:ext cx="4127300" cy="26612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u="sng" dirty="0"/>
              <a:t>Page table entry</a:t>
            </a:r>
          </a:p>
          <a:p>
            <a:r>
              <a:rPr lang="en-US" sz="1800" dirty="0"/>
              <a:t>Page frame number</a:t>
            </a:r>
          </a:p>
          <a:p>
            <a:r>
              <a:rPr lang="en-US" sz="1800" dirty="0"/>
              <a:t>Present/absent bit</a:t>
            </a:r>
          </a:p>
          <a:p>
            <a:r>
              <a:rPr lang="en-US" sz="1800" dirty="0"/>
              <a:t>Protection bits – access permissions</a:t>
            </a:r>
          </a:p>
          <a:p>
            <a:r>
              <a:rPr lang="en-US" sz="1800" dirty="0"/>
              <a:t>Dirty bit – if the page has been written to</a:t>
            </a:r>
          </a:p>
          <a:p>
            <a:r>
              <a:rPr lang="en-US" sz="1800" dirty="0"/>
              <a:t>Referenced bit – if the page has been read from</a:t>
            </a:r>
          </a:p>
          <a:p>
            <a:r>
              <a:rPr lang="en-US" sz="1800" dirty="0"/>
              <a:t>Caching disabled bit</a:t>
            </a:r>
          </a:p>
        </p:txBody>
      </p:sp>
    </p:spTree>
    <p:extLst>
      <p:ext uri="{BB962C8B-B14F-4D97-AF65-F5344CB8AC3E}">
        <p14:creationId xmlns:p14="http://schemas.microsoft.com/office/powerpoint/2010/main" val="26532076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FIFO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40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9255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FIFO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41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9968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FIFO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42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3963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FIFO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43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9990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FIFO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44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D9BA758-9E34-384E-99F7-B438037224D8}"/>
              </a:ext>
            </a:extLst>
          </p:cNvPr>
          <p:cNvSpPr txBox="1"/>
          <p:nvPr/>
        </p:nvSpPr>
        <p:spPr>
          <a:xfrm>
            <a:off x="3751509" y="5127457"/>
            <a:ext cx="2151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12 page faults total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692EDB-CEEE-AA49-920D-98E85DFDD840}"/>
              </a:ext>
            </a:extLst>
          </p:cNvPr>
          <p:cNvSpPr txBox="1"/>
          <p:nvPr/>
        </p:nvSpPr>
        <p:spPr>
          <a:xfrm>
            <a:off x="6772615" y="4944839"/>
            <a:ext cx="2151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State of page table after all references are made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13EE5B-874E-CE48-85D9-74F735BA4725}"/>
              </a:ext>
            </a:extLst>
          </p:cNvPr>
          <p:cNvSpPr/>
          <p:nvPr/>
        </p:nvSpPr>
        <p:spPr>
          <a:xfrm>
            <a:off x="7810052" y="3022899"/>
            <a:ext cx="620440" cy="1355463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6953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FIFO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45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D9BA758-9E34-384E-99F7-B438037224D8}"/>
              </a:ext>
            </a:extLst>
          </p:cNvPr>
          <p:cNvSpPr txBox="1"/>
          <p:nvPr/>
        </p:nvSpPr>
        <p:spPr>
          <a:xfrm>
            <a:off x="3751509" y="5127457"/>
            <a:ext cx="2151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12 page faults total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692EDB-CEEE-AA49-920D-98E85DFDD840}"/>
              </a:ext>
            </a:extLst>
          </p:cNvPr>
          <p:cNvSpPr txBox="1"/>
          <p:nvPr/>
        </p:nvSpPr>
        <p:spPr>
          <a:xfrm>
            <a:off x="6772615" y="4944839"/>
            <a:ext cx="2151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State of page table after all references are made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13EE5B-874E-CE48-85D9-74F735BA4725}"/>
              </a:ext>
            </a:extLst>
          </p:cNvPr>
          <p:cNvSpPr/>
          <p:nvPr/>
        </p:nvSpPr>
        <p:spPr>
          <a:xfrm>
            <a:off x="7810052" y="3022899"/>
            <a:ext cx="620440" cy="1355463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B3D60F-50AB-804F-9DAA-BEDE0ED4777C}"/>
              </a:ext>
            </a:extLst>
          </p:cNvPr>
          <p:cNvSpPr txBox="1"/>
          <p:nvPr/>
        </p:nvSpPr>
        <p:spPr>
          <a:xfrm>
            <a:off x="757993" y="5834274"/>
            <a:ext cx="74395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Experiences </a:t>
            </a:r>
            <a:r>
              <a:rPr lang="en-US" b="1" dirty="0" err="1">
                <a:solidFill>
                  <a:srgbClr val="C00000"/>
                </a:solidFill>
              </a:rPr>
              <a:t>Bélády's</a:t>
            </a:r>
            <a:r>
              <a:rPr lang="en-US" b="1" dirty="0">
                <a:solidFill>
                  <a:srgbClr val="C00000"/>
                </a:solidFill>
              </a:rPr>
              <a:t> anomaly </a:t>
            </a:r>
            <a:r>
              <a:rPr lang="en-US" dirty="0">
                <a:solidFill>
                  <a:srgbClr val="C00000"/>
                </a:solidFill>
              </a:rPr>
              <a:t>– a phenomenon in which increasing the number of page frames results in an increase in the number of page faults for certain memory access patterns </a:t>
            </a:r>
          </a:p>
        </p:txBody>
      </p:sp>
    </p:spTree>
    <p:extLst>
      <p:ext uri="{BB962C8B-B14F-4D97-AF65-F5344CB8AC3E}">
        <p14:creationId xmlns:p14="http://schemas.microsoft.com/office/powerpoint/2010/main" val="40847099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06170-EEA6-984C-84D2-3583E9CCC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Ex: Least Recently Used (LRU)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DDD57-9520-7A48-8E1A-AAE4786CDB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We use past page </a:t>
            </a:r>
            <a:r>
              <a:rPr lang="en-US" sz="2400" i="1" dirty="0"/>
              <a:t>references</a:t>
            </a:r>
            <a:r>
              <a:rPr lang="en-US" sz="2400" dirty="0"/>
              <a:t> to try to predict the future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7C0CC1-26AF-924D-9535-735E0EFC2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019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LRU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2512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LRU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48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5722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LRU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49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457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1800" dirty="0"/>
              <a:t>With the fixed-size of pages, a page may experience </a:t>
            </a:r>
            <a:r>
              <a:rPr lang="en-US" altLang="en-US" sz="1800" b="1" dirty="0">
                <a:solidFill>
                  <a:schemeClr val="accent1"/>
                </a:solidFill>
              </a:rPr>
              <a:t>internal fragmentation</a:t>
            </a:r>
            <a:r>
              <a:rPr lang="en-US" altLang="en-US" sz="1800" dirty="0"/>
              <a:t> (wasted space internal to some page).</a:t>
            </a:r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r>
              <a:rPr lang="en-US" altLang="en-US" sz="1800" dirty="0"/>
              <a:t>A </a:t>
            </a:r>
            <a:r>
              <a:rPr lang="en-US" altLang="en-US" sz="1800" b="1" dirty="0">
                <a:solidFill>
                  <a:schemeClr val="accent1"/>
                </a:solidFill>
              </a:rPr>
              <a:t>page fault </a:t>
            </a:r>
            <a:r>
              <a:rPr lang="en-US" altLang="en-US" sz="1800" dirty="0"/>
              <a:t>occurs when </a:t>
            </a:r>
            <a:r>
              <a:rPr lang="en-US" sz="1800" dirty="0"/>
              <a:t>a program tries to access a page that is not in main memory</a:t>
            </a:r>
          </a:p>
          <a:p>
            <a:r>
              <a:rPr lang="en-US" sz="1800" dirty="0"/>
              <a:t>MMU alerts the OS via a page fault trap</a:t>
            </a:r>
          </a:p>
          <a:p>
            <a:r>
              <a:rPr lang="en-US" sz="1800" dirty="0"/>
              <a:t>If there are no free pages in RAM, the OS writes a page from RAM to disk and writes the needed page from disk to RAM</a:t>
            </a:r>
            <a:endParaRPr lang="en-US" altLang="en-US" sz="1800" b="1" dirty="0">
              <a:solidFill>
                <a:schemeClr val="accent1"/>
              </a:solidFill>
            </a:endParaRPr>
          </a:p>
          <a:p>
            <a:pPr>
              <a:lnSpc>
                <a:spcPct val="100000"/>
              </a:lnSpc>
            </a:pPr>
            <a:r>
              <a:rPr lang="en-US" altLang="en-US" sz="1800" b="1" dirty="0">
                <a:solidFill>
                  <a:schemeClr val="accent1"/>
                </a:solidFill>
              </a:rPr>
              <a:t>Demand paging</a:t>
            </a:r>
            <a:r>
              <a:rPr lang="en-US" altLang="en-US" sz="1800" dirty="0"/>
              <a:t> – a method of operating a virtual memory in which a page is brought into memory only when a request for it occurs, not in advance.</a:t>
            </a:r>
          </a:p>
          <a:p>
            <a:pPr>
              <a:lnSpc>
                <a:spcPct val="100000"/>
              </a:lnSpc>
            </a:pPr>
            <a:endParaRPr lang="en-US" altLang="en-US" sz="1800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en-US" sz="1800" dirty="0"/>
              <a:t>At any given time, there exists a set consisting of all pages used by the </a:t>
            </a:r>
            <a:r>
              <a:rPr lang="en-US" altLang="en-US" sz="1800" i="1" dirty="0"/>
              <a:t>k</a:t>
            </a:r>
            <a:r>
              <a:rPr lang="en-US" altLang="en-US" sz="1800" dirty="0"/>
              <a:t> most recent memory references; this is known as the </a:t>
            </a:r>
            <a:r>
              <a:rPr lang="en-US" altLang="en-US" sz="1800" b="1" dirty="0">
                <a:solidFill>
                  <a:schemeClr val="accent1"/>
                </a:solidFill>
              </a:rPr>
              <a:t>working set</a:t>
            </a:r>
          </a:p>
          <a:p>
            <a:pPr>
              <a:lnSpc>
                <a:spcPct val="100000"/>
              </a:lnSpc>
            </a:pPr>
            <a:r>
              <a:rPr lang="en-US" altLang="en-US" sz="1800" dirty="0"/>
              <a:t>Idea: use the working set to try to predict which pages will be needed</a:t>
            </a:r>
            <a:endParaRPr lang="en-US" altLang="en-US" sz="1800" b="1" dirty="0"/>
          </a:p>
          <a:p>
            <a:pPr marL="0" indent="0">
              <a:lnSpc>
                <a:spcPct val="100000"/>
              </a:lnSpc>
              <a:buFontTx/>
              <a:buNone/>
            </a:pPr>
            <a:endParaRPr lang="en-US" altLang="en-US" sz="18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Implementation of paging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3034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LRU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50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3310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LRU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51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799686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LRU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52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429467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LRU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53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56277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LRU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54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2060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LRU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55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85384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LRU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56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69163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LRU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57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32989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LRU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58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96020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LRU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59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432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58049-3BA5-D344-B8C2-ACA4AC63BD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3171115"/>
            <a:ext cx="6858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A page fault occurs.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All page frames are occupied.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Which should get replaced?</a:t>
            </a:r>
          </a:p>
        </p:txBody>
      </p:sp>
    </p:spTree>
    <p:extLst>
      <p:ext uri="{BB962C8B-B14F-4D97-AF65-F5344CB8AC3E}">
        <p14:creationId xmlns:p14="http://schemas.microsoft.com/office/powerpoint/2010/main" val="230935712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LRU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60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13297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LRU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61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57143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LRU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62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00697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LRU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63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FDFC1B0-00A8-D841-A0E4-80FE26F609E5}"/>
              </a:ext>
            </a:extLst>
          </p:cNvPr>
          <p:cNvGraphicFramePr>
            <a:graphicFrameLocks noGrp="1"/>
          </p:cNvGraphicFramePr>
          <p:nvPr/>
        </p:nvGraphicFramePr>
        <p:xfrm>
          <a:off x="573324" y="2715287"/>
          <a:ext cx="7808925" cy="192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595">
                  <a:extLst>
                    <a:ext uri="{9D8B030D-6E8A-4147-A177-3AD203B41FA5}">
                      <a16:colId xmlns:a16="http://schemas.microsoft.com/office/drawing/2014/main" val="366924269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2673088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363524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64211538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0143896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34871956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3264262219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045022245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45095013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4284389834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713938801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676045117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561848620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1387034392"/>
                    </a:ext>
                  </a:extLst>
                </a:gridCol>
                <a:gridCol w="520595">
                  <a:extLst>
                    <a:ext uri="{9D8B030D-6E8A-4147-A177-3AD203B41FA5}">
                      <a16:colId xmlns:a16="http://schemas.microsoft.com/office/drawing/2014/main" val="2732243256"/>
                    </a:ext>
                  </a:extLst>
                </a:gridCol>
              </a:tblGrid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1888055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11111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809948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ndale Mono" panose="020B05090000000000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ndale Mono" panose="020B0509000000000004" pitchFamily="49" charset="0"/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531430"/>
                  </a:ext>
                </a:extLst>
              </a:tr>
              <a:tr h="3843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  <a:latin typeface="Andale Mono" panose="020B0509000000000004" pitchFamily="49" charset="0"/>
                        </a:rPr>
                        <a:t>F</a:t>
                      </a:r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ndale Mono" panose="020B05090000000000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59359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9890361-02C5-9C48-B1A8-ABBEAE67273F}"/>
              </a:ext>
            </a:extLst>
          </p:cNvPr>
          <p:cNvSpPr txBox="1"/>
          <p:nvPr/>
        </p:nvSpPr>
        <p:spPr>
          <a:xfrm>
            <a:off x="6772615" y="4944839"/>
            <a:ext cx="2151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State of page table after all references are made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0BE083-C7A3-354F-885B-8C651E50F75D}"/>
              </a:ext>
            </a:extLst>
          </p:cNvPr>
          <p:cNvSpPr/>
          <p:nvPr/>
        </p:nvSpPr>
        <p:spPr>
          <a:xfrm>
            <a:off x="7810052" y="3022899"/>
            <a:ext cx="620440" cy="1355463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630275-A97F-7142-8EB0-893A89B3643C}"/>
              </a:ext>
            </a:extLst>
          </p:cNvPr>
          <p:cNvSpPr txBox="1"/>
          <p:nvPr/>
        </p:nvSpPr>
        <p:spPr>
          <a:xfrm>
            <a:off x="3751509" y="5127457"/>
            <a:ext cx="2151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10 page faults total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FBED14-7ABC-694F-B7AD-DA163C7F2A65}"/>
              </a:ext>
            </a:extLst>
          </p:cNvPr>
          <p:cNvSpPr txBox="1"/>
          <p:nvPr/>
        </p:nvSpPr>
        <p:spPr>
          <a:xfrm>
            <a:off x="876328" y="6097486"/>
            <a:ext cx="7439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Good, but expensive to implement</a:t>
            </a:r>
          </a:p>
        </p:txBody>
      </p:sp>
    </p:spTree>
    <p:extLst>
      <p:ext uri="{BB962C8B-B14F-4D97-AF65-F5344CB8AC3E}">
        <p14:creationId xmlns:p14="http://schemas.microsoft.com/office/powerpoint/2010/main" val="387050490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665" y="1077039"/>
            <a:ext cx="8552670" cy="5644437"/>
          </a:xfrm>
        </p:spPr>
        <p:txBody>
          <a:bodyPr>
            <a:normAutofit/>
          </a:bodyPr>
          <a:lstStyle/>
          <a:p>
            <a:r>
              <a:rPr lang="en-US" altLang="en-US" sz="2000" b="1" dirty="0">
                <a:solidFill>
                  <a:schemeClr val="accent1"/>
                </a:solidFill>
              </a:rPr>
              <a:t>OPT (Optimal) algorithm </a:t>
            </a:r>
            <a:r>
              <a:rPr lang="en-US" altLang="en-US" sz="2000" dirty="0"/>
              <a:t>(aka </a:t>
            </a:r>
            <a:r>
              <a:rPr lang="en-US" altLang="en-US" sz="2000" dirty="0" err="1"/>
              <a:t>Bélády's</a:t>
            </a:r>
            <a:r>
              <a:rPr lang="en-US" altLang="en-US" sz="2000" dirty="0"/>
              <a:t> algorithm)</a:t>
            </a:r>
            <a:r>
              <a:rPr lang="en-US" altLang="en-US" sz="2000" b="1" dirty="0"/>
              <a:t>:</a:t>
            </a:r>
          </a:p>
          <a:p>
            <a:pPr lvl="1"/>
            <a:r>
              <a:rPr lang="en-US" altLang="en-US" sz="2000" dirty="0"/>
              <a:t>Replace the page whose next use will occur farthest in the future</a:t>
            </a:r>
          </a:p>
          <a:p>
            <a:pPr lvl="1"/>
            <a:r>
              <a:rPr lang="en-US" altLang="en-US" sz="2000" dirty="0"/>
              <a:t>Not actually possible; used for theoretical comparison</a:t>
            </a:r>
          </a:p>
          <a:p>
            <a:pPr lvl="1"/>
            <a:endParaRPr lang="en-US" altLang="en-US" sz="2000" dirty="0"/>
          </a:p>
          <a:p>
            <a:r>
              <a:rPr lang="en-US" altLang="en-US" sz="2000" b="1" dirty="0">
                <a:solidFill>
                  <a:schemeClr val="accent1"/>
                </a:solidFill>
              </a:rPr>
              <a:t>FIFO (First-In First-Out)</a:t>
            </a:r>
            <a:r>
              <a:rPr lang="en-US" altLang="en-US" sz="2000" dirty="0"/>
              <a:t> </a:t>
            </a:r>
            <a:r>
              <a:rPr lang="en-US" altLang="en-US" sz="2000" b="1" dirty="0">
                <a:solidFill>
                  <a:schemeClr val="accent1"/>
                </a:solidFill>
              </a:rPr>
              <a:t>algorithm: </a:t>
            </a:r>
          </a:p>
          <a:p>
            <a:pPr lvl="1"/>
            <a:r>
              <a:rPr lang="en-US" altLang="en-US" sz="2000" dirty="0"/>
              <a:t>Replace the oldest page, that was least recently </a:t>
            </a:r>
            <a:r>
              <a:rPr lang="en-US" altLang="en-US" sz="2000" b="1" dirty="0"/>
              <a:t>loaded</a:t>
            </a:r>
            <a:r>
              <a:rPr lang="en-US" altLang="en-US" sz="2000" dirty="0"/>
              <a:t> (independent of when it was last referenced)</a:t>
            </a:r>
          </a:p>
          <a:p>
            <a:pPr lvl="1"/>
            <a:r>
              <a:rPr lang="en-US" altLang="en-US" sz="2000" dirty="0"/>
              <a:t>Experiences </a:t>
            </a:r>
            <a:r>
              <a:rPr lang="en-US" sz="2000" b="1" dirty="0" err="1"/>
              <a:t>Bélády's</a:t>
            </a:r>
            <a:r>
              <a:rPr lang="en-US" sz="2000" b="1" dirty="0"/>
              <a:t> anomaly </a:t>
            </a:r>
            <a:r>
              <a:rPr lang="en-US" sz="2000" dirty="0"/>
              <a:t>– a phenomenon in which increasing the number of page frames results in an increase in the number of page faults for certain memory access patterns </a:t>
            </a:r>
            <a:endParaRPr lang="en-US" altLang="en-US" sz="2000" dirty="0"/>
          </a:p>
          <a:p>
            <a:pPr lvl="1"/>
            <a:endParaRPr lang="en-US" altLang="en-US" sz="2000" dirty="0"/>
          </a:p>
          <a:p>
            <a:r>
              <a:rPr lang="en-US" altLang="en-US" sz="2000" b="1" dirty="0">
                <a:solidFill>
                  <a:schemeClr val="accent1"/>
                </a:solidFill>
              </a:rPr>
              <a:t>LRU (Least Recently Used) algorithm:</a:t>
            </a:r>
          </a:p>
          <a:p>
            <a:pPr lvl="1"/>
            <a:r>
              <a:rPr lang="en-US" altLang="en-US" sz="2000" dirty="0"/>
              <a:t>Replace the page that was least recently </a:t>
            </a:r>
            <a:r>
              <a:rPr lang="en-US" altLang="en-US" sz="2000" b="1" dirty="0"/>
              <a:t>used</a:t>
            </a:r>
          </a:p>
          <a:p>
            <a:pPr lvl="1"/>
            <a:r>
              <a:rPr lang="en-US" altLang="en-US" sz="2000" dirty="0"/>
              <a:t>Good, but expensive to implement</a:t>
            </a:r>
          </a:p>
          <a:p>
            <a:pPr marL="342900" lvl="1" indent="0">
              <a:buNone/>
            </a:pPr>
            <a:endParaRPr lang="en-US" alt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Page Replacement Policies: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03249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6786CFFE-6091-A446-A58E-E4407EBD7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781" y="1193733"/>
            <a:ext cx="3090219" cy="2603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984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sz="2000" dirty="0"/>
              <a:t>For many problems, having two or more separate virtual address spaces may be better than having one.</a:t>
            </a:r>
          </a:p>
          <a:p>
            <a:endParaRPr lang="en-US" sz="2000" dirty="0"/>
          </a:p>
          <a:p>
            <a:r>
              <a:rPr lang="en-US" sz="2000" dirty="0"/>
              <a:t>Ex: A compiler might have many tables such as</a:t>
            </a:r>
          </a:p>
          <a:p>
            <a:pPr lvl="1"/>
            <a:r>
              <a:rPr lang="en-US" sz="1700" b="1" dirty="0"/>
              <a:t>Symbol table</a:t>
            </a:r>
            <a:r>
              <a:rPr lang="en-US" sz="1700" dirty="0"/>
              <a:t>, containing names and attributes of variables</a:t>
            </a:r>
          </a:p>
          <a:p>
            <a:pPr lvl="1"/>
            <a:r>
              <a:rPr lang="en-US" sz="1700" b="1" dirty="0"/>
              <a:t>Source text</a:t>
            </a:r>
            <a:r>
              <a:rPr lang="en-US" sz="1700" dirty="0"/>
              <a:t> being saved for the printed listing</a:t>
            </a:r>
          </a:p>
          <a:p>
            <a:pPr lvl="1"/>
            <a:r>
              <a:rPr lang="en-US" sz="1700" b="1" dirty="0"/>
              <a:t>Constant table</a:t>
            </a:r>
            <a:r>
              <a:rPr lang="en-US" sz="1700" dirty="0"/>
              <a:t> containing integer and floating-point constants used</a:t>
            </a:r>
          </a:p>
          <a:p>
            <a:pPr lvl="1"/>
            <a:r>
              <a:rPr lang="en-US" sz="1700" b="1" dirty="0"/>
              <a:t>Parse tree</a:t>
            </a:r>
            <a:r>
              <a:rPr lang="en-US" sz="1700" dirty="0"/>
              <a:t> containing the syntactic analysis of the program</a:t>
            </a:r>
          </a:p>
          <a:p>
            <a:pPr lvl="1"/>
            <a:r>
              <a:rPr lang="en-US" sz="1700" b="1" dirty="0"/>
              <a:t>Call stack</a:t>
            </a:r>
            <a:r>
              <a:rPr lang="en-US" sz="1700" dirty="0"/>
              <a:t> used for procedure calls within the compiler</a:t>
            </a:r>
          </a:p>
          <a:p>
            <a:r>
              <a:rPr lang="en-US" sz="2000" dirty="0"/>
              <a:t>Notably, these tables can grow and shrink.</a:t>
            </a:r>
          </a:p>
          <a:p>
            <a:endParaRPr lang="en-US" sz="2000" dirty="0"/>
          </a:p>
          <a:p>
            <a:r>
              <a:rPr lang="en-US" sz="2000" b="1" dirty="0"/>
              <a:t>Goal</a:t>
            </a:r>
            <a:r>
              <a:rPr lang="en-US" sz="2000" dirty="0"/>
              <a:t>: a way to free the programmer from having to manage the expanding and contracting tables.</a:t>
            </a:r>
          </a:p>
          <a:p>
            <a:endParaRPr lang="en-US" sz="2000" dirty="0"/>
          </a:p>
          <a:p>
            <a:r>
              <a:rPr lang="en-US" sz="2000" b="1" dirty="0"/>
              <a:t>Solution</a:t>
            </a:r>
            <a:r>
              <a:rPr lang="en-US" sz="2000" dirty="0"/>
              <a:t>: provide many completely independent address spaces, called </a:t>
            </a:r>
            <a:r>
              <a:rPr lang="en-US" sz="2000" b="1" dirty="0">
                <a:solidFill>
                  <a:schemeClr val="accent1"/>
                </a:solidFill>
              </a:rPr>
              <a:t>segments</a:t>
            </a:r>
            <a:r>
              <a:rPr lang="en-US" sz="2000" dirty="0"/>
              <a:t>, each of which consists of a linear sequence of address from 0 to some (often different) maximum.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Segmentation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59125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sz="2000" dirty="0"/>
              <a:t>A </a:t>
            </a:r>
            <a:r>
              <a:rPr lang="en-US" sz="2000" b="1" dirty="0"/>
              <a:t>segment</a:t>
            </a:r>
            <a:r>
              <a:rPr lang="en-US" sz="2000" dirty="0"/>
              <a:t> is a logical entity </a:t>
            </a:r>
            <a:r>
              <a:rPr lang="en-US" sz="2000" i="1" dirty="0"/>
              <a:t>which the programmer is aware of</a:t>
            </a:r>
            <a:r>
              <a:rPr lang="en-US" sz="2000" dirty="0"/>
              <a:t> and uses as a single logical entity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A segmented memory allows each table to grow or shrink independently of the other tables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Segmentation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66</a:t>
            </a:fld>
            <a:endParaRPr lang="en-US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5A788FB-F656-924A-83DE-82D763C1C7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952" y="1733450"/>
            <a:ext cx="5538479" cy="290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82663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Segmentation vs. Paging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67</a:t>
            </a:fld>
            <a:endParaRPr lang="en-US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4D807E10-1C28-1449-A194-DAFEC5C0B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81200"/>
            <a:ext cx="89027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618585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sz="1800" dirty="0"/>
              <a:t>Similarly to demand paging, swap segments as needed</a:t>
            </a:r>
          </a:p>
          <a:p>
            <a:r>
              <a:rPr lang="en-US" sz="1800" dirty="0"/>
              <a:t>Important distinction from paging: segments are not a fixed size</a:t>
            </a:r>
          </a:p>
          <a:p>
            <a:r>
              <a:rPr lang="en-US" sz="1800" dirty="0"/>
              <a:t>After the system has been running a while, </a:t>
            </a:r>
            <a:r>
              <a:rPr lang="en-US" sz="1800" b="1" dirty="0">
                <a:solidFill>
                  <a:schemeClr val="accent1"/>
                </a:solidFill>
              </a:rPr>
              <a:t>external fragmentation </a:t>
            </a:r>
            <a:r>
              <a:rPr lang="en-US" sz="1800" dirty="0"/>
              <a:t>occurs, in which memory is divided up into a number of chunks, some containing segments and others containing holes. </a:t>
            </a:r>
          </a:p>
          <a:p>
            <a:r>
              <a:rPr lang="en-US" sz="1800" dirty="0"/>
              <a:t>Ex: (a)-(d) shows development of external fragmentation</a:t>
            </a:r>
          </a:p>
          <a:p>
            <a:pPr marL="0" indent="0">
              <a:buNone/>
            </a:pPr>
            <a:r>
              <a:rPr lang="en-US" sz="1800" dirty="0"/>
              <a:t>                (e) shows removal of external fragmentation by </a:t>
            </a:r>
            <a:r>
              <a:rPr lang="en-US" sz="1800" b="1" dirty="0">
                <a:solidFill>
                  <a:schemeClr val="accent1"/>
                </a:solidFill>
              </a:rPr>
              <a:t>compaction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Implementation of Segmentation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68</a:t>
            </a:fld>
            <a:endParaRPr 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E564954F-B5AC-5E47-9DD7-26CA410EDC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145" y="3063196"/>
            <a:ext cx="5609710" cy="3794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353829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996164"/>
            <a:ext cx="8504427" cy="57727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Pick carefully. Compaction is expensive!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Two approaches to reduce external fragmentation</a:t>
            </a:r>
          </a:p>
          <a:p>
            <a:r>
              <a:rPr lang="en-US" sz="2000" b="1" dirty="0">
                <a:solidFill>
                  <a:schemeClr val="accent1"/>
                </a:solidFill>
              </a:rPr>
              <a:t>Best fit</a:t>
            </a:r>
          </a:p>
          <a:p>
            <a:pPr lvl="1"/>
            <a:r>
              <a:rPr lang="en-US" sz="2000" dirty="0"/>
              <a:t>choose the smallest hole into which the needed segment will fit</a:t>
            </a:r>
          </a:p>
          <a:p>
            <a:pPr lvl="1"/>
            <a:r>
              <a:rPr lang="en-US" sz="2000" dirty="0"/>
              <a:t>Avoid breaking a piece off a big hole, which may be needed later for a big segment</a:t>
            </a:r>
          </a:p>
          <a:p>
            <a:r>
              <a:rPr lang="en-US" sz="2000" b="1" dirty="0">
                <a:solidFill>
                  <a:schemeClr val="accent1"/>
                </a:solidFill>
              </a:rPr>
              <a:t>First fit</a:t>
            </a:r>
          </a:p>
          <a:p>
            <a:pPr lvl="1"/>
            <a:r>
              <a:rPr lang="en-US" sz="2000" dirty="0"/>
              <a:t>Circularly scan the hole list and choose the first hole big enough for the segment to fit into</a:t>
            </a:r>
          </a:p>
          <a:p>
            <a:pPr lvl="1"/>
            <a:r>
              <a:rPr lang="en-US" sz="2000" dirty="0"/>
              <a:t>Takes less time than best fit</a:t>
            </a:r>
          </a:p>
          <a:p>
            <a:pPr lvl="1"/>
            <a:endParaRPr lang="en-US" sz="2000" dirty="0"/>
          </a:p>
          <a:p>
            <a:r>
              <a:rPr lang="en-US" sz="2000" dirty="0"/>
              <a:t>Both approaches tend to decrease the average hole size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 fontScale="90000"/>
          </a:bodyPr>
          <a:lstStyle/>
          <a:p>
            <a:r>
              <a:rPr lang="en-US" dirty="0"/>
              <a:t>Approaches to determining where a segment goes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282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52670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OS dynamically discovers the </a:t>
            </a:r>
            <a:r>
              <a:rPr lang="en-US" altLang="en-US" sz="2000" b="1" dirty="0">
                <a:solidFill>
                  <a:schemeClr val="accent1"/>
                </a:solidFill>
              </a:rPr>
              <a:t>working set</a:t>
            </a:r>
            <a:r>
              <a:rPr lang="en-US" altLang="en-US" sz="2000" dirty="0"/>
              <a:t> (the set of pages a program is actively and heavily using)</a:t>
            </a:r>
          </a:p>
          <a:p>
            <a:endParaRPr lang="en-US" altLang="en-US" sz="2000" dirty="0"/>
          </a:p>
          <a:p>
            <a:r>
              <a:rPr lang="en-US" altLang="en-US" sz="2000" dirty="0"/>
              <a:t>A program that generates page faults frequently and continuously is said to be </a:t>
            </a:r>
            <a:r>
              <a:rPr lang="en-US" altLang="en-US" sz="2000" b="1" dirty="0">
                <a:solidFill>
                  <a:schemeClr val="accent1"/>
                </a:solidFill>
              </a:rPr>
              <a:t>thrashing</a:t>
            </a:r>
            <a:r>
              <a:rPr lang="en-US" altLang="en-US" sz="2000" dirty="0"/>
              <a:t>.</a:t>
            </a:r>
          </a:p>
          <a:p>
            <a:endParaRPr lang="en-US" altLang="en-US" sz="2000" dirty="0"/>
          </a:p>
          <a:p>
            <a:r>
              <a:rPr lang="en-US" altLang="en-US" sz="2000" dirty="0"/>
              <a:t>Thrashing will occur frequently if the working set is larger than the number of available page frames</a:t>
            </a:r>
          </a:p>
          <a:p>
            <a:endParaRPr lang="en-US" altLang="en-US" sz="2000" b="1" dirty="0"/>
          </a:p>
          <a:p>
            <a:r>
              <a:rPr lang="en-US" altLang="en-US" sz="2000" dirty="0"/>
              <a:t>Goal: reduce thrashing by replacing the </a:t>
            </a:r>
            <a:r>
              <a:rPr lang="en-US" altLang="en-US" sz="2000" i="1" dirty="0">
                <a:solidFill>
                  <a:srgbClr val="C00000"/>
                </a:solidFill>
              </a:rPr>
              <a:t>least useful</a:t>
            </a:r>
            <a:r>
              <a:rPr lang="en-US" altLang="en-US" sz="2000" dirty="0">
                <a:solidFill>
                  <a:srgbClr val="C00000"/>
                </a:solidFill>
              </a:rPr>
              <a:t> </a:t>
            </a:r>
            <a:r>
              <a:rPr lang="en-US" altLang="en-US" sz="2000" dirty="0"/>
              <a:t>page loaded in memory</a:t>
            </a:r>
          </a:p>
          <a:p>
            <a:pPr marL="0" indent="0">
              <a:buNone/>
            </a:pPr>
            <a:r>
              <a:rPr lang="en-US" altLang="en-US" sz="2000" dirty="0"/>
              <a:t>			</a:t>
            </a:r>
          </a:p>
          <a:p>
            <a:pPr marL="0" indent="0" algn="ctr">
              <a:buNone/>
            </a:pP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</a:rPr>
              <a:t>What approach would you take?</a:t>
            </a:r>
          </a:p>
          <a:p>
            <a:pPr marL="342900" lvl="1" indent="0">
              <a:buNone/>
            </a:pPr>
            <a:endParaRPr lang="en-US" alt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Page Replacement Policy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95688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70</a:t>
            </a:fld>
            <a:endParaRPr lang="en-US" dirty="0"/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28735DE1-AAD8-1149-B247-502796FD9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09" y="1955770"/>
            <a:ext cx="744666" cy="3946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>
            <a:extLst>
              <a:ext uri="{FF2B5EF4-FFF2-40B4-BE49-F238E27FC236}">
                <a16:creationId xmlns:a16="http://schemas.microsoft.com/office/drawing/2014/main" id="{A28F5458-30E1-0047-9055-E0D3E99D87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809" y="1976456"/>
            <a:ext cx="730065" cy="3869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>
            <a:extLst>
              <a:ext uri="{FF2B5EF4-FFF2-40B4-BE49-F238E27FC236}">
                <a16:creationId xmlns:a16="http://schemas.microsoft.com/office/drawing/2014/main" id="{E6B3B8D6-7B11-F142-BF77-D1E34C65F3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306" y="2044419"/>
            <a:ext cx="744666" cy="3869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A6DEFC7-1302-EF4E-88C6-70D1BDD88C3C}"/>
              </a:ext>
            </a:extLst>
          </p:cNvPr>
          <p:cNvSpPr txBox="1"/>
          <p:nvPr/>
        </p:nvSpPr>
        <p:spPr>
          <a:xfrm>
            <a:off x="405693" y="5987019"/>
            <a:ext cx="1829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Primary memory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E10DFB-6DBD-2348-9B7E-D134CCF1229F}"/>
              </a:ext>
            </a:extLst>
          </p:cNvPr>
          <p:cNvSpPr txBox="1"/>
          <p:nvPr/>
        </p:nvSpPr>
        <p:spPr>
          <a:xfrm>
            <a:off x="371351" y="955500"/>
            <a:ext cx="8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Suppose a process requests 12KB of memory and the memory manager currently has a list of unallocated blocks of 6KB, 14KB, 19KB, 11KB, and 13KB blocks.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85EA1B-924F-B240-9068-14BB8BE43D0A}"/>
              </a:ext>
            </a:extLst>
          </p:cNvPr>
          <p:cNvSpPr txBox="1"/>
          <p:nvPr/>
        </p:nvSpPr>
        <p:spPr>
          <a:xfrm>
            <a:off x="3313992" y="5987019"/>
            <a:ext cx="1829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Best fit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5216BF-CA70-3043-9BB5-D0B321C66696}"/>
              </a:ext>
            </a:extLst>
          </p:cNvPr>
          <p:cNvSpPr txBox="1"/>
          <p:nvPr/>
        </p:nvSpPr>
        <p:spPr>
          <a:xfrm>
            <a:off x="6308790" y="5997291"/>
            <a:ext cx="1829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First fit</a:t>
            </a:r>
          </a:p>
        </p:txBody>
      </p:sp>
    </p:spTree>
    <p:extLst>
      <p:ext uri="{BB962C8B-B14F-4D97-AF65-F5344CB8AC3E}">
        <p14:creationId xmlns:p14="http://schemas.microsoft.com/office/powerpoint/2010/main" val="110024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06170-EEA6-984C-84D2-3583E9CCC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Ex: Optimal Replacement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DDD57-9520-7A48-8E1A-AAE4786CDB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We can see the future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7C0CC1-26AF-924D-9535-735E0EFC2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34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Suppose we have 10 pages and a page table that has 3 page frames.</a:t>
            </a:r>
          </a:p>
          <a:p>
            <a:r>
              <a:rPr lang="en-US" altLang="en-US" sz="2000" dirty="0"/>
              <a:t>Assuming the page table is initially empty, how many page faults occur if the following pages are needed in this order?</a:t>
            </a:r>
          </a:p>
          <a:p>
            <a:pPr marL="0" indent="0">
              <a:buNone/>
            </a:pPr>
            <a:r>
              <a:rPr lang="en-US" altLang="en-US" sz="2000" dirty="0">
                <a:latin typeface="Andale Mono" panose="020B0509000000000004" pitchFamily="49" charset="0"/>
              </a:rPr>
              <a:t>      7 0 1 2 0 3 0 4 2 3 0 3 2 1 2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>
            <a:normAutofit/>
          </a:bodyPr>
          <a:lstStyle/>
          <a:p>
            <a:r>
              <a:rPr lang="en-US" dirty="0"/>
              <a:t>Example: Optimal replacement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566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38982</TotalTime>
  <Words>6651</Words>
  <Application>Microsoft Macintosh PowerPoint</Application>
  <PresentationFormat>On-screen Show (4:3)</PresentationFormat>
  <Paragraphs>2711</Paragraphs>
  <Slides>70</Slides>
  <Notes>65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5" baseType="lpstr">
      <vt:lpstr>Andale Mono</vt:lpstr>
      <vt:lpstr>Arial</vt:lpstr>
      <vt:lpstr>Calibri</vt:lpstr>
      <vt:lpstr>Calibri Light</vt:lpstr>
      <vt:lpstr>Office Theme</vt:lpstr>
      <vt:lpstr>Operating System Machine Level</vt:lpstr>
      <vt:lpstr>A quick recap</vt:lpstr>
      <vt:lpstr>Virtual Memory</vt:lpstr>
      <vt:lpstr>Page Table</vt:lpstr>
      <vt:lpstr>Implementation of paging</vt:lpstr>
      <vt:lpstr>A page fault occurs.  All page frames are occupied.  Which should get replaced?</vt:lpstr>
      <vt:lpstr>Page Replacement Policy</vt:lpstr>
      <vt:lpstr>Ex: Optimal Replacement</vt:lpstr>
      <vt:lpstr>Example: Optimal replacement</vt:lpstr>
      <vt:lpstr>Example: Optimal replacement</vt:lpstr>
      <vt:lpstr>Example: Optimal replacement</vt:lpstr>
      <vt:lpstr>Example: Optimal replacement</vt:lpstr>
      <vt:lpstr>Example: Optimal replacement</vt:lpstr>
      <vt:lpstr>Example: Optimal replacement</vt:lpstr>
      <vt:lpstr>Example: Optimal replacement</vt:lpstr>
      <vt:lpstr>Example: Optimal replacement</vt:lpstr>
      <vt:lpstr>Example: Optimal replacement</vt:lpstr>
      <vt:lpstr>Example: Optimal replacement</vt:lpstr>
      <vt:lpstr>Example: Optimal replacement</vt:lpstr>
      <vt:lpstr>Example: Optimal replacement</vt:lpstr>
      <vt:lpstr>Example: Optimal replacement</vt:lpstr>
      <vt:lpstr>Example: Optimal replacement</vt:lpstr>
      <vt:lpstr>Example: Optimal replacement</vt:lpstr>
      <vt:lpstr>Example: Optimal replacement</vt:lpstr>
      <vt:lpstr>Example: Optimal replacement</vt:lpstr>
      <vt:lpstr>Example: Optimal replacement</vt:lpstr>
      <vt:lpstr>Ex: First-in First-out (FIFO)</vt:lpstr>
      <vt:lpstr>Example: FIFO</vt:lpstr>
      <vt:lpstr>Example: FIFO</vt:lpstr>
      <vt:lpstr>Example: FIFO</vt:lpstr>
      <vt:lpstr>Example: FIFO</vt:lpstr>
      <vt:lpstr>Example: FIFO</vt:lpstr>
      <vt:lpstr>Example: FIFO</vt:lpstr>
      <vt:lpstr>Example: FIFO</vt:lpstr>
      <vt:lpstr>Example: FIFO</vt:lpstr>
      <vt:lpstr>Example: FIFO</vt:lpstr>
      <vt:lpstr>Example: FIFO</vt:lpstr>
      <vt:lpstr>Example: FIFO</vt:lpstr>
      <vt:lpstr>Example: FIFO</vt:lpstr>
      <vt:lpstr>Example: FIFO</vt:lpstr>
      <vt:lpstr>Example: FIFO</vt:lpstr>
      <vt:lpstr>Example: FIFO</vt:lpstr>
      <vt:lpstr>Example: FIFO</vt:lpstr>
      <vt:lpstr>Example: FIFO</vt:lpstr>
      <vt:lpstr>Example: FIFO</vt:lpstr>
      <vt:lpstr>Ex: Least Recently Used (LRU)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Page Replacement Policies: Summary</vt:lpstr>
      <vt:lpstr>Segmentation</vt:lpstr>
      <vt:lpstr>Segmentation</vt:lpstr>
      <vt:lpstr>Segmentation vs. Paging</vt:lpstr>
      <vt:lpstr>Implementation of Segmentation</vt:lpstr>
      <vt:lpstr>Approaches to determining where a segment goes</vt:lpstr>
      <vt:lpstr>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Numbers</dc:title>
  <dc:creator>Heather Guarnera</dc:creator>
  <cp:lastModifiedBy>Heather Guarnera</cp:lastModifiedBy>
  <cp:revision>90</cp:revision>
  <cp:lastPrinted>2021-08-27T16:12:24Z</cp:lastPrinted>
  <dcterms:created xsi:type="dcterms:W3CDTF">2021-08-22T21:24:08Z</dcterms:created>
  <dcterms:modified xsi:type="dcterms:W3CDTF">2021-11-19T19:18:36Z</dcterms:modified>
</cp:coreProperties>
</file>