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4"/>
  </p:notesMasterIdLst>
  <p:sldIdLst>
    <p:sldId id="387" r:id="rId2"/>
    <p:sldId id="407" r:id="rId3"/>
    <p:sldId id="408" r:id="rId4"/>
    <p:sldId id="409" r:id="rId5"/>
    <p:sldId id="410" r:id="rId6"/>
    <p:sldId id="411" r:id="rId7"/>
    <p:sldId id="412" r:id="rId8"/>
    <p:sldId id="413" r:id="rId9"/>
    <p:sldId id="414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Guarnera" initials="HG" lastIdx="1" clrIdx="0">
    <p:extLst>
      <p:ext uri="{19B8F6BF-5375-455C-9EA6-DF929625EA0E}">
        <p15:presenceInfo xmlns:p15="http://schemas.microsoft.com/office/powerpoint/2012/main" userId="S::hguarnera@wooster.edu::3f46a04c-a55c-429e-aa7b-aa79e50206d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20"/>
    <p:restoredTop sz="93146"/>
  </p:normalViewPr>
  <p:slideViewPr>
    <p:cSldViewPr snapToGrid="0" snapToObjects="1">
      <p:cViewPr>
        <p:scale>
          <a:sx n="125" d="100"/>
          <a:sy n="125" d="100"/>
        </p:scale>
        <p:origin x="19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8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04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780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29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43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32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23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32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4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10/24/21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10/24/21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10/24/21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10/24/21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10/24/21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10/24/21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86392"/>
          </a:xfrm>
        </p:spPr>
        <p:txBody>
          <a:bodyPr/>
          <a:lstStyle/>
          <a:p>
            <a:r>
              <a:rPr lang="en-US" dirty="0"/>
              <a:t>Instruction Set Architecture Level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05676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 5.1, 5.2, 5.3</a:t>
            </a:r>
          </a:p>
        </p:txBody>
      </p:sp>
      <p:pic>
        <p:nvPicPr>
          <p:cNvPr id="4" name="Content Placeholder 4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9BB254C0-CD55-FA45-93B9-309BE836B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948" y="1594428"/>
            <a:ext cx="6394908" cy="49856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06C2FF6-67DC-4D4C-AD3C-5B4F3CE2A309}"/>
              </a:ext>
            </a:extLst>
          </p:cNvPr>
          <p:cNvSpPr/>
          <p:nvPr/>
        </p:nvSpPr>
        <p:spPr>
          <a:xfrm>
            <a:off x="2189948" y="4249270"/>
            <a:ext cx="4845553" cy="562507"/>
          </a:xfrm>
          <a:prstGeom prst="rect">
            <a:avLst/>
          </a:prstGeom>
          <a:solidFill>
            <a:schemeClr val="accent1">
              <a:alpha val="2052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50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>
            <a:extLst>
              <a:ext uri="{FF2B5EF4-FFF2-40B4-BE49-F238E27FC236}">
                <a16:creationId xmlns:a16="http://schemas.microsoft.com/office/drawing/2014/main" id="{CB528430-ECF2-1541-8F16-92676EC7BE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253" y="69057"/>
            <a:ext cx="8951494" cy="91440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 of the Core i7 ISA Level: primary registers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D3AF30F-FECB-6E48-8A36-713A40AE5512}"/>
              </a:ext>
            </a:extLst>
          </p:cNvPr>
          <p:cNvGrpSpPr/>
          <p:nvPr/>
        </p:nvGrpSpPr>
        <p:grpSpPr>
          <a:xfrm>
            <a:off x="195276" y="760200"/>
            <a:ext cx="5159440" cy="5943796"/>
            <a:chOff x="195276" y="760200"/>
            <a:chExt cx="5159440" cy="5943796"/>
          </a:xfrm>
        </p:grpSpPr>
        <p:pic>
          <p:nvPicPr>
            <p:cNvPr id="10242" name="Picture 3">
              <a:extLst>
                <a:ext uri="{FF2B5EF4-FFF2-40B4-BE49-F238E27FC236}">
                  <a16:creationId xmlns:a16="http://schemas.microsoft.com/office/drawing/2014/main" id="{F4E2F89F-0AB0-4542-A33C-A17E4A4FC1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566" y="3592311"/>
              <a:ext cx="5010150" cy="31116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45" name="Picture 2">
              <a:extLst>
                <a:ext uri="{FF2B5EF4-FFF2-40B4-BE49-F238E27FC236}">
                  <a16:creationId xmlns:a16="http://schemas.microsoft.com/office/drawing/2014/main" id="{1B5F7177-F37E-DE44-BF0B-5D3B161FB0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76" y="760200"/>
              <a:ext cx="5010150" cy="296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D7689FE-C607-6147-B5FE-42F93738BEB9}"/>
              </a:ext>
            </a:extLst>
          </p:cNvPr>
          <p:cNvSpPr/>
          <p:nvPr/>
        </p:nvSpPr>
        <p:spPr>
          <a:xfrm>
            <a:off x="5073698" y="1042431"/>
            <a:ext cx="10443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arithmetic</a:t>
            </a:r>
            <a:endParaRPr lang="en-US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FE68A0-606B-A94A-AB0F-2B34FB4C0A1C}"/>
              </a:ext>
            </a:extLst>
          </p:cNvPr>
          <p:cNvSpPr/>
          <p:nvPr/>
        </p:nvSpPr>
        <p:spPr>
          <a:xfrm>
            <a:off x="5073698" y="1329444"/>
            <a:ext cx="15379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holding pointers</a:t>
            </a:r>
            <a:endParaRPr lang="en-US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769526-78E1-794B-812C-537B952D3F78}"/>
              </a:ext>
            </a:extLst>
          </p:cNvPr>
          <p:cNvSpPr/>
          <p:nvPr/>
        </p:nvSpPr>
        <p:spPr>
          <a:xfrm>
            <a:off x="5073698" y="1622183"/>
            <a:ext cx="8066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looping</a:t>
            </a:r>
            <a:endParaRPr lang="en-US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AA6424-73EA-7841-A32D-9DEE961C49F2}"/>
              </a:ext>
            </a:extLst>
          </p:cNvPr>
          <p:cNvSpPr/>
          <p:nvPr/>
        </p:nvSpPr>
        <p:spPr>
          <a:xfrm>
            <a:off x="5073698" y="1918240"/>
            <a:ext cx="21991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multiplication &amp; division</a:t>
            </a:r>
            <a:endParaRPr lang="en-US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41AAC7-9D74-A54B-AAE4-B5E6AF84B0A8}"/>
              </a:ext>
            </a:extLst>
          </p:cNvPr>
          <p:cNvSpPr/>
          <p:nvPr/>
        </p:nvSpPr>
        <p:spPr>
          <a:xfrm>
            <a:off x="5085912" y="2372599"/>
            <a:ext cx="12549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source string</a:t>
            </a:r>
            <a:endParaRPr lang="en-US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F80236-007D-9042-A5C5-4AEA5298AD11}"/>
              </a:ext>
            </a:extLst>
          </p:cNvPr>
          <p:cNvSpPr/>
          <p:nvPr/>
        </p:nvSpPr>
        <p:spPr>
          <a:xfrm>
            <a:off x="5085912" y="2684412"/>
            <a:ext cx="16384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destination string</a:t>
            </a:r>
            <a:endParaRPr lang="en-US" sz="1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F08E8B-EBD7-674E-9EF4-7DF95809A03A}"/>
              </a:ext>
            </a:extLst>
          </p:cNvPr>
          <p:cNvSpPr/>
          <p:nvPr/>
        </p:nvSpPr>
        <p:spPr>
          <a:xfrm>
            <a:off x="5085912" y="3003515"/>
            <a:ext cx="21814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bottom of stack (like LV)</a:t>
            </a:r>
            <a:endParaRPr lang="en-US" sz="1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D60E7B-EBE8-E247-8E18-70140541218B}"/>
              </a:ext>
            </a:extLst>
          </p:cNvPr>
          <p:cNvSpPr/>
          <p:nvPr/>
        </p:nvSpPr>
        <p:spPr>
          <a:xfrm>
            <a:off x="5085912" y="3273208"/>
            <a:ext cx="18544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top of stack (like SP)</a:t>
            </a:r>
            <a:endParaRPr lang="en-US" sz="1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A225DF-DCD2-F642-B0DA-2B56D1115EE4}"/>
              </a:ext>
            </a:extLst>
          </p:cNvPr>
          <p:cNvSpPr/>
          <p:nvPr/>
        </p:nvSpPr>
        <p:spPr>
          <a:xfrm>
            <a:off x="5100596" y="4280716"/>
            <a:ext cx="32475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not used anymore….</a:t>
            </a:r>
            <a:br>
              <a:rPr lang="en-US" sz="1600" dirty="0">
                <a:solidFill>
                  <a:schemeClr val="accent1"/>
                </a:solidFill>
              </a:rPr>
            </a:br>
            <a:r>
              <a:rPr lang="en-US" sz="1600" dirty="0">
                <a:solidFill>
                  <a:schemeClr val="accent1"/>
                </a:solidFill>
              </a:rPr>
              <a:t>kept just for backwards compatibility</a:t>
            </a:r>
            <a:endParaRPr lang="en-US" sz="1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2CB69B-7664-B64F-AA95-234E31B24F1F}"/>
              </a:ext>
            </a:extLst>
          </p:cNvPr>
          <p:cNvSpPr/>
          <p:nvPr/>
        </p:nvSpPr>
        <p:spPr>
          <a:xfrm>
            <a:off x="5094457" y="5743200"/>
            <a:ext cx="15883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program counter</a:t>
            </a:r>
            <a:endParaRPr lang="en-US" sz="1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4B89E11-3DD6-E147-A339-9DCDDBBE3ADA}"/>
              </a:ext>
            </a:extLst>
          </p:cNvPr>
          <p:cNvSpPr/>
          <p:nvPr/>
        </p:nvSpPr>
        <p:spPr>
          <a:xfrm>
            <a:off x="5321859" y="6320225"/>
            <a:ext cx="24692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PSW (program status word)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7A86254-9E18-D84F-8273-BA260713ED3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80035" y="233046"/>
            <a:ext cx="8818880" cy="1325563"/>
          </a:xfrm>
        </p:spPr>
        <p:txBody>
          <a:bodyPr/>
          <a:lstStyle/>
          <a:p>
            <a:r>
              <a:rPr lang="en-US" altLang="en-US" dirty="0"/>
              <a:t>Overview of the OMAP4430 ARM ISA Level: general registers</a:t>
            </a:r>
          </a:p>
        </p:txBody>
      </p:sp>
      <p:pic>
        <p:nvPicPr>
          <p:cNvPr id="11268" name="Picture 2">
            <a:extLst>
              <a:ext uri="{FF2B5EF4-FFF2-40B4-BE49-F238E27FC236}">
                <a16:creationId xmlns:a16="http://schemas.microsoft.com/office/drawing/2014/main" id="{019B9A2A-859A-FB4B-B4BF-AAF28AA7B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7" y="1854200"/>
            <a:ext cx="7273925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A2BE96A-F018-FC40-8B4A-29BC67D714D9}"/>
              </a:ext>
            </a:extLst>
          </p:cNvPr>
          <p:cNvSpPr/>
          <p:nvPr/>
        </p:nvSpPr>
        <p:spPr>
          <a:xfrm>
            <a:off x="935037" y="4327325"/>
            <a:ext cx="5799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Not shown: PSR (program status register) – effectively, PSW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67C64A4-34C4-4148-A629-11D9239DFD1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2890" y="52099"/>
            <a:ext cx="8657590" cy="1325563"/>
          </a:xfrm>
        </p:spPr>
        <p:txBody>
          <a:bodyPr/>
          <a:lstStyle/>
          <a:p>
            <a:r>
              <a:rPr lang="en-US" altLang="en-US" dirty="0"/>
              <a:t>Overview of the ATmega168 AVR ISA Level: on-chip register and memory organization</a:t>
            </a:r>
          </a:p>
        </p:txBody>
      </p:sp>
      <p:pic>
        <p:nvPicPr>
          <p:cNvPr id="12292" name="Picture 2">
            <a:extLst>
              <a:ext uri="{FF2B5EF4-FFF2-40B4-BE49-F238E27FC236}">
                <a16:creationId xmlns:a16="http://schemas.microsoft.com/office/drawing/2014/main" id="{699786CD-7196-3747-9256-222B837C6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715" y="2534920"/>
            <a:ext cx="5391150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5DFCDD1-90E9-F647-B02D-B37FCE41C9EF}"/>
              </a:ext>
            </a:extLst>
          </p:cNvPr>
          <p:cNvSpPr/>
          <p:nvPr/>
        </p:nvSpPr>
        <p:spPr>
          <a:xfrm>
            <a:off x="1996966" y="5273908"/>
            <a:ext cx="5663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PSW</a:t>
            </a:r>
            <a:endParaRPr lang="en-US" sz="1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B4CA56-567D-DA49-BE77-503121542B31}"/>
              </a:ext>
            </a:extLst>
          </p:cNvPr>
          <p:cNvSpPr/>
          <p:nvPr/>
        </p:nvSpPr>
        <p:spPr>
          <a:xfrm>
            <a:off x="628650" y="4343221"/>
            <a:ext cx="2245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only this code can update flash memory</a:t>
            </a:r>
            <a:endParaRPr lang="en-US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4510DF-556C-7D4A-B767-FF407E7596F0}"/>
              </a:ext>
            </a:extLst>
          </p:cNvPr>
          <p:cNvSpPr/>
          <p:nvPr/>
        </p:nvSpPr>
        <p:spPr>
          <a:xfrm>
            <a:off x="867082" y="3015714"/>
            <a:ext cx="19346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application code</a:t>
            </a:r>
            <a:endParaRPr lang="en-US" sz="1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774C6B9-A14E-0C49-820A-97F5F5083CB0}"/>
              </a:ext>
            </a:extLst>
          </p:cNvPr>
          <p:cNvSpPr/>
          <p:nvPr/>
        </p:nvSpPr>
        <p:spPr>
          <a:xfrm>
            <a:off x="2217835" y="1789196"/>
            <a:ext cx="5038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16 KB of program memory and 1KB of data memory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673191DE-5F68-1A4D-B03B-964EC4680A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868" y="4080411"/>
            <a:ext cx="5789612" cy="2735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1"/>
                </a:solidFill>
              </a:rPr>
              <a:t>Interface</a:t>
            </a:r>
            <a:r>
              <a:rPr lang="en-US" sz="2000" i="1" dirty="0"/>
              <a:t>: </a:t>
            </a:r>
            <a:r>
              <a:rPr lang="en-US" sz="2000" dirty="0"/>
              <a:t>a shared boundary across which two or more components of a computing system exchange information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(Wikipedia)</a:t>
            </a:r>
          </a:p>
          <a:p>
            <a:pPr lvl="1"/>
            <a:r>
              <a:rPr lang="en-US" sz="2000" dirty="0"/>
              <a:t>Defined separately from implementation</a:t>
            </a:r>
          </a:p>
          <a:p>
            <a:pPr lvl="1"/>
            <a:r>
              <a:rPr lang="en-US" sz="2000" dirty="0"/>
              <a:t>Not necessary to know implementation details to use the interface (abstraction)</a:t>
            </a:r>
          </a:p>
          <a:p>
            <a:pPr marL="3429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chemeClr val="accent1"/>
                </a:solidFill>
              </a:rPr>
              <a:t>Instruction Set Architecture (ISA)</a:t>
            </a:r>
          </a:p>
          <a:p>
            <a:r>
              <a:rPr lang="en-US" sz="2000" dirty="0"/>
              <a:t>Interface between hardware and software </a:t>
            </a:r>
          </a:p>
          <a:p>
            <a:r>
              <a:rPr lang="en-US" sz="2000" dirty="0"/>
              <a:t>Compilers target the ISA level and do not need to worry about the microarchitecture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Instruction Set Architecture (ISA)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8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826384"/>
            <a:ext cx="8504427" cy="59425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In an ideal world: perfectly optimized for intended programming languages</a:t>
            </a:r>
          </a:p>
          <a:p>
            <a:r>
              <a:rPr lang="en-US" sz="2000" dirty="0"/>
              <a:t>(Sometimes conflicting) reality: it is </a:t>
            </a:r>
            <a:r>
              <a:rPr lang="en-US" sz="2000" b="1" dirty="0">
                <a:solidFill>
                  <a:schemeClr val="accent1"/>
                </a:solidFill>
              </a:rPr>
              <a:t>backwards compatible</a:t>
            </a:r>
            <a:endParaRPr lang="en-US" sz="2000" dirty="0">
              <a:solidFill>
                <a:schemeClr val="accent1"/>
              </a:solidFill>
            </a:endParaRPr>
          </a:p>
          <a:p>
            <a:pPr lvl="1"/>
            <a:r>
              <a:rPr lang="en-US" sz="1700" dirty="0"/>
              <a:t>The new machine must be able to run old programs without changes</a:t>
            </a:r>
          </a:p>
          <a:p>
            <a:pPr lvl="1"/>
            <a:r>
              <a:rPr lang="en-US" sz="1700" dirty="0"/>
              <a:t>New machine can have new instructions and other features that can only be exploited by new software</a:t>
            </a:r>
          </a:p>
          <a:p>
            <a:pPr lvl="1"/>
            <a:endParaRPr lang="en-US" sz="1700" dirty="0"/>
          </a:p>
          <a:p>
            <a:r>
              <a:rPr lang="en-US" sz="2000" dirty="0"/>
              <a:t>Defines a set of </a:t>
            </a:r>
            <a:r>
              <a:rPr lang="en-US" sz="2000" b="1" dirty="0">
                <a:solidFill>
                  <a:schemeClr val="accent1"/>
                </a:solidFill>
              </a:rPr>
              <a:t>instructions that can be implemented efficiently</a:t>
            </a:r>
            <a:r>
              <a:rPr lang="en-US" sz="2000" dirty="0"/>
              <a:t> in current and future technologies</a:t>
            </a:r>
          </a:p>
          <a:p>
            <a:pPr lvl="1"/>
            <a:r>
              <a:rPr lang="en-US" sz="1700" dirty="0"/>
              <a:t>Leads to cost-effective designs over several generations</a:t>
            </a:r>
          </a:p>
          <a:p>
            <a:pPr lvl="1"/>
            <a:r>
              <a:rPr lang="en-US" sz="1700" dirty="0"/>
              <a:t>Makes hardware designers happy</a:t>
            </a:r>
          </a:p>
          <a:p>
            <a:pPr lvl="1"/>
            <a:endParaRPr lang="en-US" sz="1700" dirty="0"/>
          </a:p>
          <a:p>
            <a:r>
              <a:rPr lang="en-US" sz="2000" dirty="0"/>
              <a:t>Provides a </a:t>
            </a:r>
            <a:r>
              <a:rPr lang="en-US" sz="2000" b="1" dirty="0">
                <a:solidFill>
                  <a:schemeClr val="accent1"/>
                </a:solidFill>
              </a:rPr>
              <a:t>clean target for compiled code</a:t>
            </a:r>
          </a:p>
          <a:p>
            <a:pPr lvl="1"/>
            <a:r>
              <a:rPr lang="en-US" sz="1700" dirty="0"/>
              <a:t>Regularity and completeness of a range of choices</a:t>
            </a:r>
          </a:p>
          <a:p>
            <a:pPr lvl="1"/>
            <a:r>
              <a:rPr lang="en-US" sz="1700" dirty="0"/>
              <a:t>Makes software designers happy</a:t>
            </a:r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What makes a good ISA?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88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996164"/>
            <a:ext cx="8504427" cy="5772738"/>
          </a:xfrm>
        </p:spPr>
        <p:txBody>
          <a:bodyPr>
            <a:normAutofit/>
          </a:bodyPr>
          <a:lstStyle/>
          <a:p>
            <a:r>
              <a:rPr lang="en-US" sz="2000" dirty="0"/>
              <a:t>ISA-level code is what a compiler outputs (ignoring OS calls and symbolic assembly language for the moment).</a:t>
            </a:r>
          </a:p>
          <a:p>
            <a:pPr lvl="1"/>
            <a:r>
              <a:rPr lang="en-US" sz="2000" dirty="0"/>
              <a:t>Compiler writer needs to know the characteristics of ISA level to do so</a:t>
            </a:r>
          </a:p>
          <a:p>
            <a:pPr lvl="1"/>
            <a:r>
              <a:rPr lang="en-US" sz="2000" dirty="0"/>
              <a:t>Separation of levels can be a little murky</a:t>
            </a:r>
          </a:p>
          <a:p>
            <a:endParaRPr lang="en-US" sz="2000" dirty="0"/>
          </a:p>
          <a:p>
            <a:r>
              <a:rPr lang="en-US" sz="2000" dirty="0"/>
              <a:t>ISA level can be specified by a formal defining document</a:t>
            </a:r>
          </a:p>
          <a:p>
            <a:pPr lvl="1"/>
            <a:r>
              <a:rPr lang="en-US" sz="2000" dirty="0"/>
              <a:t>Memory model</a:t>
            </a:r>
          </a:p>
          <a:p>
            <a:pPr lvl="1"/>
            <a:r>
              <a:rPr lang="en-US" sz="2000" dirty="0"/>
              <a:t>Registers</a:t>
            </a:r>
          </a:p>
          <a:p>
            <a:pPr lvl="1"/>
            <a:r>
              <a:rPr lang="en-US" sz="2000" dirty="0"/>
              <a:t>Data types</a:t>
            </a:r>
          </a:p>
          <a:p>
            <a:pPr lvl="1"/>
            <a:r>
              <a:rPr lang="en-US" sz="2000" dirty="0"/>
              <a:t>Instructions</a:t>
            </a:r>
          </a:p>
          <a:p>
            <a:pPr lvl="1"/>
            <a:endParaRPr lang="en-US" sz="2000" dirty="0"/>
          </a:p>
          <a:p>
            <a:r>
              <a:rPr lang="en-US" sz="2000" dirty="0"/>
              <a:t>Often at least two execution modes</a:t>
            </a:r>
          </a:p>
          <a:p>
            <a:pPr lvl="1"/>
            <a:r>
              <a:rPr lang="en-US" sz="2000" b="1" dirty="0">
                <a:solidFill>
                  <a:schemeClr val="accent1"/>
                </a:solidFill>
              </a:rPr>
              <a:t>Kernel mode</a:t>
            </a:r>
            <a:r>
              <a:rPr lang="en-US" sz="2000" dirty="0"/>
              <a:t>: enabled for the operating system, allows all instructions</a:t>
            </a:r>
          </a:p>
          <a:p>
            <a:pPr lvl="1"/>
            <a:r>
              <a:rPr lang="en-US" sz="2000" b="1" dirty="0">
                <a:solidFill>
                  <a:schemeClr val="accent1"/>
                </a:solidFill>
              </a:rPr>
              <a:t>User mode</a:t>
            </a:r>
            <a:r>
              <a:rPr lang="en-US" sz="2000" dirty="0"/>
              <a:t>: enabled for applications, does not allow certain instructions</a:t>
            </a:r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Characteristics of ISA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6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43908" y="996164"/>
                <a:ext cx="8504427" cy="5772738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Memory is divided into cells, each of which has an address</a:t>
                </a:r>
              </a:p>
              <a:p>
                <a:r>
                  <a:rPr lang="en-US" sz="2000" dirty="0"/>
                  <a:t>Modern computers use 8-bit cells (bytes)</a:t>
                </a:r>
              </a:p>
              <a:p>
                <a:r>
                  <a:rPr lang="en-US" sz="2000" dirty="0"/>
                  <a:t>Address space</a:t>
                </a:r>
              </a:p>
              <a:p>
                <a:pPr lvl="1"/>
                <a:r>
                  <a:rPr lang="en-US" sz="2000" dirty="0"/>
                  <a:t>Most machines have a </a:t>
                </a:r>
                <a:r>
                  <a:rPr lang="en-US" sz="2000" b="1" dirty="0"/>
                  <a:t>single</a:t>
                </a:r>
                <a:r>
                  <a:rPr lang="en-US" sz="2000" dirty="0"/>
                  <a:t> linear address space at the ISA level, extending from address 0 up to some maximum, often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000" dirty="0"/>
                  <a:t> or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2000" dirty="0"/>
              </a:p>
              <a:p>
                <a:pPr lvl="1"/>
                <a:r>
                  <a:rPr lang="en-US" sz="2000" dirty="0"/>
                  <a:t>A few have separate address space for instructions and data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</m:sSup>
                  </m:oMath>
                </a14:m>
                <a:r>
                  <a:rPr lang="en-US" sz="2000" dirty="0"/>
                  <a:t> bytes of program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</m:sSup>
                  </m:oMath>
                </a14:m>
                <a:r>
                  <a:rPr lang="en-US" sz="2000" dirty="0"/>
                  <a:t> bytes of data</a:t>
                </a:r>
              </a:p>
              <a:p>
                <a:pPr lvl="2"/>
                <a:r>
                  <a:rPr lang="en-US" sz="2000" dirty="0"/>
                  <a:t>More complex</a:t>
                </a:r>
              </a:p>
              <a:p>
                <a:pPr lvl="2"/>
                <a:r>
                  <a:rPr lang="en-US" sz="2000" dirty="0"/>
                  <a:t>Only need 32-bit address</a:t>
                </a:r>
              </a:p>
              <a:p>
                <a:pPr lvl="2"/>
                <a:r>
                  <a:rPr lang="en-US" sz="2000" dirty="0"/>
                  <a:t>Impossible for program to accidently overwrite itself</a:t>
                </a:r>
              </a:p>
              <a:p>
                <a:r>
                  <a:rPr lang="en-US" sz="2000" dirty="0"/>
                  <a:t>ISA usually has instructions for operating on words rather than bytes</a:t>
                </a:r>
              </a:p>
              <a:p>
                <a:pPr lvl="1"/>
                <a:r>
                  <a:rPr lang="en-US" sz="2000" b="1" dirty="0">
                    <a:solidFill>
                      <a:schemeClr val="accent1"/>
                    </a:solidFill>
                  </a:rPr>
                  <a:t>Alignment</a:t>
                </a:r>
                <a:r>
                  <a:rPr lang="en-US" sz="2000" dirty="0"/>
                  <a:t> is often required because memories operator more efficiently that way</a:t>
                </a:r>
              </a:p>
              <a:p>
                <a:pPr lvl="1"/>
                <a:r>
                  <a:rPr lang="en-US" sz="2000" dirty="0"/>
                  <a:t>Machines often fetch words from memory, not bytes</a:t>
                </a:r>
              </a:p>
              <a:p>
                <a:pPr lvl="1"/>
                <a:r>
                  <a:rPr lang="en-US" sz="2000" dirty="0"/>
                  <a:t>With 8-byte (64 bit) words, addresses that are multiples of 8 are aligned to the words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F366DB-B829-EB4C-97D3-51DAFB5852B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3908" y="996164"/>
                <a:ext cx="8504427" cy="5772738"/>
              </a:xfrm>
              <a:blipFill>
                <a:blip r:embed="rId3"/>
                <a:stretch>
                  <a:fillRect l="-447" t="-1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Memory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9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D437F526-EC58-9F45-9EBD-9B84A3D3B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00" y="3882533"/>
            <a:ext cx="8848642" cy="2901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996164"/>
            <a:ext cx="8504427" cy="5772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Consider a 4-byte word</a:t>
            </a:r>
          </a:p>
          <a:p>
            <a:r>
              <a:rPr lang="en-US" sz="2000" dirty="0"/>
              <a:t>If </a:t>
            </a:r>
            <a:r>
              <a:rPr lang="en-US" sz="2000" dirty="0">
                <a:solidFill>
                  <a:schemeClr val="accent1"/>
                </a:solidFill>
              </a:rPr>
              <a:t>aligned</a:t>
            </a:r>
            <a:r>
              <a:rPr lang="en-US" sz="2000" dirty="0"/>
              <a:t>, the word would reside at an address which is a multiple of 4</a:t>
            </a:r>
          </a:p>
          <a:p>
            <a:r>
              <a:rPr lang="en-US" sz="2000" dirty="0"/>
              <a:t>If </a:t>
            </a:r>
            <a:r>
              <a:rPr lang="en-US" sz="2000" dirty="0">
                <a:solidFill>
                  <a:schemeClr val="accent1"/>
                </a:solidFill>
              </a:rPr>
              <a:t>not aligned</a:t>
            </a:r>
            <a:r>
              <a:rPr lang="en-US" sz="2000" dirty="0"/>
              <a:t>, the word could reside at address 7. Reading the word requires memory operation to </a:t>
            </a:r>
          </a:p>
          <a:p>
            <a:pPr lvl="1"/>
            <a:r>
              <a:rPr lang="en-US" sz="2000" dirty="0"/>
              <a:t>get bytes 0 – 7 (disregarding bytes 0-6)</a:t>
            </a:r>
          </a:p>
          <a:p>
            <a:pPr lvl="1"/>
            <a:r>
              <a:rPr lang="en-US" sz="2000" dirty="0"/>
              <a:t>get bytes 8-15 (disregarding bytes 11-15)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Consider an 8-byte word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Alignment: a couple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3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766175"/>
            <a:ext cx="8504427" cy="5772738"/>
          </a:xfrm>
        </p:spPr>
        <p:txBody>
          <a:bodyPr>
            <a:noAutofit/>
          </a:bodyPr>
          <a:lstStyle/>
          <a:p>
            <a:r>
              <a:rPr lang="en-US" sz="1800" dirty="0"/>
              <a:t>Provided by the microarchitecture, but some registers are visible to the ISA level</a:t>
            </a:r>
          </a:p>
          <a:p>
            <a:r>
              <a:rPr lang="en-US" sz="1800" b="1" dirty="0">
                <a:solidFill>
                  <a:schemeClr val="accent1"/>
                </a:solidFill>
              </a:rPr>
              <a:t>Special purpose registers</a:t>
            </a:r>
          </a:p>
          <a:p>
            <a:pPr lvl="1"/>
            <a:r>
              <a:rPr lang="en-US" dirty="0"/>
              <a:t>Specific uses related to execution</a:t>
            </a:r>
          </a:p>
          <a:p>
            <a:pPr lvl="1"/>
            <a:r>
              <a:rPr lang="en-US" dirty="0"/>
              <a:t>Example: stack pointer, program counter, etc. </a:t>
            </a:r>
          </a:p>
          <a:p>
            <a:pPr lvl="1"/>
            <a:r>
              <a:rPr lang="en-US" dirty="0"/>
              <a:t>IJVM registers were all special purpose</a:t>
            </a:r>
          </a:p>
          <a:p>
            <a:pPr lvl="1"/>
            <a:r>
              <a:rPr lang="en-US" dirty="0"/>
              <a:t>Some are only available in kernel mode</a:t>
            </a:r>
          </a:p>
          <a:p>
            <a:pPr lvl="1"/>
            <a:r>
              <a:rPr lang="en-US" dirty="0"/>
              <a:t>Flags register, or </a:t>
            </a:r>
            <a:r>
              <a:rPr lang="en-US" b="1" dirty="0">
                <a:solidFill>
                  <a:schemeClr val="accent1"/>
                </a:solidFill>
              </a:rPr>
              <a:t>PSW</a:t>
            </a:r>
            <a:r>
              <a:rPr lang="en-US" dirty="0">
                <a:solidFill>
                  <a:schemeClr val="accent1"/>
                </a:solidFill>
              </a:rPr>
              <a:t> (Program Status Word)</a:t>
            </a:r>
            <a:r>
              <a:rPr lang="en-US" dirty="0"/>
              <a:t>: miscellaneous bits needed by CPU. Includes condition codes set by ALU, typically</a:t>
            </a:r>
          </a:p>
          <a:p>
            <a:pPr lvl="2"/>
            <a:r>
              <a:rPr lang="en-US" sz="1800" b="1" dirty="0"/>
              <a:t>N</a:t>
            </a:r>
            <a:r>
              <a:rPr lang="en-US" sz="1800" dirty="0"/>
              <a:t> - set when result was </a:t>
            </a:r>
            <a:r>
              <a:rPr lang="en-US" sz="1800" b="1" dirty="0">
                <a:solidFill>
                  <a:schemeClr val="accent1"/>
                </a:solidFill>
              </a:rPr>
              <a:t>N</a:t>
            </a:r>
            <a:r>
              <a:rPr lang="en-US" sz="1800" dirty="0"/>
              <a:t>egative</a:t>
            </a:r>
          </a:p>
          <a:p>
            <a:pPr lvl="2"/>
            <a:r>
              <a:rPr lang="en-US" sz="1800" b="1" dirty="0"/>
              <a:t>Z </a:t>
            </a:r>
            <a:r>
              <a:rPr lang="en-US" sz="1800" dirty="0"/>
              <a:t>– set when result was </a:t>
            </a:r>
            <a:r>
              <a:rPr lang="en-US" sz="1800" b="1" dirty="0">
                <a:solidFill>
                  <a:schemeClr val="accent1"/>
                </a:solidFill>
              </a:rPr>
              <a:t>Z</a:t>
            </a:r>
            <a:r>
              <a:rPr lang="en-US" sz="1800" dirty="0"/>
              <a:t>ero</a:t>
            </a:r>
          </a:p>
          <a:p>
            <a:pPr lvl="2"/>
            <a:r>
              <a:rPr lang="en-US" sz="1800" b="1" dirty="0"/>
              <a:t>V </a:t>
            </a:r>
            <a:r>
              <a:rPr lang="en-US" sz="1800" dirty="0"/>
              <a:t>– set when result caused </a:t>
            </a:r>
            <a:r>
              <a:rPr lang="en-US" sz="1800" dirty="0" err="1"/>
              <a:t>o</a:t>
            </a:r>
            <a:r>
              <a:rPr lang="en-US" sz="1800" b="1" dirty="0" err="1">
                <a:solidFill>
                  <a:schemeClr val="accent1"/>
                </a:solidFill>
              </a:rPr>
              <a:t>V</a:t>
            </a:r>
            <a:r>
              <a:rPr lang="en-US" sz="1800" dirty="0" err="1"/>
              <a:t>erflow</a:t>
            </a:r>
            <a:endParaRPr lang="en-US" sz="1800" dirty="0"/>
          </a:p>
          <a:p>
            <a:pPr lvl="2"/>
            <a:r>
              <a:rPr lang="en-US" sz="1800" b="1" dirty="0"/>
              <a:t>C </a:t>
            </a:r>
            <a:r>
              <a:rPr lang="en-US" sz="1800" dirty="0"/>
              <a:t>– set when result caused a </a:t>
            </a:r>
            <a:r>
              <a:rPr lang="en-US" sz="1800" b="1" dirty="0">
                <a:solidFill>
                  <a:schemeClr val="accent1"/>
                </a:solidFill>
              </a:rPr>
              <a:t>C</a:t>
            </a:r>
            <a:r>
              <a:rPr lang="en-US" sz="1800" dirty="0"/>
              <a:t>arry out of the leftmost bit</a:t>
            </a:r>
          </a:p>
          <a:p>
            <a:pPr lvl="2"/>
            <a:r>
              <a:rPr lang="en-US" sz="1800" b="1" dirty="0"/>
              <a:t>P </a:t>
            </a:r>
            <a:r>
              <a:rPr lang="en-US" sz="1800" dirty="0"/>
              <a:t>– set when the result had even </a:t>
            </a:r>
            <a:r>
              <a:rPr lang="en-US" sz="1800" b="1" dirty="0">
                <a:solidFill>
                  <a:schemeClr val="accent1"/>
                </a:solidFill>
              </a:rPr>
              <a:t>P</a:t>
            </a:r>
            <a:r>
              <a:rPr lang="en-US" sz="1800" dirty="0"/>
              <a:t>arity</a:t>
            </a:r>
            <a:endParaRPr lang="en-US" dirty="0"/>
          </a:p>
          <a:p>
            <a:r>
              <a:rPr lang="en-US" sz="1800" b="1" dirty="0">
                <a:solidFill>
                  <a:schemeClr val="accent1"/>
                </a:solidFill>
              </a:rPr>
              <a:t>General purpose registers</a:t>
            </a:r>
          </a:p>
          <a:p>
            <a:pPr lvl="1"/>
            <a:r>
              <a:rPr lang="en-US" dirty="0"/>
              <a:t>Available for the program to use for any purpose</a:t>
            </a:r>
          </a:p>
          <a:p>
            <a:pPr lvl="1"/>
            <a:r>
              <a:rPr lang="en-US" dirty="0"/>
              <a:t>Example: temporary arithmetic results, etc.</a:t>
            </a:r>
          </a:p>
          <a:p>
            <a:pPr lvl="1"/>
            <a:r>
              <a:rPr lang="en-US" dirty="0"/>
              <a:t>Often interchangeable, but typically adopt conventions about usage</a:t>
            </a:r>
          </a:p>
          <a:p>
            <a:pPr lvl="2"/>
            <a:r>
              <a:rPr lang="en-US" sz="1800" dirty="0"/>
              <a:t>Example: deciding which registers would be used for parameters / procedure calls vs. scratch registers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3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1270535"/>
            <a:ext cx="8504427" cy="5332396"/>
          </a:xfrm>
        </p:spPr>
        <p:txBody>
          <a:bodyPr>
            <a:normAutofit/>
          </a:bodyPr>
          <a:lstStyle/>
          <a:p>
            <a:r>
              <a:rPr lang="en-US" sz="2200" dirty="0"/>
              <a:t>LOAD and STORE: Move data between memory and registers</a:t>
            </a:r>
          </a:p>
          <a:p>
            <a:endParaRPr lang="en-US" sz="2200" dirty="0"/>
          </a:p>
          <a:p>
            <a:r>
              <a:rPr lang="en-US" sz="2200" dirty="0"/>
              <a:t>MOVE: Copy data among registers</a:t>
            </a:r>
          </a:p>
          <a:p>
            <a:endParaRPr lang="en-US" sz="2200" dirty="0"/>
          </a:p>
          <a:p>
            <a:r>
              <a:rPr lang="en-US" sz="2200" dirty="0"/>
              <a:t>Arithmetic</a:t>
            </a:r>
          </a:p>
          <a:p>
            <a:endParaRPr lang="en-US" sz="2200" dirty="0"/>
          </a:p>
          <a:p>
            <a:r>
              <a:rPr lang="en-US" sz="2200" dirty="0"/>
              <a:t>Boolean</a:t>
            </a:r>
          </a:p>
          <a:p>
            <a:endParaRPr lang="en-US" sz="2200" dirty="0"/>
          </a:p>
          <a:p>
            <a:r>
              <a:rPr lang="en-US" sz="2200" dirty="0"/>
              <a:t>Compare and branch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Categories of instructions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70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366DB-B829-EB4C-97D3-51DAFB58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08" y="1270535"/>
            <a:ext cx="8504427" cy="5332396"/>
          </a:xfrm>
        </p:spPr>
        <p:txBody>
          <a:bodyPr>
            <a:normAutofit/>
          </a:bodyPr>
          <a:lstStyle/>
          <a:p>
            <a:r>
              <a:rPr lang="en-US" sz="2200" b="1" dirty="0">
                <a:solidFill>
                  <a:schemeClr val="accent1"/>
                </a:solidFill>
              </a:rPr>
              <a:t>Intel’s IA-32</a:t>
            </a:r>
            <a:r>
              <a:rPr lang="en-US" sz="2200" dirty="0"/>
              <a:t>, as embodied in the Core i7</a:t>
            </a:r>
          </a:p>
          <a:p>
            <a:pPr lvl="1"/>
            <a:r>
              <a:rPr lang="en-US" sz="1900" dirty="0"/>
              <a:t>Desktop machines and server farms</a:t>
            </a:r>
          </a:p>
          <a:p>
            <a:pPr marL="342900" lvl="1" indent="0">
              <a:buNone/>
            </a:pPr>
            <a:endParaRPr lang="en-US" sz="1900" dirty="0"/>
          </a:p>
          <a:p>
            <a:r>
              <a:rPr lang="en-US" sz="2200" b="1" dirty="0">
                <a:solidFill>
                  <a:schemeClr val="accent1"/>
                </a:solidFill>
              </a:rPr>
              <a:t>ARM v7 architecture</a:t>
            </a:r>
            <a:r>
              <a:rPr lang="en-US" sz="2200" dirty="0"/>
              <a:t>, implemented in the OMAP4430 system on a chip</a:t>
            </a:r>
          </a:p>
          <a:p>
            <a:pPr lvl="1"/>
            <a:r>
              <a:rPr lang="en-US" sz="1900" dirty="0"/>
              <a:t>Phones, tablets, other mobile devices</a:t>
            </a:r>
          </a:p>
          <a:p>
            <a:pPr lvl="1"/>
            <a:endParaRPr lang="en-US" sz="1900" dirty="0"/>
          </a:p>
          <a:p>
            <a:r>
              <a:rPr lang="en-US" sz="2200" b="1" dirty="0">
                <a:solidFill>
                  <a:schemeClr val="accent1"/>
                </a:solidFill>
              </a:rPr>
              <a:t>AVR 8-bit architecture</a:t>
            </a:r>
            <a:r>
              <a:rPr lang="en-US" sz="2200" dirty="0"/>
              <a:t>, used by the ATmega168 microcontroller</a:t>
            </a:r>
          </a:p>
          <a:p>
            <a:pPr lvl="1"/>
            <a:r>
              <a:rPr lang="en-US" sz="1900" dirty="0"/>
              <a:t>Low-end embedded systems such as traffic lights &amp; clock radios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C0885-95E8-084B-9D21-A998FA578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65" y="89098"/>
            <a:ext cx="8552670" cy="907066"/>
          </a:xfrm>
        </p:spPr>
        <p:txBody>
          <a:bodyPr/>
          <a:lstStyle/>
          <a:p>
            <a:r>
              <a:rPr lang="en-US" dirty="0"/>
              <a:t>Examples of ISAs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21ECF1-18A3-C54A-AD7D-E6836213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9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32928</TotalTime>
  <Words>836</Words>
  <Application>Microsoft Macintosh PowerPoint</Application>
  <PresentationFormat>On-screen Show (4:3)</PresentationFormat>
  <Paragraphs>135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Instruction Set Architecture Level</vt:lpstr>
      <vt:lpstr>Instruction Set Architecture (ISA) level</vt:lpstr>
      <vt:lpstr>What makes a good ISA?</vt:lpstr>
      <vt:lpstr>Characteristics of ISA level</vt:lpstr>
      <vt:lpstr>Memory Models</vt:lpstr>
      <vt:lpstr>Alignment: a couple examples</vt:lpstr>
      <vt:lpstr>Registers</vt:lpstr>
      <vt:lpstr>Categories of instructions</vt:lpstr>
      <vt:lpstr>Examples of ISAs</vt:lpstr>
      <vt:lpstr>Overview of the Core i7 ISA Level: primary registers</vt:lpstr>
      <vt:lpstr>Overview of the OMAP4430 ARM ISA Level: general registers</vt:lpstr>
      <vt:lpstr>Overview of the ATmega168 AVR ISA Level: on-chip register and memory organization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85</cp:revision>
  <cp:lastPrinted>2021-08-27T16:12:24Z</cp:lastPrinted>
  <dcterms:created xsi:type="dcterms:W3CDTF">2021-08-22T21:24:08Z</dcterms:created>
  <dcterms:modified xsi:type="dcterms:W3CDTF">2021-10-25T03:29:51Z</dcterms:modified>
</cp:coreProperties>
</file>