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2"/>
  </p:notesMasterIdLst>
  <p:sldIdLst>
    <p:sldId id="387" r:id="rId2"/>
    <p:sldId id="407" r:id="rId3"/>
    <p:sldId id="403" r:id="rId4"/>
    <p:sldId id="408" r:id="rId5"/>
    <p:sldId id="409" r:id="rId6"/>
    <p:sldId id="410" r:id="rId7"/>
    <p:sldId id="413" r:id="rId8"/>
    <p:sldId id="415" r:id="rId9"/>
    <p:sldId id="414" r:id="rId10"/>
    <p:sldId id="41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69"/>
    <p:restoredTop sz="93197"/>
  </p:normalViewPr>
  <p:slideViewPr>
    <p:cSldViewPr snapToGrid="0" snapToObjects="1">
      <p:cViewPr varScale="1">
        <p:scale>
          <a:sx n="119" d="100"/>
          <a:sy n="119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37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9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91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10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29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80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5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10/21/21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10/21/21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10/21/21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6392"/>
          </a:xfrm>
        </p:spPr>
        <p:txBody>
          <a:bodyPr/>
          <a:lstStyle/>
          <a:p>
            <a:r>
              <a:rPr lang="en-US" dirty="0"/>
              <a:t>Microarchitecture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05676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4.3</a:t>
            </a:r>
          </a:p>
        </p:txBody>
      </p:sp>
      <p:pic>
        <p:nvPicPr>
          <p:cNvPr id="4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9BB254C0-CD55-FA45-93B9-309BE836B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948" y="1594428"/>
            <a:ext cx="6394908" cy="4985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6C2FF6-67DC-4D4C-AD3C-5B4F3CE2A309}"/>
              </a:ext>
            </a:extLst>
          </p:cNvPr>
          <p:cNvSpPr/>
          <p:nvPr/>
        </p:nvSpPr>
        <p:spPr>
          <a:xfrm>
            <a:off x="1291210" y="4352214"/>
            <a:ext cx="1043199" cy="1449020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AC791E-D04A-1F47-B8C5-839DBEDA2570}"/>
              </a:ext>
            </a:extLst>
          </p:cNvPr>
          <p:cNvSpPr txBox="1"/>
          <p:nvPr/>
        </p:nvSpPr>
        <p:spPr>
          <a:xfrm>
            <a:off x="1291211" y="4347145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IJVM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9449BC-20CD-F241-88A6-6369F7128868}"/>
              </a:ext>
            </a:extLst>
          </p:cNvPr>
          <p:cNvSpPr txBox="1"/>
          <p:nvPr/>
        </p:nvSpPr>
        <p:spPr>
          <a:xfrm>
            <a:off x="1294432" y="5238861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Mic-1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015C01-54B7-7C44-88C6-4AD1AF03A4AF}"/>
              </a:ext>
            </a:extLst>
          </p:cNvPr>
          <p:cNvSpPr txBox="1"/>
          <p:nvPr/>
        </p:nvSpPr>
        <p:spPr>
          <a:xfrm>
            <a:off x="1029887" y="3943072"/>
            <a:ext cx="1160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accent1"/>
                </a:solidFill>
              </a:rPr>
              <a:t>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65371A-ED90-B347-BC02-FABC40B788E5}"/>
              </a:ext>
            </a:extLst>
          </p:cNvPr>
          <p:cNvSpPr txBox="1"/>
          <p:nvPr/>
        </p:nvSpPr>
        <p:spPr>
          <a:xfrm>
            <a:off x="6157455" y="523886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micro</a:t>
            </a:r>
            <a:r>
              <a:rPr lang="en-US" sz="2000" dirty="0">
                <a:solidFill>
                  <a:schemeClr val="accent1"/>
                </a:solidFill>
              </a:rPr>
              <a:t>architecture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0228F-441C-5B4E-9937-20F26DF77ED0}"/>
              </a:ext>
            </a:extLst>
          </p:cNvPr>
          <p:cNvSpPr txBox="1"/>
          <p:nvPr/>
        </p:nvSpPr>
        <p:spPr>
          <a:xfrm>
            <a:off x="6157454" y="4297724"/>
            <a:ext cx="2141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1"/>
                </a:solidFill>
              </a:rPr>
              <a:t>macro</a:t>
            </a:r>
            <a:r>
              <a:rPr lang="en-US" sz="2000" dirty="0" err="1">
                <a:solidFill>
                  <a:schemeClr val="accent1"/>
                </a:solidFill>
              </a:rPr>
              <a:t>architecture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5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F288-87E8-C242-AB26-9A16A320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528508"/>
            <a:ext cx="7886700" cy="1033968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add_procedure.jas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7C578-FE60-314B-8242-35654B2E1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12" y="3043593"/>
            <a:ext cx="7886700" cy="1033968"/>
          </a:xfrm>
        </p:spPr>
        <p:txBody>
          <a:bodyPr>
            <a:normAutofit/>
          </a:bodyPr>
          <a:lstStyle/>
          <a:p>
            <a:r>
              <a:rPr lang="en-US" sz="2600" dirty="0"/>
              <a:t>See Fig 4-17 for the mapping of all IJVM instructions to Mic-1 microinstructions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DDDD4-D6F5-B049-823C-2BEEE09B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6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915482"/>
            <a:ext cx="8695935" cy="5942518"/>
          </a:xfrm>
        </p:spPr>
        <p:txBody>
          <a:bodyPr>
            <a:normAutofit/>
          </a:bodyPr>
          <a:lstStyle/>
          <a:p>
            <a:r>
              <a:rPr lang="en-US" sz="1800" dirty="0"/>
              <a:t>No memory addresses are used directly at the ISA level</a:t>
            </a:r>
          </a:p>
          <a:p>
            <a:r>
              <a:rPr lang="en-US" sz="1800" dirty="0"/>
              <a:t>All variable references are relative to some base address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Areas:</a:t>
            </a:r>
          </a:p>
          <a:p>
            <a:r>
              <a:rPr lang="en-US" sz="1800" b="1" dirty="0">
                <a:solidFill>
                  <a:schemeClr val="accent1"/>
                </a:solidFill>
              </a:rPr>
              <a:t>Constant Pool</a:t>
            </a:r>
          </a:p>
          <a:p>
            <a:pPr lvl="1"/>
            <a:r>
              <a:rPr lang="en-US" dirty="0"/>
              <a:t>Read-only</a:t>
            </a:r>
          </a:p>
          <a:p>
            <a:pPr lvl="1"/>
            <a:r>
              <a:rPr lang="en-US" dirty="0"/>
              <a:t>Stores constants and strings</a:t>
            </a:r>
          </a:p>
          <a:p>
            <a:pPr lvl="1"/>
            <a:r>
              <a:rPr lang="en-US" dirty="0"/>
              <a:t>Loaded when the program is brought into memory</a:t>
            </a:r>
          </a:p>
          <a:p>
            <a:pPr lvl="1"/>
            <a:r>
              <a:rPr lang="en-US" b="1" dirty="0"/>
              <a:t>CPP</a:t>
            </a:r>
            <a:r>
              <a:rPr lang="en-US" dirty="0"/>
              <a:t> points to the beginning of the constant pool</a:t>
            </a:r>
          </a:p>
          <a:p>
            <a:pPr lvl="1"/>
            <a:endParaRPr lang="en-US" dirty="0"/>
          </a:p>
          <a:p>
            <a:r>
              <a:rPr lang="en-US" sz="1800" b="1" dirty="0">
                <a:solidFill>
                  <a:schemeClr val="accent1"/>
                </a:solidFill>
              </a:rPr>
              <a:t>Local Variable Frame &amp; Operand Stack</a:t>
            </a:r>
          </a:p>
          <a:p>
            <a:pPr lvl="1"/>
            <a:r>
              <a:rPr lang="en-US" dirty="0"/>
              <a:t>Area of the call stack between </a:t>
            </a:r>
            <a:r>
              <a:rPr lang="en-US" b="1" dirty="0"/>
              <a:t>LV</a:t>
            </a:r>
            <a:r>
              <a:rPr lang="en-US" dirty="0"/>
              <a:t> and </a:t>
            </a:r>
            <a:r>
              <a:rPr lang="en-US" b="1" dirty="0"/>
              <a:t>SP</a:t>
            </a:r>
          </a:p>
          <a:p>
            <a:pPr lvl="1"/>
            <a:endParaRPr lang="en-US" b="1" dirty="0"/>
          </a:p>
          <a:p>
            <a:r>
              <a:rPr lang="en-US" sz="1800" b="1" dirty="0">
                <a:solidFill>
                  <a:schemeClr val="accent1"/>
                </a:solidFill>
              </a:rPr>
              <a:t>Method Area (the code)</a:t>
            </a:r>
          </a:p>
          <a:p>
            <a:pPr lvl="1"/>
            <a:r>
              <a:rPr lang="en-US" dirty="0"/>
              <a:t>Contains the program itself</a:t>
            </a:r>
          </a:p>
          <a:p>
            <a:pPr lvl="1"/>
            <a:r>
              <a:rPr lang="en-US" dirty="0"/>
              <a:t>Often called “text segment” in UNIX processes</a:t>
            </a:r>
          </a:p>
          <a:p>
            <a:pPr lvl="1"/>
            <a:r>
              <a:rPr lang="en-US" dirty="0"/>
              <a:t>Treated as a byte array</a:t>
            </a:r>
          </a:p>
          <a:p>
            <a:pPr lvl="1"/>
            <a:r>
              <a:rPr lang="en-US" b="1" dirty="0"/>
              <a:t>PC</a:t>
            </a:r>
            <a:r>
              <a:rPr lang="en-US" dirty="0"/>
              <a:t> stores the address of the instruction to be fetched out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IJVM Memory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F5CFB988-BF06-0C4D-A30C-72E2C8168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93" r="68596"/>
          <a:stretch/>
        </p:blipFill>
        <p:spPr bwMode="auto">
          <a:xfrm>
            <a:off x="7456395" y="1582134"/>
            <a:ext cx="1669564" cy="143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0EBB5853-8A92-624E-AF19-77A19FB4A0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9" r="32167"/>
          <a:stretch/>
        </p:blipFill>
        <p:spPr bwMode="auto">
          <a:xfrm>
            <a:off x="6137518" y="3112081"/>
            <a:ext cx="1669564" cy="265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49C61B59-5282-5540-BF6D-3E3E23574C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17" t="19924"/>
          <a:stretch/>
        </p:blipFill>
        <p:spPr bwMode="auto">
          <a:xfrm>
            <a:off x="7418522" y="4729426"/>
            <a:ext cx="1540865" cy="212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38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27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141940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INVOKEVIRTUAL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Return from method with integer value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0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1A61C9D0-0596-144D-82B7-FDAB7D932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1" y="1883129"/>
            <a:ext cx="70389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915482"/>
            <a:ext cx="8695935" cy="1935294"/>
          </a:xfrm>
        </p:spPr>
        <p:txBody>
          <a:bodyPr>
            <a:normAutofit/>
          </a:bodyPr>
          <a:lstStyle/>
          <a:p>
            <a:r>
              <a:rPr lang="en-US" sz="1800" dirty="0"/>
              <a:t>IJVM instruction for calling a procedure</a:t>
            </a:r>
          </a:p>
          <a:p>
            <a:r>
              <a:rPr lang="en-US" sz="1800" dirty="0"/>
              <a:t>To call a procedure</a:t>
            </a:r>
          </a:p>
          <a:p>
            <a:pPr lvl="1"/>
            <a:r>
              <a:rPr lang="en-US" dirty="0"/>
              <a:t>Push OBJREF onto the stack (for consistency with JVM)</a:t>
            </a:r>
          </a:p>
          <a:p>
            <a:pPr lvl="1"/>
            <a:r>
              <a:rPr lang="en-US" dirty="0"/>
              <a:t>Push the procedure arguments onto the stack</a:t>
            </a:r>
          </a:p>
          <a:p>
            <a:pPr lvl="1"/>
            <a:r>
              <a:rPr lang="en-US" dirty="0"/>
              <a:t>Issue INVOKEVIRTUAL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INVOKEVIRTUAL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20A2E-B7F6-4748-84C4-597FD146322C}"/>
              </a:ext>
            </a:extLst>
          </p:cNvPr>
          <p:cNvSpPr/>
          <p:nvPr/>
        </p:nvSpPr>
        <p:spPr>
          <a:xfrm>
            <a:off x="628650" y="6352144"/>
            <a:ext cx="7706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Memory before executing INVOKEVIRTUAL.                            After executing it.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6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75" y="915482"/>
            <a:ext cx="8652568" cy="1935294"/>
          </a:xfrm>
        </p:spPr>
        <p:txBody>
          <a:bodyPr>
            <a:normAutofit/>
          </a:bodyPr>
          <a:lstStyle/>
          <a:p>
            <a:r>
              <a:rPr lang="en-US" sz="1800" dirty="0"/>
              <a:t>IJVM instruction for returning from a procedure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IRETURN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20A2E-B7F6-4748-84C4-597FD146322C}"/>
              </a:ext>
            </a:extLst>
          </p:cNvPr>
          <p:cNvSpPr/>
          <p:nvPr/>
        </p:nvSpPr>
        <p:spPr>
          <a:xfrm>
            <a:off x="628650" y="6352144"/>
            <a:ext cx="7706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Memory before executing IRETURN.                            After executing it.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15F6351-C5F9-F14E-98AD-FC81A5435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47" y="1489060"/>
            <a:ext cx="6524625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50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IADD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their sum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49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4" y="53775"/>
            <a:ext cx="8552670" cy="556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IJVM Instruction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D947CC-93E2-E447-B6D2-D722A602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089630"/>
              </p:ext>
            </p:extLst>
          </p:nvPr>
        </p:nvGraphicFramePr>
        <p:xfrm>
          <a:off x="394965" y="610123"/>
          <a:ext cx="8354069" cy="6076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3985">
                  <a:extLst>
                    <a:ext uri="{9D8B030D-6E8A-4147-A177-3AD203B41FA5}">
                      <a16:colId xmlns:a16="http://schemas.microsoft.com/office/drawing/2014/main" val="3735349511"/>
                    </a:ext>
                  </a:extLst>
                </a:gridCol>
                <a:gridCol w="1293985">
                  <a:extLst>
                    <a:ext uri="{9D8B030D-6E8A-4147-A177-3AD203B41FA5}">
                      <a16:colId xmlns:a16="http://schemas.microsoft.com/office/drawing/2014/main" val="344020389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981703350"/>
                    </a:ext>
                  </a:extLst>
                </a:gridCol>
                <a:gridCol w="4120178">
                  <a:extLst>
                    <a:ext uri="{9D8B030D-6E8A-4147-A177-3AD203B41FA5}">
                      <a16:colId xmlns:a16="http://schemas.microsoft.com/office/drawing/2014/main" val="2521299795"/>
                    </a:ext>
                  </a:extLst>
                </a:gridCol>
              </a:tblGrid>
              <a:tr h="348493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Op-code</a:t>
                      </a:r>
                      <a:b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4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(Hex)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/>
                        <a:t>Assembly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Language</a:t>
                      </a:r>
                      <a:br>
                        <a:rPr lang="en-US" sz="1400" b="1" u="sng"/>
                      </a:br>
                      <a:r>
                        <a:rPr lang="en-US" sz="1400" b="1" u="sng"/>
                        <a:t>Mnemonic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Operands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Description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78985420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BIPUSH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a byte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224175861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DUP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Copy top word on stack and push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809454949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GOTO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Unconditional jump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99751672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0x60 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IADD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their sum</a:t>
                      </a:r>
                    </a:p>
                  </a:txBody>
                  <a:tcPr marL="36954" marR="36954" marT="18477" marB="1847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86105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0x7E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IAND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two words from stack; push Boolean AND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31008165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0x99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word from stack and branch if it is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6570815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0x9B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IFLT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Pop word from stack and branch if it is less than zero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2675134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0x9F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IF_ICMPEQ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label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 and branch if they are equal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29087018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IINC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name, byte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Add a constant value to a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864803999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0x15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ILOAD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local variable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278438083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0xB6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INVOKEVIRTUAL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method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Invoke a method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06555676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0x80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IOR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Boolean OR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359116380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0xAC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IRETURN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Return from method with integer value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46770697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0x36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ISTORE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variable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word from stack and store in local variable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879025982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0x64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ISUB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 two words from stack; push their difference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4050822813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0x13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LDC_W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name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Push constant from constant pool onto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2122765424"/>
                  </a:ext>
                </a:extLst>
              </a:tr>
              <a:tr h="14614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0x00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 nothing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516662434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0x57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Delete word from top of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3515213456"/>
                  </a:ext>
                </a:extLst>
              </a:tr>
              <a:tr h="24731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0x5F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Swap the two top words on the stack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1936258548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0xC4 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WIDE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N/A</a:t>
                      </a:r>
                    </a:p>
                  </a:txBody>
                  <a:tcPr marL="36954" marR="36954" marT="18477" marB="1847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Prefix instruction; next instruction has a 16-bit index</a:t>
                      </a:r>
                    </a:p>
                  </a:txBody>
                  <a:tcPr marL="36954" marR="36954" marT="18477" marB="18477" anchor="ctr"/>
                </a:tc>
                <a:extLst>
                  <a:ext uri="{0D108BD9-81ED-4DB2-BD59-A6C34878D82A}">
                    <a16:rowId xmlns:a16="http://schemas.microsoft.com/office/drawing/2014/main" val="62989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636B70A9-8294-FE4F-A132-38E2EB4878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2"/>
          <a:stretch/>
        </p:blipFill>
        <p:spPr bwMode="auto">
          <a:xfrm>
            <a:off x="4836239" y="542631"/>
            <a:ext cx="4251847" cy="617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60" y="778958"/>
            <a:ext cx="5238580" cy="59425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ndale Mono" panose="020B0509000000000004" pitchFamily="49" charset="0"/>
              </a:rPr>
              <a:t>MAR = SP = SP – 1; </a:t>
            </a:r>
            <a:r>
              <a:rPr lang="en-US" sz="2000" dirty="0" err="1">
                <a:latin typeface="Andale Mono" panose="020B0509000000000004" pitchFamily="49" charset="0"/>
              </a:rPr>
              <a:t>rd</a:t>
            </a:r>
            <a:endParaRPr lang="en-US" sz="2000" dirty="0">
              <a:latin typeface="Andale Mono" panose="020B0509000000000004" pitchFamily="49" charset="0"/>
            </a:endParaRPr>
          </a:p>
          <a:p>
            <a:pPr marL="342900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Read in next-to-top word of stack</a:t>
            </a:r>
          </a:p>
          <a:p>
            <a:pPr lvl="1"/>
            <a:endParaRPr lang="en-US" sz="20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ndale Mono" panose="020B0509000000000004" pitchFamily="49" charset="0"/>
              </a:rPr>
              <a:t>H = TOS</a:t>
            </a:r>
          </a:p>
          <a:p>
            <a:pPr marL="342900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H = top of stack</a:t>
            </a:r>
          </a:p>
          <a:p>
            <a:pPr lvl="1"/>
            <a:endParaRPr lang="en-US" sz="20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ndale Mono" panose="020B0509000000000004" pitchFamily="49" charset="0"/>
              </a:rPr>
              <a:t>MDR = TOS = MDR + H; </a:t>
            </a:r>
            <a:r>
              <a:rPr lang="en-US" sz="2000" dirty="0" err="1">
                <a:latin typeface="Andale Mono" panose="020B0509000000000004" pitchFamily="49" charset="0"/>
              </a:rPr>
              <a:t>wr</a:t>
            </a:r>
            <a:r>
              <a:rPr lang="en-US" sz="2000" dirty="0">
                <a:latin typeface="Andale Mono" panose="020B0509000000000004" pitchFamily="49" charset="0"/>
              </a:rPr>
              <a:t>; </a:t>
            </a:r>
            <a:r>
              <a:rPr lang="en-US" sz="2000" dirty="0" err="1">
                <a:latin typeface="Andale Mono" panose="020B0509000000000004" pitchFamily="49" charset="0"/>
              </a:rPr>
              <a:t>goto</a:t>
            </a:r>
            <a:r>
              <a:rPr lang="en-US" sz="2000" dirty="0">
                <a:latin typeface="Andale Mono" panose="020B0509000000000004" pitchFamily="49" charset="0"/>
              </a:rPr>
              <a:t> Main1</a:t>
            </a:r>
          </a:p>
          <a:p>
            <a:pPr marL="342900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Add top two words; write to top of stack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IADD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F5CFB988-BF06-0C4D-A30C-72E2C8168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93" r="68596"/>
          <a:stretch/>
        </p:blipFill>
        <p:spPr bwMode="auto">
          <a:xfrm>
            <a:off x="264104" y="5288506"/>
            <a:ext cx="1669564" cy="143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0EBB5853-8A92-624E-AF19-77A19FB4A0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9" r="32167"/>
          <a:stretch/>
        </p:blipFill>
        <p:spPr bwMode="auto">
          <a:xfrm>
            <a:off x="1796788" y="4068640"/>
            <a:ext cx="1669564" cy="265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49C61B59-5282-5540-BF6D-3E3E23574C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17" t="19924"/>
          <a:stretch/>
        </p:blipFill>
        <p:spPr bwMode="auto">
          <a:xfrm>
            <a:off x="3417231" y="4592902"/>
            <a:ext cx="1540865" cy="212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75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32708</TotalTime>
  <Words>1280</Words>
  <Application>Microsoft Macintosh PowerPoint</Application>
  <PresentationFormat>On-screen Show (4:3)</PresentationFormat>
  <Paragraphs>404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Andale Mono</vt:lpstr>
      <vt:lpstr>Arial</vt:lpstr>
      <vt:lpstr>Calibri</vt:lpstr>
      <vt:lpstr>Calibri Light</vt:lpstr>
      <vt:lpstr>Office Theme</vt:lpstr>
      <vt:lpstr>Microarchitecture Level</vt:lpstr>
      <vt:lpstr>IJVM Memory Model</vt:lpstr>
      <vt:lpstr>IJVM Instruction Set</vt:lpstr>
      <vt:lpstr>IJVM Instruction Set</vt:lpstr>
      <vt:lpstr>INVOKEVIRTUAL</vt:lpstr>
      <vt:lpstr>IRETURN</vt:lpstr>
      <vt:lpstr>IJVM Instruction Set</vt:lpstr>
      <vt:lpstr>IJVM Instruction Set</vt:lpstr>
      <vt:lpstr>IADD</vt:lpstr>
      <vt:lpstr>Example: add_procedure.jas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82</cp:revision>
  <cp:lastPrinted>2021-08-27T16:12:24Z</cp:lastPrinted>
  <dcterms:created xsi:type="dcterms:W3CDTF">2021-08-22T21:24:08Z</dcterms:created>
  <dcterms:modified xsi:type="dcterms:W3CDTF">2021-10-22T16:50:50Z</dcterms:modified>
</cp:coreProperties>
</file>