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12"/>
  </p:notesMasterIdLst>
  <p:sldIdLst>
    <p:sldId id="387" r:id="rId2"/>
    <p:sldId id="407" r:id="rId3"/>
    <p:sldId id="403" r:id="rId4"/>
    <p:sldId id="408" r:id="rId5"/>
    <p:sldId id="409" r:id="rId6"/>
    <p:sldId id="410" r:id="rId7"/>
    <p:sldId id="413" r:id="rId8"/>
    <p:sldId id="415" r:id="rId9"/>
    <p:sldId id="414" r:id="rId10"/>
    <p:sldId id="41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69"/>
    <p:restoredTop sz="93197"/>
  </p:normalViewPr>
  <p:slideViewPr>
    <p:cSldViewPr snapToGrid="0" snapToObjects="1">
      <p:cViewPr varScale="1">
        <p:scale>
          <a:sx n="119" d="100"/>
          <a:sy n="119" d="100"/>
        </p:scale>
        <p:origin x="14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9B5B-3776-BE4F-868C-1B2A87EE9F55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97832-957E-7B43-BA87-5190060D9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48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37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9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91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10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129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80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54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C76B-F481-4B46-B84D-6C9FF7B42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11C9B-4099-5C4D-8B54-9DAE6FC3C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0679-A7C6-E14E-8539-DDC5D566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5BA7-582E-2140-8013-501BE95556AB}" type="datetime1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12A32-FCFF-6B4F-9CC9-FD9BCD88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63EB3-7D72-DB4C-AFDE-36AAC051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6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4FC3-190A-C940-894B-4AE78474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25167-94B0-8044-9E86-94CC0AF31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4F78B-EE2D-1943-84F5-53F02ED7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B990-0929-EA47-A12B-54F01F6A90B0}" type="datetime1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960DF-5DBA-994B-B183-14778DAF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1D950-8A20-A943-8117-A8E09CBB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F24E0-E21D-DA46-9F46-8C1C14B3A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F490-3917-5C43-B015-A4ADDF339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93D7-A4C7-4241-ABE8-67A4C12D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E5D3-4781-3041-87FF-D7E5DCAFBC7E}" type="datetime1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15236-F98F-FB4D-A41A-FFD6F439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6CCD7-E388-A04A-94BB-4A99D63B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A900-56CA-F94B-A7A4-1A308895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6751-F811-C040-9E4E-4EA98DF94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085FD-0970-424E-A8A5-C682BB7E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F7D8-1A93-3D41-8559-FE70918A9AAA}" type="datetime1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11FB-7852-FF47-A86B-1C4675E5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D7C2-5A59-A34C-B9A5-D3A81A0C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06947-0056-A642-818C-00ED1C27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DA323-644D-2643-98FF-C2EF094D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80BA5-5208-1941-9BE6-47471098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26E8-A393-7B49-8DA0-1E963770F884}" type="datetime1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0908B-8D59-C848-83B3-2361B452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C1D3-42CD-A64F-85D8-E66317C4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D585-19EF-054F-B7F8-A565B9B0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7AA2-8203-894A-9D0D-5156214F8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FAA03-4301-F949-A038-AA8AE7FEA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EF3C7-B4C8-0C4C-A19A-049C28EA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EA9B-264D-914A-8790-20CEE0CB9230}" type="datetime1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55031-5C0B-B544-A983-0BB29264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2D867-4F31-F04F-B03D-4FBDAAD8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D11D-1D8C-C74A-8E29-2E30B69D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33E3-4E94-3847-BFA6-CC644CC6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E07B7-4AC9-FD48-B2B4-8D4865C9C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D5226-1B0D-7B4C-A51D-B3D7B2C6A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55A05E-0817-AF44-B1A3-4272264DC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01F9DD-FE5F-F94D-94DB-EA1649A2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738D-0276-F842-B20C-E5E003DD496D}" type="datetime1">
              <a:rPr lang="en-US" smtClean="0"/>
              <a:t>10/21/21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3665F-C1B9-6E43-BAF5-72F75B98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2DA01-C01C-334C-8B07-5BB4C417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B4CA-C8E6-234B-8DB5-49995B23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E089E-06F0-C24B-A4B1-7E4062BE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245E-67B7-3048-B3B8-492D90AD5BC2}" type="datetime1">
              <a:rPr lang="en-US" smtClean="0"/>
              <a:t>10/21/21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50516-421F-7045-A955-C44FF99B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A7FF8-5841-044E-996A-5BDCD1F1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4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35543-8F30-BF45-9F03-45E21E17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042A-A58F-D948-8267-ED87F08E420F}" type="datetime1">
              <a:rPr lang="en-US" smtClean="0"/>
              <a:t>10/21/21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BBC4F-2AEB-9741-A167-353594E7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F73D3-42A3-C141-9F4B-E848C49B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7B3E-370A-6247-A2C1-2CD4E3E1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3033-CD8B-8941-B832-E889D39F1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86D72-1F53-5840-BA6A-4DD8D85EF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2AE9E-548B-8842-985F-F6A9242C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0420-CEB4-0B48-9D83-AEDCE8CCFFB1}" type="datetime1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37943-DC54-3C42-B6F4-562485CD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6FCC1-7060-EA49-8C42-2AC92045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9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7C82-2A23-1B45-B567-83B7F4F3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33D656-0F50-AC47-80E9-C0B348DCD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AF622-F83D-ED45-865E-F241EAB37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D394F-E5F9-C34A-ADFE-172CCC0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5B9-DE07-F440-8F4A-1B96236D1422}" type="datetime1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41C22-92DF-824D-8312-CB7416A7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8C75B-DBAA-D241-8A76-997FDA2D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C0006-094F-B34E-A95E-B763B8B3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62515-B95B-CA46-862A-B286B96E0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5C914-234E-1344-B41B-2B445D82A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15F45-6A6C-A54C-AFFB-D90B9D92EE06}" type="datetime1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44F4D-6A38-ED4E-A5EA-E53C2C10D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49903-ED0B-4744-946C-AE382CD41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5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C7AE-A8E6-8C4C-8712-40D076994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86392"/>
          </a:xfrm>
        </p:spPr>
        <p:txBody>
          <a:bodyPr/>
          <a:lstStyle/>
          <a:p>
            <a:r>
              <a:rPr lang="en-US" dirty="0"/>
              <a:t>Microarchitecture Level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6B6723-E89C-E44A-B50B-6AA9CE937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056766"/>
            <a:ext cx="6858000" cy="87761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Ch 4.3</a:t>
            </a:r>
          </a:p>
        </p:txBody>
      </p:sp>
      <p:pic>
        <p:nvPicPr>
          <p:cNvPr id="4" name="Content Placeholder 4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9BB254C0-CD55-FA45-93B9-309BE836B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9948" y="1594428"/>
            <a:ext cx="6394908" cy="498568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06C2FF6-67DC-4D4C-AD3C-5B4F3CE2A309}"/>
              </a:ext>
            </a:extLst>
          </p:cNvPr>
          <p:cNvSpPr/>
          <p:nvPr/>
        </p:nvSpPr>
        <p:spPr>
          <a:xfrm>
            <a:off x="1291210" y="4352214"/>
            <a:ext cx="1043199" cy="1449020"/>
          </a:xfrm>
          <a:prstGeom prst="rect">
            <a:avLst/>
          </a:prstGeom>
          <a:solidFill>
            <a:schemeClr val="accent1">
              <a:alpha val="2052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AC791E-D04A-1F47-B8C5-839DBEDA2570}"/>
              </a:ext>
            </a:extLst>
          </p:cNvPr>
          <p:cNvSpPr txBox="1"/>
          <p:nvPr/>
        </p:nvSpPr>
        <p:spPr>
          <a:xfrm>
            <a:off x="1291211" y="4347145"/>
            <a:ext cx="71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IJVM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9449BC-20CD-F241-88A6-6369F7128868}"/>
              </a:ext>
            </a:extLst>
          </p:cNvPr>
          <p:cNvSpPr txBox="1"/>
          <p:nvPr/>
        </p:nvSpPr>
        <p:spPr>
          <a:xfrm>
            <a:off x="1294432" y="5238861"/>
            <a:ext cx="787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Mic-1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015C01-54B7-7C44-88C6-4AD1AF03A4AF}"/>
              </a:ext>
            </a:extLst>
          </p:cNvPr>
          <p:cNvSpPr txBox="1"/>
          <p:nvPr/>
        </p:nvSpPr>
        <p:spPr>
          <a:xfrm>
            <a:off x="1029887" y="3943072"/>
            <a:ext cx="1160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accent1"/>
                </a:solidFill>
              </a:rPr>
              <a:t>Example: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65371A-ED90-B347-BC02-FABC40B788E5}"/>
              </a:ext>
            </a:extLst>
          </p:cNvPr>
          <p:cNvSpPr txBox="1"/>
          <p:nvPr/>
        </p:nvSpPr>
        <p:spPr>
          <a:xfrm>
            <a:off x="6157455" y="5238861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micro</a:t>
            </a:r>
            <a:r>
              <a:rPr lang="en-US" sz="2000" dirty="0">
                <a:solidFill>
                  <a:schemeClr val="accent1"/>
                </a:solidFill>
              </a:rPr>
              <a:t>architecture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00228F-441C-5B4E-9937-20F26DF77ED0}"/>
              </a:ext>
            </a:extLst>
          </p:cNvPr>
          <p:cNvSpPr txBox="1"/>
          <p:nvPr/>
        </p:nvSpPr>
        <p:spPr>
          <a:xfrm>
            <a:off x="6157454" y="4297724"/>
            <a:ext cx="21419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chemeClr val="accent1"/>
                </a:solidFill>
              </a:rPr>
              <a:t>macro</a:t>
            </a:r>
            <a:r>
              <a:rPr lang="en-US" sz="2000" dirty="0" err="1">
                <a:solidFill>
                  <a:schemeClr val="accent1"/>
                </a:solidFill>
              </a:rPr>
              <a:t>architecture</a:t>
            </a:r>
            <a:endParaRPr lang="en-US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950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4F288-87E8-C242-AB26-9A16A3201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3528508"/>
            <a:ext cx="7886700" cy="1033968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add_procedure.jas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7C578-FE60-314B-8242-35654B2E1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412" y="3043593"/>
            <a:ext cx="7886700" cy="1033968"/>
          </a:xfrm>
        </p:spPr>
        <p:txBody>
          <a:bodyPr>
            <a:normAutofit/>
          </a:bodyPr>
          <a:lstStyle/>
          <a:p>
            <a:r>
              <a:rPr lang="en-US" sz="2600" dirty="0"/>
              <a:t>See Fig 4-17 for the mapping of all IJVM instructions to Mic-1 microinstructions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BDDDD4-D6F5-B049-823C-2BEEE09BD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6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915482"/>
            <a:ext cx="8695935" cy="5942518"/>
          </a:xfrm>
        </p:spPr>
        <p:txBody>
          <a:bodyPr>
            <a:normAutofit/>
          </a:bodyPr>
          <a:lstStyle/>
          <a:p>
            <a:r>
              <a:rPr lang="en-US" sz="1800" dirty="0"/>
              <a:t>No memory addresses are used directly at the ISA level</a:t>
            </a:r>
          </a:p>
          <a:p>
            <a:r>
              <a:rPr lang="en-US" sz="1800" dirty="0"/>
              <a:t>All variable references are relative to some base address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Areas:</a:t>
            </a:r>
          </a:p>
          <a:p>
            <a:r>
              <a:rPr lang="en-US" sz="1800" b="1" dirty="0">
                <a:solidFill>
                  <a:schemeClr val="accent1"/>
                </a:solidFill>
              </a:rPr>
              <a:t>Constant Pool</a:t>
            </a:r>
          </a:p>
          <a:p>
            <a:pPr lvl="1"/>
            <a:r>
              <a:rPr lang="en-US" dirty="0"/>
              <a:t>Read-only</a:t>
            </a:r>
          </a:p>
          <a:p>
            <a:pPr lvl="1"/>
            <a:r>
              <a:rPr lang="en-US" dirty="0"/>
              <a:t>Stores constants and strings</a:t>
            </a:r>
          </a:p>
          <a:p>
            <a:pPr lvl="1"/>
            <a:r>
              <a:rPr lang="en-US" dirty="0"/>
              <a:t>Loaded when the program is brought into memory</a:t>
            </a:r>
          </a:p>
          <a:p>
            <a:pPr lvl="1"/>
            <a:r>
              <a:rPr lang="en-US" b="1" dirty="0"/>
              <a:t>CPP</a:t>
            </a:r>
            <a:r>
              <a:rPr lang="en-US" dirty="0"/>
              <a:t> points to the beginning of the constant pool</a:t>
            </a:r>
          </a:p>
          <a:p>
            <a:pPr lvl="1"/>
            <a:endParaRPr lang="en-US" dirty="0"/>
          </a:p>
          <a:p>
            <a:r>
              <a:rPr lang="en-US" sz="1800" b="1" dirty="0">
                <a:solidFill>
                  <a:schemeClr val="accent1"/>
                </a:solidFill>
              </a:rPr>
              <a:t>Local Variable Frame &amp; Operand Stack</a:t>
            </a:r>
          </a:p>
          <a:p>
            <a:pPr lvl="1"/>
            <a:r>
              <a:rPr lang="en-US" dirty="0"/>
              <a:t>Area of the call stack between </a:t>
            </a:r>
            <a:r>
              <a:rPr lang="en-US" b="1" dirty="0"/>
              <a:t>LV</a:t>
            </a:r>
            <a:r>
              <a:rPr lang="en-US" dirty="0"/>
              <a:t> and </a:t>
            </a:r>
            <a:r>
              <a:rPr lang="en-US" b="1" dirty="0"/>
              <a:t>SP</a:t>
            </a:r>
          </a:p>
          <a:p>
            <a:pPr lvl="1"/>
            <a:endParaRPr lang="en-US" b="1" dirty="0"/>
          </a:p>
          <a:p>
            <a:r>
              <a:rPr lang="en-US" sz="1800" b="1" dirty="0">
                <a:solidFill>
                  <a:schemeClr val="accent1"/>
                </a:solidFill>
              </a:rPr>
              <a:t>Method Area (the code)</a:t>
            </a:r>
          </a:p>
          <a:p>
            <a:pPr lvl="1"/>
            <a:r>
              <a:rPr lang="en-US" dirty="0"/>
              <a:t>Contains the program itself</a:t>
            </a:r>
          </a:p>
          <a:p>
            <a:pPr lvl="1"/>
            <a:r>
              <a:rPr lang="en-US" dirty="0"/>
              <a:t>Often called “text segment” in UNIX processes</a:t>
            </a:r>
          </a:p>
          <a:p>
            <a:pPr lvl="1"/>
            <a:r>
              <a:rPr lang="en-US" dirty="0"/>
              <a:t>Treated as a byte array</a:t>
            </a:r>
          </a:p>
          <a:p>
            <a:pPr lvl="1"/>
            <a:r>
              <a:rPr lang="en-US" b="1" dirty="0"/>
              <a:t>PC</a:t>
            </a:r>
            <a:r>
              <a:rPr lang="en-US" dirty="0"/>
              <a:t> stores the address of the instruction to be fetched out</a:t>
            </a:r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IJVM Memory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</a:t>
            </a:fld>
            <a:endParaRPr lang="en-US"/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F5CFB988-BF06-0C4D-A30C-72E2C81687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93" r="68596"/>
          <a:stretch/>
        </p:blipFill>
        <p:spPr bwMode="auto">
          <a:xfrm>
            <a:off x="7456395" y="1582134"/>
            <a:ext cx="1669564" cy="1432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>
            <a:extLst>
              <a:ext uri="{FF2B5EF4-FFF2-40B4-BE49-F238E27FC236}">
                <a16:creationId xmlns:a16="http://schemas.microsoft.com/office/drawing/2014/main" id="{0EBB5853-8A92-624E-AF19-77A19FB4A0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29" r="32167"/>
          <a:stretch/>
        </p:blipFill>
        <p:spPr bwMode="auto">
          <a:xfrm>
            <a:off x="6137518" y="3112081"/>
            <a:ext cx="1669564" cy="2658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>
            <a:extLst>
              <a:ext uri="{FF2B5EF4-FFF2-40B4-BE49-F238E27FC236}">
                <a16:creationId xmlns:a16="http://schemas.microsoft.com/office/drawing/2014/main" id="{49C61B59-5282-5540-BF6D-3E3E23574C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17" t="19924"/>
          <a:stretch/>
        </p:blipFill>
        <p:spPr bwMode="auto">
          <a:xfrm>
            <a:off x="7418522" y="4729426"/>
            <a:ext cx="1540865" cy="2128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389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64" y="53775"/>
            <a:ext cx="8552670" cy="55634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IJVM Instruction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FD947CC-93E2-E447-B6D2-D722A602809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94965" y="610123"/>
          <a:ext cx="8354069" cy="60760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3985">
                  <a:extLst>
                    <a:ext uri="{9D8B030D-6E8A-4147-A177-3AD203B41FA5}">
                      <a16:colId xmlns:a16="http://schemas.microsoft.com/office/drawing/2014/main" val="3735349511"/>
                    </a:ext>
                  </a:extLst>
                </a:gridCol>
                <a:gridCol w="1293985">
                  <a:extLst>
                    <a:ext uri="{9D8B030D-6E8A-4147-A177-3AD203B41FA5}">
                      <a16:colId xmlns:a16="http://schemas.microsoft.com/office/drawing/2014/main" val="3440203893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3981703350"/>
                    </a:ext>
                  </a:extLst>
                </a:gridCol>
                <a:gridCol w="4120178">
                  <a:extLst>
                    <a:ext uri="{9D8B030D-6E8A-4147-A177-3AD203B41FA5}">
                      <a16:colId xmlns:a16="http://schemas.microsoft.com/office/drawing/2014/main" val="2521299795"/>
                    </a:ext>
                  </a:extLst>
                </a:gridCol>
              </a:tblGrid>
              <a:tr h="348493">
                <a:tc>
                  <a:txBody>
                    <a:bodyPr/>
                    <a:lstStyle/>
                    <a:p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Op-code</a:t>
                      </a:r>
                      <a:b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(Hex)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/>
                        <a:t>Assembly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Language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Mnemonic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Operands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Description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78985420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BIPUSH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a byte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224175861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DUP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Copy top word on stack and push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809454949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GOTO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Unconditional jump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99751672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IADD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sum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44786105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0x7E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IAND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Boolean AND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31008165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6570815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0x9B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IFLT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less than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26751340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IF_ICMPEQ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 and branch if they are equal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29087018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IINC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name, 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Add a constant value to a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6480399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0x15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ILOAD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local variable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27843808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0xB6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INVOKEVIRTUAL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method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Invoke a method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6555676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IOR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Boolean OR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35911638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0xAC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IRETURN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Return from method with integer value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46770697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0x36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ISTORE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store in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879025982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ISUB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difference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050822813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0x13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LDC_W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constant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constant from constant pool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122765424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0x00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Do nothing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1666243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Delete word from top of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51521345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 the two top words on the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93625854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0xC4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WIDE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Prefix instruction; next instruction has a 16-bit index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629894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276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64" y="53775"/>
            <a:ext cx="8552670" cy="55634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IJVM Instruction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FD947CC-93E2-E447-B6D2-D722A60280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1141940"/>
              </p:ext>
            </p:extLst>
          </p:nvPr>
        </p:nvGraphicFramePr>
        <p:xfrm>
          <a:off x="394965" y="610123"/>
          <a:ext cx="8354069" cy="60760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3985">
                  <a:extLst>
                    <a:ext uri="{9D8B030D-6E8A-4147-A177-3AD203B41FA5}">
                      <a16:colId xmlns:a16="http://schemas.microsoft.com/office/drawing/2014/main" val="3735349511"/>
                    </a:ext>
                  </a:extLst>
                </a:gridCol>
                <a:gridCol w="1293985">
                  <a:extLst>
                    <a:ext uri="{9D8B030D-6E8A-4147-A177-3AD203B41FA5}">
                      <a16:colId xmlns:a16="http://schemas.microsoft.com/office/drawing/2014/main" val="3440203893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3981703350"/>
                    </a:ext>
                  </a:extLst>
                </a:gridCol>
                <a:gridCol w="4120178">
                  <a:extLst>
                    <a:ext uri="{9D8B030D-6E8A-4147-A177-3AD203B41FA5}">
                      <a16:colId xmlns:a16="http://schemas.microsoft.com/office/drawing/2014/main" val="2521299795"/>
                    </a:ext>
                  </a:extLst>
                </a:gridCol>
              </a:tblGrid>
              <a:tr h="348493">
                <a:tc>
                  <a:txBody>
                    <a:bodyPr/>
                    <a:lstStyle/>
                    <a:p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Op-code</a:t>
                      </a:r>
                      <a:b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(Hex)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/>
                        <a:t>Assembly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Language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Mnemonic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Operands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Description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78985420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BIPUSH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a byte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224175861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DUP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Copy top word on stack and push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809454949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GOTO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Unconditional jump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99751672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IADD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sum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44786105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0x7E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IAND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Boolean AND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31008165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6570815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0x9B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IFLT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branch if it is less than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26751340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IF_ICMPEQ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 and branch if they are equal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29087018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IINC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name, 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Add a constant value to a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6480399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0x15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ILOAD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local variable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27843808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0xB6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INVOKEVIRTUAL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method name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Invoke a method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55676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IOR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Boolean OR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35911638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0xAC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IRETURN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Return from method with integer value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70697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0x36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ISTORE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word from stack and store in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879025982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ISUB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difference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050822813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0x13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LDC_W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constant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constant from constant pool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122765424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0x00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Do nothing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1666243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Delete word from top of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51521345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 the two top words on the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93625854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0xC4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WIDE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Prefix instruction; next instruction has a 16-bit index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629894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802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1A61C9D0-0596-144D-82B7-FDAB7D932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01" y="1883129"/>
            <a:ext cx="703897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915482"/>
            <a:ext cx="8695935" cy="1935294"/>
          </a:xfrm>
        </p:spPr>
        <p:txBody>
          <a:bodyPr>
            <a:normAutofit/>
          </a:bodyPr>
          <a:lstStyle/>
          <a:p>
            <a:r>
              <a:rPr lang="en-US" sz="1800" dirty="0"/>
              <a:t>IJVM instruction for calling a procedure</a:t>
            </a:r>
          </a:p>
          <a:p>
            <a:r>
              <a:rPr lang="en-US" sz="1800" dirty="0"/>
              <a:t>To call a procedure</a:t>
            </a:r>
          </a:p>
          <a:p>
            <a:pPr lvl="1"/>
            <a:r>
              <a:rPr lang="en-US" dirty="0"/>
              <a:t>Push OBJREF onto the stack (for consistency with JVM)</a:t>
            </a:r>
          </a:p>
          <a:p>
            <a:pPr lvl="1"/>
            <a:r>
              <a:rPr lang="en-US" dirty="0"/>
              <a:t>Push the procedure arguments onto the stack</a:t>
            </a:r>
          </a:p>
          <a:p>
            <a:pPr lvl="1"/>
            <a:r>
              <a:rPr lang="en-US" dirty="0"/>
              <a:t>Issue INVOKEVIRTUAL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INVOKEVIRTUAL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720A2E-B7F6-4748-84C4-597FD146322C}"/>
              </a:ext>
            </a:extLst>
          </p:cNvPr>
          <p:cNvSpPr/>
          <p:nvPr/>
        </p:nvSpPr>
        <p:spPr>
          <a:xfrm>
            <a:off x="628650" y="6352144"/>
            <a:ext cx="7706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accent1"/>
                </a:solidFill>
              </a:rPr>
              <a:t>Memory before executing INVOKEVIRTUAL.                            After executing it.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363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275" y="915482"/>
            <a:ext cx="8652568" cy="1935294"/>
          </a:xfrm>
        </p:spPr>
        <p:txBody>
          <a:bodyPr>
            <a:normAutofit/>
          </a:bodyPr>
          <a:lstStyle/>
          <a:p>
            <a:r>
              <a:rPr lang="en-US" sz="1800" dirty="0"/>
              <a:t>IJVM instruction for returning from a procedure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IRETURN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720A2E-B7F6-4748-84C4-597FD146322C}"/>
              </a:ext>
            </a:extLst>
          </p:cNvPr>
          <p:cNvSpPr/>
          <p:nvPr/>
        </p:nvSpPr>
        <p:spPr>
          <a:xfrm>
            <a:off x="628650" y="6352144"/>
            <a:ext cx="7706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accent1"/>
                </a:solidFill>
              </a:rPr>
              <a:t>Memory before executing IRETURN.                            After executing it.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015F6351-C5F9-F14E-98AD-FC81A5435D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47" y="1489060"/>
            <a:ext cx="6524625" cy="468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450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64" y="53775"/>
            <a:ext cx="8552670" cy="55634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IJVM Instruction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FD947CC-93E2-E447-B6D2-D722A602809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94965" y="610123"/>
          <a:ext cx="8354069" cy="60760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3985">
                  <a:extLst>
                    <a:ext uri="{9D8B030D-6E8A-4147-A177-3AD203B41FA5}">
                      <a16:colId xmlns:a16="http://schemas.microsoft.com/office/drawing/2014/main" val="3735349511"/>
                    </a:ext>
                  </a:extLst>
                </a:gridCol>
                <a:gridCol w="1293985">
                  <a:extLst>
                    <a:ext uri="{9D8B030D-6E8A-4147-A177-3AD203B41FA5}">
                      <a16:colId xmlns:a16="http://schemas.microsoft.com/office/drawing/2014/main" val="3440203893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3981703350"/>
                    </a:ext>
                  </a:extLst>
                </a:gridCol>
                <a:gridCol w="4120178">
                  <a:extLst>
                    <a:ext uri="{9D8B030D-6E8A-4147-A177-3AD203B41FA5}">
                      <a16:colId xmlns:a16="http://schemas.microsoft.com/office/drawing/2014/main" val="2521299795"/>
                    </a:ext>
                  </a:extLst>
                </a:gridCol>
              </a:tblGrid>
              <a:tr h="348493">
                <a:tc>
                  <a:txBody>
                    <a:bodyPr/>
                    <a:lstStyle/>
                    <a:p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Op-code</a:t>
                      </a:r>
                      <a:b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(Hex)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/>
                        <a:t>Assembly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Language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Mnemonic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Operands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Description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78985420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BIPUSH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a byte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224175861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DUP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Copy top word on stack and push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809454949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GOTO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Unconditional jump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99751672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IADD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two words from stack; push their sum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44786105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0x7E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IAND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two words from stack; push Boolean AND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31008165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word from stack and branch if it is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6570815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0x9B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IFLT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word from stack and branch if it is less than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26751340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IF_ICMPEQ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 and branch if they are equal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29087018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IINC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name, 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Add a constant value to a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6480399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0x15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ILOAD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local variable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27843808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0xB6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INVOKEVIRTUAL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method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Invoke a method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6555676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IOR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Boolean OR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35911638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0xAC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IRETURN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Return from method with integer value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46770697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0x36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ISTORE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store in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879025982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ISUB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difference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050822813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0x13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LDC_W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constant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constant from constant pool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122765424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0x00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Do nothing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1666243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Delete word from top of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51521345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 the two top words on the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93625854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0xC4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WIDE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Prefix instruction; next instruction has a 16-bit index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629894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049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64" y="53775"/>
            <a:ext cx="8552670" cy="55634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IJVM Instruction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FD947CC-93E2-E447-B6D2-D722A60280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089630"/>
              </p:ext>
            </p:extLst>
          </p:nvPr>
        </p:nvGraphicFramePr>
        <p:xfrm>
          <a:off x="394965" y="610123"/>
          <a:ext cx="8354069" cy="607603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93985">
                  <a:extLst>
                    <a:ext uri="{9D8B030D-6E8A-4147-A177-3AD203B41FA5}">
                      <a16:colId xmlns:a16="http://schemas.microsoft.com/office/drawing/2014/main" val="3735349511"/>
                    </a:ext>
                  </a:extLst>
                </a:gridCol>
                <a:gridCol w="1293985">
                  <a:extLst>
                    <a:ext uri="{9D8B030D-6E8A-4147-A177-3AD203B41FA5}">
                      <a16:colId xmlns:a16="http://schemas.microsoft.com/office/drawing/2014/main" val="3440203893"/>
                    </a:ext>
                  </a:extLst>
                </a:gridCol>
                <a:gridCol w="1645921">
                  <a:extLst>
                    <a:ext uri="{9D8B030D-6E8A-4147-A177-3AD203B41FA5}">
                      <a16:colId xmlns:a16="http://schemas.microsoft.com/office/drawing/2014/main" val="3981703350"/>
                    </a:ext>
                  </a:extLst>
                </a:gridCol>
                <a:gridCol w="4120178">
                  <a:extLst>
                    <a:ext uri="{9D8B030D-6E8A-4147-A177-3AD203B41FA5}">
                      <a16:colId xmlns:a16="http://schemas.microsoft.com/office/drawing/2014/main" val="2521299795"/>
                    </a:ext>
                  </a:extLst>
                </a:gridCol>
              </a:tblGrid>
              <a:tr h="348493">
                <a:tc>
                  <a:txBody>
                    <a:bodyPr/>
                    <a:lstStyle/>
                    <a:p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Op-code</a:t>
                      </a:r>
                      <a:b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en-US" sz="14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(Hex)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/>
                        <a:t>Assembly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Language</a:t>
                      </a:r>
                      <a:br>
                        <a:rPr lang="en-US" sz="1400" b="1" u="sng"/>
                      </a:br>
                      <a:r>
                        <a:rPr lang="en-US" sz="1400" b="1" u="sng"/>
                        <a:t>Mnemonic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Operands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Description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78985420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BIPUSH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a byte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224175861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DUP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Copy top word on stack and push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809454949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GOTO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Unconditional jump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99751672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0x60 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IADD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two words from stack; push their sum</a:t>
                      </a:r>
                    </a:p>
                  </a:txBody>
                  <a:tcPr marL="36954" marR="36954" marT="18477" marB="1847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786105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0x7E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IAND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two words from stack; push Boolean AND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31008165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0x99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word from stack and branch if it is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6570815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0x9B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IFLT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Pop word from stack and branch if it is less than zero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26751340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0x9F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IF_ICMPEQ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label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 and branch if they are equal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29087018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IINC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name, byte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Add a constant value to a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864803999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0x15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ILOAD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local variable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278438083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0xB6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INVOKEVIRTUAL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method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Invoke a method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06555676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0x80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IOR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Boolean OR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359116380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0xAC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IRETURN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Return from method with integer value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46770697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0x36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ISTORE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variable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word from stack and store in local variable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879025982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0x64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ISUB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 two words from stack; push their difference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4050822813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0x13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LDC_W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constant name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Push constant from constant pool onto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2122765424"/>
                  </a:ext>
                </a:extLst>
              </a:tr>
              <a:tr h="146142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0x00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Do nothing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516662434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0x57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Delete word from top of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3515213456"/>
                  </a:ext>
                </a:extLst>
              </a:tr>
              <a:tr h="247317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0x5F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Swap the two top words on the stack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1936258548"/>
                  </a:ext>
                </a:extLst>
              </a:tr>
              <a:tr h="348493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0xC4 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WIDE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N/A</a:t>
                      </a:r>
                    </a:p>
                  </a:txBody>
                  <a:tcPr marL="36954" marR="36954" marT="18477" marB="1847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Prefix instruction; next instruction has a 16-bit index</a:t>
                      </a:r>
                    </a:p>
                  </a:txBody>
                  <a:tcPr marL="36954" marR="36954" marT="18477" marB="18477" anchor="ctr"/>
                </a:tc>
                <a:extLst>
                  <a:ext uri="{0D108BD9-81ED-4DB2-BD59-A6C34878D82A}">
                    <a16:rowId xmlns:a16="http://schemas.microsoft.com/office/drawing/2014/main" val="629894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6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636B70A9-8294-FE4F-A132-38E2EB4878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2"/>
          <a:stretch/>
        </p:blipFill>
        <p:spPr bwMode="auto">
          <a:xfrm>
            <a:off x="4836239" y="542631"/>
            <a:ext cx="4251847" cy="6171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160" y="778958"/>
            <a:ext cx="5238580" cy="594251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ndale Mono" panose="020B0509000000000004" pitchFamily="49" charset="0"/>
              </a:rPr>
              <a:t>MAR = SP = SP – 1; </a:t>
            </a:r>
            <a:r>
              <a:rPr lang="en-US" sz="2000" dirty="0" err="1">
                <a:latin typeface="Andale Mono" panose="020B0509000000000004" pitchFamily="49" charset="0"/>
              </a:rPr>
              <a:t>rd</a:t>
            </a:r>
            <a:endParaRPr lang="en-US" sz="2000" dirty="0">
              <a:latin typeface="Andale Mono" panose="020B0509000000000004" pitchFamily="49" charset="0"/>
            </a:endParaRPr>
          </a:p>
          <a:p>
            <a:pPr marL="342900" lvl="1" indent="0">
              <a:buNone/>
            </a:pPr>
            <a:r>
              <a:rPr lang="en-US" sz="2000" dirty="0">
                <a:solidFill>
                  <a:schemeClr val="accent1"/>
                </a:solidFill>
              </a:rPr>
              <a:t>Read in next-to-top word of stack</a:t>
            </a:r>
          </a:p>
          <a:p>
            <a:pPr lvl="1"/>
            <a:endParaRPr lang="en-US" sz="20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ndale Mono" panose="020B0509000000000004" pitchFamily="49" charset="0"/>
              </a:rPr>
              <a:t>H = TOS</a:t>
            </a:r>
          </a:p>
          <a:p>
            <a:pPr marL="342900" lvl="1" indent="0">
              <a:buNone/>
            </a:pPr>
            <a:r>
              <a:rPr lang="en-US" sz="2000" dirty="0">
                <a:solidFill>
                  <a:schemeClr val="accent1"/>
                </a:solidFill>
              </a:rPr>
              <a:t>H = top of stack</a:t>
            </a:r>
          </a:p>
          <a:p>
            <a:pPr lvl="1"/>
            <a:endParaRPr lang="en-US" sz="2000" dirty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ndale Mono" panose="020B0509000000000004" pitchFamily="49" charset="0"/>
              </a:rPr>
              <a:t>MDR = TOS = MDR + H; </a:t>
            </a:r>
            <a:r>
              <a:rPr lang="en-US" sz="2000" dirty="0" err="1">
                <a:latin typeface="Andale Mono" panose="020B0509000000000004" pitchFamily="49" charset="0"/>
              </a:rPr>
              <a:t>wr</a:t>
            </a:r>
            <a:r>
              <a:rPr lang="en-US" sz="2000" dirty="0">
                <a:latin typeface="Andale Mono" panose="020B0509000000000004" pitchFamily="49" charset="0"/>
              </a:rPr>
              <a:t>; </a:t>
            </a:r>
            <a:r>
              <a:rPr lang="en-US" sz="2000" dirty="0" err="1">
                <a:latin typeface="Andale Mono" panose="020B0509000000000004" pitchFamily="49" charset="0"/>
              </a:rPr>
              <a:t>goto</a:t>
            </a:r>
            <a:r>
              <a:rPr lang="en-US" sz="2000" dirty="0">
                <a:latin typeface="Andale Mono" panose="020B0509000000000004" pitchFamily="49" charset="0"/>
              </a:rPr>
              <a:t> Main1</a:t>
            </a:r>
          </a:p>
          <a:p>
            <a:pPr marL="342900" lvl="1" indent="0">
              <a:buNone/>
            </a:pPr>
            <a:r>
              <a:rPr lang="en-US" sz="2000" dirty="0">
                <a:solidFill>
                  <a:schemeClr val="accent1"/>
                </a:solidFill>
              </a:rPr>
              <a:t>Add top two words; write to top of stack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IADD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9</a:t>
            </a:fld>
            <a:endParaRPr lang="en-US"/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F5CFB988-BF06-0C4D-A30C-72E2C81687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93" r="68596"/>
          <a:stretch/>
        </p:blipFill>
        <p:spPr bwMode="auto">
          <a:xfrm>
            <a:off x="264104" y="5288506"/>
            <a:ext cx="1669564" cy="1432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>
            <a:extLst>
              <a:ext uri="{FF2B5EF4-FFF2-40B4-BE49-F238E27FC236}">
                <a16:creationId xmlns:a16="http://schemas.microsoft.com/office/drawing/2014/main" id="{0EBB5853-8A92-624E-AF19-77A19FB4A0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29" r="32167"/>
          <a:stretch/>
        </p:blipFill>
        <p:spPr bwMode="auto">
          <a:xfrm>
            <a:off x="1796788" y="4068640"/>
            <a:ext cx="1669564" cy="2658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>
            <a:extLst>
              <a:ext uri="{FF2B5EF4-FFF2-40B4-BE49-F238E27FC236}">
                <a16:creationId xmlns:a16="http://schemas.microsoft.com/office/drawing/2014/main" id="{49C61B59-5282-5540-BF6D-3E3E23574C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17" t="19924"/>
          <a:stretch/>
        </p:blipFill>
        <p:spPr bwMode="auto">
          <a:xfrm>
            <a:off x="3417231" y="4592902"/>
            <a:ext cx="1540865" cy="2128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3753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32708</TotalTime>
  <Words>1280</Words>
  <Application>Microsoft Macintosh PowerPoint</Application>
  <PresentationFormat>On-screen Show (4:3)</PresentationFormat>
  <Paragraphs>404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Andale Mono</vt:lpstr>
      <vt:lpstr>Arial</vt:lpstr>
      <vt:lpstr>Calibri</vt:lpstr>
      <vt:lpstr>Calibri Light</vt:lpstr>
      <vt:lpstr>Office Theme</vt:lpstr>
      <vt:lpstr>Microarchitecture Level</vt:lpstr>
      <vt:lpstr>IJVM Memory Model</vt:lpstr>
      <vt:lpstr>IJVM Instruction Set</vt:lpstr>
      <vt:lpstr>IJVM Instruction Set</vt:lpstr>
      <vt:lpstr>INVOKEVIRTUAL</vt:lpstr>
      <vt:lpstr>IRETURN</vt:lpstr>
      <vt:lpstr>IJVM Instruction Set</vt:lpstr>
      <vt:lpstr>IJVM Instruction Set</vt:lpstr>
      <vt:lpstr>IADD</vt:lpstr>
      <vt:lpstr>Example: add_procedure.jas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Numbers</dc:title>
  <dc:creator>Heather Guarnera</dc:creator>
  <cp:lastModifiedBy>Heather Guarnera</cp:lastModifiedBy>
  <cp:revision>82</cp:revision>
  <cp:lastPrinted>2021-08-27T16:12:24Z</cp:lastPrinted>
  <dcterms:created xsi:type="dcterms:W3CDTF">2021-08-22T21:24:08Z</dcterms:created>
  <dcterms:modified xsi:type="dcterms:W3CDTF">2021-10-22T16:50:50Z</dcterms:modified>
</cp:coreProperties>
</file>