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744" r:id="rId1"/>
  </p:sldMasterIdLst>
  <p:notesMasterIdLst>
    <p:notesMasterId r:id="rId19"/>
  </p:notesMasterIdLst>
  <p:sldIdLst>
    <p:sldId id="387" r:id="rId2"/>
    <p:sldId id="375" r:id="rId3"/>
    <p:sldId id="389" r:id="rId4"/>
    <p:sldId id="390" r:id="rId5"/>
    <p:sldId id="391" r:id="rId6"/>
    <p:sldId id="392" r:id="rId7"/>
    <p:sldId id="393" r:id="rId8"/>
    <p:sldId id="396" r:id="rId9"/>
    <p:sldId id="397" r:id="rId10"/>
    <p:sldId id="399" r:id="rId11"/>
    <p:sldId id="398" r:id="rId12"/>
    <p:sldId id="400" r:id="rId13"/>
    <p:sldId id="401" r:id="rId14"/>
    <p:sldId id="402" r:id="rId15"/>
    <p:sldId id="403" r:id="rId16"/>
    <p:sldId id="405" r:id="rId17"/>
    <p:sldId id="406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8777"/>
    <p:restoredTop sz="93061"/>
  </p:normalViewPr>
  <p:slideViewPr>
    <p:cSldViewPr snapToGrid="0" snapToObjects="1">
      <p:cViewPr varScale="1">
        <p:scale>
          <a:sx n="119" d="100"/>
          <a:sy n="119" d="100"/>
        </p:scale>
        <p:origin x="1144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889B5B-3776-BE4F-868C-1B2A87EE9F55}" type="datetimeFigureOut">
              <a:rPr lang="en-US" smtClean="0"/>
              <a:t>10/20/21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797832-957E-7B43-BA87-5190060D95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30608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F797832-957E-7B43-BA87-5190060D957A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454114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F797832-957E-7B43-BA87-5190060D957A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511395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F797832-957E-7B43-BA87-5190060D957A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171449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F797832-957E-7B43-BA87-5190060D957A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237250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F797832-957E-7B43-BA87-5190060D957A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073064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F797832-957E-7B43-BA87-5190060D957A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073753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F797832-957E-7B43-BA87-5190060D957A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291479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F797832-957E-7B43-BA87-5190060D957A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27121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F797832-957E-7B43-BA87-5190060D957A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13014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F797832-957E-7B43-BA87-5190060D957A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02621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F797832-957E-7B43-BA87-5190060D957A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365699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F797832-957E-7B43-BA87-5190060D957A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98902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F797832-957E-7B43-BA87-5190060D957A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034848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F797832-957E-7B43-BA87-5190060D957A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77141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F797832-957E-7B43-BA87-5190060D957A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053987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F797832-957E-7B43-BA87-5190060D957A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66015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54C76B-F481-4B46-B84D-6C9FF7B420A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E311C9B-4099-5C4D-8B54-9DAE6FC3CA6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AE0679-A7C6-E14E-8539-DDC5D566D1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85BA7-582E-2140-8013-501BE95556AB}" type="datetime1">
              <a:rPr lang="en-US" smtClean="0"/>
              <a:t>10/20/21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E12A32-FCFF-6B4F-9CC9-FD9BCD8803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363EB3-7D72-DB4C-AFDE-36AAC05111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66151-290A-2A46-8DEE-E7670BC163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04695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DD4FC3-190A-C940-894B-4AE7847472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F525167-94B0-8044-9E86-94CC0AF3177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A4F78B-EE2D-1943-84F5-53F02ED719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2B990-0929-EA47-A12B-54F01F6A90B0}" type="datetime1">
              <a:rPr lang="en-US" smtClean="0"/>
              <a:t>10/20/21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A960DF-5DBA-994B-B183-14778DAFC1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C1D950-8A20-A943-8117-A8E09CBB3A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66151-290A-2A46-8DEE-E7670BC163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22925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EEF24E0-E21D-DA46-9F46-8C1C14B3A62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344F490-3917-5C43-B015-A4ADDF33986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DD93D7-A4C7-4241-ABE8-67A4C12D63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4E5D3-4781-3041-87FF-D7E5DCAFBC7E}" type="datetime1">
              <a:rPr lang="en-US" smtClean="0"/>
              <a:t>10/20/21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E15236-F98F-FB4D-A41A-FFD6F439E4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66CCD7-E388-A04A-94BB-4A99D63BAF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66151-290A-2A46-8DEE-E7670BC163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5318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0BA900-56CA-F94B-A7A4-1A30889540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BA6751-F811-C040-9E4E-4EA98DF94E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9085FD-0970-424E-A8A5-C682BB7EAE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8F7D8-1A93-3D41-8559-FE70918A9AAA}" type="datetime1">
              <a:rPr lang="en-US" smtClean="0"/>
              <a:t>10/20/21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4111FB-7852-FF47-A86B-1C4675E591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65D7C2-5A59-A34C-B9A5-D3A81A0C69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66151-290A-2A46-8DEE-E7670BC163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10559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006947-0056-A642-818C-00ED1C27EE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42DA323-644D-2643-98FF-C2EF094D17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F80BA5-5208-1941-9BE6-474710983F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5E26E8-A393-7B49-8DA0-1E963770F884}" type="datetime1">
              <a:rPr lang="en-US" smtClean="0"/>
              <a:t>10/20/21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20908B-8D59-C848-83B3-2361B452B5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A2C1D3-42CD-A64F-85D8-E66317C483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66151-290A-2A46-8DEE-E7670BC163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8496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9DD585-19EF-054F-B7F8-A565B9B018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967AA2-8203-894A-9D0D-5156214F844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CFFAA03-4301-F949-A038-AA8AE7FEA7A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FAEF3C7-B4C8-0C4C-A19A-049C28EACC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6EA9B-264D-914A-8790-20CEE0CB9230}" type="datetime1">
              <a:rPr lang="en-US" smtClean="0"/>
              <a:t>10/20/21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CD55031-5C0B-B544-A983-0BB292641D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B82D867-4F31-F04F-B03D-4FBDAAD875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66151-290A-2A46-8DEE-E7670BC163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30308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1CD11D-1D8C-C74A-8E29-2E30B69D4E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E6433E3-4E94-3847-BFA6-CC644CC6CD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22E07B7-4AC9-FD48-B2B4-8D4865C9CB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58D5226-1B0D-7B4C-A51D-B3D7B2C6A6A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155A05E-0817-AF44-B1A3-4272264DC0A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001F9DD-FE5F-F94D-94DB-EA1649A28C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1738D-0276-F842-B20C-E5E003DD496D}" type="datetime1">
              <a:rPr lang="en-US" smtClean="0"/>
              <a:t>10/20/21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4B3665F-C1B9-6E43-BAF5-72F75B981E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DB2DA01-C01C-334C-8B07-5BB4C417AC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66151-290A-2A46-8DEE-E7670BC163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3247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48B4CA-C8E6-234B-8DB5-49995B2301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98E089E-06F0-C24B-A4B1-7E4062BED3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3245E-67B7-3048-B3B8-492D90AD5BC2}" type="datetime1">
              <a:rPr lang="en-US" smtClean="0"/>
              <a:t>10/20/21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5150516-421F-7045-A955-C44FF99BD0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22A7FF8-5841-044E-996A-5BDCD1F141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66151-290A-2A46-8DEE-E7670BC163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54469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8535543-8F30-BF45-9F03-45E21E1792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E042A-A58F-D948-8267-ED87F08E420F}" type="datetime1">
              <a:rPr lang="en-US" smtClean="0"/>
              <a:t>10/20/21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55BBC4F-2AEB-9741-A167-353594E718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30F73D3-42A3-C141-9F4B-E848C49BB4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66151-290A-2A46-8DEE-E7670BC163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40050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AA7B3E-370A-6247-A2C1-2CD4E3E1A1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EC3033-CD8B-8941-B832-E889D39F13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F586D72-1F53-5840-BA6A-4DD8D85EF05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482AE9E-548B-8842-985F-F6A9242CEE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70420-CEB4-0B48-9D83-AEDCE8CCFFB1}" type="datetime1">
              <a:rPr lang="en-US" smtClean="0"/>
              <a:t>10/20/21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CF37943-DC54-3C42-B6F4-562485CD2D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7D6FCC1-7060-EA49-8C42-2AC9204504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66151-290A-2A46-8DEE-E7670BC163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33933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5B7C82-2A23-1B45-B567-83B7F4F35B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633D656-0F50-AC47-80E9-C0B348DCDB8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47AF622-F83D-ED45-865E-F241EAB371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40D394F-E5F9-C34A-ADFE-172CCC0045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9F5B9-DE07-F440-8F4A-1B96236D1422}" type="datetime1">
              <a:rPr lang="en-US" smtClean="0"/>
              <a:t>10/20/21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C041C22-92DF-824D-8312-CB7416A7A2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018C75B-DBAA-D241-8A76-997FDA2D7B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66151-290A-2A46-8DEE-E7670BC163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72044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66C0006-094F-B34E-A95E-B763B8B3D3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0362515-B95B-CA46-862A-B286B96E06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25C914-234E-1344-B41B-2B445D82AA1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915F45-6A6C-A54C-AFFB-D90B9D92EE06}" type="datetime1">
              <a:rPr lang="en-US" smtClean="0"/>
              <a:t>10/20/21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F44F4D-6A38-ED4E-A5EA-E53C2C10D0B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349903-ED0B-4744-946C-AE382CD4153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C66151-290A-2A46-8DEE-E7670BC163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81549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47C7AE-A8E6-8C4C-8712-40D0769943C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1186392"/>
          </a:xfrm>
        </p:spPr>
        <p:txBody>
          <a:bodyPr/>
          <a:lstStyle/>
          <a:p>
            <a:r>
              <a:rPr lang="en-US" dirty="0"/>
              <a:t>Microarchitecture Level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16B6723-E89C-E44A-B50B-6AA9CE93756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1056766"/>
            <a:ext cx="6858000" cy="877614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accent1"/>
                </a:solidFill>
              </a:rPr>
              <a:t>Ch 4.2</a:t>
            </a:r>
          </a:p>
        </p:txBody>
      </p:sp>
      <p:pic>
        <p:nvPicPr>
          <p:cNvPr id="4" name="Content Placeholder 4" descr="Diagram&#10;&#10;Description automatically generated with medium confidence">
            <a:extLst>
              <a:ext uri="{FF2B5EF4-FFF2-40B4-BE49-F238E27FC236}">
                <a16:creationId xmlns:a16="http://schemas.microsoft.com/office/drawing/2014/main" id="{9BB254C0-CD55-FA45-93B9-309BE836BBE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89948" y="1594428"/>
            <a:ext cx="6394908" cy="4985680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B06C2FF6-67DC-4D4C-AD3C-5B4F3CE2A309}"/>
              </a:ext>
            </a:extLst>
          </p:cNvPr>
          <p:cNvSpPr/>
          <p:nvPr/>
        </p:nvSpPr>
        <p:spPr>
          <a:xfrm>
            <a:off x="1291210" y="4352214"/>
            <a:ext cx="1043199" cy="1449020"/>
          </a:xfrm>
          <a:prstGeom prst="rect">
            <a:avLst/>
          </a:prstGeom>
          <a:solidFill>
            <a:schemeClr val="accent1">
              <a:alpha val="20520"/>
            </a:schemeClr>
          </a:solidFill>
          <a:ln w="349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2AC791E-D04A-1F47-B8C5-839DBEDA2570}"/>
              </a:ext>
            </a:extLst>
          </p:cNvPr>
          <p:cNvSpPr txBox="1"/>
          <p:nvPr/>
        </p:nvSpPr>
        <p:spPr>
          <a:xfrm>
            <a:off x="1291211" y="4347145"/>
            <a:ext cx="71526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chemeClr val="accent1"/>
                </a:solidFill>
              </a:rPr>
              <a:t>IJVM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49449BC-20CD-F241-88A6-6369F7128868}"/>
              </a:ext>
            </a:extLst>
          </p:cNvPr>
          <p:cNvSpPr txBox="1"/>
          <p:nvPr/>
        </p:nvSpPr>
        <p:spPr>
          <a:xfrm>
            <a:off x="1294432" y="5238861"/>
            <a:ext cx="78739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chemeClr val="accent1"/>
                </a:solidFill>
              </a:rPr>
              <a:t>Mic-1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3015C01-54B7-7C44-88C6-4AD1AF03A4AF}"/>
              </a:ext>
            </a:extLst>
          </p:cNvPr>
          <p:cNvSpPr txBox="1"/>
          <p:nvPr/>
        </p:nvSpPr>
        <p:spPr>
          <a:xfrm>
            <a:off x="1029887" y="3943072"/>
            <a:ext cx="116006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u="sng" dirty="0">
                <a:solidFill>
                  <a:schemeClr val="accent1"/>
                </a:solidFill>
              </a:rPr>
              <a:t>Example: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F65371A-ED90-B347-BC02-FABC40B788E5}"/>
              </a:ext>
            </a:extLst>
          </p:cNvPr>
          <p:cNvSpPr txBox="1"/>
          <p:nvPr/>
        </p:nvSpPr>
        <p:spPr>
          <a:xfrm>
            <a:off x="6157455" y="5238861"/>
            <a:ext cx="207781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chemeClr val="accent1"/>
                </a:solidFill>
              </a:rPr>
              <a:t>micro</a:t>
            </a:r>
            <a:r>
              <a:rPr lang="en-US" sz="2000" dirty="0">
                <a:solidFill>
                  <a:schemeClr val="accent1"/>
                </a:solidFill>
              </a:rPr>
              <a:t>architecture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300228F-441C-5B4E-9937-20F26DF77ED0}"/>
              </a:ext>
            </a:extLst>
          </p:cNvPr>
          <p:cNvSpPr txBox="1"/>
          <p:nvPr/>
        </p:nvSpPr>
        <p:spPr>
          <a:xfrm>
            <a:off x="6157454" y="4297724"/>
            <a:ext cx="214193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err="1">
                <a:solidFill>
                  <a:schemeClr val="accent1"/>
                </a:solidFill>
              </a:rPr>
              <a:t>macro</a:t>
            </a:r>
            <a:r>
              <a:rPr lang="en-US" sz="2000" dirty="0" err="1">
                <a:solidFill>
                  <a:schemeClr val="accent1"/>
                </a:solidFill>
              </a:rPr>
              <a:t>architecture</a:t>
            </a:r>
            <a:endParaRPr lang="en-US" sz="20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39506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6C0885-95E8-084B-9D21-A998FA578B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6364" y="53775"/>
            <a:ext cx="8552670" cy="556348"/>
          </a:xfrm>
        </p:spPr>
        <p:txBody>
          <a:bodyPr/>
          <a:lstStyle/>
          <a:p>
            <a:pPr algn="ctr"/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IJVM Instruction Set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B21ECF1-18A3-C54A-AD7D-E6836213D9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66151-290A-2A46-8DEE-E7670BC163CD}" type="slidenum">
              <a:rPr lang="en-US" smtClean="0"/>
              <a:t>10</a:t>
            </a:fld>
            <a:endParaRPr lang="en-US"/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9FD947CC-93E2-E447-B6D2-D722A602809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85340275"/>
              </p:ext>
            </p:extLst>
          </p:nvPr>
        </p:nvGraphicFramePr>
        <p:xfrm>
          <a:off x="394965" y="610123"/>
          <a:ext cx="8354069" cy="607603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293985">
                  <a:extLst>
                    <a:ext uri="{9D8B030D-6E8A-4147-A177-3AD203B41FA5}">
                      <a16:colId xmlns:a16="http://schemas.microsoft.com/office/drawing/2014/main" val="3735349511"/>
                    </a:ext>
                  </a:extLst>
                </a:gridCol>
                <a:gridCol w="1293985">
                  <a:extLst>
                    <a:ext uri="{9D8B030D-6E8A-4147-A177-3AD203B41FA5}">
                      <a16:colId xmlns:a16="http://schemas.microsoft.com/office/drawing/2014/main" val="3440203893"/>
                    </a:ext>
                  </a:extLst>
                </a:gridCol>
                <a:gridCol w="1645921">
                  <a:extLst>
                    <a:ext uri="{9D8B030D-6E8A-4147-A177-3AD203B41FA5}">
                      <a16:colId xmlns:a16="http://schemas.microsoft.com/office/drawing/2014/main" val="3981703350"/>
                    </a:ext>
                  </a:extLst>
                </a:gridCol>
                <a:gridCol w="4120178">
                  <a:extLst>
                    <a:ext uri="{9D8B030D-6E8A-4147-A177-3AD203B41FA5}">
                      <a16:colId xmlns:a16="http://schemas.microsoft.com/office/drawing/2014/main" val="2521299795"/>
                    </a:ext>
                  </a:extLst>
                </a:gridCol>
              </a:tblGrid>
              <a:tr h="348493">
                <a:tc>
                  <a:txBody>
                    <a:bodyPr/>
                    <a:lstStyle/>
                    <a:p>
                      <a:r>
                        <a:rPr lang="en-US" sz="1400" b="1" u="sng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Op-code</a:t>
                      </a:r>
                      <a:br>
                        <a:rPr lang="en-US" sz="1400" b="1" u="sng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</a:br>
                      <a:r>
                        <a:rPr lang="en-US" sz="1400" b="1" u="sng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(Hex)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 b="1" u="sng"/>
                        <a:t>Assembly</a:t>
                      </a:r>
                      <a:br>
                        <a:rPr lang="en-US" sz="1400" b="1" u="sng"/>
                      </a:br>
                      <a:r>
                        <a:rPr lang="en-US" sz="1400" b="1" u="sng"/>
                        <a:t>Language</a:t>
                      </a:r>
                      <a:br>
                        <a:rPr lang="en-US" sz="1400" b="1" u="sng"/>
                      </a:br>
                      <a:r>
                        <a:rPr lang="en-US" sz="1400" b="1" u="sng"/>
                        <a:t>Mnemonic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 b="1" u="sng" dirty="0"/>
                        <a:t>Operands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 b="1" u="sng" dirty="0"/>
                        <a:t>Description</a:t>
                      </a:r>
                    </a:p>
                  </a:txBody>
                  <a:tcPr marL="36954" marR="36954" marT="18477" marB="18477" anchor="ctr"/>
                </a:tc>
                <a:extLst>
                  <a:ext uri="{0D108BD9-81ED-4DB2-BD59-A6C34878D82A}">
                    <a16:rowId xmlns:a16="http://schemas.microsoft.com/office/drawing/2014/main" val="3789854203"/>
                  </a:ext>
                </a:extLst>
              </a:tr>
              <a:tr h="146142">
                <a:tc>
                  <a:txBody>
                    <a:bodyPr/>
                    <a:lstStyle/>
                    <a:p>
                      <a:r>
                        <a:rPr lang="en-US" sz="140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0x10 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BIPUSH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byte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Push a byte onto stack</a:t>
                      </a:r>
                    </a:p>
                  </a:txBody>
                  <a:tcPr marL="36954" marR="36954" marT="18477" marB="18477" anchor="ctr"/>
                </a:tc>
                <a:extLst>
                  <a:ext uri="{0D108BD9-81ED-4DB2-BD59-A6C34878D82A}">
                    <a16:rowId xmlns:a16="http://schemas.microsoft.com/office/drawing/2014/main" val="2224175861"/>
                  </a:ext>
                </a:extLst>
              </a:tr>
              <a:tr h="247317">
                <a:tc>
                  <a:txBody>
                    <a:bodyPr/>
                    <a:lstStyle/>
                    <a:p>
                      <a:r>
                        <a:rPr lang="en-US" sz="140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0x59 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DUP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N/A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Copy top word on stack and push onto stack</a:t>
                      </a:r>
                    </a:p>
                  </a:txBody>
                  <a:tcPr marL="36954" marR="36954" marT="18477" marB="18477" anchor="ctr"/>
                </a:tc>
                <a:extLst>
                  <a:ext uri="{0D108BD9-81ED-4DB2-BD59-A6C34878D82A}">
                    <a16:rowId xmlns:a16="http://schemas.microsoft.com/office/drawing/2014/main" val="3809454949"/>
                  </a:ext>
                </a:extLst>
              </a:tr>
              <a:tr h="146142">
                <a:tc>
                  <a:txBody>
                    <a:bodyPr/>
                    <a:lstStyle/>
                    <a:p>
                      <a:r>
                        <a:rPr lang="en-US" sz="140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0xA7 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GOTO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label name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Unconditional jump</a:t>
                      </a:r>
                    </a:p>
                  </a:txBody>
                  <a:tcPr marL="36954" marR="36954" marT="18477" marB="18477" anchor="ctr"/>
                </a:tc>
                <a:extLst>
                  <a:ext uri="{0D108BD9-81ED-4DB2-BD59-A6C34878D82A}">
                    <a16:rowId xmlns:a16="http://schemas.microsoft.com/office/drawing/2014/main" val="3997516724"/>
                  </a:ext>
                </a:extLst>
              </a:tr>
              <a:tr h="247317">
                <a:tc>
                  <a:txBody>
                    <a:bodyPr/>
                    <a:lstStyle/>
                    <a:p>
                      <a:r>
                        <a:rPr lang="en-US" sz="140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0x60 </a:t>
                      </a:r>
                    </a:p>
                  </a:txBody>
                  <a:tcPr marL="36954" marR="36954" marT="18477" marB="18477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IADD</a:t>
                      </a:r>
                    </a:p>
                  </a:txBody>
                  <a:tcPr marL="36954" marR="36954" marT="18477" marB="18477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N/A</a:t>
                      </a:r>
                    </a:p>
                  </a:txBody>
                  <a:tcPr marL="36954" marR="36954" marT="18477" marB="18477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Pop two words from stack; push their sum</a:t>
                      </a:r>
                    </a:p>
                  </a:txBody>
                  <a:tcPr marL="36954" marR="36954" marT="18477" marB="18477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4786105"/>
                  </a:ext>
                </a:extLst>
              </a:tr>
              <a:tr h="247317">
                <a:tc>
                  <a:txBody>
                    <a:bodyPr/>
                    <a:lstStyle/>
                    <a:p>
                      <a:r>
                        <a:rPr lang="en-US" sz="140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0x7E 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IAND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N/A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Pop two words from stack; push Boolean AND</a:t>
                      </a:r>
                    </a:p>
                  </a:txBody>
                  <a:tcPr marL="36954" marR="36954" marT="18477" marB="18477" anchor="ctr"/>
                </a:tc>
                <a:extLst>
                  <a:ext uri="{0D108BD9-81ED-4DB2-BD59-A6C34878D82A}">
                    <a16:rowId xmlns:a16="http://schemas.microsoft.com/office/drawing/2014/main" val="3310081659"/>
                  </a:ext>
                </a:extLst>
              </a:tr>
              <a:tr h="247317">
                <a:tc>
                  <a:txBody>
                    <a:bodyPr/>
                    <a:lstStyle/>
                    <a:p>
                      <a:r>
                        <a:rPr lang="en-US" sz="140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0x99 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IFEQ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label name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Pop word from stack and branch if it is zero</a:t>
                      </a:r>
                    </a:p>
                  </a:txBody>
                  <a:tcPr marL="36954" marR="36954" marT="18477" marB="18477" anchor="ctr"/>
                </a:tc>
                <a:extLst>
                  <a:ext uri="{0D108BD9-81ED-4DB2-BD59-A6C34878D82A}">
                    <a16:rowId xmlns:a16="http://schemas.microsoft.com/office/drawing/2014/main" val="1565708158"/>
                  </a:ext>
                </a:extLst>
              </a:tr>
              <a:tr h="348493">
                <a:tc>
                  <a:txBody>
                    <a:bodyPr/>
                    <a:lstStyle/>
                    <a:p>
                      <a:r>
                        <a:rPr lang="en-US" sz="140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0x9B 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IFLT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label name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Pop word from stack and branch if it is less than zero</a:t>
                      </a:r>
                    </a:p>
                  </a:txBody>
                  <a:tcPr marL="36954" marR="36954" marT="18477" marB="18477" anchor="ctr"/>
                </a:tc>
                <a:extLst>
                  <a:ext uri="{0D108BD9-81ED-4DB2-BD59-A6C34878D82A}">
                    <a16:rowId xmlns:a16="http://schemas.microsoft.com/office/drawing/2014/main" val="1826751340"/>
                  </a:ext>
                </a:extLst>
              </a:tr>
              <a:tr h="348493">
                <a:tc>
                  <a:txBody>
                    <a:bodyPr/>
                    <a:lstStyle/>
                    <a:p>
                      <a:r>
                        <a:rPr lang="en-US" sz="140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0x9F 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IF_ICMPEQ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label name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Pop two words from stack and branch if they are equal</a:t>
                      </a:r>
                    </a:p>
                  </a:txBody>
                  <a:tcPr marL="36954" marR="36954" marT="18477" marB="18477" anchor="ctr"/>
                </a:tc>
                <a:extLst>
                  <a:ext uri="{0D108BD9-81ED-4DB2-BD59-A6C34878D82A}">
                    <a16:rowId xmlns:a16="http://schemas.microsoft.com/office/drawing/2014/main" val="2029087018"/>
                  </a:ext>
                </a:extLst>
              </a:tr>
              <a:tr h="247317">
                <a:tc>
                  <a:txBody>
                    <a:bodyPr/>
                    <a:lstStyle/>
                    <a:p>
                      <a:r>
                        <a:rPr lang="en-US" sz="140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0x84 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IINC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variable name, byte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Add a constant value to a local variable</a:t>
                      </a:r>
                    </a:p>
                  </a:txBody>
                  <a:tcPr marL="36954" marR="36954" marT="18477" marB="18477" anchor="ctr"/>
                </a:tc>
                <a:extLst>
                  <a:ext uri="{0D108BD9-81ED-4DB2-BD59-A6C34878D82A}">
                    <a16:rowId xmlns:a16="http://schemas.microsoft.com/office/drawing/2014/main" val="1864803999"/>
                  </a:ext>
                </a:extLst>
              </a:tr>
              <a:tr h="247317">
                <a:tc>
                  <a:txBody>
                    <a:bodyPr/>
                    <a:lstStyle/>
                    <a:p>
                      <a:r>
                        <a:rPr lang="en-US" sz="140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0x15 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ILOAD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variable name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Push local variable onto stack</a:t>
                      </a:r>
                    </a:p>
                  </a:txBody>
                  <a:tcPr marL="36954" marR="36954" marT="18477" marB="18477" anchor="ctr"/>
                </a:tc>
                <a:extLst>
                  <a:ext uri="{0D108BD9-81ED-4DB2-BD59-A6C34878D82A}">
                    <a16:rowId xmlns:a16="http://schemas.microsoft.com/office/drawing/2014/main" val="4278438083"/>
                  </a:ext>
                </a:extLst>
              </a:tr>
              <a:tr h="146142">
                <a:tc>
                  <a:txBody>
                    <a:bodyPr/>
                    <a:lstStyle/>
                    <a:p>
                      <a:r>
                        <a:rPr lang="en-US" sz="140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0xB6 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INVOKEVIRTUAL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method name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Invoke a method</a:t>
                      </a:r>
                    </a:p>
                  </a:txBody>
                  <a:tcPr marL="36954" marR="36954" marT="18477" marB="18477" anchor="ctr"/>
                </a:tc>
                <a:extLst>
                  <a:ext uri="{0D108BD9-81ED-4DB2-BD59-A6C34878D82A}">
                    <a16:rowId xmlns:a16="http://schemas.microsoft.com/office/drawing/2014/main" val="2065556760"/>
                  </a:ext>
                </a:extLst>
              </a:tr>
              <a:tr h="247317">
                <a:tc>
                  <a:txBody>
                    <a:bodyPr/>
                    <a:lstStyle/>
                    <a:p>
                      <a:r>
                        <a:rPr lang="en-US" sz="140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0x80 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IOR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N/A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Pop two words from stack; push Boolean OR</a:t>
                      </a:r>
                    </a:p>
                  </a:txBody>
                  <a:tcPr marL="36954" marR="36954" marT="18477" marB="18477" anchor="ctr"/>
                </a:tc>
                <a:extLst>
                  <a:ext uri="{0D108BD9-81ED-4DB2-BD59-A6C34878D82A}">
                    <a16:rowId xmlns:a16="http://schemas.microsoft.com/office/drawing/2014/main" val="1359116380"/>
                  </a:ext>
                </a:extLst>
              </a:tr>
              <a:tr h="247317">
                <a:tc>
                  <a:txBody>
                    <a:bodyPr/>
                    <a:lstStyle/>
                    <a:p>
                      <a:r>
                        <a:rPr lang="en-US" sz="140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0xAC 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IRETURN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N/A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Return from method with integer value</a:t>
                      </a:r>
                    </a:p>
                  </a:txBody>
                  <a:tcPr marL="36954" marR="36954" marT="18477" marB="18477" anchor="ctr"/>
                </a:tc>
                <a:extLst>
                  <a:ext uri="{0D108BD9-81ED-4DB2-BD59-A6C34878D82A}">
                    <a16:rowId xmlns:a16="http://schemas.microsoft.com/office/drawing/2014/main" val="2467706976"/>
                  </a:ext>
                </a:extLst>
              </a:tr>
              <a:tr h="247317">
                <a:tc>
                  <a:txBody>
                    <a:bodyPr/>
                    <a:lstStyle/>
                    <a:p>
                      <a:r>
                        <a:rPr lang="en-US" sz="140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0x36 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ISTORE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variable name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Pop word from stack and store in local variable</a:t>
                      </a:r>
                    </a:p>
                  </a:txBody>
                  <a:tcPr marL="36954" marR="36954" marT="18477" marB="18477" anchor="ctr"/>
                </a:tc>
                <a:extLst>
                  <a:ext uri="{0D108BD9-81ED-4DB2-BD59-A6C34878D82A}">
                    <a16:rowId xmlns:a16="http://schemas.microsoft.com/office/drawing/2014/main" val="2879025982"/>
                  </a:ext>
                </a:extLst>
              </a:tr>
              <a:tr h="348493">
                <a:tc>
                  <a:txBody>
                    <a:bodyPr/>
                    <a:lstStyle/>
                    <a:p>
                      <a:r>
                        <a:rPr lang="en-US" sz="140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0x64 </a:t>
                      </a:r>
                    </a:p>
                  </a:txBody>
                  <a:tcPr marL="36954" marR="36954" marT="18477" marB="18477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ISUB</a:t>
                      </a:r>
                    </a:p>
                  </a:txBody>
                  <a:tcPr marL="36954" marR="36954" marT="18477" marB="18477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N/A</a:t>
                      </a:r>
                    </a:p>
                  </a:txBody>
                  <a:tcPr marL="36954" marR="36954" marT="18477" marB="18477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Pop two words from stack; push their difference</a:t>
                      </a:r>
                    </a:p>
                  </a:txBody>
                  <a:tcPr marL="36954" marR="36954" marT="18477" marB="18477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0822813"/>
                  </a:ext>
                </a:extLst>
              </a:tr>
              <a:tr h="247317">
                <a:tc>
                  <a:txBody>
                    <a:bodyPr/>
                    <a:lstStyle/>
                    <a:p>
                      <a:r>
                        <a:rPr lang="en-US" sz="140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0x13 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LDC_W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constant name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Push constant from constant pool onto stack</a:t>
                      </a:r>
                    </a:p>
                  </a:txBody>
                  <a:tcPr marL="36954" marR="36954" marT="18477" marB="18477" anchor="ctr"/>
                </a:tc>
                <a:extLst>
                  <a:ext uri="{0D108BD9-81ED-4DB2-BD59-A6C34878D82A}">
                    <a16:rowId xmlns:a16="http://schemas.microsoft.com/office/drawing/2014/main" val="2122765424"/>
                  </a:ext>
                </a:extLst>
              </a:tr>
              <a:tr h="146142">
                <a:tc>
                  <a:txBody>
                    <a:bodyPr/>
                    <a:lstStyle/>
                    <a:p>
                      <a:r>
                        <a:rPr lang="en-US" sz="140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0x00 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NOP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N/A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Do nothing</a:t>
                      </a:r>
                    </a:p>
                  </a:txBody>
                  <a:tcPr marL="36954" marR="36954" marT="18477" marB="18477" anchor="ctr"/>
                </a:tc>
                <a:extLst>
                  <a:ext uri="{0D108BD9-81ED-4DB2-BD59-A6C34878D82A}">
                    <a16:rowId xmlns:a16="http://schemas.microsoft.com/office/drawing/2014/main" val="1516662434"/>
                  </a:ext>
                </a:extLst>
              </a:tr>
              <a:tr h="247317">
                <a:tc>
                  <a:txBody>
                    <a:bodyPr/>
                    <a:lstStyle/>
                    <a:p>
                      <a:r>
                        <a:rPr lang="en-US" sz="140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0x57 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POP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N/A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Delete word from top of stack</a:t>
                      </a:r>
                    </a:p>
                  </a:txBody>
                  <a:tcPr marL="36954" marR="36954" marT="18477" marB="18477" anchor="ctr"/>
                </a:tc>
                <a:extLst>
                  <a:ext uri="{0D108BD9-81ED-4DB2-BD59-A6C34878D82A}">
                    <a16:rowId xmlns:a16="http://schemas.microsoft.com/office/drawing/2014/main" val="3515213456"/>
                  </a:ext>
                </a:extLst>
              </a:tr>
              <a:tr h="247317">
                <a:tc>
                  <a:txBody>
                    <a:bodyPr/>
                    <a:lstStyle/>
                    <a:p>
                      <a:r>
                        <a:rPr lang="en-US" sz="140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0x5F 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SWAP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N/A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Swap the two top words on the stack</a:t>
                      </a:r>
                    </a:p>
                  </a:txBody>
                  <a:tcPr marL="36954" marR="36954" marT="18477" marB="18477" anchor="ctr"/>
                </a:tc>
                <a:extLst>
                  <a:ext uri="{0D108BD9-81ED-4DB2-BD59-A6C34878D82A}">
                    <a16:rowId xmlns:a16="http://schemas.microsoft.com/office/drawing/2014/main" val="1936258548"/>
                  </a:ext>
                </a:extLst>
              </a:tr>
              <a:tr h="348493"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0xC4 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WIDE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N/A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Prefix instruction; next instruction has a 16-bit index</a:t>
                      </a:r>
                    </a:p>
                  </a:txBody>
                  <a:tcPr marL="36954" marR="36954" marT="18477" marB="18477" anchor="ctr"/>
                </a:tc>
                <a:extLst>
                  <a:ext uri="{0D108BD9-81ED-4DB2-BD59-A6C34878D82A}">
                    <a16:rowId xmlns:a16="http://schemas.microsoft.com/office/drawing/2014/main" val="629894899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412C74A1-B5BC-1740-88AC-4395F7378F90}"/>
              </a:ext>
            </a:extLst>
          </p:cNvPr>
          <p:cNvSpPr txBox="1"/>
          <p:nvPr/>
        </p:nvSpPr>
        <p:spPr>
          <a:xfrm>
            <a:off x="2372060" y="2793802"/>
            <a:ext cx="4399877" cy="92333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69850">
            <a:solidFill>
              <a:schemeClr val="accent1">
                <a:alpha val="96000"/>
              </a:schemeClr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  <a:p>
            <a:pPr algn="ctr"/>
            <a:r>
              <a:rPr lang="en-US" dirty="0"/>
              <a:t>Arithmetic operations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68673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6C0885-95E8-084B-9D21-A998FA578B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6364" y="53775"/>
            <a:ext cx="8552670" cy="556348"/>
          </a:xfrm>
        </p:spPr>
        <p:txBody>
          <a:bodyPr/>
          <a:lstStyle/>
          <a:p>
            <a:pPr algn="ctr"/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IJVM Instruction Set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B21ECF1-18A3-C54A-AD7D-E6836213D9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66151-290A-2A46-8DEE-E7670BC163CD}" type="slidenum">
              <a:rPr lang="en-US" smtClean="0"/>
              <a:t>11</a:t>
            </a:fld>
            <a:endParaRPr lang="en-US"/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9FD947CC-93E2-E447-B6D2-D722A602809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2263658"/>
              </p:ext>
            </p:extLst>
          </p:nvPr>
        </p:nvGraphicFramePr>
        <p:xfrm>
          <a:off x="394965" y="610123"/>
          <a:ext cx="8354069" cy="607603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293985">
                  <a:extLst>
                    <a:ext uri="{9D8B030D-6E8A-4147-A177-3AD203B41FA5}">
                      <a16:colId xmlns:a16="http://schemas.microsoft.com/office/drawing/2014/main" val="3735349511"/>
                    </a:ext>
                  </a:extLst>
                </a:gridCol>
                <a:gridCol w="1293985">
                  <a:extLst>
                    <a:ext uri="{9D8B030D-6E8A-4147-A177-3AD203B41FA5}">
                      <a16:colId xmlns:a16="http://schemas.microsoft.com/office/drawing/2014/main" val="3440203893"/>
                    </a:ext>
                  </a:extLst>
                </a:gridCol>
                <a:gridCol w="1645921">
                  <a:extLst>
                    <a:ext uri="{9D8B030D-6E8A-4147-A177-3AD203B41FA5}">
                      <a16:colId xmlns:a16="http://schemas.microsoft.com/office/drawing/2014/main" val="3981703350"/>
                    </a:ext>
                  </a:extLst>
                </a:gridCol>
                <a:gridCol w="4120178">
                  <a:extLst>
                    <a:ext uri="{9D8B030D-6E8A-4147-A177-3AD203B41FA5}">
                      <a16:colId xmlns:a16="http://schemas.microsoft.com/office/drawing/2014/main" val="2521299795"/>
                    </a:ext>
                  </a:extLst>
                </a:gridCol>
              </a:tblGrid>
              <a:tr h="348493">
                <a:tc>
                  <a:txBody>
                    <a:bodyPr/>
                    <a:lstStyle/>
                    <a:p>
                      <a:r>
                        <a:rPr lang="en-US" sz="1400" b="1" u="sng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Op-code</a:t>
                      </a:r>
                      <a:br>
                        <a:rPr lang="en-US" sz="1400" b="1" u="sng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</a:br>
                      <a:r>
                        <a:rPr lang="en-US" sz="1400" b="1" u="sng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(Hex)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 b="1" u="sng"/>
                        <a:t>Assembly</a:t>
                      </a:r>
                      <a:br>
                        <a:rPr lang="en-US" sz="1400" b="1" u="sng"/>
                      </a:br>
                      <a:r>
                        <a:rPr lang="en-US" sz="1400" b="1" u="sng"/>
                        <a:t>Language</a:t>
                      </a:r>
                      <a:br>
                        <a:rPr lang="en-US" sz="1400" b="1" u="sng"/>
                      </a:br>
                      <a:r>
                        <a:rPr lang="en-US" sz="1400" b="1" u="sng"/>
                        <a:t>Mnemonic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 b="1" u="sng" dirty="0"/>
                        <a:t>Operands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 b="1" u="sng" dirty="0"/>
                        <a:t>Description</a:t>
                      </a:r>
                    </a:p>
                  </a:txBody>
                  <a:tcPr marL="36954" marR="36954" marT="18477" marB="18477" anchor="ctr"/>
                </a:tc>
                <a:extLst>
                  <a:ext uri="{0D108BD9-81ED-4DB2-BD59-A6C34878D82A}">
                    <a16:rowId xmlns:a16="http://schemas.microsoft.com/office/drawing/2014/main" val="3789854203"/>
                  </a:ext>
                </a:extLst>
              </a:tr>
              <a:tr h="146142">
                <a:tc>
                  <a:txBody>
                    <a:bodyPr/>
                    <a:lstStyle/>
                    <a:p>
                      <a:r>
                        <a:rPr lang="en-US" sz="140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0x10 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BIPUSH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byte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Push a byte onto stack</a:t>
                      </a:r>
                    </a:p>
                  </a:txBody>
                  <a:tcPr marL="36954" marR="36954" marT="18477" marB="18477" anchor="ctr"/>
                </a:tc>
                <a:extLst>
                  <a:ext uri="{0D108BD9-81ED-4DB2-BD59-A6C34878D82A}">
                    <a16:rowId xmlns:a16="http://schemas.microsoft.com/office/drawing/2014/main" val="2224175861"/>
                  </a:ext>
                </a:extLst>
              </a:tr>
              <a:tr h="247317">
                <a:tc>
                  <a:txBody>
                    <a:bodyPr/>
                    <a:lstStyle/>
                    <a:p>
                      <a:r>
                        <a:rPr lang="en-US" sz="140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0x59 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DUP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N/A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Copy top word on stack and push onto stack</a:t>
                      </a:r>
                    </a:p>
                  </a:txBody>
                  <a:tcPr marL="36954" marR="36954" marT="18477" marB="18477" anchor="ctr"/>
                </a:tc>
                <a:extLst>
                  <a:ext uri="{0D108BD9-81ED-4DB2-BD59-A6C34878D82A}">
                    <a16:rowId xmlns:a16="http://schemas.microsoft.com/office/drawing/2014/main" val="3809454949"/>
                  </a:ext>
                </a:extLst>
              </a:tr>
              <a:tr h="146142">
                <a:tc>
                  <a:txBody>
                    <a:bodyPr/>
                    <a:lstStyle/>
                    <a:p>
                      <a:r>
                        <a:rPr lang="en-US" sz="140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0xA7 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GOTO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label name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Unconditional jump</a:t>
                      </a:r>
                    </a:p>
                  </a:txBody>
                  <a:tcPr marL="36954" marR="36954" marT="18477" marB="18477" anchor="ctr"/>
                </a:tc>
                <a:extLst>
                  <a:ext uri="{0D108BD9-81ED-4DB2-BD59-A6C34878D82A}">
                    <a16:rowId xmlns:a16="http://schemas.microsoft.com/office/drawing/2014/main" val="3997516724"/>
                  </a:ext>
                </a:extLst>
              </a:tr>
              <a:tr h="247317">
                <a:tc>
                  <a:txBody>
                    <a:bodyPr/>
                    <a:lstStyle/>
                    <a:p>
                      <a:r>
                        <a:rPr lang="en-US" sz="140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0x60 </a:t>
                      </a:r>
                    </a:p>
                  </a:txBody>
                  <a:tcPr marL="36954" marR="36954" marT="18477" marB="18477"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IADD</a:t>
                      </a:r>
                    </a:p>
                  </a:txBody>
                  <a:tcPr marL="36954" marR="36954" marT="18477" marB="18477"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N/A</a:t>
                      </a:r>
                    </a:p>
                  </a:txBody>
                  <a:tcPr marL="36954" marR="36954" marT="18477" marB="18477"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Pop two words from stack; push their sum</a:t>
                      </a:r>
                    </a:p>
                  </a:txBody>
                  <a:tcPr marL="36954" marR="36954" marT="18477" marB="18477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44786105"/>
                  </a:ext>
                </a:extLst>
              </a:tr>
              <a:tr h="247317">
                <a:tc>
                  <a:txBody>
                    <a:bodyPr/>
                    <a:lstStyle/>
                    <a:p>
                      <a:r>
                        <a:rPr lang="en-US" sz="140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0x7E </a:t>
                      </a:r>
                    </a:p>
                  </a:txBody>
                  <a:tcPr marL="36954" marR="36954" marT="18477" marB="18477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IAND</a:t>
                      </a:r>
                    </a:p>
                  </a:txBody>
                  <a:tcPr marL="36954" marR="36954" marT="18477" marB="18477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N/A</a:t>
                      </a:r>
                    </a:p>
                  </a:txBody>
                  <a:tcPr marL="36954" marR="36954" marT="18477" marB="18477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Pop two words from stack; push Boolean AND</a:t>
                      </a:r>
                    </a:p>
                  </a:txBody>
                  <a:tcPr marL="36954" marR="36954" marT="18477" marB="18477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0081659"/>
                  </a:ext>
                </a:extLst>
              </a:tr>
              <a:tr h="247317">
                <a:tc>
                  <a:txBody>
                    <a:bodyPr/>
                    <a:lstStyle/>
                    <a:p>
                      <a:r>
                        <a:rPr lang="en-US" sz="140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0x99 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IFEQ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label name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Pop word from stack and branch if it is zero</a:t>
                      </a:r>
                    </a:p>
                  </a:txBody>
                  <a:tcPr marL="36954" marR="36954" marT="18477" marB="18477" anchor="ctr"/>
                </a:tc>
                <a:extLst>
                  <a:ext uri="{0D108BD9-81ED-4DB2-BD59-A6C34878D82A}">
                    <a16:rowId xmlns:a16="http://schemas.microsoft.com/office/drawing/2014/main" val="1565708158"/>
                  </a:ext>
                </a:extLst>
              </a:tr>
              <a:tr h="348493">
                <a:tc>
                  <a:txBody>
                    <a:bodyPr/>
                    <a:lstStyle/>
                    <a:p>
                      <a:r>
                        <a:rPr lang="en-US" sz="140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0x9B 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IFLT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label name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Pop word from stack and branch if it is less than zero</a:t>
                      </a:r>
                    </a:p>
                  </a:txBody>
                  <a:tcPr marL="36954" marR="36954" marT="18477" marB="18477" anchor="ctr"/>
                </a:tc>
                <a:extLst>
                  <a:ext uri="{0D108BD9-81ED-4DB2-BD59-A6C34878D82A}">
                    <a16:rowId xmlns:a16="http://schemas.microsoft.com/office/drawing/2014/main" val="1826751340"/>
                  </a:ext>
                </a:extLst>
              </a:tr>
              <a:tr h="348493">
                <a:tc>
                  <a:txBody>
                    <a:bodyPr/>
                    <a:lstStyle/>
                    <a:p>
                      <a:r>
                        <a:rPr lang="en-US" sz="140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0x9F 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IF_ICMPEQ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label name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Pop two words from stack and branch if they are equal</a:t>
                      </a:r>
                    </a:p>
                  </a:txBody>
                  <a:tcPr marL="36954" marR="36954" marT="18477" marB="18477" anchor="ctr"/>
                </a:tc>
                <a:extLst>
                  <a:ext uri="{0D108BD9-81ED-4DB2-BD59-A6C34878D82A}">
                    <a16:rowId xmlns:a16="http://schemas.microsoft.com/office/drawing/2014/main" val="2029087018"/>
                  </a:ext>
                </a:extLst>
              </a:tr>
              <a:tr h="247317">
                <a:tc>
                  <a:txBody>
                    <a:bodyPr/>
                    <a:lstStyle/>
                    <a:p>
                      <a:r>
                        <a:rPr lang="en-US" sz="140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0x84 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IINC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variable name, byte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Add a constant value to a local variable</a:t>
                      </a:r>
                    </a:p>
                  </a:txBody>
                  <a:tcPr marL="36954" marR="36954" marT="18477" marB="18477" anchor="ctr"/>
                </a:tc>
                <a:extLst>
                  <a:ext uri="{0D108BD9-81ED-4DB2-BD59-A6C34878D82A}">
                    <a16:rowId xmlns:a16="http://schemas.microsoft.com/office/drawing/2014/main" val="1864803999"/>
                  </a:ext>
                </a:extLst>
              </a:tr>
              <a:tr h="247317">
                <a:tc>
                  <a:txBody>
                    <a:bodyPr/>
                    <a:lstStyle/>
                    <a:p>
                      <a:r>
                        <a:rPr lang="en-US" sz="140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0x15 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ILOAD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variable name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Push local variable onto stack</a:t>
                      </a:r>
                    </a:p>
                  </a:txBody>
                  <a:tcPr marL="36954" marR="36954" marT="18477" marB="18477" anchor="ctr"/>
                </a:tc>
                <a:extLst>
                  <a:ext uri="{0D108BD9-81ED-4DB2-BD59-A6C34878D82A}">
                    <a16:rowId xmlns:a16="http://schemas.microsoft.com/office/drawing/2014/main" val="4278438083"/>
                  </a:ext>
                </a:extLst>
              </a:tr>
              <a:tr h="146142">
                <a:tc>
                  <a:txBody>
                    <a:bodyPr/>
                    <a:lstStyle/>
                    <a:p>
                      <a:r>
                        <a:rPr lang="en-US" sz="140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0xB6 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INVOKEVIRTUAL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method name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Invoke a method</a:t>
                      </a:r>
                    </a:p>
                  </a:txBody>
                  <a:tcPr marL="36954" marR="36954" marT="18477" marB="18477" anchor="ctr"/>
                </a:tc>
                <a:extLst>
                  <a:ext uri="{0D108BD9-81ED-4DB2-BD59-A6C34878D82A}">
                    <a16:rowId xmlns:a16="http://schemas.microsoft.com/office/drawing/2014/main" val="2065556760"/>
                  </a:ext>
                </a:extLst>
              </a:tr>
              <a:tr h="247317">
                <a:tc>
                  <a:txBody>
                    <a:bodyPr/>
                    <a:lstStyle/>
                    <a:p>
                      <a:r>
                        <a:rPr lang="en-US" sz="140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0x80 </a:t>
                      </a:r>
                    </a:p>
                  </a:txBody>
                  <a:tcPr marL="36954" marR="36954" marT="18477" marB="18477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IOR</a:t>
                      </a:r>
                    </a:p>
                  </a:txBody>
                  <a:tcPr marL="36954" marR="36954" marT="18477" marB="18477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N/A</a:t>
                      </a:r>
                    </a:p>
                  </a:txBody>
                  <a:tcPr marL="36954" marR="36954" marT="18477" marB="18477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Pop two words from stack; push Boolean OR</a:t>
                      </a:r>
                    </a:p>
                  </a:txBody>
                  <a:tcPr marL="36954" marR="36954" marT="18477" marB="18477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9116380"/>
                  </a:ext>
                </a:extLst>
              </a:tr>
              <a:tr h="247317">
                <a:tc>
                  <a:txBody>
                    <a:bodyPr/>
                    <a:lstStyle/>
                    <a:p>
                      <a:r>
                        <a:rPr lang="en-US" sz="140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0xAC 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IRETURN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N/A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Return from method with integer value</a:t>
                      </a:r>
                    </a:p>
                  </a:txBody>
                  <a:tcPr marL="36954" marR="36954" marT="18477" marB="18477" anchor="ctr"/>
                </a:tc>
                <a:extLst>
                  <a:ext uri="{0D108BD9-81ED-4DB2-BD59-A6C34878D82A}">
                    <a16:rowId xmlns:a16="http://schemas.microsoft.com/office/drawing/2014/main" val="2467706976"/>
                  </a:ext>
                </a:extLst>
              </a:tr>
              <a:tr h="247317">
                <a:tc>
                  <a:txBody>
                    <a:bodyPr/>
                    <a:lstStyle/>
                    <a:p>
                      <a:r>
                        <a:rPr lang="en-US" sz="140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0x36 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ISTORE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variable name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Pop word from stack and store in local variable</a:t>
                      </a:r>
                    </a:p>
                  </a:txBody>
                  <a:tcPr marL="36954" marR="36954" marT="18477" marB="18477" anchor="ctr"/>
                </a:tc>
                <a:extLst>
                  <a:ext uri="{0D108BD9-81ED-4DB2-BD59-A6C34878D82A}">
                    <a16:rowId xmlns:a16="http://schemas.microsoft.com/office/drawing/2014/main" val="2879025982"/>
                  </a:ext>
                </a:extLst>
              </a:tr>
              <a:tr h="348493">
                <a:tc>
                  <a:txBody>
                    <a:bodyPr/>
                    <a:lstStyle/>
                    <a:p>
                      <a:r>
                        <a:rPr lang="en-US" sz="140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0x64 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ISUB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N/A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Pop two words from stack; push their difference</a:t>
                      </a:r>
                    </a:p>
                  </a:txBody>
                  <a:tcPr marL="36954" marR="36954" marT="18477" marB="18477" anchor="ctr"/>
                </a:tc>
                <a:extLst>
                  <a:ext uri="{0D108BD9-81ED-4DB2-BD59-A6C34878D82A}">
                    <a16:rowId xmlns:a16="http://schemas.microsoft.com/office/drawing/2014/main" val="4050822813"/>
                  </a:ext>
                </a:extLst>
              </a:tr>
              <a:tr h="247317">
                <a:tc>
                  <a:txBody>
                    <a:bodyPr/>
                    <a:lstStyle/>
                    <a:p>
                      <a:r>
                        <a:rPr lang="en-US" sz="140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0x13 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LDC_W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constant name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Push constant from constant pool onto stack</a:t>
                      </a:r>
                    </a:p>
                  </a:txBody>
                  <a:tcPr marL="36954" marR="36954" marT="18477" marB="18477" anchor="ctr"/>
                </a:tc>
                <a:extLst>
                  <a:ext uri="{0D108BD9-81ED-4DB2-BD59-A6C34878D82A}">
                    <a16:rowId xmlns:a16="http://schemas.microsoft.com/office/drawing/2014/main" val="2122765424"/>
                  </a:ext>
                </a:extLst>
              </a:tr>
              <a:tr h="146142">
                <a:tc>
                  <a:txBody>
                    <a:bodyPr/>
                    <a:lstStyle/>
                    <a:p>
                      <a:r>
                        <a:rPr lang="en-US" sz="140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0x00 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NOP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N/A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Do nothing</a:t>
                      </a:r>
                    </a:p>
                  </a:txBody>
                  <a:tcPr marL="36954" marR="36954" marT="18477" marB="18477" anchor="ctr"/>
                </a:tc>
                <a:extLst>
                  <a:ext uri="{0D108BD9-81ED-4DB2-BD59-A6C34878D82A}">
                    <a16:rowId xmlns:a16="http://schemas.microsoft.com/office/drawing/2014/main" val="1516662434"/>
                  </a:ext>
                </a:extLst>
              </a:tr>
              <a:tr h="247317">
                <a:tc>
                  <a:txBody>
                    <a:bodyPr/>
                    <a:lstStyle/>
                    <a:p>
                      <a:r>
                        <a:rPr lang="en-US" sz="140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0x57 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POP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N/A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Delete word from top of stack</a:t>
                      </a:r>
                    </a:p>
                  </a:txBody>
                  <a:tcPr marL="36954" marR="36954" marT="18477" marB="18477" anchor="ctr"/>
                </a:tc>
                <a:extLst>
                  <a:ext uri="{0D108BD9-81ED-4DB2-BD59-A6C34878D82A}">
                    <a16:rowId xmlns:a16="http://schemas.microsoft.com/office/drawing/2014/main" val="3515213456"/>
                  </a:ext>
                </a:extLst>
              </a:tr>
              <a:tr h="247317">
                <a:tc>
                  <a:txBody>
                    <a:bodyPr/>
                    <a:lstStyle/>
                    <a:p>
                      <a:r>
                        <a:rPr lang="en-US" sz="140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0x5F 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SWAP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N/A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Swap the two top words on the stack</a:t>
                      </a:r>
                    </a:p>
                  </a:txBody>
                  <a:tcPr marL="36954" marR="36954" marT="18477" marB="18477" anchor="ctr"/>
                </a:tc>
                <a:extLst>
                  <a:ext uri="{0D108BD9-81ED-4DB2-BD59-A6C34878D82A}">
                    <a16:rowId xmlns:a16="http://schemas.microsoft.com/office/drawing/2014/main" val="1936258548"/>
                  </a:ext>
                </a:extLst>
              </a:tr>
              <a:tr h="348493"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0xC4 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WIDE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N/A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Prefix instruction; next instruction has a 16-bit index</a:t>
                      </a:r>
                    </a:p>
                  </a:txBody>
                  <a:tcPr marL="36954" marR="36954" marT="18477" marB="18477" anchor="ctr"/>
                </a:tc>
                <a:extLst>
                  <a:ext uri="{0D108BD9-81ED-4DB2-BD59-A6C34878D82A}">
                    <a16:rowId xmlns:a16="http://schemas.microsoft.com/office/drawing/2014/main" val="629894899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E8CD0CCA-B393-6941-8BD9-BDC7A6BB7F33}"/>
              </a:ext>
            </a:extLst>
          </p:cNvPr>
          <p:cNvSpPr txBox="1"/>
          <p:nvPr/>
        </p:nvSpPr>
        <p:spPr>
          <a:xfrm>
            <a:off x="2372060" y="2793802"/>
            <a:ext cx="4399877" cy="92333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69850">
            <a:solidFill>
              <a:schemeClr val="accent1">
                <a:alpha val="96000"/>
              </a:schemeClr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  <a:p>
            <a:pPr algn="ctr"/>
            <a:r>
              <a:rPr lang="en-US" dirty="0"/>
              <a:t>Logical operations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46522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6C0885-95E8-084B-9D21-A998FA578B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6364" y="53775"/>
            <a:ext cx="8552670" cy="556348"/>
          </a:xfrm>
        </p:spPr>
        <p:txBody>
          <a:bodyPr/>
          <a:lstStyle/>
          <a:p>
            <a:pPr algn="ctr"/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IJVM Instruction Set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B21ECF1-18A3-C54A-AD7D-E6836213D9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66151-290A-2A46-8DEE-E7670BC163CD}" type="slidenum">
              <a:rPr lang="en-US" smtClean="0"/>
              <a:t>12</a:t>
            </a:fld>
            <a:endParaRPr lang="en-US"/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9FD947CC-93E2-E447-B6D2-D722A602809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7229457"/>
              </p:ext>
            </p:extLst>
          </p:nvPr>
        </p:nvGraphicFramePr>
        <p:xfrm>
          <a:off x="394965" y="610123"/>
          <a:ext cx="8354069" cy="607603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293985">
                  <a:extLst>
                    <a:ext uri="{9D8B030D-6E8A-4147-A177-3AD203B41FA5}">
                      <a16:colId xmlns:a16="http://schemas.microsoft.com/office/drawing/2014/main" val="3735349511"/>
                    </a:ext>
                  </a:extLst>
                </a:gridCol>
                <a:gridCol w="1293985">
                  <a:extLst>
                    <a:ext uri="{9D8B030D-6E8A-4147-A177-3AD203B41FA5}">
                      <a16:colId xmlns:a16="http://schemas.microsoft.com/office/drawing/2014/main" val="3440203893"/>
                    </a:ext>
                  </a:extLst>
                </a:gridCol>
                <a:gridCol w="1645921">
                  <a:extLst>
                    <a:ext uri="{9D8B030D-6E8A-4147-A177-3AD203B41FA5}">
                      <a16:colId xmlns:a16="http://schemas.microsoft.com/office/drawing/2014/main" val="3981703350"/>
                    </a:ext>
                  </a:extLst>
                </a:gridCol>
                <a:gridCol w="4120178">
                  <a:extLst>
                    <a:ext uri="{9D8B030D-6E8A-4147-A177-3AD203B41FA5}">
                      <a16:colId xmlns:a16="http://schemas.microsoft.com/office/drawing/2014/main" val="2521299795"/>
                    </a:ext>
                  </a:extLst>
                </a:gridCol>
              </a:tblGrid>
              <a:tr h="348493">
                <a:tc>
                  <a:txBody>
                    <a:bodyPr/>
                    <a:lstStyle/>
                    <a:p>
                      <a:r>
                        <a:rPr lang="en-US" sz="1400" b="1" u="sng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Op-code</a:t>
                      </a:r>
                      <a:br>
                        <a:rPr lang="en-US" sz="1400" b="1" u="sng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</a:br>
                      <a:r>
                        <a:rPr lang="en-US" sz="1400" b="1" u="sng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(Hex)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 b="1" u="sng"/>
                        <a:t>Assembly</a:t>
                      </a:r>
                      <a:br>
                        <a:rPr lang="en-US" sz="1400" b="1" u="sng"/>
                      </a:br>
                      <a:r>
                        <a:rPr lang="en-US" sz="1400" b="1" u="sng"/>
                        <a:t>Language</a:t>
                      </a:r>
                      <a:br>
                        <a:rPr lang="en-US" sz="1400" b="1" u="sng"/>
                      </a:br>
                      <a:r>
                        <a:rPr lang="en-US" sz="1400" b="1" u="sng"/>
                        <a:t>Mnemonic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 b="1" u="sng" dirty="0"/>
                        <a:t>Operands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 b="1" u="sng" dirty="0"/>
                        <a:t>Description</a:t>
                      </a:r>
                    </a:p>
                  </a:txBody>
                  <a:tcPr marL="36954" marR="36954" marT="18477" marB="18477" anchor="ctr"/>
                </a:tc>
                <a:extLst>
                  <a:ext uri="{0D108BD9-81ED-4DB2-BD59-A6C34878D82A}">
                    <a16:rowId xmlns:a16="http://schemas.microsoft.com/office/drawing/2014/main" val="3789854203"/>
                  </a:ext>
                </a:extLst>
              </a:tr>
              <a:tr h="146142">
                <a:tc>
                  <a:txBody>
                    <a:bodyPr/>
                    <a:lstStyle/>
                    <a:p>
                      <a:r>
                        <a:rPr lang="en-US" sz="140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0x10 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BIPUSH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byte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Push a byte onto stack</a:t>
                      </a:r>
                    </a:p>
                  </a:txBody>
                  <a:tcPr marL="36954" marR="36954" marT="18477" marB="18477" anchor="ctr"/>
                </a:tc>
                <a:extLst>
                  <a:ext uri="{0D108BD9-81ED-4DB2-BD59-A6C34878D82A}">
                    <a16:rowId xmlns:a16="http://schemas.microsoft.com/office/drawing/2014/main" val="2224175861"/>
                  </a:ext>
                </a:extLst>
              </a:tr>
              <a:tr h="247317">
                <a:tc>
                  <a:txBody>
                    <a:bodyPr/>
                    <a:lstStyle/>
                    <a:p>
                      <a:r>
                        <a:rPr lang="en-US" sz="140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0x59 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DUP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N/A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Copy top word on stack and push onto stack</a:t>
                      </a:r>
                    </a:p>
                  </a:txBody>
                  <a:tcPr marL="36954" marR="36954" marT="18477" marB="18477" anchor="ctr"/>
                </a:tc>
                <a:extLst>
                  <a:ext uri="{0D108BD9-81ED-4DB2-BD59-A6C34878D82A}">
                    <a16:rowId xmlns:a16="http://schemas.microsoft.com/office/drawing/2014/main" val="3809454949"/>
                  </a:ext>
                </a:extLst>
              </a:tr>
              <a:tr h="146142">
                <a:tc>
                  <a:txBody>
                    <a:bodyPr/>
                    <a:lstStyle/>
                    <a:p>
                      <a:r>
                        <a:rPr lang="en-US" sz="140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0xA7 </a:t>
                      </a:r>
                    </a:p>
                  </a:txBody>
                  <a:tcPr marL="36954" marR="36954" marT="18477" marB="18477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GOTO</a:t>
                      </a:r>
                    </a:p>
                  </a:txBody>
                  <a:tcPr marL="36954" marR="36954" marT="18477" marB="18477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label name</a:t>
                      </a:r>
                    </a:p>
                  </a:txBody>
                  <a:tcPr marL="36954" marR="36954" marT="18477" marB="18477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Unconditional jump</a:t>
                      </a:r>
                    </a:p>
                  </a:txBody>
                  <a:tcPr marL="36954" marR="36954" marT="18477" marB="18477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7516724"/>
                  </a:ext>
                </a:extLst>
              </a:tr>
              <a:tr h="247317">
                <a:tc>
                  <a:txBody>
                    <a:bodyPr/>
                    <a:lstStyle/>
                    <a:p>
                      <a:r>
                        <a:rPr lang="en-US" sz="140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0x60 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IADD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N/A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Pop two words from stack; push their sum</a:t>
                      </a:r>
                    </a:p>
                  </a:txBody>
                  <a:tcPr marL="36954" marR="36954" marT="18477" marB="18477" anchor="ctr"/>
                </a:tc>
                <a:extLst>
                  <a:ext uri="{0D108BD9-81ED-4DB2-BD59-A6C34878D82A}">
                    <a16:rowId xmlns:a16="http://schemas.microsoft.com/office/drawing/2014/main" val="1844786105"/>
                  </a:ext>
                </a:extLst>
              </a:tr>
              <a:tr h="247317">
                <a:tc>
                  <a:txBody>
                    <a:bodyPr/>
                    <a:lstStyle/>
                    <a:p>
                      <a:r>
                        <a:rPr lang="en-US" sz="140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0x7E 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IAND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N/A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Pop two words from stack; push Boolean AND</a:t>
                      </a:r>
                    </a:p>
                  </a:txBody>
                  <a:tcPr marL="36954" marR="36954" marT="18477" marB="18477" anchor="ctr"/>
                </a:tc>
                <a:extLst>
                  <a:ext uri="{0D108BD9-81ED-4DB2-BD59-A6C34878D82A}">
                    <a16:rowId xmlns:a16="http://schemas.microsoft.com/office/drawing/2014/main" val="3310081659"/>
                  </a:ext>
                </a:extLst>
              </a:tr>
              <a:tr h="247317">
                <a:tc>
                  <a:txBody>
                    <a:bodyPr/>
                    <a:lstStyle/>
                    <a:p>
                      <a:r>
                        <a:rPr lang="en-US" sz="140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0x99 </a:t>
                      </a:r>
                    </a:p>
                  </a:txBody>
                  <a:tcPr marL="36954" marR="36954" marT="18477" marB="18477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IFEQ</a:t>
                      </a:r>
                    </a:p>
                  </a:txBody>
                  <a:tcPr marL="36954" marR="36954" marT="18477" marB="18477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label name</a:t>
                      </a:r>
                    </a:p>
                  </a:txBody>
                  <a:tcPr marL="36954" marR="36954" marT="18477" marB="18477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Pop word from stack and branch if it is zero</a:t>
                      </a:r>
                    </a:p>
                  </a:txBody>
                  <a:tcPr marL="36954" marR="36954" marT="18477" marB="18477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5708158"/>
                  </a:ext>
                </a:extLst>
              </a:tr>
              <a:tr h="348493">
                <a:tc>
                  <a:txBody>
                    <a:bodyPr/>
                    <a:lstStyle/>
                    <a:p>
                      <a:r>
                        <a:rPr lang="en-US" sz="140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0x9B </a:t>
                      </a:r>
                    </a:p>
                  </a:txBody>
                  <a:tcPr marL="36954" marR="36954" marT="18477" marB="18477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IFLT</a:t>
                      </a:r>
                    </a:p>
                  </a:txBody>
                  <a:tcPr marL="36954" marR="36954" marT="18477" marB="18477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label name</a:t>
                      </a:r>
                    </a:p>
                  </a:txBody>
                  <a:tcPr marL="36954" marR="36954" marT="18477" marB="18477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Pop word from stack and branch if it is less than zero</a:t>
                      </a:r>
                    </a:p>
                  </a:txBody>
                  <a:tcPr marL="36954" marR="36954" marT="18477" marB="18477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6751340"/>
                  </a:ext>
                </a:extLst>
              </a:tr>
              <a:tr h="348493">
                <a:tc>
                  <a:txBody>
                    <a:bodyPr/>
                    <a:lstStyle/>
                    <a:p>
                      <a:r>
                        <a:rPr lang="en-US" sz="140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0x9F </a:t>
                      </a:r>
                    </a:p>
                  </a:txBody>
                  <a:tcPr marL="36954" marR="36954" marT="18477" marB="18477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IF_ICMPEQ</a:t>
                      </a:r>
                    </a:p>
                  </a:txBody>
                  <a:tcPr marL="36954" marR="36954" marT="18477" marB="18477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label name</a:t>
                      </a:r>
                    </a:p>
                  </a:txBody>
                  <a:tcPr marL="36954" marR="36954" marT="18477" marB="18477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Pop two words from stack and branch if they are equal</a:t>
                      </a:r>
                    </a:p>
                  </a:txBody>
                  <a:tcPr marL="36954" marR="36954" marT="18477" marB="18477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9087018"/>
                  </a:ext>
                </a:extLst>
              </a:tr>
              <a:tr h="247317">
                <a:tc>
                  <a:txBody>
                    <a:bodyPr/>
                    <a:lstStyle/>
                    <a:p>
                      <a:r>
                        <a:rPr lang="en-US" sz="140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0x84 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IINC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variable name, byte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Add a constant value to a local variable</a:t>
                      </a:r>
                    </a:p>
                  </a:txBody>
                  <a:tcPr marL="36954" marR="36954" marT="18477" marB="18477" anchor="ctr"/>
                </a:tc>
                <a:extLst>
                  <a:ext uri="{0D108BD9-81ED-4DB2-BD59-A6C34878D82A}">
                    <a16:rowId xmlns:a16="http://schemas.microsoft.com/office/drawing/2014/main" val="1864803999"/>
                  </a:ext>
                </a:extLst>
              </a:tr>
              <a:tr h="247317">
                <a:tc>
                  <a:txBody>
                    <a:bodyPr/>
                    <a:lstStyle/>
                    <a:p>
                      <a:r>
                        <a:rPr lang="en-US" sz="140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0x15 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ILOAD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variable name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Push local variable onto stack</a:t>
                      </a:r>
                    </a:p>
                  </a:txBody>
                  <a:tcPr marL="36954" marR="36954" marT="18477" marB="18477" anchor="ctr"/>
                </a:tc>
                <a:extLst>
                  <a:ext uri="{0D108BD9-81ED-4DB2-BD59-A6C34878D82A}">
                    <a16:rowId xmlns:a16="http://schemas.microsoft.com/office/drawing/2014/main" val="4278438083"/>
                  </a:ext>
                </a:extLst>
              </a:tr>
              <a:tr h="146142">
                <a:tc>
                  <a:txBody>
                    <a:bodyPr/>
                    <a:lstStyle/>
                    <a:p>
                      <a:r>
                        <a:rPr lang="en-US" sz="140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0xB6 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INVOKEVIRTUAL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method name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Invoke a method</a:t>
                      </a:r>
                    </a:p>
                  </a:txBody>
                  <a:tcPr marL="36954" marR="36954" marT="18477" marB="18477" anchor="ctr"/>
                </a:tc>
                <a:extLst>
                  <a:ext uri="{0D108BD9-81ED-4DB2-BD59-A6C34878D82A}">
                    <a16:rowId xmlns:a16="http://schemas.microsoft.com/office/drawing/2014/main" val="2065556760"/>
                  </a:ext>
                </a:extLst>
              </a:tr>
              <a:tr h="247317">
                <a:tc>
                  <a:txBody>
                    <a:bodyPr/>
                    <a:lstStyle/>
                    <a:p>
                      <a:r>
                        <a:rPr lang="en-US" sz="140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0x80 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IOR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N/A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Pop two words from stack; push Boolean OR</a:t>
                      </a:r>
                    </a:p>
                  </a:txBody>
                  <a:tcPr marL="36954" marR="36954" marT="18477" marB="18477" anchor="ctr"/>
                </a:tc>
                <a:extLst>
                  <a:ext uri="{0D108BD9-81ED-4DB2-BD59-A6C34878D82A}">
                    <a16:rowId xmlns:a16="http://schemas.microsoft.com/office/drawing/2014/main" val="1359116380"/>
                  </a:ext>
                </a:extLst>
              </a:tr>
              <a:tr h="247317">
                <a:tc>
                  <a:txBody>
                    <a:bodyPr/>
                    <a:lstStyle/>
                    <a:p>
                      <a:r>
                        <a:rPr lang="en-US" sz="140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0xAC 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IRETURN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N/A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Return from method with integer value</a:t>
                      </a:r>
                    </a:p>
                  </a:txBody>
                  <a:tcPr marL="36954" marR="36954" marT="18477" marB="18477" anchor="ctr"/>
                </a:tc>
                <a:extLst>
                  <a:ext uri="{0D108BD9-81ED-4DB2-BD59-A6C34878D82A}">
                    <a16:rowId xmlns:a16="http://schemas.microsoft.com/office/drawing/2014/main" val="2467706976"/>
                  </a:ext>
                </a:extLst>
              </a:tr>
              <a:tr h="247317">
                <a:tc>
                  <a:txBody>
                    <a:bodyPr/>
                    <a:lstStyle/>
                    <a:p>
                      <a:r>
                        <a:rPr lang="en-US" sz="140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0x36 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ISTORE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variable name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Pop word from stack and store in local variable</a:t>
                      </a:r>
                    </a:p>
                  </a:txBody>
                  <a:tcPr marL="36954" marR="36954" marT="18477" marB="18477" anchor="ctr"/>
                </a:tc>
                <a:extLst>
                  <a:ext uri="{0D108BD9-81ED-4DB2-BD59-A6C34878D82A}">
                    <a16:rowId xmlns:a16="http://schemas.microsoft.com/office/drawing/2014/main" val="2879025982"/>
                  </a:ext>
                </a:extLst>
              </a:tr>
              <a:tr h="348493">
                <a:tc>
                  <a:txBody>
                    <a:bodyPr/>
                    <a:lstStyle/>
                    <a:p>
                      <a:r>
                        <a:rPr lang="en-US" sz="140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0x64 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ISUB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N/A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Pop two words from stack; push their difference</a:t>
                      </a:r>
                    </a:p>
                  </a:txBody>
                  <a:tcPr marL="36954" marR="36954" marT="18477" marB="18477" anchor="ctr"/>
                </a:tc>
                <a:extLst>
                  <a:ext uri="{0D108BD9-81ED-4DB2-BD59-A6C34878D82A}">
                    <a16:rowId xmlns:a16="http://schemas.microsoft.com/office/drawing/2014/main" val="4050822813"/>
                  </a:ext>
                </a:extLst>
              </a:tr>
              <a:tr h="247317">
                <a:tc>
                  <a:txBody>
                    <a:bodyPr/>
                    <a:lstStyle/>
                    <a:p>
                      <a:r>
                        <a:rPr lang="en-US" sz="140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0x13 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LDC_W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constant name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Push constant from constant pool onto stack</a:t>
                      </a:r>
                    </a:p>
                  </a:txBody>
                  <a:tcPr marL="36954" marR="36954" marT="18477" marB="18477" anchor="ctr"/>
                </a:tc>
                <a:extLst>
                  <a:ext uri="{0D108BD9-81ED-4DB2-BD59-A6C34878D82A}">
                    <a16:rowId xmlns:a16="http://schemas.microsoft.com/office/drawing/2014/main" val="2122765424"/>
                  </a:ext>
                </a:extLst>
              </a:tr>
              <a:tr h="146142">
                <a:tc>
                  <a:txBody>
                    <a:bodyPr/>
                    <a:lstStyle/>
                    <a:p>
                      <a:r>
                        <a:rPr lang="en-US" sz="140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0x00 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NOP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N/A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Do nothing</a:t>
                      </a:r>
                    </a:p>
                  </a:txBody>
                  <a:tcPr marL="36954" marR="36954" marT="18477" marB="18477" anchor="ctr"/>
                </a:tc>
                <a:extLst>
                  <a:ext uri="{0D108BD9-81ED-4DB2-BD59-A6C34878D82A}">
                    <a16:rowId xmlns:a16="http://schemas.microsoft.com/office/drawing/2014/main" val="1516662434"/>
                  </a:ext>
                </a:extLst>
              </a:tr>
              <a:tr h="247317">
                <a:tc>
                  <a:txBody>
                    <a:bodyPr/>
                    <a:lstStyle/>
                    <a:p>
                      <a:r>
                        <a:rPr lang="en-US" sz="140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0x57 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POP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N/A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Delete word from top of stack</a:t>
                      </a:r>
                    </a:p>
                  </a:txBody>
                  <a:tcPr marL="36954" marR="36954" marT="18477" marB="18477" anchor="ctr"/>
                </a:tc>
                <a:extLst>
                  <a:ext uri="{0D108BD9-81ED-4DB2-BD59-A6C34878D82A}">
                    <a16:rowId xmlns:a16="http://schemas.microsoft.com/office/drawing/2014/main" val="3515213456"/>
                  </a:ext>
                </a:extLst>
              </a:tr>
              <a:tr h="247317">
                <a:tc>
                  <a:txBody>
                    <a:bodyPr/>
                    <a:lstStyle/>
                    <a:p>
                      <a:r>
                        <a:rPr lang="en-US" sz="140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0x5F 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SWAP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N/A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Swap the two top words on the stack</a:t>
                      </a:r>
                    </a:p>
                  </a:txBody>
                  <a:tcPr marL="36954" marR="36954" marT="18477" marB="18477" anchor="ctr"/>
                </a:tc>
                <a:extLst>
                  <a:ext uri="{0D108BD9-81ED-4DB2-BD59-A6C34878D82A}">
                    <a16:rowId xmlns:a16="http://schemas.microsoft.com/office/drawing/2014/main" val="1936258548"/>
                  </a:ext>
                </a:extLst>
              </a:tr>
              <a:tr h="348493"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0xC4 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WIDE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N/A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Prefix instruction; next instruction has a 16-bit index</a:t>
                      </a:r>
                    </a:p>
                  </a:txBody>
                  <a:tcPr marL="36954" marR="36954" marT="18477" marB="18477" anchor="ctr"/>
                </a:tc>
                <a:extLst>
                  <a:ext uri="{0D108BD9-81ED-4DB2-BD59-A6C34878D82A}">
                    <a16:rowId xmlns:a16="http://schemas.microsoft.com/office/drawing/2014/main" val="629894899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0320DF08-207E-F941-BB7F-D78AE230A059}"/>
              </a:ext>
            </a:extLst>
          </p:cNvPr>
          <p:cNvSpPr txBox="1"/>
          <p:nvPr/>
        </p:nvSpPr>
        <p:spPr>
          <a:xfrm>
            <a:off x="2272760" y="3998659"/>
            <a:ext cx="4399877" cy="92333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69850">
            <a:solidFill>
              <a:schemeClr val="accent1">
                <a:alpha val="96000"/>
              </a:schemeClr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  <a:p>
            <a:pPr algn="ctr"/>
            <a:r>
              <a:rPr lang="en-US" dirty="0"/>
              <a:t>Branch instructions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29121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6C0885-95E8-084B-9D21-A998FA578B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6364" y="53775"/>
            <a:ext cx="8552670" cy="556348"/>
          </a:xfrm>
        </p:spPr>
        <p:txBody>
          <a:bodyPr/>
          <a:lstStyle/>
          <a:p>
            <a:pPr algn="ctr"/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IJVM Instruction Set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B21ECF1-18A3-C54A-AD7D-E6836213D9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66151-290A-2A46-8DEE-E7670BC163CD}" type="slidenum">
              <a:rPr lang="en-US" smtClean="0"/>
              <a:t>13</a:t>
            </a:fld>
            <a:endParaRPr lang="en-US"/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9FD947CC-93E2-E447-B6D2-D722A602809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07015484"/>
              </p:ext>
            </p:extLst>
          </p:nvPr>
        </p:nvGraphicFramePr>
        <p:xfrm>
          <a:off x="394965" y="610123"/>
          <a:ext cx="8354069" cy="607603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293985">
                  <a:extLst>
                    <a:ext uri="{9D8B030D-6E8A-4147-A177-3AD203B41FA5}">
                      <a16:colId xmlns:a16="http://schemas.microsoft.com/office/drawing/2014/main" val="3735349511"/>
                    </a:ext>
                  </a:extLst>
                </a:gridCol>
                <a:gridCol w="1293985">
                  <a:extLst>
                    <a:ext uri="{9D8B030D-6E8A-4147-A177-3AD203B41FA5}">
                      <a16:colId xmlns:a16="http://schemas.microsoft.com/office/drawing/2014/main" val="3440203893"/>
                    </a:ext>
                  </a:extLst>
                </a:gridCol>
                <a:gridCol w="1645921">
                  <a:extLst>
                    <a:ext uri="{9D8B030D-6E8A-4147-A177-3AD203B41FA5}">
                      <a16:colId xmlns:a16="http://schemas.microsoft.com/office/drawing/2014/main" val="3981703350"/>
                    </a:ext>
                  </a:extLst>
                </a:gridCol>
                <a:gridCol w="4120178">
                  <a:extLst>
                    <a:ext uri="{9D8B030D-6E8A-4147-A177-3AD203B41FA5}">
                      <a16:colId xmlns:a16="http://schemas.microsoft.com/office/drawing/2014/main" val="2521299795"/>
                    </a:ext>
                  </a:extLst>
                </a:gridCol>
              </a:tblGrid>
              <a:tr h="348493">
                <a:tc>
                  <a:txBody>
                    <a:bodyPr/>
                    <a:lstStyle/>
                    <a:p>
                      <a:r>
                        <a:rPr lang="en-US" sz="1400" b="1" u="sng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Op-code</a:t>
                      </a:r>
                      <a:br>
                        <a:rPr lang="en-US" sz="1400" b="1" u="sng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</a:br>
                      <a:r>
                        <a:rPr lang="en-US" sz="1400" b="1" u="sng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(Hex)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 b="1" u="sng"/>
                        <a:t>Assembly</a:t>
                      </a:r>
                      <a:br>
                        <a:rPr lang="en-US" sz="1400" b="1" u="sng"/>
                      </a:br>
                      <a:r>
                        <a:rPr lang="en-US" sz="1400" b="1" u="sng"/>
                        <a:t>Language</a:t>
                      </a:r>
                      <a:br>
                        <a:rPr lang="en-US" sz="1400" b="1" u="sng"/>
                      </a:br>
                      <a:r>
                        <a:rPr lang="en-US" sz="1400" b="1" u="sng"/>
                        <a:t>Mnemonic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 b="1" u="sng" dirty="0"/>
                        <a:t>Operands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 b="1" u="sng" dirty="0"/>
                        <a:t>Description</a:t>
                      </a:r>
                    </a:p>
                  </a:txBody>
                  <a:tcPr marL="36954" marR="36954" marT="18477" marB="18477" anchor="ctr"/>
                </a:tc>
                <a:extLst>
                  <a:ext uri="{0D108BD9-81ED-4DB2-BD59-A6C34878D82A}">
                    <a16:rowId xmlns:a16="http://schemas.microsoft.com/office/drawing/2014/main" val="3789854203"/>
                  </a:ext>
                </a:extLst>
              </a:tr>
              <a:tr h="146142">
                <a:tc>
                  <a:txBody>
                    <a:bodyPr/>
                    <a:lstStyle/>
                    <a:p>
                      <a:r>
                        <a:rPr lang="en-US" sz="140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0x10 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BIPUSH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byte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Push a byte onto stack</a:t>
                      </a:r>
                    </a:p>
                  </a:txBody>
                  <a:tcPr marL="36954" marR="36954" marT="18477" marB="18477" anchor="ctr"/>
                </a:tc>
                <a:extLst>
                  <a:ext uri="{0D108BD9-81ED-4DB2-BD59-A6C34878D82A}">
                    <a16:rowId xmlns:a16="http://schemas.microsoft.com/office/drawing/2014/main" val="2224175861"/>
                  </a:ext>
                </a:extLst>
              </a:tr>
              <a:tr h="247317">
                <a:tc>
                  <a:txBody>
                    <a:bodyPr/>
                    <a:lstStyle/>
                    <a:p>
                      <a:r>
                        <a:rPr lang="en-US" sz="140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0x59 </a:t>
                      </a:r>
                    </a:p>
                  </a:txBody>
                  <a:tcPr marL="36954" marR="36954" marT="18477" marB="18477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DUP</a:t>
                      </a:r>
                    </a:p>
                  </a:txBody>
                  <a:tcPr marL="36954" marR="36954" marT="18477" marB="18477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N/A</a:t>
                      </a:r>
                    </a:p>
                  </a:txBody>
                  <a:tcPr marL="36954" marR="36954" marT="18477" marB="18477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Copy top word on stack and push onto stack</a:t>
                      </a:r>
                    </a:p>
                  </a:txBody>
                  <a:tcPr marL="36954" marR="36954" marT="18477" marB="18477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9454949"/>
                  </a:ext>
                </a:extLst>
              </a:tr>
              <a:tr h="146142">
                <a:tc>
                  <a:txBody>
                    <a:bodyPr/>
                    <a:lstStyle/>
                    <a:p>
                      <a:r>
                        <a:rPr lang="en-US" sz="140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0xA7 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GOTO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label name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Unconditional jump</a:t>
                      </a:r>
                    </a:p>
                  </a:txBody>
                  <a:tcPr marL="36954" marR="36954" marT="18477" marB="18477" anchor="ctr"/>
                </a:tc>
                <a:extLst>
                  <a:ext uri="{0D108BD9-81ED-4DB2-BD59-A6C34878D82A}">
                    <a16:rowId xmlns:a16="http://schemas.microsoft.com/office/drawing/2014/main" val="3997516724"/>
                  </a:ext>
                </a:extLst>
              </a:tr>
              <a:tr h="247317">
                <a:tc>
                  <a:txBody>
                    <a:bodyPr/>
                    <a:lstStyle/>
                    <a:p>
                      <a:r>
                        <a:rPr lang="en-US" sz="140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0x60 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IADD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N/A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Pop two words from stack; push their sum</a:t>
                      </a:r>
                    </a:p>
                  </a:txBody>
                  <a:tcPr marL="36954" marR="36954" marT="18477" marB="18477" anchor="ctr"/>
                </a:tc>
                <a:extLst>
                  <a:ext uri="{0D108BD9-81ED-4DB2-BD59-A6C34878D82A}">
                    <a16:rowId xmlns:a16="http://schemas.microsoft.com/office/drawing/2014/main" val="1844786105"/>
                  </a:ext>
                </a:extLst>
              </a:tr>
              <a:tr h="247317">
                <a:tc>
                  <a:txBody>
                    <a:bodyPr/>
                    <a:lstStyle/>
                    <a:p>
                      <a:r>
                        <a:rPr lang="en-US" sz="140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0x7E 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IAND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N/A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Pop two words from stack; push Boolean AND</a:t>
                      </a:r>
                    </a:p>
                  </a:txBody>
                  <a:tcPr marL="36954" marR="36954" marT="18477" marB="18477" anchor="ctr"/>
                </a:tc>
                <a:extLst>
                  <a:ext uri="{0D108BD9-81ED-4DB2-BD59-A6C34878D82A}">
                    <a16:rowId xmlns:a16="http://schemas.microsoft.com/office/drawing/2014/main" val="3310081659"/>
                  </a:ext>
                </a:extLst>
              </a:tr>
              <a:tr h="247317">
                <a:tc>
                  <a:txBody>
                    <a:bodyPr/>
                    <a:lstStyle/>
                    <a:p>
                      <a:r>
                        <a:rPr lang="en-US" sz="140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0x99 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IFEQ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label name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Pop word from stack and branch if it is zero</a:t>
                      </a:r>
                    </a:p>
                  </a:txBody>
                  <a:tcPr marL="36954" marR="36954" marT="18477" marB="18477" anchor="ctr"/>
                </a:tc>
                <a:extLst>
                  <a:ext uri="{0D108BD9-81ED-4DB2-BD59-A6C34878D82A}">
                    <a16:rowId xmlns:a16="http://schemas.microsoft.com/office/drawing/2014/main" val="1565708158"/>
                  </a:ext>
                </a:extLst>
              </a:tr>
              <a:tr h="348493">
                <a:tc>
                  <a:txBody>
                    <a:bodyPr/>
                    <a:lstStyle/>
                    <a:p>
                      <a:r>
                        <a:rPr lang="en-US" sz="140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0x9B 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IFLT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label name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Pop word from stack and branch if it is less than zero</a:t>
                      </a:r>
                    </a:p>
                  </a:txBody>
                  <a:tcPr marL="36954" marR="36954" marT="18477" marB="18477" anchor="ctr"/>
                </a:tc>
                <a:extLst>
                  <a:ext uri="{0D108BD9-81ED-4DB2-BD59-A6C34878D82A}">
                    <a16:rowId xmlns:a16="http://schemas.microsoft.com/office/drawing/2014/main" val="1826751340"/>
                  </a:ext>
                </a:extLst>
              </a:tr>
              <a:tr h="348493">
                <a:tc>
                  <a:txBody>
                    <a:bodyPr/>
                    <a:lstStyle/>
                    <a:p>
                      <a:r>
                        <a:rPr lang="en-US" sz="140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0x9F 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IF_ICMPEQ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label name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Pop two words from stack and branch if they are equal</a:t>
                      </a:r>
                    </a:p>
                  </a:txBody>
                  <a:tcPr marL="36954" marR="36954" marT="18477" marB="18477" anchor="ctr"/>
                </a:tc>
                <a:extLst>
                  <a:ext uri="{0D108BD9-81ED-4DB2-BD59-A6C34878D82A}">
                    <a16:rowId xmlns:a16="http://schemas.microsoft.com/office/drawing/2014/main" val="2029087018"/>
                  </a:ext>
                </a:extLst>
              </a:tr>
              <a:tr h="247317">
                <a:tc>
                  <a:txBody>
                    <a:bodyPr/>
                    <a:lstStyle/>
                    <a:p>
                      <a:r>
                        <a:rPr lang="en-US" sz="140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0x84 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IINC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variable name, byte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Add a constant value to a local variable</a:t>
                      </a:r>
                    </a:p>
                  </a:txBody>
                  <a:tcPr marL="36954" marR="36954" marT="18477" marB="18477" anchor="ctr"/>
                </a:tc>
                <a:extLst>
                  <a:ext uri="{0D108BD9-81ED-4DB2-BD59-A6C34878D82A}">
                    <a16:rowId xmlns:a16="http://schemas.microsoft.com/office/drawing/2014/main" val="1864803999"/>
                  </a:ext>
                </a:extLst>
              </a:tr>
              <a:tr h="247317">
                <a:tc>
                  <a:txBody>
                    <a:bodyPr/>
                    <a:lstStyle/>
                    <a:p>
                      <a:r>
                        <a:rPr lang="en-US" sz="140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0x15 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ILOAD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variable name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Push local variable onto stack</a:t>
                      </a:r>
                    </a:p>
                  </a:txBody>
                  <a:tcPr marL="36954" marR="36954" marT="18477" marB="18477" anchor="ctr"/>
                </a:tc>
                <a:extLst>
                  <a:ext uri="{0D108BD9-81ED-4DB2-BD59-A6C34878D82A}">
                    <a16:rowId xmlns:a16="http://schemas.microsoft.com/office/drawing/2014/main" val="4278438083"/>
                  </a:ext>
                </a:extLst>
              </a:tr>
              <a:tr h="146142">
                <a:tc>
                  <a:txBody>
                    <a:bodyPr/>
                    <a:lstStyle/>
                    <a:p>
                      <a:r>
                        <a:rPr lang="en-US" sz="140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0xB6 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INVOKEVIRTUAL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method name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Invoke a method</a:t>
                      </a:r>
                    </a:p>
                  </a:txBody>
                  <a:tcPr marL="36954" marR="36954" marT="18477" marB="18477" anchor="ctr"/>
                </a:tc>
                <a:extLst>
                  <a:ext uri="{0D108BD9-81ED-4DB2-BD59-A6C34878D82A}">
                    <a16:rowId xmlns:a16="http://schemas.microsoft.com/office/drawing/2014/main" val="2065556760"/>
                  </a:ext>
                </a:extLst>
              </a:tr>
              <a:tr h="247317">
                <a:tc>
                  <a:txBody>
                    <a:bodyPr/>
                    <a:lstStyle/>
                    <a:p>
                      <a:r>
                        <a:rPr lang="en-US" sz="140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0x80 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IOR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N/A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Pop two words from stack; push Boolean OR</a:t>
                      </a:r>
                    </a:p>
                  </a:txBody>
                  <a:tcPr marL="36954" marR="36954" marT="18477" marB="18477" anchor="ctr"/>
                </a:tc>
                <a:extLst>
                  <a:ext uri="{0D108BD9-81ED-4DB2-BD59-A6C34878D82A}">
                    <a16:rowId xmlns:a16="http://schemas.microsoft.com/office/drawing/2014/main" val="1359116380"/>
                  </a:ext>
                </a:extLst>
              </a:tr>
              <a:tr h="247317">
                <a:tc>
                  <a:txBody>
                    <a:bodyPr/>
                    <a:lstStyle/>
                    <a:p>
                      <a:r>
                        <a:rPr lang="en-US" sz="140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0xAC 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IRETURN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N/A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Return from method with integer value</a:t>
                      </a:r>
                    </a:p>
                  </a:txBody>
                  <a:tcPr marL="36954" marR="36954" marT="18477" marB="18477" anchor="ctr"/>
                </a:tc>
                <a:extLst>
                  <a:ext uri="{0D108BD9-81ED-4DB2-BD59-A6C34878D82A}">
                    <a16:rowId xmlns:a16="http://schemas.microsoft.com/office/drawing/2014/main" val="2467706976"/>
                  </a:ext>
                </a:extLst>
              </a:tr>
              <a:tr h="247317">
                <a:tc>
                  <a:txBody>
                    <a:bodyPr/>
                    <a:lstStyle/>
                    <a:p>
                      <a:r>
                        <a:rPr lang="en-US" sz="140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0x36 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ISTORE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variable name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Pop word from stack and store in local variable</a:t>
                      </a:r>
                    </a:p>
                  </a:txBody>
                  <a:tcPr marL="36954" marR="36954" marT="18477" marB="18477" anchor="ctr"/>
                </a:tc>
                <a:extLst>
                  <a:ext uri="{0D108BD9-81ED-4DB2-BD59-A6C34878D82A}">
                    <a16:rowId xmlns:a16="http://schemas.microsoft.com/office/drawing/2014/main" val="2879025982"/>
                  </a:ext>
                </a:extLst>
              </a:tr>
              <a:tr h="348493">
                <a:tc>
                  <a:txBody>
                    <a:bodyPr/>
                    <a:lstStyle/>
                    <a:p>
                      <a:r>
                        <a:rPr lang="en-US" sz="140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0x64 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ISUB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N/A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Pop two words from stack; push their difference</a:t>
                      </a:r>
                    </a:p>
                  </a:txBody>
                  <a:tcPr marL="36954" marR="36954" marT="18477" marB="18477" anchor="ctr"/>
                </a:tc>
                <a:extLst>
                  <a:ext uri="{0D108BD9-81ED-4DB2-BD59-A6C34878D82A}">
                    <a16:rowId xmlns:a16="http://schemas.microsoft.com/office/drawing/2014/main" val="4050822813"/>
                  </a:ext>
                </a:extLst>
              </a:tr>
              <a:tr h="247317">
                <a:tc>
                  <a:txBody>
                    <a:bodyPr/>
                    <a:lstStyle/>
                    <a:p>
                      <a:r>
                        <a:rPr lang="en-US" sz="140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0x13 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LDC_W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constant name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Push constant from constant pool onto stack</a:t>
                      </a:r>
                    </a:p>
                  </a:txBody>
                  <a:tcPr marL="36954" marR="36954" marT="18477" marB="18477" anchor="ctr"/>
                </a:tc>
                <a:extLst>
                  <a:ext uri="{0D108BD9-81ED-4DB2-BD59-A6C34878D82A}">
                    <a16:rowId xmlns:a16="http://schemas.microsoft.com/office/drawing/2014/main" val="2122765424"/>
                  </a:ext>
                </a:extLst>
              </a:tr>
              <a:tr h="146142">
                <a:tc>
                  <a:txBody>
                    <a:bodyPr/>
                    <a:lstStyle/>
                    <a:p>
                      <a:r>
                        <a:rPr lang="en-US" sz="140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0x00 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NOP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N/A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Do nothing</a:t>
                      </a:r>
                    </a:p>
                  </a:txBody>
                  <a:tcPr marL="36954" marR="36954" marT="18477" marB="18477" anchor="ctr"/>
                </a:tc>
                <a:extLst>
                  <a:ext uri="{0D108BD9-81ED-4DB2-BD59-A6C34878D82A}">
                    <a16:rowId xmlns:a16="http://schemas.microsoft.com/office/drawing/2014/main" val="1516662434"/>
                  </a:ext>
                </a:extLst>
              </a:tr>
              <a:tr h="247317">
                <a:tc>
                  <a:txBody>
                    <a:bodyPr/>
                    <a:lstStyle/>
                    <a:p>
                      <a:r>
                        <a:rPr lang="en-US" sz="140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0x57 </a:t>
                      </a:r>
                    </a:p>
                  </a:txBody>
                  <a:tcPr marL="36954" marR="36954" marT="18477" marB="18477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POP</a:t>
                      </a:r>
                    </a:p>
                  </a:txBody>
                  <a:tcPr marL="36954" marR="36954" marT="18477" marB="18477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N/A</a:t>
                      </a:r>
                    </a:p>
                  </a:txBody>
                  <a:tcPr marL="36954" marR="36954" marT="18477" marB="18477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Delete word from top of stack</a:t>
                      </a:r>
                    </a:p>
                  </a:txBody>
                  <a:tcPr marL="36954" marR="36954" marT="18477" marB="18477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5213456"/>
                  </a:ext>
                </a:extLst>
              </a:tr>
              <a:tr h="247317">
                <a:tc>
                  <a:txBody>
                    <a:bodyPr/>
                    <a:lstStyle/>
                    <a:p>
                      <a:r>
                        <a:rPr lang="en-US" sz="140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0x5F </a:t>
                      </a:r>
                    </a:p>
                  </a:txBody>
                  <a:tcPr marL="36954" marR="36954" marT="18477" marB="18477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SWAP</a:t>
                      </a:r>
                    </a:p>
                  </a:txBody>
                  <a:tcPr marL="36954" marR="36954" marT="18477" marB="18477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N/A</a:t>
                      </a:r>
                    </a:p>
                  </a:txBody>
                  <a:tcPr marL="36954" marR="36954" marT="18477" marB="18477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Swap the two top words on the stack</a:t>
                      </a:r>
                    </a:p>
                  </a:txBody>
                  <a:tcPr marL="36954" marR="36954" marT="18477" marB="18477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6258548"/>
                  </a:ext>
                </a:extLst>
              </a:tr>
              <a:tr h="348493"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0xC4 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WIDE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N/A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Prefix instruction; next instruction has a 16-bit index</a:t>
                      </a:r>
                    </a:p>
                  </a:txBody>
                  <a:tcPr marL="36954" marR="36954" marT="18477" marB="18477" anchor="ctr"/>
                </a:tc>
                <a:extLst>
                  <a:ext uri="{0D108BD9-81ED-4DB2-BD59-A6C34878D82A}">
                    <a16:rowId xmlns:a16="http://schemas.microsoft.com/office/drawing/2014/main" val="629894899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69D7D38C-0464-BC4F-B1DD-DA46CF0626B5}"/>
              </a:ext>
            </a:extLst>
          </p:cNvPr>
          <p:cNvSpPr txBox="1"/>
          <p:nvPr/>
        </p:nvSpPr>
        <p:spPr>
          <a:xfrm>
            <a:off x="1756858" y="3021572"/>
            <a:ext cx="5364704" cy="92333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69850">
            <a:solidFill>
              <a:schemeClr val="accent1">
                <a:alpha val="96000"/>
              </a:schemeClr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  <a:p>
            <a:pPr algn="ctr"/>
            <a:r>
              <a:rPr lang="en-US" dirty="0"/>
              <a:t>Other manipulations to word(s) on the top of stack 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376265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6C0885-95E8-084B-9D21-A998FA578B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6364" y="53775"/>
            <a:ext cx="8552670" cy="556348"/>
          </a:xfrm>
        </p:spPr>
        <p:txBody>
          <a:bodyPr/>
          <a:lstStyle/>
          <a:p>
            <a:pPr algn="ctr"/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IJVM Instruction Set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B21ECF1-18A3-C54A-AD7D-E6836213D9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66151-290A-2A46-8DEE-E7670BC163CD}" type="slidenum">
              <a:rPr lang="en-US" smtClean="0"/>
              <a:t>14</a:t>
            </a:fld>
            <a:endParaRPr lang="en-US"/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9FD947CC-93E2-E447-B6D2-D722A602809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16472968"/>
              </p:ext>
            </p:extLst>
          </p:nvPr>
        </p:nvGraphicFramePr>
        <p:xfrm>
          <a:off x="394965" y="610123"/>
          <a:ext cx="8354069" cy="607603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293985">
                  <a:extLst>
                    <a:ext uri="{9D8B030D-6E8A-4147-A177-3AD203B41FA5}">
                      <a16:colId xmlns:a16="http://schemas.microsoft.com/office/drawing/2014/main" val="3735349511"/>
                    </a:ext>
                  </a:extLst>
                </a:gridCol>
                <a:gridCol w="1293985">
                  <a:extLst>
                    <a:ext uri="{9D8B030D-6E8A-4147-A177-3AD203B41FA5}">
                      <a16:colId xmlns:a16="http://schemas.microsoft.com/office/drawing/2014/main" val="3440203893"/>
                    </a:ext>
                  </a:extLst>
                </a:gridCol>
                <a:gridCol w="1645921">
                  <a:extLst>
                    <a:ext uri="{9D8B030D-6E8A-4147-A177-3AD203B41FA5}">
                      <a16:colId xmlns:a16="http://schemas.microsoft.com/office/drawing/2014/main" val="3981703350"/>
                    </a:ext>
                  </a:extLst>
                </a:gridCol>
                <a:gridCol w="4120178">
                  <a:extLst>
                    <a:ext uri="{9D8B030D-6E8A-4147-A177-3AD203B41FA5}">
                      <a16:colId xmlns:a16="http://schemas.microsoft.com/office/drawing/2014/main" val="2521299795"/>
                    </a:ext>
                  </a:extLst>
                </a:gridCol>
              </a:tblGrid>
              <a:tr h="348493">
                <a:tc>
                  <a:txBody>
                    <a:bodyPr/>
                    <a:lstStyle/>
                    <a:p>
                      <a:r>
                        <a:rPr lang="en-US" sz="1400" b="1" u="sng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Op-code</a:t>
                      </a:r>
                      <a:br>
                        <a:rPr lang="en-US" sz="1400" b="1" u="sng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</a:br>
                      <a:r>
                        <a:rPr lang="en-US" sz="1400" b="1" u="sng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(Hex)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 b="1" u="sng"/>
                        <a:t>Assembly</a:t>
                      </a:r>
                      <a:br>
                        <a:rPr lang="en-US" sz="1400" b="1" u="sng"/>
                      </a:br>
                      <a:r>
                        <a:rPr lang="en-US" sz="1400" b="1" u="sng"/>
                        <a:t>Language</a:t>
                      </a:r>
                      <a:br>
                        <a:rPr lang="en-US" sz="1400" b="1" u="sng"/>
                      </a:br>
                      <a:r>
                        <a:rPr lang="en-US" sz="1400" b="1" u="sng"/>
                        <a:t>Mnemonic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 b="1" u="sng" dirty="0"/>
                        <a:t>Operands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 b="1" u="sng" dirty="0"/>
                        <a:t>Description</a:t>
                      </a:r>
                    </a:p>
                  </a:txBody>
                  <a:tcPr marL="36954" marR="36954" marT="18477" marB="18477" anchor="ctr"/>
                </a:tc>
                <a:extLst>
                  <a:ext uri="{0D108BD9-81ED-4DB2-BD59-A6C34878D82A}">
                    <a16:rowId xmlns:a16="http://schemas.microsoft.com/office/drawing/2014/main" val="3789854203"/>
                  </a:ext>
                </a:extLst>
              </a:tr>
              <a:tr h="146142">
                <a:tc>
                  <a:txBody>
                    <a:bodyPr/>
                    <a:lstStyle/>
                    <a:p>
                      <a:r>
                        <a:rPr lang="en-US" sz="140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0x10 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BIPUSH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byte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Push a byte onto stack</a:t>
                      </a:r>
                    </a:p>
                  </a:txBody>
                  <a:tcPr marL="36954" marR="36954" marT="18477" marB="18477" anchor="ctr"/>
                </a:tc>
                <a:extLst>
                  <a:ext uri="{0D108BD9-81ED-4DB2-BD59-A6C34878D82A}">
                    <a16:rowId xmlns:a16="http://schemas.microsoft.com/office/drawing/2014/main" val="2224175861"/>
                  </a:ext>
                </a:extLst>
              </a:tr>
              <a:tr h="247317">
                <a:tc>
                  <a:txBody>
                    <a:bodyPr/>
                    <a:lstStyle/>
                    <a:p>
                      <a:r>
                        <a:rPr lang="en-US" sz="140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0x59 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DUP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N/A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Copy top word on stack and push onto stack</a:t>
                      </a:r>
                    </a:p>
                  </a:txBody>
                  <a:tcPr marL="36954" marR="36954" marT="18477" marB="18477" anchor="ctr"/>
                </a:tc>
                <a:extLst>
                  <a:ext uri="{0D108BD9-81ED-4DB2-BD59-A6C34878D82A}">
                    <a16:rowId xmlns:a16="http://schemas.microsoft.com/office/drawing/2014/main" val="3809454949"/>
                  </a:ext>
                </a:extLst>
              </a:tr>
              <a:tr h="146142">
                <a:tc>
                  <a:txBody>
                    <a:bodyPr/>
                    <a:lstStyle/>
                    <a:p>
                      <a:r>
                        <a:rPr lang="en-US" sz="140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0xA7 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GOTO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label name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Unconditional jump</a:t>
                      </a:r>
                    </a:p>
                  </a:txBody>
                  <a:tcPr marL="36954" marR="36954" marT="18477" marB="18477" anchor="ctr"/>
                </a:tc>
                <a:extLst>
                  <a:ext uri="{0D108BD9-81ED-4DB2-BD59-A6C34878D82A}">
                    <a16:rowId xmlns:a16="http://schemas.microsoft.com/office/drawing/2014/main" val="3997516724"/>
                  </a:ext>
                </a:extLst>
              </a:tr>
              <a:tr h="247317">
                <a:tc>
                  <a:txBody>
                    <a:bodyPr/>
                    <a:lstStyle/>
                    <a:p>
                      <a:r>
                        <a:rPr lang="en-US" sz="140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0x60 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IADD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N/A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Pop two words from stack; push their sum</a:t>
                      </a:r>
                    </a:p>
                  </a:txBody>
                  <a:tcPr marL="36954" marR="36954" marT="18477" marB="18477" anchor="ctr"/>
                </a:tc>
                <a:extLst>
                  <a:ext uri="{0D108BD9-81ED-4DB2-BD59-A6C34878D82A}">
                    <a16:rowId xmlns:a16="http://schemas.microsoft.com/office/drawing/2014/main" val="1844786105"/>
                  </a:ext>
                </a:extLst>
              </a:tr>
              <a:tr h="247317">
                <a:tc>
                  <a:txBody>
                    <a:bodyPr/>
                    <a:lstStyle/>
                    <a:p>
                      <a:r>
                        <a:rPr lang="en-US" sz="140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0x7E 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IAND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N/A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Pop two words from stack; push Boolean AND</a:t>
                      </a:r>
                    </a:p>
                  </a:txBody>
                  <a:tcPr marL="36954" marR="36954" marT="18477" marB="18477" anchor="ctr"/>
                </a:tc>
                <a:extLst>
                  <a:ext uri="{0D108BD9-81ED-4DB2-BD59-A6C34878D82A}">
                    <a16:rowId xmlns:a16="http://schemas.microsoft.com/office/drawing/2014/main" val="3310081659"/>
                  </a:ext>
                </a:extLst>
              </a:tr>
              <a:tr h="247317">
                <a:tc>
                  <a:txBody>
                    <a:bodyPr/>
                    <a:lstStyle/>
                    <a:p>
                      <a:r>
                        <a:rPr lang="en-US" sz="140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0x99 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IFEQ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label name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Pop word from stack and branch if it is zero</a:t>
                      </a:r>
                    </a:p>
                  </a:txBody>
                  <a:tcPr marL="36954" marR="36954" marT="18477" marB="18477" anchor="ctr"/>
                </a:tc>
                <a:extLst>
                  <a:ext uri="{0D108BD9-81ED-4DB2-BD59-A6C34878D82A}">
                    <a16:rowId xmlns:a16="http://schemas.microsoft.com/office/drawing/2014/main" val="1565708158"/>
                  </a:ext>
                </a:extLst>
              </a:tr>
              <a:tr h="348493">
                <a:tc>
                  <a:txBody>
                    <a:bodyPr/>
                    <a:lstStyle/>
                    <a:p>
                      <a:r>
                        <a:rPr lang="en-US" sz="140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0x9B 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IFLT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label name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Pop word from stack and branch if it is less than zero</a:t>
                      </a:r>
                    </a:p>
                  </a:txBody>
                  <a:tcPr marL="36954" marR="36954" marT="18477" marB="18477" anchor="ctr"/>
                </a:tc>
                <a:extLst>
                  <a:ext uri="{0D108BD9-81ED-4DB2-BD59-A6C34878D82A}">
                    <a16:rowId xmlns:a16="http://schemas.microsoft.com/office/drawing/2014/main" val="1826751340"/>
                  </a:ext>
                </a:extLst>
              </a:tr>
              <a:tr h="348493">
                <a:tc>
                  <a:txBody>
                    <a:bodyPr/>
                    <a:lstStyle/>
                    <a:p>
                      <a:r>
                        <a:rPr lang="en-US" sz="140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0x9F 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IF_ICMPEQ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label name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Pop two words from stack and branch if they are equal</a:t>
                      </a:r>
                    </a:p>
                  </a:txBody>
                  <a:tcPr marL="36954" marR="36954" marT="18477" marB="18477" anchor="ctr"/>
                </a:tc>
                <a:extLst>
                  <a:ext uri="{0D108BD9-81ED-4DB2-BD59-A6C34878D82A}">
                    <a16:rowId xmlns:a16="http://schemas.microsoft.com/office/drawing/2014/main" val="2029087018"/>
                  </a:ext>
                </a:extLst>
              </a:tr>
              <a:tr h="247317">
                <a:tc>
                  <a:txBody>
                    <a:bodyPr/>
                    <a:lstStyle/>
                    <a:p>
                      <a:r>
                        <a:rPr lang="en-US" sz="140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0x84 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IINC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variable name, byte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Add a constant value to a local variable</a:t>
                      </a:r>
                    </a:p>
                  </a:txBody>
                  <a:tcPr marL="36954" marR="36954" marT="18477" marB="18477" anchor="ctr"/>
                </a:tc>
                <a:extLst>
                  <a:ext uri="{0D108BD9-81ED-4DB2-BD59-A6C34878D82A}">
                    <a16:rowId xmlns:a16="http://schemas.microsoft.com/office/drawing/2014/main" val="1864803999"/>
                  </a:ext>
                </a:extLst>
              </a:tr>
              <a:tr h="247317">
                <a:tc>
                  <a:txBody>
                    <a:bodyPr/>
                    <a:lstStyle/>
                    <a:p>
                      <a:r>
                        <a:rPr lang="en-US" sz="140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0x15 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ILOAD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variable name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Push local variable onto stack</a:t>
                      </a:r>
                    </a:p>
                  </a:txBody>
                  <a:tcPr marL="36954" marR="36954" marT="18477" marB="18477" anchor="ctr"/>
                </a:tc>
                <a:extLst>
                  <a:ext uri="{0D108BD9-81ED-4DB2-BD59-A6C34878D82A}">
                    <a16:rowId xmlns:a16="http://schemas.microsoft.com/office/drawing/2014/main" val="4278438083"/>
                  </a:ext>
                </a:extLst>
              </a:tr>
              <a:tr h="146142">
                <a:tc>
                  <a:txBody>
                    <a:bodyPr/>
                    <a:lstStyle/>
                    <a:p>
                      <a:r>
                        <a:rPr lang="en-US" sz="140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0xB6 </a:t>
                      </a:r>
                    </a:p>
                  </a:txBody>
                  <a:tcPr marL="36954" marR="36954" marT="18477" marB="18477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INVOKEVIRTUAL</a:t>
                      </a:r>
                    </a:p>
                  </a:txBody>
                  <a:tcPr marL="36954" marR="36954" marT="18477" marB="18477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method name</a:t>
                      </a:r>
                    </a:p>
                  </a:txBody>
                  <a:tcPr marL="36954" marR="36954" marT="18477" marB="18477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Invoke a method</a:t>
                      </a:r>
                    </a:p>
                  </a:txBody>
                  <a:tcPr marL="36954" marR="36954" marT="18477" marB="18477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5556760"/>
                  </a:ext>
                </a:extLst>
              </a:tr>
              <a:tr h="247317">
                <a:tc>
                  <a:txBody>
                    <a:bodyPr/>
                    <a:lstStyle/>
                    <a:p>
                      <a:r>
                        <a:rPr lang="en-US" sz="140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0x80 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IOR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N/A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Pop two words from stack; push Boolean OR</a:t>
                      </a:r>
                    </a:p>
                  </a:txBody>
                  <a:tcPr marL="36954" marR="36954" marT="18477" marB="18477" anchor="ctr"/>
                </a:tc>
                <a:extLst>
                  <a:ext uri="{0D108BD9-81ED-4DB2-BD59-A6C34878D82A}">
                    <a16:rowId xmlns:a16="http://schemas.microsoft.com/office/drawing/2014/main" val="1359116380"/>
                  </a:ext>
                </a:extLst>
              </a:tr>
              <a:tr h="247317">
                <a:tc>
                  <a:txBody>
                    <a:bodyPr/>
                    <a:lstStyle/>
                    <a:p>
                      <a:r>
                        <a:rPr lang="en-US" sz="140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0xAC </a:t>
                      </a:r>
                    </a:p>
                  </a:txBody>
                  <a:tcPr marL="36954" marR="36954" marT="18477" marB="18477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IRETURN</a:t>
                      </a:r>
                    </a:p>
                  </a:txBody>
                  <a:tcPr marL="36954" marR="36954" marT="18477" marB="18477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N/A</a:t>
                      </a:r>
                    </a:p>
                  </a:txBody>
                  <a:tcPr marL="36954" marR="36954" marT="18477" marB="18477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Return from method with integer value</a:t>
                      </a:r>
                    </a:p>
                  </a:txBody>
                  <a:tcPr marL="36954" marR="36954" marT="18477" marB="18477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7706976"/>
                  </a:ext>
                </a:extLst>
              </a:tr>
              <a:tr h="247317">
                <a:tc>
                  <a:txBody>
                    <a:bodyPr/>
                    <a:lstStyle/>
                    <a:p>
                      <a:r>
                        <a:rPr lang="en-US" sz="140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0x36 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ISTORE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variable name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Pop word from stack and store in local variable</a:t>
                      </a:r>
                    </a:p>
                  </a:txBody>
                  <a:tcPr marL="36954" marR="36954" marT="18477" marB="18477" anchor="ctr"/>
                </a:tc>
                <a:extLst>
                  <a:ext uri="{0D108BD9-81ED-4DB2-BD59-A6C34878D82A}">
                    <a16:rowId xmlns:a16="http://schemas.microsoft.com/office/drawing/2014/main" val="2879025982"/>
                  </a:ext>
                </a:extLst>
              </a:tr>
              <a:tr h="348493">
                <a:tc>
                  <a:txBody>
                    <a:bodyPr/>
                    <a:lstStyle/>
                    <a:p>
                      <a:r>
                        <a:rPr lang="en-US" sz="140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0x64 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ISUB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N/A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Pop two words from stack; push their difference</a:t>
                      </a:r>
                    </a:p>
                  </a:txBody>
                  <a:tcPr marL="36954" marR="36954" marT="18477" marB="18477" anchor="ctr"/>
                </a:tc>
                <a:extLst>
                  <a:ext uri="{0D108BD9-81ED-4DB2-BD59-A6C34878D82A}">
                    <a16:rowId xmlns:a16="http://schemas.microsoft.com/office/drawing/2014/main" val="4050822813"/>
                  </a:ext>
                </a:extLst>
              </a:tr>
              <a:tr h="247317">
                <a:tc>
                  <a:txBody>
                    <a:bodyPr/>
                    <a:lstStyle/>
                    <a:p>
                      <a:r>
                        <a:rPr lang="en-US" sz="140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0x13 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LDC_W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constant name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Push constant from constant pool onto stack</a:t>
                      </a:r>
                    </a:p>
                  </a:txBody>
                  <a:tcPr marL="36954" marR="36954" marT="18477" marB="18477" anchor="ctr"/>
                </a:tc>
                <a:extLst>
                  <a:ext uri="{0D108BD9-81ED-4DB2-BD59-A6C34878D82A}">
                    <a16:rowId xmlns:a16="http://schemas.microsoft.com/office/drawing/2014/main" val="2122765424"/>
                  </a:ext>
                </a:extLst>
              </a:tr>
              <a:tr h="146142">
                <a:tc>
                  <a:txBody>
                    <a:bodyPr/>
                    <a:lstStyle/>
                    <a:p>
                      <a:r>
                        <a:rPr lang="en-US" sz="140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0x00 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NOP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N/A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Do nothing</a:t>
                      </a:r>
                    </a:p>
                  </a:txBody>
                  <a:tcPr marL="36954" marR="36954" marT="18477" marB="18477" anchor="ctr"/>
                </a:tc>
                <a:extLst>
                  <a:ext uri="{0D108BD9-81ED-4DB2-BD59-A6C34878D82A}">
                    <a16:rowId xmlns:a16="http://schemas.microsoft.com/office/drawing/2014/main" val="1516662434"/>
                  </a:ext>
                </a:extLst>
              </a:tr>
              <a:tr h="247317">
                <a:tc>
                  <a:txBody>
                    <a:bodyPr/>
                    <a:lstStyle/>
                    <a:p>
                      <a:r>
                        <a:rPr lang="en-US" sz="140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0x57 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POP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N/A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Delete word from top of stack</a:t>
                      </a:r>
                    </a:p>
                  </a:txBody>
                  <a:tcPr marL="36954" marR="36954" marT="18477" marB="18477" anchor="ctr"/>
                </a:tc>
                <a:extLst>
                  <a:ext uri="{0D108BD9-81ED-4DB2-BD59-A6C34878D82A}">
                    <a16:rowId xmlns:a16="http://schemas.microsoft.com/office/drawing/2014/main" val="3515213456"/>
                  </a:ext>
                </a:extLst>
              </a:tr>
              <a:tr h="247317">
                <a:tc>
                  <a:txBody>
                    <a:bodyPr/>
                    <a:lstStyle/>
                    <a:p>
                      <a:r>
                        <a:rPr lang="en-US" sz="140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0x5F 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SWAP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N/A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Swap the two top words on the stack</a:t>
                      </a:r>
                    </a:p>
                  </a:txBody>
                  <a:tcPr marL="36954" marR="36954" marT="18477" marB="18477" anchor="ctr"/>
                </a:tc>
                <a:extLst>
                  <a:ext uri="{0D108BD9-81ED-4DB2-BD59-A6C34878D82A}">
                    <a16:rowId xmlns:a16="http://schemas.microsoft.com/office/drawing/2014/main" val="1936258548"/>
                  </a:ext>
                </a:extLst>
              </a:tr>
              <a:tr h="348493"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0xC4 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WIDE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N/A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Prefix instruction; next instruction has a 16-bit index</a:t>
                      </a:r>
                    </a:p>
                  </a:txBody>
                  <a:tcPr marL="36954" marR="36954" marT="18477" marB="18477" anchor="ctr"/>
                </a:tc>
                <a:extLst>
                  <a:ext uri="{0D108BD9-81ED-4DB2-BD59-A6C34878D82A}">
                    <a16:rowId xmlns:a16="http://schemas.microsoft.com/office/drawing/2014/main" val="629894899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77D55602-D49F-224B-B556-DE0DA68C9E34}"/>
              </a:ext>
            </a:extLst>
          </p:cNvPr>
          <p:cNvSpPr txBox="1"/>
          <p:nvPr/>
        </p:nvSpPr>
        <p:spPr>
          <a:xfrm>
            <a:off x="1790347" y="2263143"/>
            <a:ext cx="5364704" cy="92333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69850">
            <a:solidFill>
              <a:schemeClr val="accent1">
                <a:alpha val="96000"/>
              </a:schemeClr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  <a:p>
            <a:pPr algn="ctr"/>
            <a:r>
              <a:rPr lang="en-US" dirty="0"/>
              <a:t>Invoke or return from a method</a:t>
            </a:r>
          </a:p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601099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6C0885-95E8-084B-9D21-A998FA578B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6364" y="53775"/>
            <a:ext cx="8552670" cy="556348"/>
          </a:xfrm>
        </p:spPr>
        <p:txBody>
          <a:bodyPr/>
          <a:lstStyle/>
          <a:p>
            <a:pPr algn="ctr"/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IJVM Instruction Set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B21ECF1-18A3-C54A-AD7D-E6836213D9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66151-290A-2A46-8DEE-E7670BC163CD}" type="slidenum">
              <a:rPr lang="en-US" smtClean="0"/>
              <a:t>15</a:t>
            </a:fld>
            <a:endParaRPr lang="en-US"/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9FD947CC-93E2-E447-B6D2-D722A602809A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394965" y="610123"/>
          <a:ext cx="8354069" cy="607603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293985">
                  <a:extLst>
                    <a:ext uri="{9D8B030D-6E8A-4147-A177-3AD203B41FA5}">
                      <a16:colId xmlns:a16="http://schemas.microsoft.com/office/drawing/2014/main" val="3735349511"/>
                    </a:ext>
                  </a:extLst>
                </a:gridCol>
                <a:gridCol w="1293985">
                  <a:extLst>
                    <a:ext uri="{9D8B030D-6E8A-4147-A177-3AD203B41FA5}">
                      <a16:colId xmlns:a16="http://schemas.microsoft.com/office/drawing/2014/main" val="3440203893"/>
                    </a:ext>
                  </a:extLst>
                </a:gridCol>
                <a:gridCol w="1645921">
                  <a:extLst>
                    <a:ext uri="{9D8B030D-6E8A-4147-A177-3AD203B41FA5}">
                      <a16:colId xmlns:a16="http://schemas.microsoft.com/office/drawing/2014/main" val="3981703350"/>
                    </a:ext>
                  </a:extLst>
                </a:gridCol>
                <a:gridCol w="4120178">
                  <a:extLst>
                    <a:ext uri="{9D8B030D-6E8A-4147-A177-3AD203B41FA5}">
                      <a16:colId xmlns:a16="http://schemas.microsoft.com/office/drawing/2014/main" val="2521299795"/>
                    </a:ext>
                  </a:extLst>
                </a:gridCol>
              </a:tblGrid>
              <a:tr h="348493">
                <a:tc>
                  <a:txBody>
                    <a:bodyPr/>
                    <a:lstStyle/>
                    <a:p>
                      <a:r>
                        <a:rPr lang="en-US" sz="1400" b="1" u="sng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Op-code</a:t>
                      </a:r>
                      <a:br>
                        <a:rPr lang="en-US" sz="1400" b="1" u="sng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</a:br>
                      <a:r>
                        <a:rPr lang="en-US" sz="1400" b="1" u="sng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(Hex)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 b="1" u="sng"/>
                        <a:t>Assembly</a:t>
                      </a:r>
                      <a:br>
                        <a:rPr lang="en-US" sz="1400" b="1" u="sng"/>
                      </a:br>
                      <a:r>
                        <a:rPr lang="en-US" sz="1400" b="1" u="sng"/>
                        <a:t>Language</a:t>
                      </a:r>
                      <a:br>
                        <a:rPr lang="en-US" sz="1400" b="1" u="sng"/>
                      </a:br>
                      <a:r>
                        <a:rPr lang="en-US" sz="1400" b="1" u="sng"/>
                        <a:t>Mnemonic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 b="1" u="sng" dirty="0"/>
                        <a:t>Operands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 b="1" u="sng" dirty="0"/>
                        <a:t>Description</a:t>
                      </a:r>
                    </a:p>
                  </a:txBody>
                  <a:tcPr marL="36954" marR="36954" marT="18477" marB="18477" anchor="ctr"/>
                </a:tc>
                <a:extLst>
                  <a:ext uri="{0D108BD9-81ED-4DB2-BD59-A6C34878D82A}">
                    <a16:rowId xmlns:a16="http://schemas.microsoft.com/office/drawing/2014/main" val="3789854203"/>
                  </a:ext>
                </a:extLst>
              </a:tr>
              <a:tr h="146142">
                <a:tc>
                  <a:txBody>
                    <a:bodyPr/>
                    <a:lstStyle/>
                    <a:p>
                      <a:r>
                        <a:rPr lang="en-US" sz="140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0x10 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BIPUSH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byte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Push a byte onto stack</a:t>
                      </a:r>
                    </a:p>
                  </a:txBody>
                  <a:tcPr marL="36954" marR="36954" marT="18477" marB="18477" anchor="ctr"/>
                </a:tc>
                <a:extLst>
                  <a:ext uri="{0D108BD9-81ED-4DB2-BD59-A6C34878D82A}">
                    <a16:rowId xmlns:a16="http://schemas.microsoft.com/office/drawing/2014/main" val="2224175861"/>
                  </a:ext>
                </a:extLst>
              </a:tr>
              <a:tr h="247317">
                <a:tc>
                  <a:txBody>
                    <a:bodyPr/>
                    <a:lstStyle/>
                    <a:p>
                      <a:r>
                        <a:rPr lang="en-US" sz="140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0x59 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DUP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N/A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Copy top word on stack and push onto stack</a:t>
                      </a:r>
                    </a:p>
                  </a:txBody>
                  <a:tcPr marL="36954" marR="36954" marT="18477" marB="18477" anchor="ctr"/>
                </a:tc>
                <a:extLst>
                  <a:ext uri="{0D108BD9-81ED-4DB2-BD59-A6C34878D82A}">
                    <a16:rowId xmlns:a16="http://schemas.microsoft.com/office/drawing/2014/main" val="3809454949"/>
                  </a:ext>
                </a:extLst>
              </a:tr>
              <a:tr h="146142">
                <a:tc>
                  <a:txBody>
                    <a:bodyPr/>
                    <a:lstStyle/>
                    <a:p>
                      <a:r>
                        <a:rPr lang="en-US" sz="140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0xA7 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GOTO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label name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Unconditional jump</a:t>
                      </a:r>
                    </a:p>
                  </a:txBody>
                  <a:tcPr marL="36954" marR="36954" marT="18477" marB="18477" anchor="ctr"/>
                </a:tc>
                <a:extLst>
                  <a:ext uri="{0D108BD9-81ED-4DB2-BD59-A6C34878D82A}">
                    <a16:rowId xmlns:a16="http://schemas.microsoft.com/office/drawing/2014/main" val="3997516724"/>
                  </a:ext>
                </a:extLst>
              </a:tr>
              <a:tr h="247317">
                <a:tc>
                  <a:txBody>
                    <a:bodyPr/>
                    <a:lstStyle/>
                    <a:p>
                      <a:r>
                        <a:rPr lang="en-US" sz="140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0x60 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IADD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N/A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Pop two words from stack; push their sum</a:t>
                      </a:r>
                    </a:p>
                  </a:txBody>
                  <a:tcPr marL="36954" marR="36954" marT="18477" marB="18477" anchor="ctr"/>
                </a:tc>
                <a:extLst>
                  <a:ext uri="{0D108BD9-81ED-4DB2-BD59-A6C34878D82A}">
                    <a16:rowId xmlns:a16="http://schemas.microsoft.com/office/drawing/2014/main" val="1844786105"/>
                  </a:ext>
                </a:extLst>
              </a:tr>
              <a:tr h="247317">
                <a:tc>
                  <a:txBody>
                    <a:bodyPr/>
                    <a:lstStyle/>
                    <a:p>
                      <a:r>
                        <a:rPr lang="en-US" sz="140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0x7E 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IAND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N/A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Pop two words from stack; push Boolean AND</a:t>
                      </a:r>
                    </a:p>
                  </a:txBody>
                  <a:tcPr marL="36954" marR="36954" marT="18477" marB="18477" anchor="ctr"/>
                </a:tc>
                <a:extLst>
                  <a:ext uri="{0D108BD9-81ED-4DB2-BD59-A6C34878D82A}">
                    <a16:rowId xmlns:a16="http://schemas.microsoft.com/office/drawing/2014/main" val="3310081659"/>
                  </a:ext>
                </a:extLst>
              </a:tr>
              <a:tr h="247317">
                <a:tc>
                  <a:txBody>
                    <a:bodyPr/>
                    <a:lstStyle/>
                    <a:p>
                      <a:r>
                        <a:rPr lang="en-US" sz="140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0x99 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IFEQ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label name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Pop word from stack and branch if it is zero</a:t>
                      </a:r>
                    </a:p>
                  </a:txBody>
                  <a:tcPr marL="36954" marR="36954" marT="18477" marB="18477" anchor="ctr"/>
                </a:tc>
                <a:extLst>
                  <a:ext uri="{0D108BD9-81ED-4DB2-BD59-A6C34878D82A}">
                    <a16:rowId xmlns:a16="http://schemas.microsoft.com/office/drawing/2014/main" val="1565708158"/>
                  </a:ext>
                </a:extLst>
              </a:tr>
              <a:tr h="348493">
                <a:tc>
                  <a:txBody>
                    <a:bodyPr/>
                    <a:lstStyle/>
                    <a:p>
                      <a:r>
                        <a:rPr lang="en-US" sz="140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0x9B 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IFLT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label name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Pop word from stack and branch if it is less than zero</a:t>
                      </a:r>
                    </a:p>
                  </a:txBody>
                  <a:tcPr marL="36954" marR="36954" marT="18477" marB="18477" anchor="ctr"/>
                </a:tc>
                <a:extLst>
                  <a:ext uri="{0D108BD9-81ED-4DB2-BD59-A6C34878D82A}">
                    <a16:rowId xmlns:a16="http://schemas.microsoft.com/office/drawing/2014/main" val="1826751340"/>
                  </a:ext>
                </a:extLst>
              </a:tr>
              <a:tr h="348493">
                <a:tc>
                  <a:txBody>
                    <a:bodyPr/>
                    <a:lstStyle/>
                    <a:p>
                      <a:r>
                        <a:rPr lang="en-US" sz="140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0x9F 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IF_ICMPEQ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label name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Pop two words from stack and branch if they are equal</a:t>
                      </a:r>
                    </a:p>
                  </a:txBody>
                  <a:tcPr marL="36954" marR="36954" marT="18477" marB="18477" anchor="ctr"/>
                </a:tc>
                <a:extLst>
                  <a:ext uri="{0D108BD9-81ED-4DB2-BD59-A6C34878D82A}">
                    <a16:rowId xmlns:a16="http://schemas.microsoft.com/office/drawing/2014/main" val="2029087018"/>
                  </a:ext>
                </a:extLst>
              </a:tr>
              <a:tr h="247317">
                <a:tc>
                  <a:txBody>
                    <a:bodyPr/>
                    <a:lstStyle/>
                    <a:p>
                      <a:r>
                        <a:rPr lang="en-US" sz="140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0x84 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IINC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variable name, byte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Add a constant value to a local variable</a:t>
                      </a:r>
                    </a:p>
                  </a:txBody>
                  <a:tcPr marL="36954" marR="36954" marT="18477" marB="18477" anchor="ctr"/>
                </a:tc>
                <a:extLst>
                  <a:ext uri="{0D108BD9-81ED-4DB2-BD59-A6C34878D82A}">
                    <a16:rowId xmlns:a16="http://schemas.microsoft.com/office/drawing/2014/main" val="1864803999"/>
                  </a:ext>
                </a:extLst>
              </a:tr>
              <a:tr h="247317">
                <a:tc>
                  <a:txBody>
                    <a:bodyPr/>
                    <a:lstStyle/>
                    <a:p>
                      <a:r>
                        <a:rPr lang="en-US" sz="140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0x15 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ILOAD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variable name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Push local variable onto stack</a:t>
                      </a:r>
                    </a:p>
                  </a:txBody>
                  <a:tcPr marL="36954" marR="36954" marT="18477" marB="18477" anchor="ctr"/>
                </a:tc>
                <a:extLst>
                  <a:ext uri="{0D108BD9-81ED-4DB2-BD59-A6C34878D82A}">
                    <a16:rowId xmlns:a16="http://schemas.microsoft.com/office/drawing/2014/main" val="4278438083"/>
                  </a:ext>
                </a:extLst>
              </a:tr>
              <a:tr h="146142">
                <a:tc>
                  <a:txBody>
                    <a:bodyPr/>
                    <a:lstStyle/>
                    <a:p>
                      <a:r>
                        <a:rPr lang="en-US" sz="140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0xB6 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INVOKEVIRTUAL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method name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Invoke a method</a:t>
                      </a:r>
                    </a:p>
                  </a:txBody>
                  <a:tcPr marL="36954" marR="36954" marT="18477" marB="18477" anchor="ctr"/>
                </a:tc>
                <a:extLst>
                  <a:ext uri="{0D108BD9-81ED-4DB2-BD59-A6C34878D82A}">
                    <a16:rowId xmlns:a16="http://schemas.microsoft.com/office/drawing/2014/main" val="2065556760"/>
                  </a:ext>
                </a:extLst>
              </a:tr>
              <a:tr h="247317">
                <a:tc>
                  <a:txBody>
                    <a:bodyPr/>
                    <a:lstStyle/>
                    <a:p>
                      <a:r>
                        <a:rPr lang="en-US" sz="140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0x80 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IOR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N/A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Pop two words from stack; push Boolean OR</a:t>
                      </a:r>
                    </a:p>
                  </a:txBody>
                  <a:tcPr marL="36954" marR="36954" marT="18477" marB="18477" anchor="ctr"/>
                </a:tc>
                <a:extLst>
                  <a:ext uri="{0D108BD9-81ED-4DB2-BD59-A6C34878D82A}">
                    <a16:rowId xmlns:a16="http://schemas.microsoft.com/office/drawing/2014/main" val="1359116380"/>
                  </a:ext>
                </a:extLst>
              </a:tr>
              <a:tr h="247317">
                <a:tc>
                  <a:txBody>
                    <a:bodyPr/>
                    <a:lstStyle/>
                    <a:p>
                      <a:r>
                        <a:rPr lang="en-US" sz="140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0xAC 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IRETURN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N/A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Return from method with integer value</a:t>
                      </a:r>
                    </a:p>
                  </a:txBody>
                  <a:tcPr marL="36954" marR="36954" marT="18477" marB="18477" anchor="ctr"/>
                </a:tc>
                <a:extLst>
                  <a:ext uri="{0D108BD9-81ED-4DB2-BD59-A6C34878D82A}">
                    <a16:rowId xmlns:a16="http://schemas.microsoft.com/office/drawing/2014/main" val="2467706976"/>
                  </a:ext>
                </a:extLst>
              </a:tr>
              <a:tr h="247317">
                <a:tc>
                  <a:txBody>
                    <a:bodyPr/>
                    <a:lstStyle/>
                    <a:p>
                      <a:r>
                        <a:rPr lang="en-US" sz="140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0x36 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ISTORE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variable name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Pop word from stack and store in local variable</a:t>
                      </a:r>
                    </a:p>
                  </a:txBody>
                  <a:tcPr marL="36954" marR="36954" marT="18477" marB="18477" anchor="ctr"/>
                </a:tc>
                <a:extLst>
                  <a:ext uri="{0D108BD9-81ED-4DB2-BD59-A6C34878D82A}">
                    <a16:rowId xmlns:a16="http://schemas.microsoft.com/office/drawing/2014/main" val="2879025982"/>
                  </a:ext>
                </a:extLst>
              </a:tr>
              <a:tr h="348493">
                <a:tc>
                  <a:txBody>
                    <a:bodyPr/>
                    <a:lstStyle/>
                    <a:p>
                      <a:r>
                        <a:rPr lang="en-US" sz="140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0x64 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ISUB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N/A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Pop two words from stack; push their difference</a:t>
                      </a:r>
                    </a:p>
                  </a:txBody>
                  <a:tcPr marL="36954" marR="36954" marT="18477" marB="18477" anchor="ctr"/>
                </a:tc>
                <a:extLst>
                  <a:ext uri="{0D108BD9-81ED-4DB2-BD59-A6C34878D82A}">
                    <a16:rowId xmlns:a16="http://schemas.microsoft.com/office/drawing/2014/main" val="4050822813"/>
                  </a:ext>
                </a:extLst>
              </a:tr>
              <a:tr h="247317">
                <a:tc>
                  <a:txBody>
                    <a:bodyPr/>
                    <a:lstStyle/>
                    <a:p>
                      <a:r>
                        <a:rPr lang="en-US" sz="140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0x13 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LDC_W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constant name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Push constant from constant pool onto stack</a:t>
                      </a:r>
                    </a:p>
                  </a:txBody>
                  <a:tcPr marL="36954" marR="36954" marT="18477" marB="18477" anchor="ctr"/>
                </a:tc>
                <a:extLst>
                  <a:ext uri="{0D108BD9-81ED-4DB2-BD59-A6C34878D82A}">
                    <a16:rowId xmlns:a16="http://schemas.microsoft.com/office/drawing/2014/main" val="2122765424"/>
                  </a:ext>
                </a:extLst>
              </a:tr>
              <a:tr h="146142">
                <a:tc>
                  <a:txBody>
                    <a:bodyPr/>
                    <a:lstStyle/>
                    <a:p>
                      <a:r>
                        <a:rPr lang="en-US" sz="140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0x00 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NOP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N/A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Do nothing</a:t>
                      </a:r>
                    </a:p>
                  </a:txBody>
                  <a:tcPr marL="36954" marR="36954" marT="18477" marB="18477" anchor="ctr"/>
                </a:tc>
                <a:extLst>
                  <a:ext uri="{0D108BD9-81ED-4DB2-BD59-A6C34878D82A}">
                    <a16:rowId xmlns:a16="http://schemas.microsoft.com/office/drawing/2014/main" val="1516662434"/>
                  </a:ext>
                </a:extLst>
              </a:tr>
              <a:tr h="247317">
                <a:tc>
                  <a:txBody>
                    <a:bodyPr/>
                    <a:lstStyle/>
                    <a:p>
                      <a:r>
                        <a:rPr lang="en-US" sz="140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0x57 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POP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N/A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Delete word from top of stack</a:t>
                      </a:r>
                    </a:p>
                  </a:txBody>
                  <a:tcPr marL="36954" marR="36954" marT="18477" marB="18477" anchor="ctr"/>
                </a:tc>
                <a:extLst>
                  <a:ext uri="{0D108BD9-81ED-4DB2-BD59-A6C34878D82A}">
                    <a16:rowId xmlns:a16="http://schemas.microsoft.com/office/drawing/2014/main" val="3515213456"/>
                  </a:ext>
                </a:extLst>
              </a:tr>
              <a:tr h="247317">
                <a:tc>
                  <a:txBody>
                    <a:bodyPr/>
                    <a:lstStyle/>
                    <a:p>
                      <a:r>
                        <a:rPr lang="en-US" sz="140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0x5F 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SWAP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N/A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Swap the two top words on the stack</a:t>
                      </a:r>
                    </a:p>
                  </a:txBody>
                  <a:tcPr marL="36954" marR="36954" marT="18477" marB="18477" anchor="ctr"/>
                </a:tc>
                <a:extLst>
                  <a:ext uri="{0D108BD9-81ED-4DB2-BD59-A6C34878D82A}">
                    <a16:rowId xmlns:a16="http://schemas.microsoft.com/office/drawing/2014/main" val="1936258548"/>
                  </a:ext>
                </a:extLst>
              </a:tr>
              <a:tr h="348493"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0xC4 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WIDE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N/A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Prefix instruction; next instruction has a 16-bit index</a:t>
                      </a:r>
                    </a:p>
                  </a:txBody>
                  <a:tcPr marL="36954" marR="36954" marT="18477" marB="18477" anchor="ctr"/>
                </a:tc>
                <a:extLst>
                  <a:ext uri="{0D108BD9-81ED-4DB2-BD59-A6C34878D82A}">
                    <a16:rowId xmlns:a16="http://schemas.microsoft.com/office/drawing/2014/main" val="6298948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6127608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A09924-AE19-9B4B-92EC-018E41FFF7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2012" y="1553246"/>
            <a:ext cx="7886700" cy="3302598"/>
          </a:xfrm>
        </p:spPr>
        <p:txBody>
          <a:bodyPr>
            <a:noAutofit/>
          </a:bodyPr>
          <a:lstStyle/>
          <a:p>
            <a:pPr algn="ctr"/>
            <a:r>
              <a:rPr lang="en-US" sz="3200" dirty="0"/>
              <a:t>Note the difference between IJVM instructions and the single cycle microinstruction</a:t>
            </a:r>
            <a:br>
              <a:rPr lang="en-US" sz="3200" dirty="0"/>
            </a:br>
            <a:br>
              <a:rPr lang="en-US" sz="3200" dirty="0"/>
            </a:br>
            <a:br>
              <a:rPr lang="en-US" sz="3200" dirty="0">
                <a:solidFill>
                  <a:schemeClr val="accent1"/>
                </a:solidFill>
              </a:rPr>
            </a:br>
            <a:r>
              <a:rPr lang="en-US" sz="3200" dirty="0">
                <a:solidFill>
                  <a:schemeClr val="accent1"/>
                </a:solidFill>
              </a:rPr>
              <a:t>It will take a few microinstructions to implement each IJVM instruction</a:t>
            </a:r>
            <a:br>
              <a:rPr lang="en-US" sz="3200" dirty="0">
                <a:solidFill>
                  <a:schemeClr val="accent1"/>
                </a:solidFill>
              </a:rPr>
            </a:br>
            <a:endParaRPr lang="en-US" sz="3200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1D50D9-9DF6-D845-972A-472E306B1B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66151-290A-2A46-8DEE-E7670BC163CD}" type="slidenum">
              <a:rPr lang="en-US" smtClean="0"/>
              <a:t>16</a:t>
            </a:fld>
            <a:endParaRPr lang="en-US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E8B1B560-7838-6E4F-AB8E-EB2AF9D4B40D}"/>
              </a:ext>
            </a:extLst>
          </p:cNvPr>
          <p:cNvSpPr txBox="1">
            <a:spLocks/>
          </p:cNvSpPr>
          <p:nvPr/>
        </p:nvSpPr>
        <p:spPr>
          <a:xfrm>
            <a:off x="731464" y="443265"/>
            <a:ext cx="7886700" cy="221996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4000" dirty="0"/>
          </a:p>
          <a:p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90942323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6C0885-95E8-084B-9D21-A998FA578B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5665" y="89098"/>
            <a:ext cx="8552670" cy="907066"/>
          </a:xfrm>
        </p:spPr>
        <p:txBody>
          <a:bodyPr/>
          <a:lstStyle/>
          <a:p>
            <a:r>
              <a:rPr lang="en-US" dirty="0"/>
              <a:t>Java to IJVM Conversion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F366DB-B829-EB4C-97D3-51DAFB5852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5665" y="774343"/>
            <a:ext cx="8409406" cy="544086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800" dirty="0"/>
              <a:t>Notice how assembly language makes it easier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B21ECF1-18A3-C54A-AD7D-E6836213D9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66151-290A-2A46-8DEE-E7670BC163CD}" type="slidenum">
              <a:rPr lang="en-US" smtClean="0"/>
              <a:t>17</a:t>
            </a:fld>
            <a:endParaRPr lang="en-US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962AD3A1-7B81-434B-9E3E-7C30FB10CD7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964475"/>
              </p:ext>
            </p:extLst>
          </p:nvPr>
        </p:nvGraphicFramePr>
        <p:xfrm>
          <a:off x="875681" y="1417212"/>
          <a:ext cx="7535902" cy="5121702"/>
        </p:xfrm>
        <a:graphic>
          <a:graphicData uri="http://schemas.openxmlformats.org/drawingml/2006/table">
            <a:tbl>
              <a:tblPr/>
              <a:tblGrid>
                <a:gridCol w="2133521">
                  <a:extLst>
                    <a:ext uri="{9D8B030D-6E8A-4147-A177-3AD203B41FA5}">
                      <a16:colId xmlns:a16="http://schemas.microsoft.com/office/drawing/2014/main" val="3399988488"/>
                    </a:ext>
                  </a:extLst>
                </a:gridCol>
                <a:gridCol w="2932829">
                  <a:extLst>
                    <a:ext uri="{9D8B030D-6E8A-4147-A177-3AD203B41FA5}">
                      <a16:colId xmlns:a16="http://schemas.microsoft.com/office/drawing/2014/main" val="2194283276"/>
                    </a:ext>
                  </a:extLst>
                </a:gridCol>
                <a:gridCol w="2469552">
                  <a:extLst>
                    <a:ext uri="{9D8B030D-6E8A-4147-A177-3AD203B41FA5}">
                      <a16:colId xmlns:a16="http://schemas.microsoft.com/office/drawing/2014/main" val="3188089687"/>
                    </a:ext>
                  </a:extLst>
                </a:gridCol>
              </a:tblGrid>
              <a:tr h="352332">
                <a:tc>
                  <a:txBody>
                    <a:bodyPr/>
                    <a:lstStyle/>
                    <a:p>
                      <a:pPr algn="ctr"/>
                      <a:r>
                        <a:rPr lang="en-US" sz="1800" b="1" u="none"/>
                        <a:t>Java </a:t>
                      </a:r>
                    </a:p>
                  </a:txBody>
                  <a:tcPr marL="19050" marR="19050" marT="19050" marB="190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D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u="none"/>
                        <a:t>IJVM Assembly </a:t>
                      </a:r>
                    </a:p>
                  </a:txBody>
                  <a:tcPr marL="19050" marR="19050" marT="19050" marB="190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D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u="none" dirty="0"/>
                        <a:t>IJVM ISA </a:t>
                      </a:r>
                    </a:p>
                  </a:txBody>
                  <a:tcPr marL="19050" marR="19050" marT="19050" marB="190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0092893"/>
                  </a:ext>
                </a:extLst>
              </a:tr>
              <a:tr h="317958">
                <a:tc rowSpan="15">
                  <a:txBody>
                    <a:bodyPr/>
                    <a:lstStyle/>
                    <a:p>
                      <a:r>
                        <a:rPr lang="en-US" sz="1600" dirty="0" err="1">
                          <a:latin typeface="Andale Mono" panose="020B0509000000000004" pitchFamily="49" charset="0"/>
                        </a:rPr>
                        <a:t>i</a:t>
                      </a:r>
                      <a:r>
                        <a:rPr lang="en-US" sz="1600" dirty="0">
                          <a:latin typeface="Andale Mono" panose="020B0509000000000004" pitchFamily="49" charset="0"/>
                        </a:rPr>
                        <a:t> = j + k ;</a:t>
                      </a:r>
                    </a:p>
                    <a:p>
                      <a:r>
                        <a:rPr lang="en-US" sz="1600" dirty="0">
                          <a:latin typeface="Andale Mono" panose="020B0509000000000004" pitchFamily="49" charset="0"/>
                        </a:rPr>
                        <a:t>if ( </a:t>
                      </a:r>
                      <a:r>
                        <a:rPr lang="en-US" sz="1600" dirty="0" err="1">
                          <a:latin typeface="Andale Mono" panose="020B0509000000000004" pitchFamily="49" charset="0"/>
                        </a:rPr>
                        <a:t>i</a:t>
                      </a:r>
                      <a:r>
                        <a:rPr lang="en-US" sz="1600" dirty="0">
                          <a:latin typeface="Andale Mono" panose="020B0509000000000004" pitchFamily="49" charset="0"/>
                        </a:rPr>
                        <a:t> == 3 )</a:t>
                      </a:r>
                    </a:p>
                    <a:p>
                      <a:r>
                        <a:rPr lang="en-US" sz="1600" dirty="0">
                          <a:latin typeface="Andale Mono" panose="020B0509000000000004" pitchFamily="49" charset="0"/>
                        </a:rPr>
                        <a:t>    k = 0 ;</a:t>
                      </a:r>
                    </a:p>
                    <a:p>
                      <a:r>
                        <a:rPr lang="en-US" sz="1600" dirty="0">
                          <a:latin typeface="Andale Mono" panose="020B0509000000000004" pitchFamily="49" charset="0"/>
                        </a:rPr>
                        <a:t>else </a:t>
                      </a:r>
                    </a:p>
                    <a:p>
                      <a:r>
                        <a:rPr lang="en-US" sz="1600" dirty="0">
                          <a:latin typeface="Andale Mono" panose="020B0509000000000004" pitchFamily="49" charset="0"/>
                        </a:rPr>
                        <a:t>    j = j - 1;</a:t>
                      </a:r>
                    </a:p>
                  </a:txBody>
                  <a:tcPr marL="19050" marR="19050" marT="19050" marB="190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>
                          <a:latin typeface="Andale Mono" panose="020B0509000000000004" pitchFamily="49" charset="0"/>
                        </a:rPr>
                        <a:t>1.</a:t>
                      </a:r>
                      <a:r>
                        <a:rPr lang="en-US" sz="1600" dirty="0">
                          <a:latin typeface="Andale Mono" panose="020B0509000000000004" pitchFamily="49" charset="0"/>
                        </a:rPr>
                        <a:t>       ILOAD j </a:t>
                      </a:r>
                    </a:p>
                  </a:txBody>
                  <a:tcPr marL="19050" marR="19050" marT="19050" marB="190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0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>
                          <a:latin typeface="Andale Mono" panose="020B0509000000000004" pitchFamily="49" charset="0"/>
                        </a:rPr>
                        <a:t>0x15 0x02 </a:t>
                      </a:r>
                    </a:p>
                  </a:txBody>
                  <a:tcPr marL="19050" marR="19050" marT="19050" marB="190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7423088"/>
                  </a:ext>
                </a:extLst>
              </a:tr>
              <a:tr h="31795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>
                          <a:latin typeface="Andale Mono" panose="020B0509000000000004" pitchFamily="49" charset="0"/>
                        </a:rPr>
                        <a:t>2.</a:t>
                      </a:r>
                      <a:r>
                        <a:rPr lang="en-US" sz="1600" dirty="0">
                          <a:latin typeface="Andale Mono" panose="020B0509000000000004" pitchFamily="49" charset="0"/>
                        </a:rPr>
                        <a:t>       ILOAD k </a:t>
                      </a:r>
                    </a:p>
                  </a:txBody>
                  <a:tcPr marL="19050" marR="19050" marT="19050" marB="190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0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>
                          <a:latin typeface="Andale Mono" panose="020B0509000000000004" pitchFamily="49" charset="0"/>
                        </a:rPr>
                        <a:t>0x15 0x03 </a:t>
                      </a:r>
                    </a:p>
                  </a:txBody>
                  <a:tcPr marL="19050" marR="19050" marT="19050" marB="190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4471237"/>
                  </a:ext>
                </a:extLst>
              </a:tr>
              <a:tr h="31795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>
                          <a:latin typeface="Andale Mono" panose="020B0509000000000004" pitchFamily="49" charset="0"/>
                        </a:rPr>
                        <a:t>3.</a:t>
                      </a:r>
                      <a:r>
                        <a:rPr lang="en-US" sz="1600" dirty="0">
                          <a:latin typeface="Andale Mono" panose="020B0509000000000004" pitchFamily="49" charset="0"/>
                        </a:rPr>
                        <a:t>       IADD </a:t>
                      </a:r>
                    </a:p>
                  </a:txBody>
                  <a:tcPr marL="19050" marR="19050" marT="19050" marB="190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0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>
                          <a:latin typeface="Andale Mono" panose="020B0509000000000004" pitchFamily="49" charset="0"/>
                        </a:rPr>
                        <a:t>0x60 </a:t>
                      </a:r>
                    </a:p>
                  </a:txBody>
                  <a:tcPr marL="19050" marR="19050" marT="19050" marB="190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1197815"/>
                  </a:ext>
                </a:extLst>
              </a:tr>
              <a:tr h="31795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>
                          <a:latin typeface="Andale Mono" panose="020B0509000000000004" pitchFamily="49" charset="0"/>
                        </a:rPr>
                        <a:t>4.</a:t>
                      </a:r>
                      <a:r>
                        <a:rPr lang="en-US" sz="1600" dirty="0">
                          <a:latin typeface="Andale Mono" panose="020B0509000000000004" pitchFamily="49" charset="0"/>
                        </a:rPr>
                        <a:t>       ISTORE </a:t>
                      </a:r>
                      <a:r>
                        <a:rPr lang="en-US" sz="1600" dirty="0" err="1">
                          <a:latin typeface="Andale Mono" panose="020B0509000000000004" pitchFamily="49" charset="0"/>
                        </a:rPr>
                        <a:t>i</a:t>
                      </a:r>
                      <a:r>
                        <a:rPr lang="en-US" sz="1600" dirty="0">
                          <a:latin typeface="Andale Mono" panose="020B0509000000000004" pitchFamily="49" charset="0"/>
                        </a:rPr>
                        <a:t> </a:t>
                      </a:r>
                    </a:p>
                  </a:txBody>
                  <a:tcPr marL="19050" marR="19050" marT="19050" marB="190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0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>
                          <a:latin typeface="Andale Mono" panose="020B0509000000000004" pitchFamily="49" charset="0"/>
                        </a:rPr>
                        <a:t>0x36 0x01 </a:t>
                      </a:r>
                    </a:p>
                  </a:txBody>
                  <a:tcPr marL="19050" marR="19050" marT="19050" marB="190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3412748"/>
                  </a:ext>
                </a:extLst>
              </a:tr>
              <a:tr h="31795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>
                          <a:latin typeface="Andale Mono" panose="020B0509000000000004" pitchFamily="49" charset="0"/>
                        </a:rPr>
                        <a:t>5.</a:t>
                      </a:r>
                      <a:r>
                        <a:rPr lang="en-US" sz="1600" dirty="0">
                          <a:latin typeface="Andale Mono" panose="020B0509000000000004" pitchFamily="49" charset="0"/>
                        </a:rPr>
                        <a:t>       ILOAD </a:t>
                      </a:r>
                      <a:r>
                        <a:rPr lang="en-US" sz="1600" dirty="0" err="1">
                          <a:latin typeface="Andale Mono" panose="020B0509000000000004" pitchFamily="49" charset="0"/>
                        </a:rPr>
                        <a:t>i</a:t>
                      </a:r>
                      <a:r>
                        <a:rPr lang="en-US" sz="1600" dirty="0">
                          <a:latin typeface="Andale Mono" panose="020B0509000000000004" pitchFamily="49" charset="0"/>
                        </a:rPr>
                        <a:t> </a:t>
                      </a:r>
                    </a:p>
                  </a:txBody>
                  <a:tcPr marL="19050" marR="19050" marT="19050" marB="190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0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>
                          <a:latin typeface="Andale Mono" panose="020B0509000000000004" pitchFamily="49" charset="0"/>
                        </a:rPr>
                        <a:t>0x15 0x01 </a:t>
                      </a:r>
                    </a:p>
                  </a:txBody>
                  <a:tcPr marL="19050" marR="19050" marT="19050" marB="190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5957696"/>
                  </a:ext>
                </a:extLst>
              </a:tr>
              <a:tr h="31795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>
                          <a:latin typeface="Andale Mono" panose="020B0509000000000004" pitchFamily="49" charset="0"/>
                        </a:rPr>
                        <a:t>6.</a:t>
                      </a:r>
                      <a:r>
                        <a:rPr lang="en-US" sz="1600" dirty="0">
                          <a:latin typeface="Andale Mono" panose="020B0509000000000004" pitchFamily="49" charset="0"/>
                        </a:rPr>
                        <a:t>       BIPUSH 3 </a:t>
                      </a:r>
                    </a:p>
                  </a:txBody>
                  <a:tcPr marL="19050" marR="19050" marT="19050" marB="190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0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>
                          <a:latin typeface="Andale Mono" panose="020B0509000000000004" pitchFamily="49" charset="0"/>
                        </a:rPr>
                        <a:t>0x10 0x03 </a:t>
                      </a:r>
                    </a:p>
                  </a:txBody>
                  <a:tcPr marL="19050" marR="19050" marT="19050" marB="190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5754112"/>
                  </a:ext>
                </a:extLst>
              </a:tr>
              <a:tr h="31795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>
                          <a:latin typeface="Andale Mono" panose="020B0509000000000004" pitchFamily="49" charset="0"/>
                        </a:rPr>
                        <a:t>7.</a:t>
                      </a:r>
                      <a:r>
                        <a:rPr lang="en-US" sz="1600" dirty="0">
                          <a:latin typeface="Andale Mono" panose="020B0509000000000004" pitchFamily="49" charset="0"/>
                        </a:rPr>
                        <a:t>       IF_ICMPEQ L1 </a:t>
                      </a:r>
                    </a:p>
                  </a:txBody>
                  <a:tcPr marL="19050" marR="19050" marT="19050" marB="190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0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>
                          <a:latin typeface="Andale Mono" panose="020B0509000000000004" pitchFamily="49" charset="0"/>
                        </a:rPr>
                        <a:t>0x9F 0x00 0x0D </a:t>
                      </a:r>
                    </a:p>
                  </a:txBody>
                  <a:tcPr marL="19050" marR="19050" marT="19050" marB="190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7233369"/>
                  </a:ext>
                </a:extLst>
              </a:tr>
              <a:tr h="31795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>
                          <a:latin typeface="Andale Mono" panose="020B0509000000000004" pitchFamily="49" charset="0"/>
                        </a:rPr>
                        <a:t>8.</a:t>
                      </a:r>
                      <a:r>
                        <a:rPr lang="en-US" sz="1600" dirty="0">
                          <a:latin typeface="Andale Mono" panose="020B0509000000000004" pitchFamily="49" charset="0"/>
                        </a:rPr>
                        <a:t>       ILOAD j </a:t>
                      </a:r>
                    </a:p>
                  </a:txBody>
                  <a:tcPr marL="19050" marR="19050" marT="19050" marB="190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0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>
                          <a:latin typeface="Andale Mono" panose="020B0509000000000004" pitchFamily="49" charset="0"/>
                        </a:rPr>
                        <a:t>0x15 0x02 </a:t>
                      </a:r>
                    </a:p>
                  </a:txBody>
                  <a:tcPr marL="19050" marR="19050" marT="19050" marB="190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8155178"/>
                  </a:ext>
                </a:extLst>
              </a:tr>
              <a:tr h="31795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>
                          <a:latin typeface="Andale Mono" panose="020B0509000000000004" pitchFamily="49" charset="0"/>
                        </a:rPr>
                        <a:t>9.</a:t>
                      </a:r>
                      <a:r>
                        <a:rPr lang="en-US" sz="1600" dirty="0">
                          <a:latin typeface="Andale Mono" panose="020B0509000000000004" pitchFamily="49" charset="0"/>
                        </a:rPr>
                        <a:t>       BIPUSH 1 </a:t>
                      </a:r>
                    </a:p>
                  </a:txBody>
                  <a:tcPr marL="19050" marR="19050" marT="19050" marB="190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0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>
                          <a:latin typeface="Andale Mono" panose="020B0509000000000004" pitchFamily="49" charset="0"/>
                        </a:rPr>
                        <a:t>0x10 0x01 </a:t>
                      </a:r>
                    </a:p>
                  </a:txBody>
                  <a:tcPr marL="19050" marR="19050" marT="19050" marB="190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6112273"/>
                  </a:ext>
                </a:extLst>
              </a:tr>
              <a:tr h="31795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>
                          <a:latin typeface="Andale Mono" panose="020B0509000000000004" pitchFamily="49" charset="0"/>
                        </a:rPr>
                        <a:t>10.</a:t>
                      </a:r>
                      <a:r>
                        <a:rPr lang="en-US" sz="1600" dirty="0">
                          <a:latin typeface="Andale Mono" panose="020B0509000000000004" pitchFamily="49" charset="0"/>
                        </a:rPr>
                        <a:t>      ISUB </a:t>
                      </a:r>
                    </a:p>
                  </a:txBody>
                  <a:tcPr marL="19050" marR="19050" marT="19050" marB="190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0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Andale Mono" panose="020B0509000000000004" pitchFamily="49" charset="0"/>
                        </a:rPr>
                        <a:t>0x64 </a:t>
                      </a:r>
                    </a:p>
                  </a:txBody>
                  <a:tcPr marL="19050" marR="19050" marT="19050" marB="190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9898503"/>
                  </a:ext>
                </a:extLst>
              </a:tr>
              <a:tr h="31795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>
                          <a:latin typeface="Andale Mono" panose="020B0509000000000004" pitchFamily="49" charset="0"/>
                        </a:rPr>
                        <a:t>11.</a:t>
                      </a:r>
                      <a:r>
                        <a:rPr lang="en-US" sz="1600" dirty="0">
                          <a:latin typeface="Andale Mono" panose="020B0509000000000004" pitchFamily="49" charset="0"/>
                        </a:rPr>
                        <a:t>      ISTORE j </a:t>
                      </a:r>
                    </a:p>
                  </a:txBody>
                  <a:tcPr marL="19050" marR="19050" marT="19050" marB="190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0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>
                          <a:latin typeface="Andale Mono" panose="020B0509000000000004" pitchFamily="49" charset="0"/>
                        </a:rPr>
                        <a:t>0x36 0x02 </a:t>
                      </a:r>
                    </a:p>
                  </a:txBody>
                  <a:tcPr marL="19050" marR="19050" marT="19050" marB="190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2983829"/>
                  </a:ext>
                </a:extLst>
              </a:tr>
              <a:tr h="31795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>
                          <a:latin typeface="Andale Mono" panose="020B0509000000000004" pitchFamily="49" charset="0"/>
                        </a:rPr>
                        <a:t>12.</a:t>
                      </a:r>
                      <a:r>
                        <a:rPr lang="en-US" sz="1600" dirty="0">
                          <a:latin typeface="Andale Mono" panose="020B0509000000000004" pitchFamily="49" charset="0"/>
                        </a:rPr>
                        <a:t>      GOTO L2 </a:t>
                      </a:r>
                    </a:p>
                  </a:txBody>
                  <a:tcPr marL="19050" marR="19050" marT="19050" marB="190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0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>
                          <a:latin typeface="Andale Mono" panose="020B0509000000000004" pitchFamily="49" charset="0"/>
                        </a:rPr>
                        <a:t>0xA7 0x00 0x07 </a:t>
                      </a:r>
                    </a:p>
                  </a:txBody>
                  <a:tcPr marL="19050" marR="19050" marT="19050" marB="190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3931225"/>
                  </a:ext>
                </a:extLst>
              </a:tr>
              <a:tr h="31795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>
                          <a:latin typeface="Andale Mono" panose="020B0509000000000004" pitchFamily="49" charset="0"/>
                        </a:rPr>
                        <a:t>13.</a:t>
                      </a:r>
                      <a:r>
                        <a:rPr lang="en-US" sz="1600" dirty="0">
                          <a:latin typeface="Andale Mono" panose="020B0509000000000004" pitchFamily="49" charset="0"/>
                        </a:rPr>
                        <a:t>  L1: BIPUSH 0 </a:t>
                      </a:r>
                    </a:p>
                  </a:txBody>
                  <a:tcPr marL="19050" marR="19050" marT="19050" marB="190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0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>
                          <a:latin typeface="Andale Mono" panose="020B0509000000000004" pitchFamily="49" charset="0"/>
                        </a:rPr>
                        <a:t>0x10 0x00 </a:t>
                      </a:r>
                    </a:p>
                  </a:txBody>
                  <a:tcPr marL="19050" marR="19050" marT="19050" marB="190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3310409"/>
                  </a:ext>
                </a:extLst>
              </a:tr>
              <a:tr h="31795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>
                          <a:latin typeface="Andale Mono" panose="020B0509000000000004" pitchFamily="49" charset="0"/>
                        </a:rPr>
                        <a:t>14.</a:t>
                      </a:r>
                      <a:r>
                        <a:rPr lang="en-US" sz="1600" dirty="0">
                          <a:latin typeface="Andale Mono" panose="020B0509000000000004" pitchFamily="49" charset="0"/>
                        </a:rPr>
                        <a:t>      ISTORE k </a:t>
                      </a:r>
                    </a:p>
                  </a:txBody>
                  <a:tcPr marL="19050" marR="19050" marT="19050" marB="190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0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>
                          <a:latin typeface="Andale Mono" panose="020B0509000000000004" pitchFamily="49" charset="0"/>
                        </a:rPr>
                        <a:t>0x36 0x03 </a:t>
                      </a:r>
                    </a:p>
                  </a:txBody>
                  <a:tcPr marL="19050" marR="19050" marT="19050" marB="190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7484481"/>
                  </a:ext>
                </a:extLst>
              </a:tr>
              <a:tr h="31795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>
                          <a:latin typeface="Andale Mono" panose="020B0509000000000004" pitchFamily="49" charset="0"/>
                        </a:rPr>
                        <a:t>15.</a:t>
                      </a:r>
                      <a:r>
                        <a:rPr lang="en-US" sz="1600" dirty="0">
                          <a:latin typeface="Andale Mono" panose="020B0509000000000004" pitchFamily="49" charset="0"/>
                        </a:rPr>
                        <a:t>  L2: </a:t>
                      </a:r>
                    </a:p>
                  </a:txBody>
                  <a:tcPr marL="19050" marR="19050" marT="19050" marB="190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0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Andale Mono" panose="020B0509000000000004" pitchFamily="49" charset="0"/>
                        </a:rPr>
                        <a:t>  </a:t>
                      </a:r>
                    </a:p>
                  </a:txBody>
                  <a:tcPr marL="19050" marR="19050" marT="19050" marB="190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80786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090156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6C0885-95E8-084B-9D21-A998FA578B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5665" y="89098"/>
            <a:ext cx="8552670" cy="907066"/>
          </a:xfrm>
        </p:spPr>
        <p:txBody>
          <a:bodyPr/>
          <a:lstStyle/>
          <a:p>
            <a:r>
              <a:rPr lang="en-US" dirty="0"/>
              <a:t>An example ISA: IJVM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F366DB-B829-EB4C-97D3-51DAFB5852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6255" y="996164"/>
            <a:ext cx="8839199" cy="57727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solidFill>
                  <a:schemeClr val="accent1"/>
                </a:solidFill>
              </a:rPr>
              <a:t>Before discussing specifics of IJVM ISA, we need to first cover a few concepts.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u="sng" dirty="0"/>
              <a:t>Memory usage</a:t>
            </a:r>
          </a:p>
          <a:p>
            <a:r>
              <a:rPr lang="en-US" dirty="0"/>
              <a:t>Most languages have the concept of methods that have local variables</a:t>
            </a:r>
          </a:p>
          <a:p>
            <a:r>
              <a:rPr lang="en-US" dirty="0"/>
              <a:t>Scope is only within the method</a:t>
            </a:r>
          </a:p>
          <a:p>
            <a:endParaRPr lang="en-US" dirty="0"/>
          </a:p>
          <a:p>
            <a:r>
              <a:rPr lang="en-US" dirty="0"/>
              <a:t>When coding in a high-level language, the compiler decides where to put things in memory</a:t>
            </a:r>
          </a:p>
          <a:p>
            <a:r>
              <a:rPr lang="en-US" dirty="0"/>
              <a:t>At the ISA level, we no longer have the compiler do our work for us.</a:t>
            </a:r>
          </a:p>
          <a:p>
            <a:endParaRPr lang="en-US" dirty="0"/>
          </a:p>
          <a:p>
            <a:r>
              <a:rPr lang="en-US" dirty="0"/>
              <a:t>Where is a good place to put local variables in memory?</a:t>
            </a:r>
          </a:p>
          <a:p>
            <a:pPr lvl="1"/>
            <a:r>
              <a:rPr lang="en-US" sz="2100" dirty="0"/>
              <a:t>Simplest solution: give each variable an absolute memory address</a:t>
            </a:r>
          </a:p>
          <a:p>
            <a:pPr lvl="1"/>
            <a:r>
              <a:rPr lang="en-US" sz="2100" dirty="0"/>
              <a:t>What’s the problem with this approach?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B21ECF1-18A3-C54A-AD7D-E6836213D9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66151-290A-2A46-8DEE-E7670BC163CD}" type="slidenum">
              <a:rPr lang="en-US" smtClean="0"/>
              <a:t>2</a:t>
            </a:fld>
            <a:endParaRPr lang="en-US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0B6E62C9-0EDB-FB41-8B5D-EF2105EEBD3A}"/>
              </a:ext>
            </a:extLst>
          </p:cNvPr>
          <p:cNvSpPr txBox="1">
            <a:spLocks/>
          </p:cNvSpPr>
          <p:nvPr/>
        </p:nvSpPr>
        <p:spPr>
          <a:xfrm>
            <a:off x="628650" y="5861836"/>
            <a:ext cx="4620898" cy="6250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>
                <a:solidFill>
                  <a:schemeClr val="accent1"/>
                </a:solidFill>
              </a:rPr>
              <a:t>It doesn’t work. RECURSION!</a:t>
            </a:r>
          </a:p>
        </p:txBody>
      </p:sp>
    </p:spTree>
    <p:extLst>
      <p:ext uri="{BB962C8B-B14F-4D97-AF65-F5344CB8AC3E}">
        <p14:creationId xmlns:p14="http://schemas.microsoft.com/office/powerpoint/2010/main" val="39678629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6C0885-95E8-084B-9D21-A998FA578B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5665" y="89098"/>
            <a:ext cx="8552670" cy="907066"/>
          </a:xfrm>
        </p:spPr>
        <p:txBody>
          <a:bodyPr/>
          <a:lstStyle/>
          <a:p>
            <a:r>
              <a:rPr lang="en-US" dirty="0"/>
              <a:t>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F366DB-B829-EB4C-97D3-51DAFB5852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5665" y="792490"/>
            <a:ext cx="8839199" cy="81112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>
                <a:solidFill>
                  <a:schemeClr val="accent1"/>
                </a:solidFill>
              </a:rPr>
              <a:t>Consider this function, where function parameters are the same as local variables</a:t>
            </a:r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B21ECF1-18A3-C54A-AD7D-E6836213D9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66151-290A-2A46-8DEE-E7670BC163CD}" type="slidenum">
              <a:rPr lang="en-US" smtClean="0"/>
              <a:t>3</a:t>
            </a:fld>
            <a:endParaRPr lang="en-US"/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504E90C3-ED4D-664A-BAA4-DC50EFCD7D77}"/>
              </a:ext>
            </a:extLst>
          </p:cNvPr>
          <p:cNvSpPr txBox="1">
            <a:spLocks/>
          </p:cNvSpPr>
          <p:nvPr/>
        </p:nvSpPr>
        <p:spPr>
          <a:xfrm>
            <a:off x="295665" y="1191409"/>
            <a:ext cx="4556352" cy="44751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sz="1200" dirty="0">
              <a:latin typeface="Andale Mono" panose="020B0509000000000004" pitchFamily="49" charset="0"/>
            </a:endParaRPr>
          </a:p>
          <a:p>
            <a:pPr marL="0" indent="0">
              <a:buNone/>
            </a:pPr>
            <a:endParaRPr lang="en-US" sz="1200" dirty="0">
              <a:latin typeface="Andale Mono" panose="020B0509000000000004" pitchFamily="49" charset="0"/>
            </a:endParaRPr>
          </a:p>
          <a:p>
            <a:pPr marL="0" indent="0">
              <a:buNone/>
            </a:pPr>
            <a:endParaRPr lang="en-US" sz="1200" dirty="0">
              <a:latin typeface="Andale Mono" panose="020B0509000000000004" pitchFamily="49" charset="0"/>
            </a:endParaRPr>
          </a:p>
          <a:p>
            <a:pPr marL="0" indent="0">
              <a:buNone/>
            </a:pPr>
            <a:r>
              <a:rPr lang="en-US" sz="1200" dirty="0">
                <a:latin typeface="Andale Mono" panose="020B0509000000000004" pitchFamily="49" charset="0"/>
              </a:rPr>
              <a:t>void </a:t>
            </a:r>
            <a:r>
              <a:rPr lang="en-US" sz="1200" dirty="0" err="1">
                <a:latin typeface="Andale Mono" panose="020B0509000000000004" pitchFamily="49" charset="0"/>
              </a:rPr>
              <a:t>recurseCountdown</a:t>
            </a:r>
            <a:r>
              <a:rPr lang="en-US" sz="1200" dirty="0">
                <a:latin typeface="Andale Mono" panose="020B0509000000000004" pitchFamily="49" charset="0"/>
              </a:rPr>
              <a:t>(int count, int limit) {</a:t>
            </a:r>
          </a:p>
          <a:p>
            <a:pPr marL="0" indent="0">
              <a:buNone/>
            </a:pPr>
            <a:r>
              <a:rPr lang="en-US" sz="1200" dirty="0">
                <a:latin typeface="Andale Mono" panose="020B0509000000000004" pitchFamily="49" charset="0"/>
              </a:rPr>
              <a:t>   if ( count &gt; limit ) return;</a:t>
            </a:r>
          </a:p>
          <a:p>
            <a:pPr marL="0" indent="0">
              <a:buNone/>
            </a:pPr>
            <a:endParaRPr lang="en-US" sz="1200" dirty="0">
              <a:latin typeface="Andale Mono" panose="020B0509000000000004" pitchFamily="49" charset="0"/>
            </a:endParaRPr>
          </a:p>
          <a:p>
            <a:pPr marL="0" indent="0">
              <a:buNone/>
            </a:pPr>
            <a:r>
              <a:rPr lang="en-US" sz="1200" dirty="0">
                <a:latin typeface="Andale Mono" panose="020B0509000000000004" pitchFamily="49" charset="0"/>
              </a:rPr>
              <a:t>   </a:t>
            </a:r>
            <a:r>
              <a:rPr lang="en-US" sz="1200" dirty="0" err="1">
                <a:latin typeface="Andale Mono" panose="020B0509000000000004" pitchFamily="49" charset="0"/>
              </a:rPr>
              <a:t>recurseCountdown</a:t>
            </a:r>
            <a:r>
              <a:rPr lang="en-US" sz="1200" dirty="0">
                <a:latin typeface="Andale Mono" panose="020B0509000000000004" pitchFamily="49" charset="0"/>
              </a:rPr>
              <a:t>( count+1, limit );</a:t>
            </a:r>
          </a:p>
          <a:p>
            <a:pPr marL="0" indent="0">
              <a:buNone/>
            </a:pPr>
            <a:r>
              <a:rPr lang="en-US" sz="1200" dirty="0">
                <a:latin typeface="Andale Mono" panose="020B0509000000000004" pitchFamily="49" charset="0"/>
              </a:rPr>
              <a:t>   </a:t>
            </a:r>
            <a:r>
              <a:rPr lang="en-US" sz="1200" dirty="0" err="1">
                <a:latin typeface="Andale Mono" panose="020B0509000000000004" pitchFamily="49" charset="0"/>
              </a:rPr>
              <a:t>printf</a:t>
            </a:r>
            <a:r>
              <a:rPr lang="en-US" sz="1200" dirty="0">
                <a:latin typeface="Andale Mono" panose="020B0509000000000004" pitchFamily="49" charset="0"/>
              </a:rPr>
              <a:t>( "Count: %d\n", count );</a:t>
            </a:r>
          </a:p>
          <a:p>
            <a:pPr marL="0" indent="0">
              <a:buNone/>
            </a:pPr>
            <a:r>
              <a:rPr lang="en-US" sz="1200" dirty="0">
                <a:latin typeface="Andale Mono" panose="020B0509000000000004" pitchFamily="49" charset="0"/>
              </a:rPr>
              <a:t>}</a:t>
            </a:r>
          </a:p>
          <a:p>
            <a:pPr marL="0" indent="0">
              <a:buNone/>
            </a:pPr>
            <a:endParaRPr lang="en-US" sz="1200" dirty="0">
              <a:latin typeface="Andale Mono" panose="020B0509000000000004" pitchFamily="49" charset="0"/>
            </a:endParaRPr>
          </a:p>
          <a:p>
            <a:pPr marL="0" indent="0">
              <a:buNone/>
            </a:pPr>
            <a:r>
              <a:rPr lang="en-US" sz="1200" dirty="0">
                <a:latin typeface="Andale Mono" panose="020B0509000000000004" pitchFamily="49" charset="0"/>
              </a:rPr>
              <a:t>int main() { </a:t>
            </a:r>
          </a:p>
          <a:p>
            <a:pPr marL="0" indent="0">
              <a:buNone/>
            </a:pPr>
            <a:r>
              <a:rPr lang="en-US" sz="1200" dirty="0">
                <a:latin typeface="Andale Mono" panose="020B0509000000000004" pitchFamily="49" charset="0"/>
              </a:rPr>
              <a:t>   </a:t>
            </a:r>
            <a:r>
              <a:rPr lang="en-US" sz="1200" dirty="0" err="1">
                <a:latin typeface="Andale Mono" panose="020B0509000000000004" pitchFamily="49" charset="0"/>
              </a:rPr>
              <a:t>recurseCountdown</a:t>
            </a:r>
            <a:r>
              <a:rPr lang="en-US" sz="1200" dirty="0">
                <a:latin typeface="Andale Mono" panose="020B0509000000000004" pitchFamily="49" charset="0"/>
              </a:rPr>
              <a:t>( 0, 3 );</a:t>
            </a:r>
          </a:p>
          <a:p>
            <a:pPr marL="0" indent="0">
              <a:buNone/>
            </a:pPr>
            <a:r>
              <a:rPr lang="en-US" sz="1200" dirty="0">
                <a:latin typeface="Andale Mono" panose="020B0509000000000004" pitchFamily="49" charset="0"/>
              </a:rPr>
              <a:t>}</a:t>
            </a: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F1ACEC1E-8BA2-FD40-9722-BF805D547F31}"/>
              </a:ext>
            </a:extLst>
          </p:cNvPr>
          <p:cNvSpPr txBox="1">
            <a:spLocks/>
          </p:cNvSpPr>
          <p:nvPr/>
        </p:nvSpPr>
        <p:spPr>
          <a:xfrm>
            <a:off x="5294142" y="1191409"/>
            <a:ext cx="3650023" cy="44751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200" dirty="0">
                <a:latin typeface="Andale Mono" panose="020B0509000000000004" pitchFamily="49" charset="0"/>
              </a:rPr>
              <a:t>int count;</a:t>
            </a:r>
          </a:p>
          <a:p>
            <a:pPr marL="0" indent="0">
              <a:buNone/>
            </a:pPr>
            <a:r>
              <a:rPr lang="en-US" sz="1200" dirty="0">
                <a:latin typeface="Andale Mono" panose="020B0509000000000004" pitchFamily="49" charset="0"/>
              </a:rPr>
              <a:t>int limit;</a:t>
            </a:r>
          </a:p>
          <a:p>
            <a:pPr marL="0" indent="0">
              <a:buNone/>
            </a:pPr>
            <a:endParaRPr lang="en-US" sz="1200" dirty="0">
              <a:latin typeface="Andale Mono" panose="020B0509000000000004" pitchFamily="49" charset="0"/>
            </a:endParaRPr>
          </a:p>
          <a:p>
            <a:pPr marL="0" indent="0">
              <a:buNone/>
            </a:pPr>
            <a:r>
              <a:rPr lang="en-US" sz="1200" dirty="0">
                <a:latin typeface="Andale Mono" panose="020B0509000000000004" pitchFamily="49" charset="0"/>
              </a:rPr>
              <a:t>void </a:t>
            </a:r>
            <a:r>
              <a:rPr lang="en-US" sz="1200" dirty="0" err="1">
                <a:latin typeface="Andale Mono" panose="020B0509000000000004" pitchFamily="49" charset="0"/>
              </a:rPr>
              <a:t>recurseCountdown</a:t>
            </a:r>
            <a:r>
              <a:rPr lang="en-US" sz="1200" dirty="0">
                <a:latin typeface="Andale Mono" panose="020B0509000000000004" pitchFamily="49" charset="0"/>
              </a:rPr>
              <a:t>() {</a:t>
            </a:r>
          </a:p>
          <a:p>
            <a:pPr marL="0" indent="0">
              <a:buNone/>
            </a:pPr>
            <a:r>
              <a:rPr lang="en-US" sz="1200" dirty="0">
                <a:latin typeface="Andale Mono" panose="020B0509000000000004" pitchFamily="49" charset="0"/>
              </a:rPr>
              <a:t>   if ( count &gt; limit ) return;</a:t>
            </a:r>
          </a:p>
          <a:p>
            <a:pPr marL="0" indent="0">
              <a:buNone/>
            </a:pPr>
            <a:r>
              <a:rPr lang="en-US" sz="1200" dirty="0">
                <a:latin typeface="Andale Mono" panose="020B0509000000000004" pitchFamily="49" charset="0"/>
              </a:rPr>
              <a:t>   count += 1</a:t>
            </a:r>
          </a:p>
          <a:p>
            <a:pPr marL="0" indent="0">
              <a:buNone/>
            </a:pPr>
            <a:r>
              <a:rPr lang="en-US" sz="1200" dirty="0">
                <a:latin typeface="Andale Mono" panose="020B0509000000000004" pitchFamily="49" charset="0"/>
              </a:rPr>
              <a:t>   </a:t>
            </a:r>
            <a:r>
              <a:rPr lang="en-US" sz="1200" dirty="0" err="1">
                <a:latin typeface="Andale Mono" panose="020B0509000000000004" pitchFamily="49" charset="0"/>
              </a:rPr>
              <a:t>recurseCountdown</a:t>
            </a:r>
            <a:r>
              <a:rPr lang="en-US" sz="1200" dirty="0">
                <a:latin typeface="Andale Mono" panose="020B0509000000000004" pitchFamily="49" charset="0"/>
              </a:rPr>
              <a:t>();</a:t>
            </a:r>
          </a:p>
          <a:p>
            <a:pPr marL="0" indent="0">
              <a:buNone/>
            </a:pPr>
            <a:r>
              <a:rPr lang="en-US" sz="1200" dirty="0">
                <a:latin typeface="Andale Mono" panose="020B0509000000000004" pitchFamily="49" charset="0"/>
              </a:rPr>
              <a:t>   </a:t>
            </a:r>
            <a:r>
              <a:rPr lang="en-US" sz="1200" dirty="0" err="1">
                <a:latin typeface="Andale Mono" panose="020B0509000000000004" pitchFamily="49" charset="0"/>
              </a:rPr>
              <a:t>printf</a:t>
            </a:r>
            <a:r>
              <a:rPr lang="en-US" sz="1200" dirty="0">
                <a:latin typeface="Andale Mono" panose="020B0509000000000004" pitchFamily="49" charset="0"/>
              </a:rPr>
              <a:t>( "Count: %d\n", count );</a:t>
            </a:r>
          </a:p>
          <a:p>
            <a:pPr marL="0" indent="0">
              <a:buNone/>
            </a:pPr>
            <a:r>
              <a:rPr lang="en-US" sz="1200" dirty="0">
                <a:latin typeface="Andale Mono" panose="020B0509000000000004" pitchFamily="49" charset="0"/>
              </a:rPr>
              <a:t>}</a:t>
            </a:r>
          </a:p>
          <a:p>
            <a:pPr marL="0" indent="0">
              <a:buNone/>
            </a:pPr>
            <a:endParaRPr lang="en-US" sz="1200" dirty="0">
              <a:latin typeface="Andale Mono" panose="020B0509000000000004" pitchFamily="49" charset="0"/>
            </a:endParaRPr>
          </a:p>
          <a:p>
            <a:pPr marL="0" indent="0">
              <a:buNone/>
            </a:pPr>
            <a:r>
              <a:rPr lang="en-US" sz="1200" dirty="0">
                <a:latin typeface="Andale Mono" panose="020B0509000000000004" pitchFamily="49" charset="0"/>
              </a:rPr>
              <a:t>int main() { </a:t>
            </a:r>
          </a:p>
          <a:p>
            <a:pPr marL="0" indent="0">
              <a:buNone/>
            </a:pPr>
            <a:r>
              <a:rPr lang="en-US" sz="1200" dirty="0">
                <a:latin typeface="Andale Mono" panose="020B0509000000000004" pitchFamily="49" charset="0"/>
              </a:rPr>
              <a:t>   count = 0;</a:t>
            </a:r>
          </a:p>
          <a:p>
            <a:pPr marL="0" indent="0">
              <a:buNone/>
            </a:pPr>
            <a:r>
              <a:rPr lang="en-US" sz="1200" dirty="0">
                <a:latin typeface="Andale Mono" panose="020B0509000000000004" pitchFamily="49" charset="0"/>
              </a:rPr>
              <a:t>   limit = 3;</a:t>
            </a:r>
          </a:p>
          <a:p>
            <a:pPr marL="0" indent="0">
              <a:buNone/>
            </a:pPr>
            <a:r>
              <a:rPr lang="en-US" sz="1200" dirty="0">
                <a:latin typeface="Andale Mono" panose="020B0509000000000004" pitchFamily="49" charset="0"/>
              </a:rPr>
              <a:t>   </a:t>
            </a:r>
            <a:r>
              <a:rPr lang="en-US" sz="1200" dirty="0" err="1">
                <a:latin typeface="Andale Mono" panose="020B0509000000000004" pitchFamily="49" charset="0"/>
              </a:rPr>
              <a:t>recurseCountdown</a:t>
            </a:r>
            <a:r>
              <a:rPr lang="en-US" sz="1200" dirty="0">
                <a:latin typeface="Andale Mono" panose="020B0509000000000004" pitchFamily="49" charset="0"/>
              </a:rPr>
              <a:t>( 0, 3 );</a:t>
            </a:r>
          </a:p>
          <a:p>
            <a:pPr marL="0" indent="0">
              <a:buNone/>
            </a:pPr>
            <a:r>
              <a:rPr lang="en-US" sz="1200" dirty="0">
                <a:latin typeface="Andale Mono" panose="020B0509000000000004" pitchFamily="49" charset="0"/>
              </a:rPr>
              <a:t>}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90F998B6-F5CE-604E-A7F6-7BB7179BB6C1}"/>
              </a:ext>
            </a:extLst>
          </p:cNvPr>
          <p:cNvSpPr/>
          <p:nvPr/>
        </p:nvSpPr>
        <p:spPr>
          <a:xfrm>
            <a:off x="5050220" y="1191409"/>
            <a:ext cx="53223" cy="5413786"/>
          </a:xfrm>
          <a:prstGeom prst="rect">
            <a:avLst/>
          </a:prstGeom>
          <a:solidFill>
            <a:schemeClr val="accent1">
              <a:alpha val="20520"/>
            </a:schemeClr>
          </a:solidFill>
          <a:ln w="349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053819F9-95F7-BF42-9742-AD7722392E30}"/>
              </a:ext>
            </a:extLst>
          </p:cNvPr>
          <p:cNvSpPr txBox="1">
            <a:spLocks/>
          </p:cNvSpPr>
          <p:nvPr/>
        </p:nvSpPr>
        <p:spPr>
          <a:xfrm>
            <a:off x="295665" y="5518356"/>
            <a:ext cx="1337311" cy="12031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1600" dirty="0">
                <a:solidFill>
                  <a:schemeClr val="accent1"/>
                </a:solidFill>
              </a:rPr>
              <a:t>Count: 3</a:t>
            </a:r>
            <a:br>
              <a:rPr lang="en-US" sz="1600" dirty="0">
                <a:solidFill>
                  <a:schemeClr val="accent1"/>
                </a:solidFill>
              </a:rPr>
            </a:br>
            <a:r>
              <a:rPr lang="en-US" sz="1600" dirty="0">
                <a:solidFill>
                  <a:schemeClr val="accent1"/>
                </a:solidFill>
              </a:rPr>
              <a:t>Count: 2</a:t>
            </a:r>
            <a:br>
              <a:rPr lang="en-US" sz="1600" dirty="0">
                <a:solidFill>
                  <a:schemeClr val="accent1"/>
                </a:solidFill>
              </a:rPr>
            </a:br>
            <a:r>
              <a:rPr lang="en-US" sz="1600" dirty="0">
                <a:solidFill>
                  <a:schemeClr val="accent1"/>
                </a:solidFill>
              </a:rPr>
              <a:t>Count: 1</a:t>
            </a:r>
            <a:br>
              <a:rPr lang="en-US" sz="1600" dirty="0">
                <a:solidFill>
                  <a:schemeClr val="accent1"/>
                </a:solidFill>
              </a:rPr>
            </a:br>
            <a:r>
              <a:rPr lang="en-US" sz="1600" dirty="0">
                <a:solidFill>
                  <a:schemeClr val="accent1"/>
                </a:solidFill>
              </a:rPr>
              <a:t>Count: 0</a:t>
            </a:r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4463E85C-B5F8-6642-8656-6BA7BD863544}"/>
              </a:ext>
            </a:extLst>
          </p:cNvPr>
          <p:cNvSpPr txBox="1">
            <a:spLocks/>
          </p:cNvSpPr>
          <p:nvPr/>
        </p:nvSpPr>
        <p:spPr>
          <a:xfrm>
            <a:off x="5301646" y="5526425"/>
            <a:ext cx="1337311" cy="12031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1600" dirty="0">
                <a:solidFill>
                  <a:schemeClr val="accent1"/>
                </a:solidFill>
              </a:rPr>
              <a:t>Count: 4</a:t>
            </a:r>
            <a:br>
              <a:rPr lang="en-US" sz="1600" dirty="0">
                <a:solidFill>
                  <a:schemeClr val="accent1"/>
                </a:solidFill>
              </a:rPr>
            </a:br>
            <a:r>
              <a:rPr lang="en-US" sz="1600" dirty="0">
                <a:solidFill>
                  <a:schemeClr val="accent1"/>
                </a:solidFill>
              </a:rPr>
              <a:t>Count: 4</a:t>
            </a:r>
            <a:br>
              <a:rPr lang="en-US" sz="1600" dirty="0">
                <a:solidFill>
                  <a:schemeClr val="accent1"/>
                </a:solidFill>
              </a:rPr>
            </a:br>
            <a:r>
              <a:rPr lang="en-US" sz="1600" dirty="0">
                <a:solidFill>
                  <a:schemeClr val="accent1"/>
                </a:solidFill>
              </a:rPr>
              <a:t>Count: 4</a:t>
            </a:r>
            <a:br>
              <a:rPr lang="en-US" sz="1600" dirty="0">
                <a:solidFill>
                  <a:schemeClr val="accent1"/>
                </a:solidFill>
              </a:rPr>
            </a:br>
            <a:r>
              <a:rPr lang="en-US" sz="1600" dirty="0">
                <a:solidFill>
                  <a:schemeClr val="accent1"/>
                </a:solidFill>
              </a:rPr>
              <a:t>Count: 4</a:t>
            </a:r>
          </a:p>
        </p:txBody>
      </p:sp>
    </p:spTree>
    <p:extLst>
      <p:ext uri="{BB962C8B-B14F-4D97-AF65-F5344CB8AC3E}">
        <p14:creationId xmlns:p14="http://schemas.microsoft.com/office/powerpoint/2010/main" val="25993650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6C0885-95E8-084B-9D21-A998FA578B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5665" y="89098"/>
            <a:ext cx="8552670" cy="907066"/>
          </a:xfrm>
        </p:spPr>
        <p:txBody>
          <a:bodyPr/>
          <a:lstStyle/>
          <a:p>
            <a:r>
              <a:rPr lang="en-US" dirty="0"/>
              <a:t>The Stack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F366DB-B829-EB4C-97D3-51DAFB5852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6255" y="996164"/>
            <a:ext cx="8839199" cy="5772738"/>
          </a:xfrm>
        </p:spPr>
        <p:txBody>
          <a:bodyPr>
            <a:normAutofit/>
          </a:bodyPr>
          <a:lstStyle/>
          <a:p>
            <a:r>
              <a:rPr lang="en-US" dirty="0"/>
              <a:t>Many other names: call stack, execution stack, etc.</a:t>
            </a:r>
          </a:p>
          <a:p>
            <a:endParaRPr lang="en-US" dirty="0"/>
          </a:p>
          <a:p>
            <a:r>
              <a:rPr lang="en-US" dirty="0"/>
              <a:t>Can store a few types of variables</a:t>
            </a:r>
          </a:p>
          <a:p>
            <a:pPr lvl="1"/>
            <a:r>
              <a:rPr lang="en-US" sz="2100" dirty="0"/>
              <a:t>Procedure (function) parameters</a:t>
            </a:r>
          </a:p>
          <a:p>
            <a:pPr lvl="1"/>
            <a:r>
              <a:rPr lang="en-US" sz="2100" dirty="0"/>
              <a:t>Local variables</a:t>
            </a:r>
          </a:p>
          <a:p>
            <a:pPr lvl="1"/>
            <a:r>
              <a:rPr lang="en-US" sz="2100" dirty="0"/>
              <a:t>Temporary arithmetic results</a:t>
            </a:r>
          </a:p>
          <a:p>
            <a:pPr lvl="2"/>
            <a:r>
              <a:rPr lang="en-US" sz="2100" dirty="0"/>
              <a:t>These are usually stored in registers, but IJVM stores them on the stack</a:t>
            </a:r>
          </a:p>
          <a:p>
            <a:pPr lvl="2"/>
            <a:endParaRPr lang="en-US" sz="2100" dirty="0"/>
          </a:p>
          <a:p>
            <a:r>
              <a:rPr lang="en-US" dirty="0"/>
              <a:t>When a procedure is called, memory is allocated on the top of the stack to store that procedure’s variables</a:t>
            </a:r>
          </a:p>
          <a:p>
            <a:endParaRPr lang="en-US" dirty="0"/>
          </a:p>
          <a:p>
            <a:r>
              <a:rPr lang="en-US" dirty="0"/>
              <a:t>Stack frame (or </a:t>
            </a:r>
            <a:r>
              <a:rPr lang="en-US" b="1" dirty="0">
                <a:solidFill>
                  <a:schemeClr val="accent1"/>
                </a:solidFill>
              </a:rPr>
              <a:t>local variable frame</a:t>
            </a:r>
            <a:r>
              <a:rPr lang="en-US" dirty="0"/>
              <a:t>)</a:t>
            </a:r>
          </a:p>
          <a:p>
            <a:pPr lvl="1"/>
            <a:r>
              <a:rPr lang="en-US" sz="2100" dirty="0"/>
              <a:t>Area of the stack that belongs to a procedure that is being executed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B21ECF1-18A3-C54A-AD7D-E6836213D9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66151-290A-2A46-8DEE-E7670BC163CD}" type="slidenum">
              <a:rPr lang="en-US" smtClean="0"/>
              <a:t>4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9504278-1FCF-D047-A3AF-C2F5F8A0899B}"/>
              </a:ext>
            </a:extLst>
          </p:cNvPr>
          <p:cNvSpPr/>
          <p:nvPr/>
        </p:nvSpPr>
        <p:spPr>
          <a:xfrm>
            <a:off x="166255" y="5861836"/>
            <a:ext cx="89916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chemeClr val="accent1"/>
                </a:solidFill>
              </a:rPr>
              <a:t>Note</a:t>
            </a:r>
            <a:r>
              <a:rPr lang="en-US" dirty="0">
                <a:solidFill>
                  <a:schemeClr val="accent1"/>
                </a:solidFill>
              </a:rPr>
              <a:t>: When showing a bunch of memory locations as a vertical array of cells, higher address memory locations are on the bottom. However, when showing stacks as an array of cells, the higher memory addresses are toward the top. </a:t>
            </a:r>
          </a:p>
        </p:txBody>
      </p:sp>
    </p:spTree>
    <p:extLst>
      <p:ext uri="{BB962C8B-B14F-4D97-AF65-F5344CB8AC3E}">
        <p14:creationId xmlns:p14="http://schemas.microsoft.com/office/powerpoint/2010/main" val="13251582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6C0885-95E8-084B-9D21-A998FA578B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5665" y="89098"/>
            <a:ext cx="8552670" cy="907066"/>
          </a:xfrm>
        </p:spPr>
        <p:txBody>
          <a:bodyPr/>
          <a:lstStyle/>
          <a:p>
            <a:r>
              <a:rPr lang="en-US" dirty="0"/>
              <a:t>Local Variable (LV) Stack Frames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F366DB-B829-EB4C-97D3-51DAFB5852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6255" y="996164"/>
            <a:ext cx="8839199" cy="5772738"/>
          </a:xfrm>
        </p:spPr>
        <p:txBody>
          <a:bodyPr>
            <a:normAutofit/>
          </a:bodyPr>
          <a:lstStyle/>
          <a:p>
            <a:r>
              <a:rPr lang="en-US" sz="2000" dirty="0"/>
              <a:t>Reserve some section of main memory to hold the stack</a:t>
            </a:r>
          </a:p>
          <a:p>
            <a:r>
              <a:rPr lang="en-US" sz="2000" dirty="0"/>
              <a:t>We use a register (</a:t>
            </a:r>
            <a:r>
              <a:rPr lang="en-US" sz="2000" b="1" dirty="0">
                <a:solidFill>
                  <a:schemeClr val="accent1"/>
                </a:solidFill>
              </a:rPr>
              <a:t>SP</a:t>
            </a:r>
            <a:r>
              <a:rPr lang="en-US" sz="2000" dirty="0"/>
              <a:t>) to keep track of the top of the stack</a:t>
            </a:r>
          </a:p>
          <a:p>
            <a:r>
              <a:rPr lang="en-US" sz="2000" dirty="0"/>
              <a:t>Another register (</a:t>
            </a:r>
            <a:r>
              <a:rPr lang="en-US" sz="2000" b="1" dirty="0">
                <a:solidFill>
                  <a:schemeClr val="accent1"/>
                </a:solidFill>
              </a:rPr>
              <a:t>LV</a:t>
            </a:r>
            <a:r>
              <a:rPr lang="en-US" sz="2000" dirty="0"/>
              <a:t>) holds the address of the current local stack from (where the local variables begin in main memory)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B21ECF1-18A3-C54A-AD7D-E6836213D9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66151-290A-2A46-8DEE-E7670BC163CD}" type="slidenum">
              <a:rPr lang="en-US" smtClean="0"/>
              <a:t>5</a:t>
            </a:fld>
            <a:endParaRPr lang="en-US"/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6DE478FA-9001-6D40-874F-C51F59E04B3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371" y="2480165"/>
            <a:ext cx="8390965" cy="2378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48D0C7EE-E60F-C14B-A907-42B7B90412AB}"/>
              </a:ext>
            </a:extLst>
          </p:cNvPr>
          <p:cNvSpPr txBox="1">
            <a:spLocks/>
          </p:cNvSpPr>
          <p:nvPr/>
        </p:nvSpPr>
        <p:spPr>
          <a:xfrm>
            <a:off x="152400" y="5064347"/>
            <a:ext cx="8839199" cy="57727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91440" indent="-457200">
              <a:lnSpc>
                <a:spcPct val="100000"/>
              </a:lnSpc>
              <a:spcBef>
                <a:spcPts val="0"/>
              </a:spcBef>
              <a:buAutoNum type="arabicPeriod"/>
            </a:pPr>
            <a:r>
              <a:rPr lang="en-US" sz="1800" dirty="0"/>
              <a:t>Method A</a:t>
            </a:r>
            <a:r>
              <a:rPr lang="en-US" sz="1800" i="1" dirty="0"/>
              <a:t> </a:t>
            </a:r>
            <a:r>
              <a:rPr lang="en-US" sz="1800" dirty="0"/>
              <a:t>called which has 3 local variables</a:t>
            </a:r>
          </a:p>
          <a:p>
            <a:pPr marL="91440" indent="-457200">
              <a:lnSpc>
                <a:spcPct val="100000"/>
              </a:lnSpc>
              <a:spcBef>
                <a:spcPts val="0"/>
              </a:spcBef>
              <a:buAutoNum type="arabicPeriod"/>
            </a:pPr>
            <a:r>
              <a:rPr lang="en-US" sz="1800" dirty="0"/>
              <a:t>A calls B which has 4 local variables</a:t>
            </a:r>
          </a:p>
          <a:p>
            <a:pPr marL="91440" indent="-457200">
              <a:lnSpc>
                <a:spcPct val="100000"/>
              </a:lnSpc>
              <a:spcBef>
                <a:spcPts val="0"/>
              </a:spcBef>
              <a:buAutoNum type="arabicPeriod"/>
            </a:pPr>
            <a:r>
              <a:rPr lang="en-US" sz="1800" dirty="0"/>
              <a:t>B calls C which has 2 local variables</a:t>
            </a:r>
          </a:p>
          <a:p>
            <a:pPr marL="91440" indent="-457200">
              <a:lnSpc>
                <a:spcPct val="100000"/>
              </a:lnSpc>
              <a:spcBef>
                <a:spcPts val="0"/>
              </a:spcBef>
              <a:buAutoNum type="arabicPeriod"/>
            </a:pPr>
            <a:r>
              <a:rPr lang="en-US" sz="1800" dirty="0"/>
              <a:t>C returns</a:t>
            </a:r>
          </a:p>
          <a:p>
            <a:pPr marL="91440" indent="-457200">
              <a:lnSpc>
                <a:spcPct val="100000"/>
              </a:lnSpc>
              <a:spcBef>
                <a:spcPts val="0"/>
              </a:spcBef>
              <a:buAutoNum type="arabicPeriod"/>
            </a:pPr>
            <a:r>
              <a:rPr lang="en-US" sz="1800" dirty="0"/>
              <a:t>B returns</a:t>
            </a:r>
          </a:p>
          <a:p>
            <a:pPr marL="91440" indent="-457200">
              <a:lnSpc>
                <a:spcPct val="100000"/>
              </a:lnSpc>
              <a:spcBef>
                <a:spcPts val="0"/>
              </a:spcBef>
              <a:buAutoNum type="arabicPeriod"/>
            </a:pPr>
            <a:r>
              <a:rPr lang="en-US" sz="1800" dirty="0"/>
              <a:t>A calls D which has 5 local variables</a:t>
            </a:r>
          </a:p>
        </p:txBody>
      </p:sp>
    </p:spTree>
    <p:extLst>
      <p:ext uri="{BB962C8B-B14F-4D97-AF65-F5344CB8AC3E}">
        <p14:creationId xmlns:p14="http://schemas.microsoft.com/office/powerpoint/2010/main" val="23781747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6C0885-95E8-084B-9D21-A998FA578B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5665" y="89098"/>
            <a:ext cx="8552670" cy="907066"/>
          </a:xfrm>
        </p:spPr>
        <p:txBody>
          <a:bodyPr/>
          <a:lstStyle/>
          <a:p>
            <a:r>
              <a:rPr lang="en-US" dirty="0"/>
              <a:t>Operand Stacks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F366DB-B829-EB4C-97D3-51DAFB5852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915482"/>
            <a:ext cx="8839199" cy="5942518"/>
          </a:xfrm>
        </p:spPr>
        <p:txBody>
          <a:bodyPr>
            <a:normAutofit/>
          </a:bodyPr>
          <a:lstStyle/>
          <a:p>
            <a:r>
              <a:rPr lang="en-US" sz="2000" dirty="0"/>
              <a:t>Stacks are also useful for computing arithmetic expressions</a:t>
            </a:r>
          </a:p>
          <a:p>
            <a:r>
              <a:rPr lang="en-US" sz="2000" dirty="0"/>
              <a:t>Using a stack to compute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We can intermix local variable stack frames and operand stacks</a:t>
            </a:r>
          </a:p>
          <a:p>
            <a:r>
              <a:rPr lang="en-US" sz="2000" dirty="0"/>
              <a:t>All machines use a stack for storing local variable frames, but most don’t use a stack for arithmetic expressions (IJVM does)</a:t>
            </a:r>
          </a:p>
          <a:p>
            <a:pPr marL="0" indent="0">
              <a:buNone/>
            </a:pPr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B21ECF1-18A3-C54A-AD7D-E6836213D9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66151-290A-2A46-8DEE-E7670BC163CD}" type="slidenum">
              <a:rPr lang="en-US" smtClean="0"/>
              <a:t>6</a:t>
            </a:fld>
            <a:endParaRPr lang="en-US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48D0C7EE-E60F-C14B-A907-42B7B90412AB}"/>
              </a:ext>
            </a:extLst>
          </p:cNvPr>
          <p:cNvSpPr txBox="1">
            <a:spLocks/>
          </p:cNvSpPr>
          <p:nvPr/>
        </p:nvSpPr>
        <p:spPr>
          <a:xfrm>
            <a:off x="628650" y="1785160"/>
            <a:ext cx="2057400" cy="45711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dirty="0">
                <a:latin typeface="Andale Mono" panose="020B0509000000000004" pitchFamily="49" charset="0"/>
                <a:cs typeface="Courier New" panose="02070309020205020404" pitchFamily="49" charset="0"/>
              </a:rPr>
              <a:t>a1 = a2 + a3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65A5032A-E5ED-A841-A092-96A8DF562E70}"/>
              </a:ext>
            </a:extLst>
          </p:cNvPr>
          <p:cNvSpPr txBox="1">
            <a:spLocks/>
          </p:cNvSpPr>
          <p:nvPr/>
        </p:nvSpPr>
        <p:spPr>
          <a:xfrm>
            <a:off x="295665" y="2319582"/>
            <a:ext cx="8839199" cy="14565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91440" indent="-457200">
              <a:lnSpc>
                <a:spcPct val="100000"/>
              </a:lnSpc>
              <a:spcBef>
                <a:spcPts val="0"/>
              </a:spcBef>
              <a:buAutoNum type="arabicPeriod"/>
            </a:pPr>
            <a:r>
              <a:rPr lang="en-US" sz="1800" dirty="0">
                <a:solidFill>
                  <a:schemeClr val="accent1"/>
                </a:solidFill>
              </a:rPr>
              <a:t>Push a2 onto stack</a:t>
            </a:r>
          </a:p>
          <a:p>
            <a:pPr marL="91440" indent="-457200">
              <a:lnSpc>
                <a:spcPct val="100000"/>
              </a:lnSpc>
              <a:spcBef>
                <a:spcPts val="0"/>
              </a:spcBef>
              <a:buAutoNum type="arabicPeriod"/>
            </a:pPr>
            <a:r>
              <a:rPr lang="en-US" sz="1800" dirty="0">
                <a:solidFill>
                  <a:schemeClr val="accent1"/>
                </a:solidFill>
              </a:rPr>
              <a:t>Push a3 onto stack</a:t>
            </a:r>
          </a:p>
          <a:p>
            <a:pPr marL="91440" indent="-457200">
              <a:lnSpc>
                <a:spcPct val="100000"/>
              </a:lnSpc>
              <a:spcBef>
                <a:spcPts val="0"/>
              </a:spcBef>
              <a:buAutoNum type="arabicPeriod"/>
            </a:pPr>
            <a:r>
              <a:rPr lang="en-US" sz="1800" dirty="0">
                <a:solidFill>
                  <a:schemeClr val="accent1"/>
                </a:solidFill>
              </a:rPr>
              <a:t>Remove and add top two words on the stack, putting result onto stack</a:t>
            </a:r>
          </a:p>
          <a:p>
            <a:pPr marL="91440" indent="-457200">
              <a:lnSpc>
                <a:spcPct val="100000"/>
              </a:lnSpc>
              <a:spcBef>
                <a:spcPts val="0"/>
              </a:spcBef>
              <a:buAutoNum type="arabicPeriod"/>
            </a:pPr>
            <a:r>
              <a:rPr lang="en-US" sz="1800" dirty="0">
                <a:solidFill>
                  <a:schemeClr val="accent1"/>
                </a:solidFill>
              </a:rPr>
              <a:t>Pop stack and store into a1</a:t>
            </a:r>
          </a:p>
        </p:txBody>
      </p:sp>
      <p:pic>
        <p:nvPicPr>
          <p:cNvPr id="4098" name="Picture 2">
            <a:extLst>
              <a:ext uri="{FF2B5EF4-FFF2-40B4-BE49-F238E27FC236}">
                <a16:creationId xmlns:a16="http://schemas.microsoft.com/office/drawing/2014/main" id="{D1A1C0B6-8300-884C-9DED-0A7637EF987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1826" y="3712133"/>
            <a:ext cx="7086824" cy="1320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219710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F366DB-B829-EB4C-97D3-51DAFB5852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3908" y="915482"/>
            <a:ext cx="8695935" cy="5942518"/>
          </a:xfrm>
        </p:spPr>
        <p:txBody>
          <a:bodyPr>
            <a:normAutofit/>
          </a:bodyPr>
          <a:lstStyle/>
          <a:p>
            <a:r>
              <a:rPr lang="en-US" sz="1800" dirty="0"/>
              <a:t>No memory addresses are used directly at the ISA level</a:t>
            </a:r>
          </a:p>
          <a:p>
            <a:r>
              <a:rPr lang="en-US" sz="1800" dirty="0"/>
              <a:t>All variable references are relative to some base address</a:t>
            </a:r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sz="1800" u="sng" dirty="0"/>
              <a:t>Areas:</a:t>
            </a:r>
          </a:p>
          <a:p>
            <a:r>
              <a:rPr lang="en-US" sz="1800" b="1" dirty="0">
                <a:solidFill>
                  <a:schemeClr val="accent1"/>
                </a:solidFill>
              </a:rPr>
              <a:t>Constant Pool</a:t>
            </a:r>
          </a:p>
          <a:p>
            <a:pPr lvl="1"/>
            <a:r>
              <a:rPr lang="en-US" dirty="0"/>
              <a:t>Read-only</a:t>
            </a:r>
          </a:p>
          <a:p>
            <a:pPr lvl="1"/>
            <a:r>
              <a:rPr lang="en-US" dirty="0"/>
              <a:t>Stores constants and strings</a:t>
            </a:r>
          </a:p>
          <a:p>
            <a:pPr lvl="1"/>
            <a:r>
              <a:rPr lang="en-US" dirty="0"/>
              <a:t>Loaded when the program is brought into memory</a:t>
            </a:r>
          </a:p>
          <a:p>
            <a:pPr lvl="1"/>
            <a:r>
              <a:rPr lang="en-US" b="1" dirty="0"/>
              <a:t>CPP</a:t>
            </a:r>
            <a:r>
              <a:rPr lang="en-US" dirty="0"/>
              <a:t> points to the beginning of the constant pool</a:t>
            </a:r>
          </a:p>
          <a:p>
            <a:pPr lvl="1"/>
            <a:endParaRPr lang="en-US" dirty="0"/>
          </a:p>
          <a:p>
            <a:r>
              <a:rPr lang="en-US" sz="1800" b="1" dirty="0">
                <a:solidFill>
                  <a:schemeClr val="accent1"/>
                </a:solidFill>
              </a:rPr>
              <a:t>Local Variable Frame &amp; Operand Stack</a:t>
            </a:r>
          </a:p>
          <a:p>
            <a:pPr lvl="1"/>
            <a:r>
              <a:rPr lang="en-US" dirty="0"/>
              <a:t>Area of the call stack between </a:t>
            </a:r>
            <a:r>
              <a:rPr lang="en-US" b="1" dirty="0"/>
              <a:t>LV</a:t>
            </a:r>
            <a:r>
              <a:rPr lang="en-US" dirty="0"/>
              <a:t> and </a:t>
            </a:r>
            <a:r>
              <a:rPr lang="en-US" b="1" dirty="0"/>
              <a:t>SP</a:t>
            </a:r>
          </a:p>
          <a:p>
            <a:pPr lvl="1"/>
            <a:endParaRPr lang="en-US" b="1" dirty="0"/>
          </a:p>
          <a:p>
            <a:r>
              <a:rPr lang="en-US" sz="1800" b="1" dirty="0">
                <a:solidFill>
                  <a:schemeClr val="accent1"/>
                </a:solidFill>
              </a:rPr>
              <a:t>Method Area (the code)</a:t>
            </a:r>
          </a:p>
          <a:p>
            <a:pPr lvl="1"/>
            <a:r>
              <a:rPr lang="en-US" dirty="0"/>
              <a:t>Contains the program itself</a:t>
            </a:r>
          </a:p>
          <a:p>
            <a:pPr lvl="1"/>
            <a:r>
              <a:rPr lang="en-US" dirty="0"/>
              <a:t>Often called “text segment” in UNIX processes</a:t>
            </a:r>
          </a:p>
          <a:p>
            <a:pPr lvl="1"/>
            <a:r>
              <a:rPr lang="en-US" dirty="0"/>
              <a:t>Treated as a byte array</a:t>
            </a:r>
          </a:p>
          <a:p>
            <a:pPr lvl="1"/>
            <a:r>
              <a:rPr lang="en-US" b="1" dirty="0"/>
              <a:t>PC</a:t>
            </a:r>
            <a:r>
              <a:rPr lang="en-US" dirty="0"/>
              <a:t> stores the address of the instruction to be fetched out</a:t>
            </a:r>
          </a:p>
          <a:p>
            <a:pPr lvl="1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B6C0885-95E8-084B-9D21-A998FA578B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5665" y="89098"/>
            <a:ext cx="8552670" cy="907066"/>
          </a:xfrm>
        </p:spPr>
        <p:txBody>
          <a:bodyPr/>
          <a:lstStyle/>
          <a:p>
            <a:r>
              <a:rPr lang="en-US" dirty="0"/>
              <a:t>IJVM Memory Model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B21ECF1-18A3-C54A-AD7D-E6836213D9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66151-290A-2A46-8DEE-E7670BC163CD}" type="slidenum">
              <a:rPr lang="en-US" smtClean="0"/>
              <a:t>7</a:t>
            </a:fld>
            <a:endParaRPr lang="en-US"/>
          </a:p>
        </p:txBody>
      </p:sp>
      <p:pic>
        <p:nvPicPr>
          <p:cNvPr id="19" name="Picture 2">
            <a:extLst>
              <a:ext uri="{FF2B5EF4-FFF2-40B4-BE49-F238E27FC236}">
                <a16:creationId xmlns:a16="http://schemas.microsoft.com/office/drawing/2014/main" id="{F5CFB988-BF06-0C4D-A30C-72E2C816878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6093" r="68596"/>
          <a:stretch/>
        </p:blipFill>
        <p:spPr bwMode="auto">
          <a:xfrm>
            <a:off x="7456395" y="1582134"/>
            <a:ext cx="1669564" cy="14329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4" name="Picture 2">
            <a:extLst>
              <a:ext uri="{FF2B5EF4-FFF2-40B4-BE49-F238E27FC236}">
                <a16:creationId xmlns:a16="http://schemas.microsoft.com/office/drawing/2014/main" id="{0EBB5853-8A92-624E-AF19-77A19FB4A05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429" r="32167"/>
          <a:stretch/>
        </p:blipFill>
        <p:spPr bwMode="auto">
          <a:xfrm>
            <a:off x="6137518" y="3112081"/>
            <a:ext cx="1669564" cy="26582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5" name="Picture 2">
            <a:extLst>
              <a:ext uri="{FF2B5EF4-FFF2-40B4-BE49-F238E27FC236}">
                <a16:creationId xmlns:a16="http://schemas.microsoft.com/office/drawing/2014/main" id="{49C61B59-5282-5540-BF6D-3E3E23574C4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1017" t="19924"/>
          <a:stretch/>
        </p:blipFill>
        <p:spPr bwMode="auto">
          <a:xfrm>
            <a:off x="7418522" y="4729426"/>
            <a:ext cx="1540865" cy="21285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211008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6C0885-95E8-084B-9D21-A998FA578B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6364" y="53775"/>
            <a:ext cx="8552670" cy="556348"/>
          </a:xfrm>
        </p:spPr>
        <p:txBody>
          <a:bodyPr/>
          <a:lstStyle/>
          <a:p>
            <a:pPr algn="ctr"/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IJVM Instruction Set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B21ECF1-18A3-C54A-AD7D-E6836213D9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66151-290A-2A46-8DEE-E7670BC163CD}" type="slidenum">
              <a:rPr lang="en-US" smtClean="0"/>
              <a:t>8</a:t>
            </a:fld>
            <a:endParaRPr lang="en-US"/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9FD947CC-93E2-E447-B6D2-D722A602809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11249259"/>
              </p:ext>
            </p:extLst>
          </p:nvPr>
        </p:nvGraphicFramePr>
        <p:xfrm>
          <a:off x="394965" y="610123"/>
          <a:ext cx="8354069" cy="607603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293985">
                  <a:extLst>
                    <a:ext uri="{9D8B030D-6E8A-4147-A177-3AD203B41FA5}">
                      <a16:colId xmlns:a16="http://schemas.microsoft.com/office/drawing/2014/main" val="3735349511"/>
                    </a:ext>
                  </a:extLst>
                </a:gridCol>
                <a:gridCol w="1293985">
                  <a:extLst>
                    <a:ext uri="{9D8B030D-6E8A-4147-A177-3AD203B41FA5}">
                      <a16:colId xmlns:a16="http://schemas.microsoft.com/office/drawing/2014/main" val="3440203893"/>
                    </a:ext>
                  </a:extLst>
                </a:gridCol>
                <a:gridCol w="1645921">
                  <a:extLst>
                    <a:ext uri="{9D8B030D-6E8A-4147-A177-3AD203B41FA5}">
                      <a16:colId xmlns:a16="http://schemas.microsoft.com/office/drawing/2014/main" val="3981703350"/>
                    </a:ext>
                  </a:extLst>
                </a:gridCol>
                <a:gridCol w="4120178">
                  <a:extLst>
                    <a:ext uri="{9D8B030D-6E8A-4147-A177-3AD203B41FA5}">
                      <a16:colId xmlns:a16="http://schemas.microsoft.com/office/drawing/2014/main" val="2521299795"/>
                    </a:ext>
                  </a:extLst>
                </a:gridCol>
              </a:tblGrid>
              <a:tr h="348493">
                <a:tc>
                  <a:txBody>
                    <a:bodyPr/>
                    <a:lstStyle/>
                    <a:p>
                      <a:r>
                        <a:rPr lang="en-US" sz="1400" b="1" u="sng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Op-code</a:t>
                      </a:r>
                      <a:br>
                        <a:rPr lang="en-US" sz="1400" b="1" u="sng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</a:br>
                      <a:r>
                        <a:rPr lang="en-US" sz="1400" b="1" u="sng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(Hex)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 b="1" u="sng"/>
                        <a:t>Assembly</a:t>
                      </a:r>
                      <a:br>
                        <a:rPr lang="en-US" sz="1400" b="1" u="sng"/>
                      </a:br>
                      <a:r>
                        <a:rPr lang="en-US" sz="1400" b="1" u="sng"/>
                        <a:t>Language</a:t>
                      </a:r>
                      <a:br>
                        <a:rPr lang="en-US" sz="1400" b="1" u="sng"/>
                      </a:br>
                      <a:r>
                        <a:rPr lang="en-US" sz="1400" b="1" u="sng"/>
                        <a:t>Mnemonic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 b="1" u="sng" dirty="0"/>
                        <a:t>Operands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 b="1" u="sng" dirty="0"/>
                        <a:t>Description</a:t>
                      </a:r>
                    </a:p>
                  </a:txBody>
                  <a:tcPr marL="36954" marR="36954" marT="18477" marB="18477" anchor="ctr"/>
                </a:tc>
                <a:extLst>
                  <a:ext uri="{0D108BD9-81ED-4DB2-BD59-A6C34878D82A}">
                    <a16:rowId xmlns:a16="http://schemas.microsoft.com/office/drawing/2014/main" val="3789854203"/>
                  </a:ext>
                </a:extLst>
              </a:tr>
              <a:tr h="146142">
                <a:tc>
                  <a:txBody>
                    <a:bodyPr/>
                    <a:lstStyle/>
                    <a:p>
                      <a:r>
                        <a:rPr lang="en-US" sz="140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0x10 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BIPUSH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byte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Push a byte onto stack</a:t>
                      </a:r>
                    </a:p>
                  </a:txBody>
                  <a:tcPr marL="36954" marR="36954" marT="18477" marB="18477" anchor="ctr"/>
                </a:tc>
                <a:extLst>
                  <a:ext uri="{0D108BD9-81ED-4DB2-BD59-A6C34878D82A}">
                    <a16:rowId xmlns:a16="http://schemas.microsoft.com/office/drawing/2014/main" val="2224175861"/>
                  </a:ext>
                </a:extLst>
              </a:tr>
              <a:tr h="247317">
                <a:tc>
                  <a:txBody>
                    <a:bodyPr/>
                    <a:lstStyle/>
                    <a:p>
                      <a:r>
                        <a:rPr lang="en-US" sz="140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0x59 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DUP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N/A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Copy top word on stack and push onto stack</a:t>
                      </a:r>
                    </a:p>
                  </a:txBody>
                  <a:tcPr marL="36954" marR="36954" marT="18477" marB="18477" anchor="ctr"/>
                </a:tc>
                <a:extLst>
                  <a:ext uri="{0D108BD9-81ED-4DB2-BD59-A6C34878D82A}">
                    <a16:rowId xmlns:a16="http://schemas.microsoft.com/office/drawing/2014/main" val="3809454949"/>
                  </a:ext>
                </a:extLst>
              </a:tr>
              <a:tr h="146142">
                <a:tc>
                  <a:txBody>
                    <a:bodyPr/>
                    <a:lstStyle/>
                    <a:p>
                      <a:r>
                        <a:rPr lang="en-US" sz="140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0xA7 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GOTO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label name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Unconditional jump</a:t>
                      </a:r>
                    </a:p>
                  </a:txBody>
                  <a:tcPr marL="36954" marR="36954" marT="18477" marB="18477" anchor="ctr"/>
                </a:tc>
                <a:extLst>
                  <a:ext uri="{0D108BD9-81ED-4DB2-BD59-A6C34878D82A}">
                    <a16:rowId xmlns:a16="http://schemas.microsoft.com/office/drawing/2014/main" val="3997516724"/>
                  </a:ext>
                </a:extLst>
              </a:tr>
              <a:tr h="247317">
                <a:tc>
                  <a:txBody>
                    <a:bodyPr/>
                    <a:lstStyle/>
                    <a:p>
                      <a:r>
                        <a:rPr lang="en-US" sz="140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0x60 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IADD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N/A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Pop two words from stack; push their sum</a:t>
                      </a:r>
                    </a:p>
                  </a:txBody>
                  <a:tcPr marL="36954" marR="36954" marT="18477" marB="18477" anchor="ctr"/>
                </a:tc>
                <a:extLst>
                  <a:ext uri="{0D108BD9-81ED-4DB2-BD59-A6C34878D82A}">
                    <a16:rowId xmlns:a16="http://schemas.microsoft.com/office/drawing/2014/main" val="1844786105"/>
                  </a:ext>
                </a:extLst>
              </a:tr>
              <a:tr h="247317">
                <a:tc>
                  <a:txBody>
                    <a:bodyPr/>
                    <a:lstStyle/>
                    <a:p>
                      <a:r>
                        <a:rPr lang="en-US" sz="140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0x7E 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IAND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N/A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Pop two words from stack; push Boolean AND</a:t>
                      </a:r>
                    </a:p>
                  </a:txBody>
                  <a:tcPr marL="36954" marR="36954" marT="18477" marB="18477" anchor="ctr"/>
                </a:tc>
                <a:extLst>
                  <a:ext uri="{0D108BD9-81ED-4DB2-BD59-A6C34878D82A}">
                    <a16:rowId xmlns:a16="http://schemas.microsoft.com/office/drawing/2014/main" val="3310081659"/>
                  </a:ext>
                </a:extLst>
              </a:tr>
              <a:tr h="247317">
                <a:tc>
                  <a:txBody>
                    <a:bodyPr/>
                    <a:lstStyle/>
                    <a:p>
                      <a:r>
                        <a:rPr lang="en-US" sz="140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0x99 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IFEQ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label name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Pop word from stack and branch if it is zero</a:t>
                      </a:r>
                    </a:p>
                  </a:txBody>
                  <a:tcPr marL="36954" marR="36954" marT="18477" marB="18477" anchor="ctr"/>
                </a:tc>
                <a:extLst>
                  <a:ext uri="{0D108BD9-81ED-4DB2-BD59-A6C34878D82A}">
                    <a16:rowId xmlns:a16="http://schemas.microsoft.com/office/drawing/2014/main" val="1565708158"/>
                  </a:ext>
                </a:extLst>
              </a:tr>
              <a:tr h="348493">
                <a:tc>
                  <a:txBody>
                    <a:bodyPr/>
                    <a:lstStyle/>
                    <a:p>
                      <a:r>
                        <a:rPr lang="en-US" sz="140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0x9B 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IFLT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label name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Pop word from stack and branch if it is less than zero</a:t>
                      </a:r>
                    </a:p>
                  </a:txBody>
                  <a:tcPr marL="36954" marR="36954" marT="18477" marB="18477" anchor="ctr"/>
                </a:tc>
                <a:extLst>
                  <a:ext uri="{0D108BD9-81ED-4DB2-BD59-A6C34878D82A}">
                    <a16:rowId xmlns:a16="http://schemas.microsoft.com/office/drawing/2014/main" val="1826751340"/>
                  </a:ext>
                </a:extLst>
              </a:tr>
              <a:tr h="348493">
                <a:tc>
                  <a:txBody>
                    <a:bodyPr/>
                    <a:lstStyle/>
                    <a:p>
                      <a:r>
                        <a:rPr lang="en-US" sz="140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0x9F 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IF_ICMPEQ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label name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Pop two words from stack and branch if they are equal</a:t>
                      </a:r>
                    </a:p>
                  </a:txBody>
                  <a:tcPr marL="36954" marR="36954" marT="18477" marB="18477" anchor="ctr"/>
                </a:tc>
                <a:extLst>
                  <a:ext uri="{0D108BD9-81ED-4DB2-BD59-A6C34878D82A}">
                    <a16:rowId xmlns:a16="http://schemas.microsoft.com/office/drawing/2014/main" val="2029087018"/>
                  </a:ext>
                </a:extLst>
              </a:tr>
              <a:tr h="247317">
                <a:tc>
                  <a:txBody>
                    <a:bodyPr/>
                    <a:lstStyle/>
                    <a:p>
                      <a:r>
                        <a:rPr lang="en-US" sz="140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0x84 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IINC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variable name, byte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Add a constant value to a local variable</a:t>
                      </a:r>
                    </a:p>
                  </a:txBody>
                  <a:tcPr marL="36954" marR="36954" marT="18477" marB="18477" anchor="ctr"/>
                </a:tc>
                <a:extLst>
                  <a:ext uri="{0D108BD9-81ED-4DB2-BD59-A6C34878D82A}">
                    <a16:rowId xmlns:a16="http://schemas.microsoft.com/office/drawing/2014/main" val="1864803999"/>
                  </a:ext>
                </a:extLst>
              </a:tr>
              <a:tr h="247317">
                <a:tc>
                  <a:txBody>
                    <a:bodyPr/>
                    <a:lstStyle/>
                    <a:p>
                      <a:r>
                        <a:rPr lang="en-US" sz="140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0x15 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ILOAD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variable name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Push local variable onto stack</a:t>
                      </a:r>
                    </a:p>
                  </a:txBody>
                  <a:tcPr marL="36954" marR="36954" marT="18477" marB="18477" anchor="ctr"/>
                </a:tc>
                <a:extLst>
                  <a:ext uri="{0D108BD9-81ED-4DB2-BD59-A6C34878D82A}">
                    <a16:rowId xmlns:a16="http://schemas.microsoft.com/office/drawing/2014/main" val="4278438083"/>
                  </a:ext>
                </a:extLst>
              </a:tr>
              <a:tr h="146142">
                <a:tc>
                  <a:txBody>
                    <a:bodyPr/>
                    <a:lstStyle/>
                    <a:p>
                      <a:r>
                        <a:rPr lang="en-US" sz="140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0xB6 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INVOKEVIRTUAL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method name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Invoke a method</a:t>
                      </a:r>
                    </a:p>
                  </a:txBody>
                  <a:tcPr marL="36954" marR="36954" marT="18477" marB="18477" anchor="ctr"/>
                </a:tc>
                <a:extLst>
                  <a:ext uri="{0D108BD9-81ED-4DB2-BD59-A6C34878D82A}">
                    <a16:rowId xmlns:a16="http://schemas.microsoft.com/office/drawing/2014/main" val="2065556760"/>
                  </a:ext>
                </a:extLst>
              </a:tr>
              <a:tr h="247317">
                <a:tc>
                  <a:txBody>
                    <a:bodyPr/>
                    <a:lstStyle/>
                    <a:p>
                      <a:r>
                        <a:rPr lang="en-US" sz="140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0x80 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IOR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N/A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Pop two words from stack; push Boolean OR</a:t>
                      </a:r>
                    </a:p>
                  </a:txBody>
                  <a:tcPr marL="36954" marR="36954" marT="18477" marB="18477" anchor="ctr"/>
                </a:tc>
                <a:extLst>
                  <a:ext uri="{0D108BD9-81ED-4DB2-BD59-A6C34878D82A}">
                    <a16:rowId xmlns:a16="http://schemas.microsoft.com/office/drawing/2014/main" val="1359116380"/>
                  </a:ext>
                </a:extLst>
              </a:tr>
              <a:tr h="247317">
                <a:tc>
                  <a:txBody>
                    <a:bodyPr/>
                    <a:lstStyle/>
                    <a:p>
                      <a:r>
                        <a:rPr lang="en-US" sz="140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0xAC 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IRETURN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N/A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Return from method with integer value</a:t>
                      </a:r>
                    </a:p>
                  </a:txBody>
                  <a:tcPr marL="36954" marR="36954" marT="18477" marB="18477" anchor="ctr"/>
                </a:tc>
                <a:extLst>
                  <a:ext uri="{0D108BD9-81ED-4DB2-BD59-A6C34878D82A}">
                    <a16:rowId xmlns:a16="http://schemas.microsoft.com/office/drawing/2014/main" val="2467706976"/>
                  </a:ext>
                </a:extLst>
              </a:tr>
              <a:tr h="247317">
                <a:tc>
                  <a:txBody>
                    <a:bodyPr/>
                    <a:lstStyle/>
                    <a:p>
                      <a:r>
                        <a:rPr lang="en-US" sz="140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0x36 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ISTORE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variable name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Pop word from stack and store in local variable</a:t>
                      </a:r>
                    </a:p>
                  </a:txBody>
                  <a:tcPr marL="36954" marR="36954" marT="18477" marB="18477" anchor="ctr"/>
                </a:tc>
                <a:extLst>
                  <a:ext uri="{0D108BD9-81ED-4DB2-BD59-A6C34878D82A}">
                    <a16:rowId xmlns:a16="http://schemas.microsoft.com/office/drawing/2014/main" val="2879025982"/>
                  </a:ext>
                </a:extLst>
              </a:tr>
              <a:tr h="348493">
                <a:tc>
                  <a:txBody>
                    <a:bodyPr/>
                    <a:lstStyle/>
                    <a:p>
                      <a:r>
                        <a:rPr lang="en-US" sz="140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0x64 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ISUB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N/A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Pop two words from stack; push their difference</a:t>
                      </a:r>
                    </a:p>
                  </a:txBody>
                  <a:tcPr marL="36954" marR="36954" marT="18477" marB="18477" anchor="ctr"/>
                </a:tc>
                <a:extLst>
                  <a:ext uri="{0D108BD9-81ED-4DB2-BD59-A6C34878D82A}">
                    <a16:rowId xmlns:a16="http://schemas.microsoft.com/office/drawing/2014/main" val="4050822813"/>
                  </a:ext>
                </a:extLst>
              </a:tr>
              <a:tr h="247317">
                <a:tc>
                  <a:txBody>
                    <a:bodyPr/>
                    <a:lstStyle/>
                    <a:p>
                      <a:r>
                        <a:rPr lang="en-US" sz="140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0x13 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LDC_W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constant name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Push constant from constant pool onto stack</a:t>
                      </a:r>
                    </a:p>
                  </a:txBody>
                  <a:tcPr marL="36954" marR="36954" marT="18477" marB="18477" anchor="ctr"/>
                </a:tc>
                <a:extLst>
                  <a:ext uri="{0D108BD9-81ED-4DB2-BD59-A6C34878D82A}">
                    <a16:rowId xmlns:a16="http://schemas.microsoft.com/office/drawing/2014/main" val="2122765424"/>
                  </a:ext>
                </a:extLst>
              </a:tr>
              <a:tr h="146142">
                <a:tc>
                  <a:txBody>
                    <a:bodyPr/>
                    <a:lstStyle/>
                    <a:p>
                      <a:r>
                        <a:rPr lang="en-US" sz="140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0x00 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NOP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N/A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Do nothing</a:t>
                      </a:r>
                    </a:p>
                  </a:txBody>
                  <a:tcPr marL="36954" marR="36954" marT="18477" marB="18477" anchor="ctr"/>
                </a:tc>
                <a:extLst>
                  <a:ext uri="{0D108BD9-81ED-4DB2-BD59-A6C34878D82A}">
                    <a16:rowId xmlns:a16="http://schemas.microsoft.com/office/drawing/2014/main" val="1516662434"/>
                  </a:ext>
                </a:extLst>
              </a:tr>
              <a:tr h="247317">
                <a:tc>
                  <a:txBody>
                    <a:bodyPr/>
                    <a:lstStyle/>
                    <a:p>
                      <a:r>
                        <a:rPr lang="en-US" sz="140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0x57 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POP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N/A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Delete word from top of stack</a:t>
                      </a:r>
                    </a:p>
                  </a:txBody>
                  <a:tcPr marL="36954" marR="36954" marT="18477" marB="18477" anchor="ctr"/>
                </a:tc>
                <a:extLst>
                  <a:ext uri="{0D108BD9-81ED-4DB2-BD59-A6C34878D82A}">
                    <a16:rowId xmlns:a16="http://schemas.microsoft.com/office/drawing/2014/main" val="3515213456"/>
                  </a:ext>
                </a:extLst>
              </a:tr>
              <a:tr h="247317">
                <a:tc>
                  <a:txBody>
                    <a:bodyPr/>
                    <a:lstStyle/>
                    <a:p>
                      <a:r>
                        <a:rPr lang="en-US" sz="140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0x5F 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SWAP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N/A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Swap the two top words on the stack</a:t>
                      </a:r>
                    </a:p>
                  </a:txBody>
                  <a:tcPr marL="36954" marR="36954" marT="18477" marB="18477" anchor="ctr"/>
                </a:tc>
                <a:extLst>
                  <a:ext uri="{0D108BD9-81ED-4DB2-BD59-A6C34878D82A}">
                    <a16:rowId xmlns:a16="http://schemas.microsoft.com/office/drawing/2014/main" val="1936258548"/>
                  </a:ext>
                </a:extLst>
              </a:tr>
              <a:tr h="348493"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0xC4 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WIDE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N/A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Prefix instruction; next instruction has a 16-bit index</a:t>
                      </a:r>
                    </a:p>
                  </a:txBody>
                  <a:tcPr marL="36954" marR="36954" marT="18477" marB="18477" anchor="ctr"/>
                </a:tc>
                <a:extLst>
                  <a:ext uri="{0D108BD9-81ED-4DB2-BD59-A6C34878D82A}">
                    <a16:rowId xmlns:a16="http://schemas.microsoft.com/office/drawing/2014/main" val="6298948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647805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6C0885-95E8-084B-9D21-A998FA578B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6364" y="53775"/>
            <a:ext cx="8552670" cy="556348"/>
          </a:xfrm>
        </p:spPr>
        <p:txBody>
          <a:bodyPr/>
          <a:lstStyle/>
          <a:p>
            <a:pPr algn="ctr"/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IJVM Instruction Set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B21ECF1-18A3-C54A-AD7D-E6836213D9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66151-290A-2A46-8DEE-E7670BC163CD}" type="slidenum">
              <a:rPr lang="en-US" smtClean="0"/>
              <a:t>9</a:t>
            </a:fld>
            <a:endParaRPr lang="en-US"/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9FD947CC-93E2-E447-B6D2-D722A602809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28310327"/>
              </p:ext>
            </p:extLst>
          </p:nvPr>
        </p:nvGraphicFramePr>
        <p:xfrm>
          <a:off x="394965" y="610123"/>
          <a:ext cx="8354069" cy="607603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293985">
                  <a:extLst>
                    <a:ext uri="{9D8B030D-6E8A-4147-A177-3AD203B41FA5}">
                      <a16:colId xmlns:a16="http://schemas.microsoft.com/office/drawing/2014/main" val="3735349511"/>
                    </a:ext>
                  </a:extLst>
                </a:gridCol>
                <a:gridCol w="1293985">
                  <a:extLst>
                    <a:ext uri="{9D8B030D-6E8A-4147-A177-3AD203B41FA5}">
                      <a16:colId xmlns:a16="http://schemas.microsoft.com/office/drawing/2014/main" val="3440203893"/>
                    </a:ext>
                  </a:extLst>
                </a:gridCol>
                <a:gridCol w="1645921">
                  <a:extLst>
                    <a:ext uri="{9D8B030D-6E8A-4147-A177-3AD203B41FA5}">
                      <a16:colId xmlns:a16="http://schemas.microsoft.com/office/drawing/2014/main" val="3981703350"/>
                    </a:ext>
                  </a:extLst>
                </a:gridCol>
                <a:gridCol w="4120178">
                  <a:extLst>
                    <a:ext uri="{9D8B030D-6E8A-4147-A177-3AD203B41FA5}">
                      <a16:colId xmlns:a16="http://schemas.microsoft.com/office/drawing/2014/main" val="2521299795"/>
                    </a:ext>
                  </a:extLst>
                </a:gridCol>
              </a:tblGrid>
              <a:tr h="348493">
                <a:tc>
                  <a:txBody>
                    <a:bodyPr/>
                    <a:lstStyle/>
                    <a:p>
                      <a:r>
                        <a:rPr lang="en-US" sz="1400" b="1" u="sng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Op-code</a:t>
                      </a:r>
                      <a:br>
                        <a:rPr lang="en-US" sz="1400" b="1" u="sng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</a:br>
                      <a:r>
                        <a:rPr lang="en-US" sz="1400" b="1" u="sng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(Hex)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 b="1" u="sng"/>
                        <a:t>Assembly</a:t>
                      </a:r>
                      <a:br>
                        <a:rPr lang="en-US" sz="1400" b="1" u="sng"/>
                      </a:br>
                      <a:r>
                        <a:rPr lang="en-US" sz="1400" b="1" u="sng"/>
                        <a:t>Language</a:t>
                      </a:r>
                      <a:br>
                        <a:rPr lang="en-US" sz="1400" b="1" u="sng"/>
                      </a:br>
                      <a:r>
                        <a:rPr lang="en-US" sz="1400" b="1" u="sng"/>
                        <a:t>Mnemonic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 b="1" u="sng" dirty="0"/>
                        <a:t>Operands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 b="1" u="sng" dirty="0"/>
                        <a:t>Description</a:t>
                      </a:r>
                    </a:p>
                  </a:txBody>
                  <a:tcPr marL="36954" marR="36954" marT="18477" marB="18477" anchor="ctr"/>
                </a:tc>
                <a:extLst>
                  <a:ext uri="{0D108BD9-81ED-4DB2-BD59-A6C34878D82A}">
                    <a16:rowId xmlns:a16="http://schemas.microsoft.com/office/drawing/2014/main" val="3789854203"/>
                  </a:ext>
                </a:extLst>
              </a:tr>
              <a:tr h="146142">
                <a:tc>
                  <a:txBody>
                    <a:bodyPr/>
                    <a:lstStyle/>
                    <a:p>
                      <a:r>
                        <a:rPr lang="en-US" sz="140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0x10 </a:t>
                      </a:r>
                    </a:p>
                  </a:txBody>
                  <a:tcPr marL="36954" marR="36954" marT="18477" marB="18477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BIPUSH</a:t>
                      </a:r>
                    </a:p>
                  </a:txBody>
                  <a:tcPr marL="36954" marR="36954" marT="18477" marB="18477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byte</a:t>
                      </a:r>
                    </a:p>
                  </a:txBody>
                  <a:tcPr marL="36954" marR="36954" marT="18477" marB="18477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Push a byte onto stack</a:t>
                      </a:r>
                    </a:p>
                  </a:txBody>
                  <a:tcPr marL="36954" marR="36954" marT="18477" marB="18477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4175861"/>
                  </a:ext>
                </a:extLst>
              </a:tr>
              <a:tr h="247317">
                <a:tc>
                  <a:txBody>
                    <a:bodyPr/>
                    <a:lstStyle/>
                    <a:p>
                      <a:r>
                        <a:rPr lang="en-US" sz="140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0x59 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DUP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N/A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Copy top word on stack and push onto stack</a:t>
                      </a:r>
                    </a:p>
                  </a:txBody>
                  <a:tcPr marL="36954" marR="36954" marT="18477" marB="18477" anchor="ctr"/>
                </a:tc>
                <a:extLst>
                  <a:ext uri="{0D108BD9-81ED-4DB2-BD59-A6C34878D82A}">
                    <a16:rowId xmlns:a16="http://schemas.microsoft.com/office/drawing/2014/main" val="3809454949"/>
                  </a:ext>
                </a:extLst>
              </a:tr>
              <a:tr h="146142">
                <a:tc>
                  <a:txBody>
                    <a:bodyPr/>
                    <a:lstStyle/>
                    <a:p>
                      <a:r>
                        <a:rPr lang="en-US" sz="140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0xA7 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GOTO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label name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Unconditional jump</a:t>
                      </a:r>
                    </a:p>
                  </a:txBody>
                  <a:tcPr marL="36954" marR="36954" marT="18477" marB="18477" anchor="ctr"/>
                </a:tc>
                <a:extLst>
                  <a:ext uri="{0D108BD9-81ED-4DB2-BD59-A6C34878D82A}">
                    <a16:rowId xmlns:a16="http://schemas.microsoft.com/office/drawing/2014/main" val="3997516724"/>
                  </a:ext>
                </a:extLst>
              </a:tr>
              <a:tr h="247317">
                <a:tc>
                  <a:txBody>
                    <a:bodyPr/>
                    <a:lstStyle/>
                    <a:p>
                      <a:r>
                        <a:rPr lang="en-US" sz="140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0x60 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IADD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N/A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Pop two words from stack; push their sum</a:t>
                      </a:r>
                    </a:p>
                  </a:txBody>
                  <a:tcPr marL="36954" marR="36954" marT="18477" marB="18477" anchor="ctr"/>
                </a:tc>
                <a:extLst>
                  <a:ext uri="{0D108BD9-81ED-4DB2-BD59-A6C34878D82A}">
                    <a16:rowId xmlns:a16="http://schemas.microsoft.com/office/drawing/2014/main" val="1844786105"/>
                  </a:ext>
                </a:extLst>
              </a:tr>
              <a:tr h="247317">
                <a:tc>
                  <a:txBody>
                    <a:bodyPr/>
                    <a:lstStyle/>
                    <a:p>
                      <a:r>
                        <a:rPr lang="en-US" sz="140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0x7E 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IAND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N/A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Pop two words from stack; push Boolean AND</a:t>
                      </a:r>
                    </a:p>
                  </a:txBody>
                  <a:tcPr marL="36954" marR="36954" marT="18477" marB="18477" anchor="ctr"/>
                </a:tc>
                <a:extLst>
                  <a:ext uri="{0D108BD9-81ED-4DB2-BD59-A6C34878D82A}">
                    <a16:rowId xmlns:a16="http://schemas.microsoft.com/office/drawing/2014/main" val="3310081659"/>
                  </a:ext>
                </a:extLst>
              </a:tr>
              <a:tr h="247317">
                <a:tc>
                  <a:txBody>
                    <a:bodyPr/>
                    <a:lstStyle/>
                    <a:p>
                      <a:r>
                        <a:rPr lang="en-US" sz="140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0x99 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IFEQ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label name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Pop word from stack and branch if it is zero</a:t>
                      </a:r>
                    </a:p>
                  </a:txBody>
                  <a:tcPr marL="36954" marR="36954" marT="18477" marB="18477" anchor="ctr"/>
                </a:tc>
                <a:extLst>
                  <a:ext uri="{0D108BD9-81ED-4DB2-BD59-A6C34878D82A}">
                    <a16:rowId xmlns:a16="http://schemas.microsoft.com/office/drawing/2014/main" val="1565708158"/>
                  </a:ext>
                </a:extLst>
              </a:tr>
              <a:tr h="348493">
                <a:tc>
                  <a:txBody>
                    <a:bodyPr/>
                    <a:lstStyle/>
                    <a:p>
                      <a:r>
                        <a:rPr lang="en-US" sz="140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0x9B 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IFLT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label name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Pop word from stack and branch if it is less than zero</a:t>
                      </a:r>
                    </a:p>
                  </a:txBody>
                  <a:tcPr marL="36954" marR="36954" marT="18477" marB="18477" anchor="ctr"/>
                </a:tc>
                <a:extLst>
                  <a:ext uri="{0D108BD9-81ED-4DB2-BD59-A6C34878D82A}">
                    <a16:rowId xmlns:a16="http://schemas.microsoft.com/office/drawing/2014/main" val="1826751340"/>
                  </a:ext>
                </a:extLst>
              </a:tr>
              <a:tr h="348493">
                <a:tc>
                  <a:txBody>
                    <a:bodyPr/>
                    <a:lstStyle/>
                    <a:p>
                      <a:r>
                        <a:rPr lang="en-US" sz="140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0x9F 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IF_ICMPEQ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label name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Pop two words from stack and branch if they are equal</a:t>
                      </a:r>
                    </a:p>
                  </a:txBody>
                  <a:tcPr marL="36954" marR="36954" marT="18477" marB="18477" anchor="ctr"/>
                </a:tc>
                <a:extLst>
                  <a:ext uri="{0D108BD9-81ED-4DB2-BD59-A6C34878D82A}">
                    <a16:rowId xmlns:a16="http://schemas.microsoft.com/office/drawing/2014/main" val="2029087018"/>
                  </a:ext>
                </a:extLst>
              </a:tr>
              <a:tr h="247317">
                <a:tc>
                  <a:txBody>
                    <a:bodyPr/>
                    <a:lstStyle/>
                    <a:p>
                      <a:r>
                        <a:rPr lang="en-US" sz="140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0x84 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IINC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variable name, byte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Add a constant value to a local variable</a:t>
                      </a:r>
                    </a:p>
                  </a:txBody>
                  <a:tcPr marL="36954" marR="36954" marT="18477" marB="18477" anchor="ctr"/>
                </a:tc>
                <a:extLst>
                  <a:ext uri="{0D108BD9-81ED-4DB2-BD59-A6C34878D82A}">
                    <a16:rowId xmlns:a16="http://schemas.microsoft.com/office/drawing/2014/main" val="1864803999"/>
                  </a:ext>
                </a:extLst>
              </a:tr>
              <a:tr h="247317">
                <a:tc>
                  <a:txBody>
                    <a:bodyPr/>
                    <a:lstStyle/>
                    <a:p>
                      <a:r>
                        <a:rPr lang="en-US" sz="140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0x15 </a:t>
                      </a:r>
                    </a:p>
                  </a:txBody>
                  <a:tcPr marL="36954" marR="36954" marT="18477" marB="18477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ILOAD</a:t>
                      </a:r>
                    </a:p>
                  </a:txBody>
                  <a:tcPr marL="36954" marR="36954" marT="18477" marB="18477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variable name</a:t>
                      </a:r>
                    </a:p>
                  </a:txBody>
                  <a:tcPr marL="36954" marR="36954" marT="18477" marB="18477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Push local variable onto stack</a:t>
                      </a:r>
                    </a:p>
                  </a:txBody>
                  <a:tcPr marL="36954" marR="36954" marT="18477" marB="18477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8438083"/>
                  </a:ext>
                </a:extLst>
              </a:tr>
              <a:tr h="146142">
                <a:tc>
                  <a:txBody>
                    <a:bodyPr/>
                    <a:lstStyle/>
                    <a:p>
                      <a:r>
                        <a:rPr lang="en-US" sz="140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0xB6 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INVOKEVIRTUAL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method name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Invoke a method</a:t>
                      </a:r>
                    </a:p>
                  </a:txBody>
                  <a:tcPr marL="36954" marR="36954" marT="18477" marB="18477" anchor="ctr"/>
                </a:tc>
                <a:extLst>
                  <a:ext uri="{0D108BD9-81ED-4DB2-BD59-A6C34878D82A}">
                    <a16:rowId xmlns:a16="http://schemas.microsoft.com/office/drawing/2014/main" val="2065556760"/>
                  </a:ext>
                </a:extLst>
              </a:tr>
              <a:tr h="247317">
                <a:tc>
                  <a:txBody>
                    <a:bodyPr/>
                    <a:lstStyle/>
                    <a:p>
                      <a:r>
                        <a:rPr lang="en-US" sz="140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0x80 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IOR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N/A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Pop two words from stack; push Boolean OR</a:t>
                      </a:r>
                    </a:p>
                  </a:txBody>
                  <a:tcPr marL="36954" marR="36954" marT="18477" marB="18477" anchor="ctr"/>
                </a:tc>
                <a:extLst>
                  <a:ext uri="{0D108BD9-81ED-4DB2-BD59-A6C34878D82A}">
                    <a16:rowId xmlns:a16="http://schemas.microsoft.com/office/drawing/2014/main" val="1359116380"/>
                  </a:ext>
                </a:extLst>
              </a:tr>
              <a:tr h="247317">
                <a:tc>
                  <a:txBody>
                    <a:bodyPr/>
                    <a:lstStyle/>
                    <a:p>
                      <a:r>
                        <a:rPr lang="en-US" sz="140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0xAC 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IRETURN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N/A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Return from method with integer value</a:t>
                      </a:r>
                    </a:p>
                  </a:txBody>
                  <a:tcPr marL="36954" marR="36954" marT="18477" marB="18477" anchor="ctr"/>
                </a:tc>
                <a:extLst>
                  <a:ext uri="{0D108BD9-81ED-4DB2-BD59-A6C34878D82A}">
                    <a16:rowId xmlns:a16="http://schemas.microsoft.com/office/drawing/2014/main" val="2467706976"/>
                  </a:ext>
                </a:extLst>
              </a:tr>
              <a:tr h="247317">
                <a:tc>
                  <a:txBody>
                    <a:bodyPr/>
                    <a:lstStyle/>
                    <a:p>
                      <a:r>
                        <a:rPr lang="en-US" sz="140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0x36 </a:t>
                      </a:r>
                    </a:p>
                  </a:txBody>
                  <a:tcPr marL="36954" marR="36954" marT="18477" marB="18477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ISTORE</a:t>
                      </a:r>
                    </a:p>
                  </a:txBody>
                  <a:tcPr marL="36954" marR="36954" marT="18477" marB="18477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variable name</a:t>
                      </a:r>
                    </a:p>
                  </a:txBody>
                  <a:tcPr marL="36954" marR="36954" marT="18477" marB="18477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Pop word from stack and store in local variable</a:t>
                      </a:r>
                    </a:p>
                  </a:txBody>
                  <a:tcPr marL="36954" marR="36954" marT="18477" marB="18477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9025982"/>
                  </a:ext>
                </a:extLst>
              </a:tr>
              <a:tr h="348493">
                <a:tc>
                  <a:txBody>
                    <a:bodyPr/>
                    <a:lstStyle/>
                    <a:p>
                      <a:r>
                        <a:rPr lang="en-US" sz="140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0x64 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ISUB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N/A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Pop two words from stack; push their difference</a:t>
                      </a:r>
                    </a:p>
                  </a:txBody>
                  <a:tcPr marL="36954" marR="36954" marT="18477" marB="18477" anchor="ctr"/>
                </a:tc>
                <a:extLst>
                  <a:ext uri="{0D108BD9-81ED-4DB2-BD59-A6C34878D82A}">
                    <a16:rowId xmlns:a16="http://schemas.microsoft.com/office/drawing/2014/main" val="4050822813"/>
                  </a:ext>
                </a:extLst>
              </a:tr>
              <a:tr h="243818">
                <a:tc>
                  <a:txBody>
                    <a:bodyPr/>
                    <a:lstStyle/>
                    <a:p>
                      <a:r>
                        <a:rPr lang="en-US" sz="140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0x13 </a:t>
                      </a:r>
                    </a:p>
                  </a:txBody>
                  <a:tcPr marL="36954" marR="36954" marT="18477" marB="18477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LDC_W</a:t>
                      </a:r>
                    </a:p>
                  </a:txBody>
                  <a:tcPr marL="36954" marR="36954" marT="18477" marB="18477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constant name</a:t>
                      </a:r>
                    </a:p>
                  </a:txBody>
                  <a:tcPr marL="36954" marR="36954" marT="18477" marB="18477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Push constant from constant pool onto stack</a:t>
                      </a:r>
                    </a:p>
                  </a:txBody>
                  <a:tcPr marL="36954" marR="36954" marT="18477" marB="18477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2765424"/>
                  </a:ext>
                </a:extLst>
              </a:tr>
              <a:tr h="146142">
                <a:tc>
                  <a:txBody>
                    <a:bodyPr/>
                    <a:lstStyle/>
                    <a:p>
                      <a:r>
                        <a:rPr lang="en-US" sz="140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0x00 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NOP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N/A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Do nothing</a:t>
                      </a:r>
                    </a:p>
                  </a:txBody>
                  <a:tcPr marL="36954" marR="36954" marT="18477" marB="18477" anchor="ctr"/>
                </a:tc>
                <a:extLst>
                  <a:ext uri="{0D108BD9-81ED-4DB2-BD59-A6C34878D82A}">
                    <a16:rowId xmlns:a16="http://schemas.microsoft.com/office/drawing/2014/main" val="1516662434"/>
                  </a:ext>
                </a:extLst>
              </a:tr>
              <a:tr h="247317">
                <a:tc>
                  <a:txBody>
                    <a:bodyPr/>
                    <a:lstStyle/>
                    <a:p>
                      <a:r>
                        <a:rPr lang="en-US" sz="140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0x57 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POP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N/A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Delete word from top of stack</a:t>
                      </a:r>
                    </a:p>
                  </a:txBody>
                  <a:tcPr marL="36954" marR="36954" marT="18477" marB="18477" anchor="ctr"/>
                </a:tc>
                <a:extLst>
                  <a:ext uri="{0D108BD9-81ED-4DB2-BD59-A6C34878D82A}">
                    <a16:rowId xmlns:a16="http://schemas.microsoft.com/office/drawing/2014/main" val="3515213456"/>
                  </a:ext>
                </a:extLst>
              </a:tr>
              <a:tr h="247317">
                <a:tc>
                  <a:txBody>
                    <a:bodyPr/>
                    <a:lstStyle/>
                    <a:p>
                      <a:r>
                        <a:rPr lang="en-US" sz="140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0x5F 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SWAP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N/A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Swap the two top words on the stack</a:t>
                      </a:r>
                    </a:p>
                  </a:txBody>
                  <a:tcPr marL="36954" marR="36954" marT="18477" marB="18477" anchor="ctr"/>
                </a:tc>
                <a:extLst>
                  <a:ext uri="{0D108BD9-81ED-4DB2-BD59-A6C34878D82A}">
                    <a16:rowId xmlns:a16="http://schemas.microsoft.com/office/drawing/2014/main" val="1936258548"/>
                  </a:ext>
                </a:extLst>
              </a:tr>
              <a:tr h="348493"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0xC4 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WIDE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N/A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Prefix instruction; next instruction has a 16-bit index</a:t>
                      </a:r>
                    </a:p>
                  </a:txBody>
                  <a:tcPr marL="36954" marR="36954" marT="18477" marB="18477" anchor="ctr"/>
                </a:tc>
                <a:extLst>
                  <a:ext uri="{0D108BD9-81ED-4DB2-BD59-A6C34878D82A}">
                    <a16:rowId xmlns:a16="http://schemas.microsoft.com/office/drawing/2014/main" val="629894899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577A7082-07CE-3046-85C7-9B02E8DB16FF}"/>
              </a:ext>
            </a:extLst>
          </p:cNvPr>
          <p:cNvSpPr txBox="1"/>
          <p:nvPr/>
        </p:nvSpPr>
        <p:spPr>
          <a:xfrm>
            <a:off x="2499136" y="1818542"/>
            <a:ext cx="4399877" cy="147732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69850">
            <a:solidFill>
              <a:schemeClr val="accent1">
                <a:alpha val="96000"/>
              </a:schemeClr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  <a:p>
            <a:pPr algn="ctr"/>
            <a:r>
              <a:rPr lang="en-US" dirty="0"/>
              <a:t>Push a value onto the stack</a:t>
            </a:r>
            <a:br>
              <a:rPr lang="en-US" dirty="0"/>
            </a:br>
            <a:r>
              <a:rPr lang="en-US" dirty="0"/>
              <a:t>or</a:t>
            </a:r>
          </a:p>
          <a:p>
            <a:pPr algn="ctr"/>
            <a:r>
              <a:rPr lang="en-US" dirty="0"/>
              <a:t>Pop from the stack</a:t>
            </a:r>
          </a:p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40472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31780</TotalTime>
  <Words>2973</Words>
  <Application>Microsoft Macintosh PowerPoint</Application>
  <PresentationFormat>On-screen Show (4:3)</PresentationFormat>
  <Paragraphs>883</Paragraphs>
  <Slides>17</Slides>
  <Notes>16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Andale Mono</vt:lpstr>
      <vt:lpstr>Arial</vt:lpstr>
      <vt:lpstr>Calibri</vt:lpstr>
      <vt:lpstr>Calibri Light</vt:lpstr>
      <vt:lpstr>Office Theme</vt:lpstr>
      <vt:lpstr>Microarchitecture Level</vt:lpstr>
      <vt:lpstr>An example ISA: IJVM</vt:lpstr>
      <vt:lpstr>Example</vt:lpstr>
      <vt:lpstr>The Stack</vt:lpstr>
      <vt:lpstr>Local Variable (LV) Stack Frames</vt:lpstr>
      <vt:lpstr>Operand Stacks</vt:lpstr>
      <vt:lpstr>IJVM Memory Model</vt:lpstr>
      <vt:lpstr>IJVM Instruction Set</vt:lpstr>
      <vt:lpstr>IJVM Instruction Set</vt:lpstr>
      <vt:lpstr>IJVM Instruction Set</vt:lpstr>
      <vt:lpstr>IJVM Instruction Set</vt:lpstr>
      <vt:lpstr>IJVM Instruction Set</vt:lpstr>
      <vt:lpstr>IJVM Instruction Set</vt:lpstr>
      <vt:lpstr>IJVM Instruction Set</vt:lpstr>
      <vt:lpstr>IJVM Instruction Set</vt:lpstr>
      <vt:lpstr>Note the difference between IJVM instructions and the single cycle microinstruction   It will take a few microinstructions to implement each IJVM instruction </vt:lpstr>
      <vt:lpstr>Java to IJVM Conversion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Binary Numbers</dc:title>
  <dc:creator>Heather Guarnera</dc:creator>
  <cp:lastModifiedBy>Heather Guarnera</cp:lastModifiedBy>
  <cp:revision>83</cp:revision>
  <cp:lastPrinted>2021-08-27T16:12:24Z</cp:lastPrinted>
  <dcterms:created xsi:type="dcterms:W3CDTF">2021-08-22T21:24:08Z</dcterms:created>
  <dcterms:modified xsi:type="dcterms:W3CDTF">2021-10-20T16:10:20Z</dcterms:modified>
</cp:coreProperties>
</file>