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9"/>
  </p:notesMasterIdLst>
  <p:sldIdLst>
    <p:sldId id="387" r:id="rId2"/>
    <p:sldId id="375" r:id="rId3"/>
    <p:sldId id="389" r:id="rId4"/>
    <p:sldId id="390" r:id="rId5"/>
    <p:sldId id="391" r:id="rId6"/>
    <p:sldId id="392" r:id="rId7"/>
    <p:sldId id="393" r:id="rId8"/>
    <p:sldId id="396" r:id="rId9"/>
    <p:sldId id="397" r:id="rId10"/>
    <p:sldId id="399" r:id="rId11"/>
    <p:sldId id="398" r:id="rId12"/>
    <p:sldId id="400" r:id="rId13"/>
    <p:sldId id="401" r:id="rId14"/>
    <p:sldId id="402" r:id="rId15"/>
    <p:sldId id="403" r:id="rId16"/>
    <p:sldId id="405" r:id="rId17"/>
    <p:sldId id="40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77"/>
    <p:restoredTop sz="93061"/>
  </p:normalViewPr>
  <p:slideViewPr>
    <p:cSldViewPr snapToGrid="0" snapToObjects="1">
      <p:cViewPr varScale="1">
        <p:scale>
          <a:sx n="119" d="100"/>
          <a:sy n="119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41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13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14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72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30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37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4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2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01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62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56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90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8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1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39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0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10/20/21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10/20/21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10/20/21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6392"/>
          </a:xfrm>
        </p:spPr>
        <p:txBody>
          <a:bodyPr/>
          <a:lstStyle/>
          <a:p>
            <a:r>
              <a:rPr lang="en-US" dirty="0"/>
              <a:t>Microarchitecture Level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056766"/>
            <a:ext cx="6858000" cy="877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 4.2</a:t>
            </a:r>
          </a:p>
        </p:txBody>
      </p:sp>
      <p:pic>
        <p:nvPicPr>
          <p:cNvPr id="4" name="Content Placeholder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9BB254C0-CD55-FA45-93B9-309BE836B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948" y="1594428"/>
            <a:ext cx="6394908" cy="49856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6C2FF6-67DC-4D4C-AD3C-5B4F3CE2A309}"/>
              </a:ext>
            </a:extLst>
          </p:cNvPr>
          <p:cNvSpPr/>
          <p:nvPr/>
        </p:nvSpPr>
        <p:spPr>
          <a:xfrm>
            <a:off x="1291210" y="4352214"/>
            <a:ext cx="1043199" cy="1449020"/>
          </a:xfrm>
          <a:prstGeom prst="rect">
            <a:avLst/>
          </a:prstGeom>
          <a:solidFill>
            <a:schemeClr val="accent1">
              <a:alpha val="2052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AC791E-D04A-1F47-B8C5-839DBEDA2570}"/>
              </a:ext>
            </a:extLst>
          </p:cNvPr>
          <p:cNvSpPr txBox="1"/>
          <p:nvPr/>
        </p:nvSpPr>
        <p:spPr>
          <a:xfrm>
            <a:off x="1291211" y="4347145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IJVM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9449BC-20CD-F241-88A6-6369F7128868}"/>
              </a:ext>
            </a:extLst>
          </p:cNvPr>
          <p:cNvSpPr txBox="1"/>
          <p:nvPr/>
        </p:nvSpPr>
        <p:spPr>
          <a:xfrm>
            <a:off x="1294432" y="5238861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Mic-1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015C01-54B7-7C44-88C6-4AD1AF03A4AF}"/>
              </a:ext>
            </a:extLst>
          </p:cNvPr>
          <p:cNvSpPr txBox="1"/>
          <p:nvPr/>
        </p:nvSpPr>
        <p:spPr>
          <a:xfrm>
            <a:off x="1029887" y="3943072"/>
            <a:ext cx="1160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accent1"/>
                </a:solidFill>
              </a:rPr>
              <a:t>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65371A-ED90-B347-BC02-FABC40B788E5}"/>
              </a:ext>
            </a:extLst>
          </p:cNvPr>
          <p:cNvSpPr txBox="1"/>
          <p:nvPr/>
        </p:nvSpPr>
        <p:spPr>
          <a:xfrm>
            <a:off x="6157455" y="523886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micro</a:t>
            </a:r>
            <a:r>
              <a:rPr lang="en-US" sz="2000" dirty="0">
                <a:solidFill>
                  <a:schemeClr val="accent1"/>
                </a:solidFill>
              </a:rPr>
              <a:t>architecture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00228F-441C-5B4E-9937-20F26DF77ED0}"/>
              </a:ext>
            </a:extLst>
          </p:cNvPr>
          <p:cNvSpPr txBox="1"/>
          <p:nvPr/>
        </p:nvSpPr>
        <p:spPr>
          <a:xfrm>
            <a:off x="6157454" y="4297724"/>
            <a:ext cx="2141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accent1"/>
                </a:solidFill>
              </a:rPr>
              <a:t>macro</a:t>
            </a:r>
            <a:r>
              <a:rPr lang="en-US" sz="2000" dirty="0" err="1">
                <a:solidFill>
                  <a:schemeClr val="accent1"/>
                </a:solidFill>
              </a:rPr>
              <a:t>architecture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5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340275"/>
              </p:ext>
            </p:extLst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IADD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their sum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INVOKEVIRTUAL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Return from method with integer value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ISUB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their difference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12C74A1-B5BC-1740-88AC-4395F7378F90}"/>
              </a:ext>
            </a:extLst>
          </p:cNvPr>
          <p:cNvSpPr txBox="1"/>
          <p:nvPr/>
        </p:nvSpPr>
        <p:spPr>
          <a:xfrm>
            <a:off x="2372060" y="2793802"/>
            <a:ext cx="439987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9850">
            <a:solidFill>
              <a:schemeClr val="accent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Arithmetic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86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63658"/>
              </p:ext>
            </p:extLst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IADD</a:t>
                      </a:r>
                    </a:p>
                  </a:txBody>
                  <a:tcPr marL="36954" marR="36954" marT="18477" marB="18477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their sum</a:t>
                      </a:r>
                    </a:p>
                  </a:txBody>
                  <a:tcPr marL="36954" marR="36954" marT="18477" marB="1847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IAND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Boolean AND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INVOKEVIRTUAL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IOR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Boolean OR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Return from method with integer value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8CD0CCA-B393-6941-8BD9-BDC7A6BB7F33}"/>
              </a:ext>
            </a:extLst>
          </p:cNvPr>
          <p:cNvSpPr txBox="1"/>
          <p:nvPr/>
        </p:nvSpPr>
        <p:spPr>
          <a:xfrm>
            <a:off x="2372060" y="2793802"/>
            <a:ext cx="439987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9850">
            <a:solidFill>
              <a:schemeClr val="accent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Logical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5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29457"/>
              </p:ext>
            </p:extLst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Unconditional jump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IADD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sum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zero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IFLT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 name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less than zero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 and branch if they are equal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INVOKEVIRTUAL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Return from method with integer value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20DF08-207E-F941-BB7F-D78AE230A059}"/>
              </a:ext>
            </a:extLst>
          </p:cNvPr>
          <p:cNvSpPr txBox="1"/>
          <p:nvPr/>
        </p:nvSpPr>
        <p:spPr>
          <a:xfrm>
            <a:off x="2272760" y="3998659"/>
            <a:ext cx="439987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9850">
            <a:solidFill>
              <a:schemeClr val="accent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Branch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12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015484"/>
              </p:ext>
            </p:extLst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DUP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Copy top word on stack and push onto stack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IADD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sum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INVOKEVIRTUAL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Return from method with integer value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Swap the two top words on the stack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9D7D38C-0464-BC4F-B1DD-DA46CF0626B5}"/>
              </a:ext>
            </a:extLst>
          </p:cNvPr>
          <p:cNvSpPr txBox="1"/>
          <p:nvPr/>
        </p:nvSpPr>
        <p:spPr>
          <a:xfrm>
            <a:off x="1756858" y="3021572"/>
            <a:ext cx="536470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9850">
            <a:solidFill>
              <a:schemeClr val="accent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Other manipulations to word(s) on the top of stack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6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472968"/>
              </p:ext>
            </p:extLst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IADD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sum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INVOKEVIRTUAL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Return from method with integer value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7D55602-D49F-224B-B556-DE0DA68C9E34}"/>
              </a:ext>
            </a:extLst>
          </p:cNvPr>
          <p:cNvSpPr txBox="1"/>
          <p:nvPr/>
        </p:nvSpPr>
        <p:spPr>
          <a:xfrm>
            <a:off x="1790347" y="2263143"/>
            <a:ext cx="536470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9850">
            <a:solidFill>
              <a:schemeClr val="accent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Invoke or return from a method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10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IADD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their sum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INVOKEVIRTUAL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Return from method with integer value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276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9924-AE19-9B4B-92EC-018E41FF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12" y="1553246"/>
            <a:ext cx="7886700" cy="330259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Note the difference between IJVM instructions and the single cycle microinstruction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>
                <a:solidFill>
                  <a:schemeClr val="accent1"/>
                </a:solidFill>
              </a:rPr>
              <a:t>It will take a few microinstructions to implement each IJVM instruction</a:t>
            </a:r>
            <a:br>
              <a:rPr lang="en-US" sz="3200" dirty="0">
                <a:solidFill>
                  <a:schemeClr val="accent1"/>
                </a:solidFill>
              </a:rPr>
            </a:b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D50D9-9DF6-D845-972A-472E306B1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8B1B560-7838-6E4F-AB8E-EB2AF9D4B40D}"/>
              </a:ext>
            </a:extLst>
          </p:cNvPr>
          <p:cNvSpPr txBox="1">
            <a:spLocks/>
          </p:cNvSpPr>
          <p:nvPr/>
        </p:nvSpPr>
        <p:spPr>
          <a:xfrm>
            <a:off x="731464" y="443265"/>
            <a:ext cx="7886700" cy="2219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9423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Java to IJVM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774343"/>
            <a:ext cx="8409406" cy="5440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Notice how assembly language makes it easier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2AD3A1-7B81-434B-9E3E-7C30FB10C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4475"/>
              </p:ext>
            </p:extLst>
          </p:nvPr>
        </p:nvGraphicFramePr>
        <p:xfrm>
          <a:off x="875681" y="1417212"/>
          <a:ext cx="7535902" cy="5121702"/>
        </p:xfrm>
        <a:graphic>
          <a:graphicData uri="http://schemas.openxmlformats.org/drawingml/2006/table">
            <a:tbl>
              <a:tblPr/>
              <a:tblGrid>
                <a:gridCol w="2133521">
                  <a:extLst>
                    <a:ext uri="{9D8B030D-6E8A-4147-A177-3AD203B41FA5}">
                      <a16:colId xmlns:a16="http://schemas.microsoft.com/office/drawing/2014/main" val="3399988488"/>
                    </a:ext>
                  </a:extLst>
                </a:gridCol>
                <a:gridCol w="2932829">
                  <a:extLst>
                    <a:ext uri="{9D8B030D-6E8A-4147-A177-3AD203B41FA5}">
                      <a16:colId xmlns:a16="http://schemas.microsoft.com/office/drawing/2014/main" val="2194283276"/>
                    </a:ext>
                  </a:extLst>
                </a:gridCol>
                <a:gridCol w="2469552">
                  <a:extLst>
                    <a:ext uri="{9D8B030D-6E8A-4147-A177-3AD203B41FA5}">
                      <a16:colId xmlns:a16="http://schemas.microsoft.com/office/drawing/2014/main" val="3188089687"/>
                    </a:ext>
                  </a:extLst>
                </a:gridCol>
              </a:tblGrid>
              <a:tr h="352332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/>
                        <a:t>Java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/>
                        <a:t>IJVM Assembly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dirty="0"/>
                        <a:t>IJVM ISA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092893"/>
                  </a:ext>
                </a:extLst>
              </a:tr>
              <a:tr h="317958">
                <a:tc rowSpan="15">
                  <a:txBody>
                    <a:bodyPr/>
                    <a:lstStyle/>
                    <a:p>
                      <a:r>
                        <a:rPr lang="en-US" sz="1600" dirty="0" err="1">
                          <a:latin typeface="Andale Mono" panose="020B0509000000000004" pitchFamily="49" charset="0"/>
                        </a:rPr>
                        <a:t>i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 = j + k ;</a:t>
                      </a:r>
                    </a:p>
                    <a:p>
                      <a:r>
                        <a:rPr lang="en-US" sz="1600" dirty="0">
                          <a:latin typeface="Andale Mono" panose="020B0509000000000004" pitchFamily="49" charset="0"/>
                        </a:rPr>
                        <a:t>if ( </a:t>
                      </a:r>
                      <a:r>
                        <a:rPr lang="en-US" sz="1600" dirty="0" err="1">
                          <a:latin typeface="Andale Mono" panose="020B0509000000000004" pitchFamily="49" charset="0"/>
                        </a:rPr>
                        <a:t>i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 == 3 )</a:t>
                      </a:r>
                    </a:p>
                    <a:p>
                      <a:r>
                        <a:rPr lang="en-US" sz="1600" dirty="0">
                          <a:latin typeface="Andale Mono" panose="020B0509000000000004" pitchFamily="49" charset="0"/>
                        </a:rPr>
                        <a:t>    k = 0 ;</a:t>
                      </a:r>
                    </a:p>
                    <a:p>
                      <a:r>
                        <a:rPr lang="en-US" sz="1600" dirty="0">
                          <a:latin typeface="Andale Mono" panose="020B0509000000000004" pitchFamily="49" charset="0"/>
                        </a:rPr>
                        <a:t>else </a:t>
                      </a:r>
                    </a:p>
                    <a:p>
                      <a:r>
                        <a:rPr lang="en-US" sz="1600" dirty="0">
                          <a:latin typeface="Andale Mono" panose="020B0509000000000004" pitchFamily="49" charset="0"/>
                        </a:rPr>
                        <a:t>    j = j - 1;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1.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 ILOAD j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0x15 0x02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423088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2.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 ILOAD k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0x15 0x03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471237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3.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 IADD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0x60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197815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4.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 ISTORE </a:t>
                      </a:r>
                      <a:r>
                        <a:rPr lang="en-US" sz="1600" dirty="0" err="1">
                          <a:latin typeface="Andale Mono" panose="020B0509000000000004" pitchFamily="49" charset="0"/>
                        </a:rPr>
                        <a:t>i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0x36 0x01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412748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5.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 ILOAD </a:t>
                      </a:r>
                      <a:r>
                        <a:rPr lang="en-US" sz="1600" dirty="0" err="1">
                          <a:latin typeface="Andale Mono" panose="020B0509000000000004" pitchFamily="49" charset="0"/>
                        </a:rPr>
                        <a:t>i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0x15 0x01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957696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6.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 BIPUSH 3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0x10 0x03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754112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7.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 IF_ICMPEQ L1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0x9F 0x00 0x0D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233369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8.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 ILOAD j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0x15 0x02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55178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9.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 BIPUSH 1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0x10 0x01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112273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10.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ISUB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ndale Mono" panose="020B0509000000000004" pitchFamily="49" charset="0"/>
                        </a:rPr>
                        <a:t>0x64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898503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11.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ISTORE j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0x36 0x02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83829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12.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GOTO L2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0xA7 0x00 0x07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931225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13.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  L1: BIPUSH 0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0x10 0x00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310409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14.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      ISTORE k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ndale Mono" panose="020B0509000000000004" pitchFamily="49" charset="0"/>
                        </a:rPr>
                        <a:t>0x36 0x03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484481"/>
                  </a:ext>
                </a:extLst>
              </a:tr>
              <a:tr h="31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dale Mono" panose="020B0509000000000004" pitchFamily="49" charset="0"/>
                        </a:rPr>
                        <a:t>15.</a:t>
                      </a:r>
                      <a:r>
                        <a:rPr lang="en-US" sz="1600" dirty="0">
                          <a:latin typeface="Andale Mono" panose="020B0509000000000004" pitchFamily="49" charset="0"/>
                        </a:rPr>
                        <a:t>  L2: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ndale Mono" panose="020B0509000000000004" pitchFamily="49" charset="0"/>
                        </a:rPr>
                        <a:t>  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078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01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An example ISA: IJVM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96164"/>
            <a:ext cx="8839199" cy="5772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Before discussing specifics of IJVM ISA, we need to first cover a few concepts.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Memory usage</a:t>
            </a:r>
          </a:p>
          <a:p>
            <a:r>
              <a:rPr lang="en-US" dirty="0"/>
              <a:t>Most languages have the concept of methods that have local variables</a:t>
            </a:r>
          </a:p>
          <a:p>
            <a:r>
              <a:rPr lang="en-US" dirty="0"/>
              <a:t>Scope is only within the method</a:t>
            </a:r>
          </a:p>
          <a:p>
            <a:endParaRPr lang="en-US" dirty="0"/>
          </a:p>
          <a:p>
            <a:r>
              <a:rPr lang="en-US" dirty="0"/>
              <a:t>When coding in a high-level language, the compiler decides where to put things in memory</a:t>
            </a:r>
          </a:p>
          <a:p>
            <a:r>
              <a:rPr lang="en-US" dirty="0"/>
              <a:t>At the ISA level, we no longer have the compiler do our work for us.</a:t>
            </a:r>
          </a:p>
          <a:p>
            <a:endParaRPr lang="en-US" dirty="0"/>
          </a:p>
          <a:p>
            <a:r>
              <a:rPr lang="en-US" dirty="0"/>
              <a:t>Where is a good place to put local variables in memory?</a:t>
            </a:r>
          </a:p>
          <a:p>
            <a:pPr lvl="1"/>
            <a:r>
              <a:rPr lang="en-US" sz="2100" dirty="0"/>
              <a:t>Simplest solution: give each variable an absolute memory address</a:t>
            </a:r>
          </a:p>
          <a:p>
            <a:pPr lvl="1"/>
            <a:r>
              <a:rPr lang="en-US" sz="2100" dirty="0"/>
              <a:t>What’s the problem with this approach?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6E62C9-0EDB-FB41-8B5D-EF2105EEBD3A}"/>
              </a:ext>
            </a:extLst>
          </p:cNvPr>
          <p:cNvSpPr txBox="1">
            <a:spLocks/>
          </p:cNvSpPr>
          <p:nvPr/>
        </p:nvSpPr>
        <p:spPr>
          <a:xfrm>
            <a:off x="628650" y="5861836"/>
            <a:ext cx="4620898" cy="625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1"/>
                </a:solidFill>
              </a:rPr>
              <a:t>It doesn’t work. RECURSION!</a:t>
            </a:r>
          </a:p>
        </p:txBody>
      </p:sp>
    </p:spTree>
    <p:extLst>
      <p:ext uri="{BB962C8B-B14F-4D97-AF65-F5344CB8AC3E}">
        <p14:creationId xmlns:p14="http://schemas.microsoft.com/office/powerpoint/2010/main" val="39678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792490"/>
            <a:ext cx="8839199" cy="811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Consider this function, where function parameters are the same as local variables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04E90C3-ED4D-664A-BAA4-DC50EFCD7D77}"/>
              </a:ext>
            </a:extLst>
          </p:cNvPr>
          <p:cNvSpPr txBox="1">
            <a:spLocks/>
          </p:cNvSpPr>
          <p:nvPr/>
        </p:nvSpPr>
        <p:spPr>
          <a:xfrm>
            <a:off x="295665" y="1191409"/>
            <a:ext cx="4556352" cy="4475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endParaRPr lang="en-US" sz="1200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endParaRPr lang="en-US" sz="1200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void </a:t>
            </a:r>
            <a:r>
              <a:rPr lang="en-US" sz="1200" dirty="0" err="1">
                <a:latin typeface="Andale Mono" panose="020B0509000000000004" pitchFamily="49" charset="0"/>
              </a:rPr>
              <a:t>recurseCountdown</a:t>
            </a:r>
            <a:r>
              <a:rPr lang="en-US" sz="1200" dirty="0">
                <a:latin typeface="Andale Mono" panose="020B0509000000000004" pitchFamily="49" charset="0"/>
              </a:rPr>
              <a:t>(int count, int limit) {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if ( count &gt; limit ) return;</a:t>
            </a:r>
          </a:p>
          <a:p>
            <a:pPr marL="0" indent="0">
              <a:buNone/>
            </a:pPr>
            <a:endParaRPr lang="en-US" sz="1200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</a:t>
            </a:r>
            <a:r>
              <a:rPr lang="en-US" sz="1200" dirty="0" err="1">
                <a:latin typeface="Andale Mono" panose="020B0509000000000004" pitchFamily="49" charset="0"/>
              </a:rPr>
              <a:t>recurseCountdown</a:t>
            </a:r>
            <a:r>
              <a:rPr lang="en-US" sz="1200" dirty="0">
                <a:latin typeface="Andale Mono" panose="020B0509000000000004" pitchFamily="49" charset="0"/>
              </a:rPr>
              <a:t>( count+1, limit );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</a:t>
            </a:r>
            <a:r>
              <a:rPr lang="en-US" sz="1200" dirty="0" err="1">
                <a:latin typeface="Andale Mono" panose="020B0509000000000004" pitchFamily="49" charset="0"/>
              </a:rPr>
              <a:t>printf</a:t>
            </a:r>
            <a:r>
              <a:rPr lang="en-US" sz="1200" dirty="0">
                <a:latin typeface="Andale Mono" panose="020B0509000000000004" pitchFamily="49" charset="0"/>
              </a:rPr>
              <a:t>( "Count: %d\n", count );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}</a:t>
            </a:r>
          </a:p>
          <a:p>
            <a:pPr marL="0" indent="0">
              <a:buNone/>
            </a:pPr>
            <a:endParaRPr lang="en-US" sz="1200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int main() { 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</a:t>
            </a:r>
            <a:r>
              <a:rPr lang="en-US" sz="1200" dirty="0" err="1">
                <a:latin typeface="Andale Mono" panose="020B0509000000000004" pitchFamily="49" charset="0"/>
              </a:rPr>
              <a:t>recurseCountdown</a:t>
            </a:r>
            <a:r>
              <a:rPr lang="en-US" sz="1200" dirty="0">
                <a:latin typeface="Andale Mono" panose="020B0509000000000004" pitchFamily="49" charset="0"/>
              </a:rPr>
              <a:t>( 0, 3 );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}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1ACEC1E-8BA2-FD40-9722-BF805D547F31}"/>
              </a:ext>
            </a:extLst>
          </p:cNvPr>
          <p:cNvSpPr txBox="1">
            <a:spLocks/>
          </p:cNvSpPr>
          <p:nvPr/>
        </p:nvSpPr>
        <p:spPr>
          <a:xfrm>
            <a:off x="5294142" y="1191409"/>
            <a:ext cx="3650023" cy="4475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int count;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int limit;</a:t>
            </a:r>
          </a:p>
          <a:p>
            <a:pPr marL="0" indent="0">
              <a:buNone/>
            </a:pPr>
            <a:endParaRPr lang="en-US" sz="1200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void </a:t>
            </a:r>
            <a:r>
              <a:rPr lang="en-US" sz="1200" dirty="0" err="1">
                <a:latin typeface="Andale Mono" panose="020B0509000000000004" pitchFamily="49" charset="0"/>
              </a:rPr>
              <a:t>recurseCountdown</a:t>
            </a:r>
            <a:r>
              <a:rPr lang="en-US" sz="1200" dirty="0">
                <a:latin typeface="Andale Mono" panose="020B05090000000000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if ( count &gt; limit ) return;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count += 1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</a:t>
            </a:r>
            <a:r>
              <a:rPr lang="en-US" sz="1200" dirty="0" err="1">
                <a:latin typeface="Andale Mono" panose="020B0509000000000004" pitchFamily="49" charset="0"/>
              </a:rPr>
              <a:t>recurseCountdown</a:t>
            </a:r>
            <a:r>
              <a:rPr lang="en-US" sz="1200" dirty="0">
                <a:latin typeface="Andale Mono" panose="020B05090000000000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</a:t>
            </a:r>
            <a:r>
              <a:rPr lang="en-US" sz="1200" dirty="0" err="1">
                <a:latin typeface="Andale Mono" panose="020B0509000000000004" pitchFamily="49" charset="0"/>
              </a:rPr>
              <a:t>printf</a:t>
            </a:r>
            <a:r>
              <a:rPr lang="en-US" sz="1200" dirty="0">
                <a:latin typeface="Andale Mono" panose="020B0509000000000004" pitchFamily="49" charset="0"/>
              </a:rPr>
              <a:t>( "Count: %d\n", count );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}</a:t>
            </a:r>
          </a:p>
          <a:p>
            <a:pPr marL="0" indent="0">
              <a:buNone/>
            </a:pPr>
            <a:endParaRPr lang="en-US" sz="1200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int main() { 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count = 0;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limit = 3;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   </a:t>
            </a:r>
            <a:r>
              <a:rPr lang="en-US" sz="1200" dirty="0" err="1">
                <a:latin typeface="Andale Mono" panose="020B0509000000000004" pitchFamily="49" charset="0"/>
              </a:rPr>
              <a:t>recurseCountdown</a:t>
            </a:r>
            <a:r>
              <a:rPr lang="en-US" sz="1200" dirty="0">
                <a:latin typeface="Andale Mono" panose="020B0509000000000004" pitchFamily="49" charset="0"/>
              </a:rPr>
              <a:t>( 0, 3 );</a:t>
            </a:r>
          </a:p>
          <a:p>
            <a:pPr marL="0" indent="0">
              <a:buNone/>
            </a:pPr>
            <a:r>
              <a:rPr lang="en-US" sz="1200" dirty="0">
                <a:latin typeface="Andale Mono" panose="020B0509000000000004" pitchFamily="49" charset="0"/>
              </a:rPr>
              <a:t>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F998B6-F5CE-604E-A7F6-7BB7179BB6C1}"/>
              </a:ext>
            </a:extLst>
          </p:cNvPr>
          <p:cNvSpPr/>
          <p:nvPr/>
        </p:nvSpPr>
        <p:spPr>
          <a:xfrm>
            <a:off x="5050220" y="1191409"/>
            <a:ext cx="53223" cy="5413786"/>
          </a:xfrm>
          <a:prstGeom prst="rect">
            <a:avLst/>
          </a:prstGeom>
          <a:solidFill>
            <a:schemeClr val="accent1">
              <a:alpha val="2052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3819F9-95F7-BF42-9742-AD7722392E30}"/>
              </a:ext>
            </a:extLst>
          </p:cNvPr>
          <p:cNvSpPr txBox="1">
            <a:spLocks/>
          </p:cNvSpPr>
          <p:nvPr/>
        </p:nvSpPr>
        <p:spPr>
          <a:xfrm>
            <a:off x="295665" y="5518356"/>
            <a:ext cx="1337311" cy="120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accent1"/>
                </a:solidFill>
              </a:rPr>
              <a:t>Count: 3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</a:rPr>
              <a:t>Count: 2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</a:rPr>
              <a:t>Count: 1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</a:rPr>
              <a:t>Count: 0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463E85C-B5F8-6642-8656-6BA7BD863544}"/>
              </a:ext>
            </a:extLst>
          </p:cNvPr>
          <p:cNvSpPr txBox="1">
            <a:spLocks/>
          </p:cNvSpPr>
          <p:nvPr/>
        </p:nvSpPr>
        <p:spPr>
          <a:xfrm>
            <a:off x="5301646" y="5526425"/>
            <a:ext cx="1337311" cy="120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accent1"/>
                </a:solidFill>
              </a:rPr>
              <a:t>Count: 4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</a:rPr>
              <a:t>Count: 4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</a:rPr>
              <a:t>Count: 4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</a:rPr>
              <a:t>Count: 4</a:t>
            </a:r>
          </a:p>
        </p:txBody>
      </p:sp>
    </p:spTree>
    <p:extLst>
      <p:ext uri="{BB962C8B-B14F-4D97-AF65-F5344CB8AC3E}">
        <p14:creationId xmlns:p14="http://schemas.microsoft.com/office/powerpoint/2010/main" val="259936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The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96164"/>
            <a:ext cx="8839199" cy="5772738"/>
          </a:xfrm>
        </p:spPr>
        <p:txBody>
          <a:bodyPr>
            <a:normAutofit/>
          </a:bodyPr>
          <a:lstStyle/>
          <a:p>
            <a:r>
              <a:rPr lang="en-US" dirty="0"/>
              <a:t>Many other names: call stack, execution stack, etc.</a:t>
            </a:r>
          </a:p>
          <a:p>
            <a:endParaRPr lang="en-US" dirty="0"/>
          </a:p>
          <a:p>
            <a:r>
              <a:rPr lang="en-US" dirty="0"/>
              <a:t>Can store a few types of variables</a:t>
            </a:r>
          </a:p>
          <a:p>
            <a:pPr lvl="1"/>
            <a:r>
              <a:rPr lang="en-US" sz="2100" dirty="0"/>
              <a:t>Procedure (function) parameters</a:t>
            </a:r>
          </a:p>
          <a:p>
            <a:pPr lvl="1"/>
            <a:r>
              <a:rPr lang="en-US" sz="2100" dirty="0"/>
              <a:t>Local variables</a:t>
            </a:r>
          </a:p>
          <a:p>
            <a:pPr lvl="1"/>
            <a:r>
              <a:rPr lang="en-US" sz="2100" dirty="0"/>
              <a:t>Temporary arithmetic results</a:t>
            </a:r>
          </a:p>
          <a:p>
            <a:pPr lvl="2"/>
            <a:r>
              <a:rPr lang="en-US" sz="2100" dirty="0"/>
              <a:t>These are usually stored in registers, but IJVM stores them on the stack</a:t>
            </a:r>
          </a:p>
          <a:p>
            <a:pPr lvl="2"/>
            <a:endParaRPr lang="en-US" sz="2100" dirty="0"/>
          </a:p>
          <a:p>
            <a:r>
              <a:rPr lang="en-US" dirty="0"/>
              <a:t>When a procedure is called, memory is allocated on the top of the stack to store that procedure’s variables</a:t>
            </a:r>
          </a:p>
          <a:p>
            <a:endParaRPr lang="en-US" dirty="0"/>
          </a:p>
          <a:p>
            <a:r>
              <a:rPr lang="en-US" dirty="0"/>
              <a:t>Stack frame (or </a:t>
            </a:r>
            <a:r>
              <a:rPr lang="en-US" b="1" dirty="0">
                <a:solidFill>
                  <a:schemeClr val="accent1"/>
                </a:solidFill>
              </a:rPr>
              <a:t>local variable frame</a:t>
            </a:r>
            <a:r>
              <a:rPr lang="en-US" dirty="0"/>
              <a:t>)</a:t>
            </a:r>
          </a:p>
          <a:p>
            <a:pPr lvl="1"/>
            <a:r>
              <a:rPr lang="en-US" sz="2100" dirty="0"/>
              <a:t>Area of the stack that belongs to a procedure that is being executed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504278-1FCF-D047-A3AF-C2F5F8A0899B}"/>
              </a:ext>
            </a:extLst>
          </p:cNvPr>
          <p:cNvSpPr/>
          <p:nvPr/>
        </p:nvSpPr>
        <p:spPr>
          <a:xfrm>
            <a:off x="166255" y="586183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Note</a:t>
            </a:r>
            <a:r>
              <a:rPr lang="en-US" dirty="0">
                <a:solidFill>
                  <a:schemeClr val="accent1"/>
                </a:solidFill>
              </a:rPr>
              <a:t>: When showing a bunch of memory locations as a vertical array of cells, higher address memory locations are on the bottom. However, when showing stacks as an array of cells, the higher memory addresses are toward the top. </a:t>
            </a:r>
          </a:p>
        </p:txBody>
      </p:sp>
    </p:spTree>
    <p:extLst>
      <p:ext uri="{BB962C8B-B14F-4D97-AF65-F5344CB8AC3E}">
        <p14:creationId xmlns:p14="http://schemas.microsoft.com/office/powerpoint/2010/main" val="132515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Local Variable (LV) Stack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96164"/>
            <a:ext cx="8839199" cy="5772738"/>
          </a:xfrm>
        </p:spPr>
        <p:txBody>
          <a:bodyPr>
            <a:normAutofit/>
          </a:bodyPr>
          <a:lstStyle/>
          <a:p>
            <a:r>
              <a:rPr lang="en-US" sz="2000" dirty="0"/>
              <a:t>Reserve some section of main memory to hold the stack</a:t>
            </a:r>
          </a:p>
          <a:p>
            <a:r>
              <a:rPr lang="en-US" sz="2000" dirty="0"/>
              <a:t>We use a register (</a:t>
            </a:r>
            <a:r>
              <a:rPr lang="en-US" sz="2000" b="1" dirty="0">
                <a:solidFill>
                  <a:schemeClr val="accent1"/>
                </a:solidFill>
              </a:rPr>
              <a:t>SP</a:t>
            </a:r>
            <a:r>
              <a:rPr lang="en-US" sz="2000" dirty="0"/>
              <a:t>) to keep track of the top of the stack</a:t>
            </a:r>
          </a:p>
          <a:p>
            <a:r>
              <a:rPr lang="en-US" sz="2000" dirty="0"/>
              <a:t>Another register (</a:t>
            </a:r>
            <a:r>
              <a:rPr lang="en-US" sz="2000" b="1" dirty="0">
                <a:solidFill>
                  <a:schemeClr val="accent1"/>
                </a:solidFill>
              </a:rPr>
              <a:t>LV</a:t>
            </a:r>
            <a:r>
              <a:rPr lang="en-US" sz="2000" dirty="0"/>
              <a:t>) holds the address of the current local stack from (where the local variables begin in main memory)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DE478FA-9001-6D40-874F-C51F59E04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71" y="2480165"/>
            <a:ext cx="8390965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D0C7EE-E60F-C14B-A907-42B7B90412AB}"/>
              </a:ext>
            </a:extLst>
          </p:cNvPr>
          <p:cNvSpPr txBox="1">
            <a:spLocks/>
          </p:cNvSpPr>
          <p:nvPr/>
        </p:nvSpPr>
        <p:spPr>
          <a:xfrm>
            <a:off x="152400" y="5064347"/>
            <a:ext cx="8839199" cy="5772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/>
              <a:t>Method A</a:t>
            </a:r>
            <a:r>
              <a:rPr lang="en-US" sz="1800" i="1" dirty="0"/>
              <a:t> </a:t>
            </a:r>
            <a:r>
              <a:rPr lang="en-US" sz="1800" dirty="0"/>
              <a:t>called which has 3 local variables</a:t>
            </a:r>
          </a:p>
          <a:p>
            <a:pPr marL="9144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/>
              <a:t>A calls B which has 4 local variables</a:t>
            </a:r>
          </a:p>
          <a:p>
            <a:pPr marL="9144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/>
              <a:t>B calls C which has 2 local variables</a:t>
            </a:r>
          </a:p>
          <a:p>
            <a:pPr marL="9144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/>
              <a:t>C returns</a:t>
            </a:r>
          </a:p>
          <a:p>
            <a:pPr marL="9144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/>
              <a:t>B returns</a:t>
            </a:r>
          </a:p>
          <a:p>
            <a:pPr marL="9144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/>
              <a:t>A calls D which has 5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237817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Operand Stacks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5482"/>
            <a:ext cx="8839199" cy="5942518"/>
          </a:xfrm>
        </p:spPr>
        <p:txBody>
          <a:bodyPr>
            <a:normAutofit/>
          </a:bodyPr>
          <a:lstStyle/>
          <a:p>
            <a:r>
              <a:rPr lang="en-US" sz="2000" dirty="0"/>
              <a:t>Stacks are also useful for computing arithmetic expressions</a:t>
            </a:r>
          </a:p>
          <a:p>
            <a:r>
              <a:rPr lang="en-US" sz="2000" dirty="0"/>
              <a:t>Using a stack to compute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We can intermix local variable stack frames and operand stacks</a:t>
            </a:r>
          </a:p>
          <a:p>
            <a:r>
              <a:rPr lang="en-US" sz="2000" dirty="0"/>
              <a:t>All machines use a stack for storing local variable frames, but most don’t use a stack for arithmetic expressions (IJVM does)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D0C7EE-E60F-C14B-A907-42B7B90412AB}"/>
              </a:ext>
            </a:extLst>
          </p:cNvPr>
          <p:cNvSpPr txBox="1">
            <a:spLocks/>
          </p:cNvSpPr>
          <p:nvPr/>
        </p:nvSpPr>
        <p:spPr>
          <a:xfrm>
            <a:off x="628650" y="1785160"/>
            <a:ext cx="2057400" cy="4571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ndale Mono" panose="020B0509000000000004" pitchFamily="49" charset="0"/>
                <a:cs typeface="Courier New" panose="02070309020205020404" pitchFamily="49" charset="0"/>
              </a:rPr>
              <a:t>a1 = a2 + a3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A5032A-E5ED-A841-A092-96A8DF562E70}"/>
              </a:ext>
            </a:extLst>
          </p:cNvPr>
          <p:cNvSpPr txBox="1">
            <a:spLocks/>
          </p:cNvSpPr>
          <p:nvPr/>
        </p:nvSpPr>
        <p:spPr>
          <a:xfrm>
            <a:off x="295665" y="2319582"/>
            <a:ext cx="8839199" cy="1456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Push a2 onto stack</a:t>
            </a:r>
          </a:p>
          <a:p>
            <a:pPr marL="9144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Push a3 onto stack</a:t>
            </a:r>
          </a:p>
          <a:p>
            <a:pPr marL="9144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Remove and add top two words on the stack, putting result onto stack</a:t>
            </a:r>
          </a:p>
          <a:p>
            <a:pPr marL="9144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Pop stack and store into a1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1A1C0B6-8300-884C-9DED-0A7637EF9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826" y="3712133"/>
            <a:ext cx="7086824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97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915482"/>
            <a:ext cx="8695935" cy="5942518"/>
          </a:xfrm>
        </p:spPr>
        <p:txBody>
          <a:bodyPr>
            <a:normAutofit/>
          </a:bodyPr>
          <a:lstStyle/>
          <a:p>
            <a:r>
              <a:rPr lang="en-US" sz="1800" dirty="0"/>
              <a:t>No memory addresses are used directly at the ISA level</a:t>
            </a:r>
          </a:p>
          <a:p>
            <a:r>
              <a:rPr lang="en-US" sz="1800" dirty="0"/>
              <a:t>All variable references are relative to some base address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Areas:</a:t>
            </a:r>
          </a:p>
          <a:p>
            <a:r>
              <a:rPr lang="en-US" sz="1800" b="1" dirty="0">
                <a:solidFill>
                  <a:schemeClr val="accent1"/>
                </a:solidFill>
              </a:rPr>
              <a:t>Constant Pool</a:t>
            </a:r>
          </a:p>
          <a:p>
            <a:pPr lvl="1"/>
            <a:r>
              <a:rPr lang="en-US" dirty="0"/>
              <a:t>Read-only</a:t>
            </a:r>
          </a:p>
          <a:p>
            <a:pPr lvl="1"/>
            <a:r>
              <a:rPr lang="en-US" dirty="0"/>
              <a:t>Stores constants and strings</a:t>
            </a:r>
          </a:p>
          <a:p>
            <a:pPr lvl="1"/>
            <a:r>
              <a:rPr lang="en-US" dirty="0"/>
              <a:t>Loaded when the program is brought into memory</a:t>
            </a:r>
          </a:p>
          <a:p>
            <a:pPr lvl="1"/>
            <a:r>
              <a:rPr lang="en-US" b="1" dirty="0"/>
              <a:t>CPP</a:t>
            </a:r>
            <a:r>
              <a:rPr lang="en-US" dirty="0"/>
              <a:t> points to the beginning of the constant pool</a:t>
            </a:r>
          </a:p>
          <a:p>
            <a:pPr lvl="1"/>
            <a:endParaRPr lang="en-US" dirty="0"/>
          </a:p>
          <a:p>
            <a:r>
              <a:rPr lang="en-US" sz="1800" b="1" dirty="0">
                <a:solidFill>
                  <a:schemeClr val="accent1"/>
                </a:solidFill>
              </a:rPr>
              <a:t>Local Variable Frame &amp; Operand Stack</a:t>
            </a:r>
          </a:p>
          <a:p>
            <a:pPr lvl="1"/>
            <a:r>
              <a:rPr lang="en-US" dirty="0"/>
              <a:t>Area of the call stack between </a:t>
            </a:r>
            <a:r>
              <a:rPr lang="en-US" b="1" dirty="0"/>
              <a:t>LV</a:t>
            </a:r>
            <a:r>
              <a:rPr lang="en-US" dirty="0"/>
              <a:t> and </a:t>
            </a:r>
            <a:r>
              <a:rPr lang="en-US" b="1" dirty="0"/>
              <a:t>SP</a:t>
            </a:r>
          </a:p>
          <a:p>
            <a:pPr lvl="1"/>
            <a:endParaRPr lang="en-US" b="1" dirty="0"/>
          </a:p>
          <a:p>
            <a:r>
              <a:rPr lang="en-US" sz="1800" b="1" dirty="0">
                <a:solidFill>
                  <a:schemeClr val="accent1"/>
                </a:solidFill>
              </a:rPr>
              <a:t>Method Area (the code)</a:t>
            </a:r>
          </a:p>
          <a:p>
            <a:pPr lvl="1"/>
            <a:r>
              <a:rPr lang="en-US" dirty="0"/>
              <a:t>Contains the program itself</a:t>
            </a:r>
          </a:p>
          <a:p>
            <a:pPr lvl="1"/>
            <a:r>
              <a:rPr lang="en-US" dirty="0"/>
              <a:t>Often called “text segment” in UNIX processes</a:t>
            </a:r>
          </a:p>
          <a:p>
            <a:pPr lvl="1"/>
            <a:r>
              <a:rPr lang="en-US" dirty="0"/>
              <a:t>Treated as a byte array</a:t>
            </a:r>
          </a:p>
          <a:p>
            <a:pPr lvl="1"/>
            <a:r>
              <a:rPr lang="en-US" b="1" dirty="0"/>
              <a:t>PC</a:t>
            </a:r>
            <a:r>
              <a:rPr lang="en-US" dirty="0"/>
              <a:t> stores the address of the instruction to be fetched out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IJVM Memory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F5CFB988-BF06-0C4D-A30C-72E2C8168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93" r="68596"/>
          <a:stretch/>
        </p:blipFill>
        <p:spPr bwMode="auto">
          <a:xfrm>
            <a:off x="7456395" y="1582134"/>
            <a:ext cx="1669564" cy="143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0EBB5853-8A92-624E-AF19-77A19FB4A0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9" r="32167"/>
          <a:stretch/>
        </p:blipFill>
        <p:spPr bwMode="auto">
          <a:xfrm>
            <a:off x="6137518" y="3112081"/>
            <a:ext cx="1669564" cy="265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49C61B59-5282-5540-BF6D-3E3E23574C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17" t="19924"/>
          <a:stretch/>
        </p:blipFill>
        <p:spPr bwMode="auto">
          <a:xfrm>
            <a:off x="7418522" y="4729426"/>
            <a:ext cx="1540865" cy="212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100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249259"/>
              </p:ext>
            </p:extLst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IADD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sum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INVOKEVIRTUAL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Return from method with integer value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780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310327"/>
              </p:ext>
            </p:extLst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Push a byte onto stack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IADD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sum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ILOAD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Push local variable onto stack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INVOKEVIRTUAL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IRETURN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Return from method with integer value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ISTORE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variable name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word from stack and store in local variable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LDC_W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Push constant from constant pool onto stack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7A7082-07CE-3046-85C7-9B02E8DB16FF}"/>
              </a:ext>
            </a:extLst>
          </p:cNvPr>
          <p:cNvSpPr txBox="1"/>
          <p:nvPr/>
        </p:nvSpPr>
        <p:spPr>
          <a:xfrm>
            <a:off x="2499136" y="1818542"/>
            <a:ext cx="4399877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9850">
            <a:solidFill>
              <a:schemeClr val="accent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Push a value onto the stack</a:t>
            </a:r>
            <a:br>
              <a:rPr lang="en-US" dirty="0"/>
            </a:br>
            <a:r>
              <a:rPr lang="en-US" dirty="0"/>
              <a:t>or</a:t>
            </a:r>
          </a:p>
          <a:p>
            <a:pPr algn="ctr"/>
            <a:r>
              <a:rPr lang="en-US" dirty="0"/>
              <a:t>Pop from the stack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4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31780</TotalTime>
  <Words>2973</Words>
  <Application>Microsoft Macintosh PowerPoint</Application>
  <PresentationFormat>On-screen Show (4:3)</PresentationFormat>
  <Paragraphs>883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Andale Mono</vt:lpstr>
      <vt:lpstr>Arial</vt:lpstr>
      <vt:lpstr>Calibri</vt:lpstr>
      <vt:lpstr>Calibri Light</vt:lpstr>
      <vt:lpstr>Office Theme</vt:lpstr>
      <vt:lpstr>Microarchitecture Level</vt:lpstr>
      <vt:lpstr>An example ISA: IJVM</vt:lpstr>
      <vt:lpstr>Example</vt:lpstr>
      <vt:lpstr>The Stack</vt:lpstr>
      <vt:lpstr>Local Variable (LV) Stack Frames</vt:lpstr>
      <vt:lpstr>Operand Stacks</vt:lpstr>
      <vt:lpstr>IJVM Memory Model</vt:lpstr>
      <vt:lpstr>IJVM Instruction Set</vt:lpstr>
      <vt:lpstr>IJVM Instruction Set</vt:lpstr>
      <vt:lpstr>IJVM Instruction Set</vt:lpstr>
      <vt:lpstr>IJVM Instruction Set</vt:lpstr>
      <vt:lpstr>IJVM Instruction Set</vt:lpstr>
      <vt:lpstr>IJVM Instruction Set</vt:lpstr>
      <vt:lpstr>IJVM Instruction Set</vt:lpstr>
      <vt:lpstr>IJVM Instruction Set</vt:lpstr>
      <vt:lpstr>Note the difference between IJVM instructions and the single cycle microinstruction   It will take a few microinstructions to implement each IJVM instruction </vt:lpstr>
      <vt:lpstr>Java to IJVM Conversion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83</cp:revision>
  <cp:lastPrinted>2021-08-27T16:12:24Z</cp:lastPrinted>
  <dcterms:created xsi:type="dcterms:W3CDTF">2021-08-22T21:24:08Z</dcterms:created>
  <dcterms:modified xsi:type="dcterms:W3CDTF">2021-10-20T16:10:20Z</dcterms:modified>
</cp:coreProperties>
</file>