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23"/>
  </p:notesMasterIdLst>
  <p:sldIdLst>
    <p:sldId id="256" r:id="rId2"/>
    <p:sldId id="335" r:id="rId3"/>
    <p:sldId id="375" r:id="rId4"/>
    <p:sldId id="363" r:id="rId5"/>
    <p:sldId id="377" r:id="rId6"/>
    <p:sldId id="378" r:id="rId7"/>
    <p:sldId id="379" r:id="rId8"/>
    <p:sldId id="370" r:id="rId9"/>
    <p:sldId id="364" r:id="rId10"/>
    <p:sldId id="369" r:id="rId11"/>
    <p:sldId id="365" r:id="rId12"/>
    <p:sldId id="380" r:id="rId13"/>
    <p:sldId id="381" r:id="rId14"/>
    <p:sldId id="383" r:id="rId15"/>
    <p:sldId id="366" r:id="rId16"/>
    <p:sldId id="374" r:id="rId17"/>
    <p:sldId id="367" r:id="rId18"/>
    <p:sldId id="382" r:id="rId19"/>
    <p:sldId id="385" r:id="rId20"/>
    <p:sldId id="384" r:id="rId21"/>
    <p:sldId id="38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35"/>
    <p:restoredTop sz="93042"/>
  </p:normalViewPr>
  <p:slideViewPr>
    <p:cSldViewPr snapToGrid="0" snapToObjects="1">
      <p:cViewPr varScale="1">
        <p:scale>
          <a:sx n="138" d="100"/>
          <a:sy n="138" d="100"/>
        </p:scale>
        <p:origin x="1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10/17/21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39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Implicit: no explicit clock pulses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12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3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27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84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38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85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Left: data path</a:t>
            </a:r>
          </a:p>
          <a:p>
            <a:r>
              <a:rPr lang="en-US" dirty="0"/>
              <a:t>Right: Control section</a:t>
            </a:r>
          </a:p>
          <a:p>
            <a:r>
              <a:rPr lang="en-US" dirty="0"/>
              <a:t>Some things haven’t yet been explained (e.g., MPC, MIR, high-bit, JMPC, … )</a:t>
            </a:r>
          </a:p>
          <a:p>
            <a:r>
              <a:rPr lang="en-US" dirty="0"/>
              <a:t>By the end, all of this should be understood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461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02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76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411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Left: data path</a:t>
            </a:r>
          </a:p>
          <a:p>
            <a:r>
              <a:rPr lang="en-US" dirty="0"/>
              <a:t>Right: Control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7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0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5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5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35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45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30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10/17/21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10/17/21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10/17/21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10/17/21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10/17/21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10/17/21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10/17/21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10/17/21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10/17/21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10/17/21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10/17/21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10/17/21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6392"/>
          </a:xfrm>
        </p:spPr>
        <p:txBody>
          <a:bodyPr/>
          <a:lstStyle/>
          <a:p>
            <a:r>
              <a:rPr lang="en-US" dirty="0"/>
              <a:t>Microarchitecture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05676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4.1</a:t>
            </a:r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BB254C0-CD55-FA45-93B9-309BE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948" y="1594428"/>
            <a:ext cx="6394908" cy="4985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C2FF6-67DC-4D4C-AD3C-5B4F3CE2A309}"/>
              </a:ext>
            </a:extLst>
          </p:cNvPr>
          <p:cNvSpPr/>
          <p:nvPr/>
        </p:nvSpPr>
        <p:spPr>
          <a:xfrm>
            <a:off x="559144" y="4800054"/>
            <a:ext cx="7917591" cy="877614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AC791E-D04A-1F47-B8C5-839DBEDA2570}"/>
              </a:ext>
            </a:extLst>
          </p:cNvPr>
          <p:cNvSpPr txBox="1"/>
          <p:nvPr/>
        </p:nvSpPr>
        <p:spPr>
          <a:xfrm>
            <a:off x="1291211" y="4347145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IJVM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449BC-20CD-F241-88A6-6369F7128868}"/>
              </a:ext>
            </a:extLst>
          </p:cNvPr>
          <p:cNvSpPr txBox="1"/>
          <p:nvPr/>
        </p:nvSpPr>
        <p:spPr>
          <a:xfrm>
            <a:off x="1294432" y="5238861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Mic-1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015C01-54B7-7C44-88C6-4AD1AF03A4AF}"/>
              </a:ext>
            </a:extLst>
          </p:cNvPr>
          <p:cNvSpPr txBox="1"/>
          <p:nvPr/>
        </p:nvSpPr>
        <p:spPr>
          <a:xfrm>
            <a:off x="1029887" y="3943072"/>
            <a:ext cx="1160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accent1"/>
                </a:solidFill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ALU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996164"/>
            <a:ext cx="4495409" cy="5360187"/>
          </a:xfrm>
        </p:spPr>
        <p:txBody>
          <a:bodyPr>
            <a:normAutofit/>
          </a:bodyPr>
          <a:lstStyle/>
          <a:p>
            <a:r>
              <a:rPr lang="en-US" sz="2000" dirty="0"/>
              <a:t>6 control lines</a:t>
            </a:r>
          </a:p>
          <a:p>
            <a:r>
              <a:rPr lang="en-US" sz="2000" dirty="0"/>
              <a:t>2 inputs – Buses A and B</a:t>
            </a:r>
          </a:p>
          <a:p>
            <a:pPr lvl="1"/>
            <a:r>
              <a:rPr lang="en-US" sz="2000" dirty="0"/>
              <a:t>A input is holding register H</a:t>
            </a:r>
          </a:p>
          <a:p>
            <a:pPr lvl="1"/>
            <a:r>
              <a:rPr lang="en-US" sz="2000" dirty="0"/>
              <a:t>B input can be from one of the 9 sources attached to the bus</a:t>
            </a:r>
          </a:p>
          <a:p>
            <a:pPr lvl="1"/>
            <a:r>
              <a:rPr lang="en-US" sz="2000" dirty="0"/>
              <a:t>Loading H</a:t>
            </a:r>
          </a:p>
          <a:p>
            <a:pPr lvl="2"/>
            <a:r>
              <a:rPr lang="en-US" sz="2000" dirty="0"/>
              <a:t>Pass the value to load through B</a:t>
            </a:r>
          </a:p>
          <a:p>
            <a:pPr lvl="2"/>
            <a:r>
              <a:rPr lang="en-US" sz="2000" dirty="0"/>
              <a:t>Use addition, except with ENA set to 0 which forces A to be 0</a:t>
            </a:r>
          </a:p>
          <a:p>
            <a:r>
              <a:rPr lang="en-US" sz="2000" dirty="0"/>
              <a:t>1 output – Bus C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9113D6-AA6F-814E-9470-8D3C9011A335}"/>
              </a:ext>
            </a:extLst>
          </p:cNvPr>
          <p:cNvSpPr txBox="1">
            <a:spLocks/>
          </p:cNvSpPr>
          <p:nvPr/>
        </p:nvSpPr>
        <p:spPr>
          <a:xfrm>
            <a:off x="5007184" y="5238320"/>
            <a:ext cx="3841150" cy="1300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Useful combinations of ALU signals and the function performed.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5F229B89-E947-CE45-80B8-45031BFE2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075" y="740931"/>
            <a:ext cx="4162425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622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59A41EA8-3539-D44B-BA1A-C31D41A9FE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5"/>
          <a:stretch/>
        </p:blipFill>
        <p:spPr bwMode="auto">
          <a:xfrm>
            <a:off x="473653" y="2781300"/>
            <a:ext cx="6915150" cy="3987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 timing – steps (with </a:t>
            </a:r>
            <a:r>
              <a:rPr lang="en-US" dirty="0" err="1"/>
              <a:t>subcycle</a:t>
            </a:r>
            <a:r>
              <a:rPr lang="en-US" dirty="0"/>
              <a:t> length)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763195"/>
            <a:ext cx="8552669" cy="5360187"/>
          </a:xfrm>
        </p:spPr>
        <p:txBody>
          <a:bodyPr>
            <a:normAutofit/>
          </a:bodyPr>
          <a:lstStyle/>
          <a:p>
            <a:pPr marL="685800" lvl="1" indent="-342900">
              <a:buFont typeface="+mj-lt"/>
              <a:buAutoNum type="arabicPeriod"/>
            </a:pPr>
            <a:r>
              <a:rPr lang="en-US" dirty="0"/>
              <a:t>Control signals are set up </a:t>
            </a:r>
            <a:r>
              <a:rPr lang="en-US" altLang="en-US" dirty="0">
                <a:solidFill>
                  <a:schemeClr val="accent1"/>
                </a:solidFill>
              </a:rPr>
              <a:t>(</a:t>
            </a:r>
            <a:r>
              <a:rPr lang="en-US" altLang="en-US" dirty="0" err="1">
                <a:solidFill>
                  <a:schemeClr val="accent1"/>
                </a:solidFill>
              </a:rPr>
              <a:t>Δw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Registers are loaded onto the B bus </a:t>
            </a:r>
            <a:r>
              <a:rPr lang="en-US" altLang="en-US" dirty="0">
                <a:solidFill>
                  <a:schemeClr val="accent1"/>
                </a:solidFill>
              </a:rPr>
              <a:t>(</a:t>
            </a:r>
            <a:r>
              <a:rPr lang="en-US" altLang="en-US" dirty="0" err="1">
                <a:solidFill>
                  <a:schemeClr val="accent1"/>
                </a:solidFill>
              </a:rPr>
              <a:t>Δx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The ALU and shifter operate </a:t>
            </a:r>
            <a:r>
              <a:rPr lang="en-US" altLang="en-US" dirty="0">
                <a:solidFill>
                  <a:schemeClr val="accent1"/>
                </a:solidFill>
              </a:rPr>
              <a:t>(</a:t>
            </a:r>
            <a:r>
              <a:rPr lang="en-US" altLang="en-US" dirty="0" err="1">
                <a:solidFill>
                  <a:schemeClr val="accent1"/>
                </a:solidFill>
              </a:rPr>
              <a:t>Δy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Results propagate along the C bus back to the registers </a:t>
            </a:r>
            <a:r>
              <a:rPr lang="en-US" altLang="en-US" dirty="0">
                <a:solidFill>
                  <a:schemeClr val="accent1"/>
                </a:solidFill>
              </a:rPr>
              <a:t>(</a:t>
            </a:r>
            <a:r>
              <a:rPr lang="en-US" altLang="en-US" dirty="0" err="1">
                <a:solidFill>
                  <a:schemeClr val="accent1"/>
                </a:solidFill>
              </a:rPr>
              <a:t>Δz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sz="1800" dirty="0"/>
              <a:t>Timing of steps is </a:t>
            </a:r>
            <a:r>
              <a:rPr lang="en-US" sz="1800" i="1" dirty="0">
                <a:solidFill>
                  <a:schemeClr val="accent1"/>
                </a:solidFill>
              </a:rPr>
              <a:t>implicit</a:t>
            </a:r>
            <a:r>
              <a:rPr lang="en-US" sz="1800" dirty="0"/>
              <a:t> within 1 clock cycle, which is timed by propagation time. That is, no explicit clock pulse triggers the </a:t>
            </a:r>
            <a:r>
              <a:rPr lang="en-US" sz="1800" dirty="0" err="1"/>
              <a:t>subcycles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10BCB7-3231-4944-896C-7A99342CDE76}"/>
              </a:ext>
            </a:extLst>
          </p:cNvPr>
          <p:cNvSpPr txBox="1">
            <a:spLocks/>
          </p:cNvSpPr>
          <p:nvPr/>
        </p:nvSpPr>
        <p:spPr>
          <a:xfrm>
            <a:off x="5243351" y="5148419"/>
            <a:ext cx="4290905" cy="72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Timing diagram of one data path cycle.</a:t>
            </a:r>
          </a:p>
        </p:txBody>
      </p:sp>
    </p:spTree>
    <p:extLst>
      <p:ext uri="{BB962C8B-B14F-4D97-AF65-F5344CB8AC3E}">
        <p14:creationId xmlns:p14="http://schemas.microsoft.com/office/powerpoint/2010/main" val="411636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804545"/>
            <a:ext cx="3819135" cy="4252364"/>
          </a:xfrm>
        </p:spPr>
        <p:txBody>
          <a:bodyPr>
            <a:normAutofit/>
          </a:bodyPr>
          <a:lstStyle/>
          <a:p>
            <a:r>
              <a:rPr lang="en-US" sz="2000" dirty="0"/>
              <a:t>The basic hardware that the microprogram will control</a:t>
            </a:r>
          </a:p>
          <a:p>
            <a:r>
              <a:rPr lang="en-US" sz="2000" dirty="0"/>
              <a:t>Contains the ALU, its inputs, and its outputs</a:t>
            </a:r>
          </a:p>
          <a:p>
            <a:r>
              <a:rPr lang="en-US" sz="2000" dirty="0"/>
              <a:t>Access to these hardware elements can only be done at the microprogram level; ISA cannot manipulate this directly</a:t>
            </a:r>
          </a:p>
          <a:p>
            <a:r>
              <a:rPr lang="en-US" sz="2000" dirty="0"/>
              <a:t>Register names correspond to variables of the same name at the ISA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60D039-FB3D-414C-B841-76F687BC502B}"/>
              </a:ext>
            </a:extLst>
          </p:cNvPr>
          <p:cNvSpPr txBox="1">
            <a:spLocks/>
          </p:cNvSpPr>
          <p:nvPr/>
        </p:nvSpPr>
        <p:spPr>
          <a:xfrm>
            <a:off x="506607" y="6009516"/>
            <a:ext cx="3944938" cy="1423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The data path of the example microarchitecture used in this chapter.</a:t>
            </a:r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5" y="0"/>
            <a:ext cx="4835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14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804545"/>
            <a:ext cx="3819135" cy="4252364"/>
          </a:xfrm>
        </p:spPr>
        <p:txBody>
          <a:bodyPr>
            <a:normAutofit/>
          </a:bodyPr>
          <a:lstStyle/>
          <a:p>
            <a:r>
              <a:rPr lang="en-US" sz="2000" dirty="0"/>
              <a:t>The basic hardware that the microprogram will control</a:t>
            </a:r>
          </a:p>
          <a:p>
            <a:r>
              <a:rPr lang="en-US" sz="2000" dirty="0"/>
              <a:t>Contains the ALU, its inputs, and its outputs</a:t>
            </a:r>
          </a:p>
          <a:p>
            <a:r>
              <a:rPr lang="en-US" sz="2000" dirty="0"/>
              <a:t>Access to these hardware elements can only be done at the microprogram level; ISA cannot manipulate this directly</a:t>
            </a:r>
          </a:p>
          <a:p>
            <a:r>
              <a:rPr lang="en-US" sz="2000" dirty="0"/>
              <a:t>Register names correspond to variables of the same name at the ISA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60D039-FB3D-414C-B841-76F687BC502B}"/>
              </a:ext>
            </a:extLst>
          </p:cNvPr>
          <p:cNvSpPr txBox="1">
            <a:spLocks/>
          </p:cNvSpPr>
          <p:nvPr/>
        </p:nvSpPr>
        <p:spPr>
          <a:xfrm>
            <a:off x="506607" y="6009516"/>
            <a:ext cx="3944938" cy="1423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The data path of the example microarchitecture used in this chapter.</a:t>
            </a:r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5" y="0"/>
            <a:ext cx="4835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7F05DE6-472F-3745-AA7C-CD64B3A06E69}"/>
              </a:ext>
            </a:extLst>
          </p:cNvPr>
          <p:cNvSpPr/>
          <p:nvPr/>
        </p:nvSpPr>
        <p:spPr>
          <a:xfrm>
            <a:off x="4470823" y="4793673"/>
            <a:ext cx="4044527" cy="1975229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84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804545"/>
            <a:ext cx="3819135" cy="4252364"/>
          </a:xfrm>
        </p:spPr>
        <p:txBody>
          <a:bodyPr>
            <a:normAutofit/>
          </a:bodyPr>
          <a:lstStyle/>
          <a:p>
            <a:r>
              <a:rPr lang="en-US" sz="2000" dirty="0"/>
              <a:t>The basic hardware that the microprogram will control</a:t>
            </a:r>
          </a:p>
          <a:p>
            <a:r>
              <a:rPr lang="en-US" sz="2000" dirty="0"/>
              <a:t>Contains the ALU, its inputs, and its outputs</a:t>
            </a:r>
          </a:p>
          <a:p>
            <a:r>
              <a:rPr lang="en-US" sz="2000" dirty="0"/>
              <a:t>Access to these hardware elements can only be done at the microprogram level; ISA cannot manipulate this directly</a:t>
            </a:r>
          </a:p>
          <a:p>
            <a:r>
              <a:rPr lang="en-US" sz="2000" dirty="0"/>
              <a:t>Register names correspond to variables of the same name at the ISA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60D039-FB3D-414C-B841-76F687BC502B}"/>
              </a:ext>
            </a:extLst>
          </p:cNvPr>
          <p:cNvSpPr txBox="1">
            <a:spLocks/>
          </p:cNvSpPr>
          <p:nvPr/>
        </p:nvSpPr>
        <p:spPr>
          <a:xfrm>
            <a:off x="506607" y="6009516"/>
            <a:ext cx="3944938" cy="1423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The data path of the example microarchitecture used in this chapter.</a:t>
            </a:r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5" y="0"/>
            <a:ext cx="4835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7F05DE6-472F-3745-AA7C-CD64B3A06E69}"/>
              </a:ext>
            </a:extLst>
          </p:cNvPr>
          <p:cNvSpPr/>
          <p:nvPr/>
        </p:nvSpPr>
        <p:spPr>
          <a:xfrm>
            <a:off x="4308475" y="63145"/>
            <a:ext cx="4099555" cy="2172979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91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Memory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763195"/>
            <a:ext cx="8552669" cy="5360187"/>
          </a:xfrm>
        </p:spPr>
        <p:txBody>
          <a:bodyPr>
            <a:normAutofit/>
          </a:bodyPr>
          <a:lstStyle/>
          <a:p>
            <a:r>
              <a:rPr lang="en-US" sz="1800" dirty="0"/>
              <a:t>Memory takes time; reading on cycle </a:t>
            </a:r>
            <a:r>
              <a:rPr lang="en-US" sz="1800" i="1" dirty="0"/>
              <a:t>k</a:t>
            </a:r>
            <a:r>
              <a:rPr lang="en-US" sz="1800" dirty="0"/>
              <a:t> means data won’t be available until cycle </a:t>
            </a:r>
            <a:r>
              <a:rPr lang="en-US" sz="1800" i="1" dirty="0"/>
              <a:t>k+2</a:t>
            </a:r>
          </a:p>
          <a:p>
            <a:r>
              <a:rPr lang="en-US" altLang="en-US" sz="1800" dirty="0"/>
              <a:t>32-bit </a:t>
            </a:r>
            <a:r>
              <a:rPr lang="en-US" altLang="en-US" sz="1800" b="1" dirty="0"/>
              <a:t>word-addressable</a:t>
            </a:r>
            <a:r>
              <a:rPr lang="en-US" altLang="en-US" sz="1800" dirty="0"/>
              <a:t> memory port (data cache interface)</a:t>
            </a:r>
          </a:p>
          <a:p>
            <a:pPr lvl="1"/>
            <a:r>
              <a:rPr lang="en-US" dirty="0"/>
              <a:t>Controlled by </a:t>
            </a:r>
            <a:r>
              <a:rPr lang="en-US" b="1" dirty="0">
                <a:solidFill>
                  <a:schemeClr val="accent1"/>
                </a:solidFill>
              </a:rPr>
              <a:t>MAR</a:t>
            </a:r>
            <a:r>
              <a:rPr lang="en-US" dirty="0">
                <a:solidFill>
                  <a:schemeClr val="accent1"/>
                </a:solidFill>
              </a:rPr>
              <a:t> (</a:t>
            </a:r>
            <a:r>
              <a:rPr lang="en-US" b="1" dirty="0">
                <a:solidFill>
                  <a:schemeClr val="accent1"/>
                </a:solidFill>
              </a:rPr>
              <a:t>Memory Address Register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/>
                </a:solidFill>
              </a:rPr>
              <a:t>MDR</a:t>
            </a:r>
            <a:r>
              <a:rPr lang="en-US" dirty="0">
                <a:solidFill>
                  <a:schemeClr val="accent1"/>
                </a:solidFill>
              </a:rPr>
              <a:t> (</a:t>
            </a:r>
            <a:r>
              <a:rPr lang="en-US" b="1" dirty="0">
                <a:solidFill>
                  <a:schemeClr val="accent1"/>
                </a:solidFill>
              </a:rPr>
              <a:t>Memory Data Register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  <a:p>
            <a:r>
              <a:rPr lang="en-US" sz="1800" dirty="0"/>
              <a:t>8-bit </a:t>
            </a:r>
            <a:r>
              <a:rPr lang="en-US" sz="1800" b="1" dirty="0"/>
              <a:t>byte-addressable</a:t>
            </a:r>
            <a:r>
              <a:rPr lang="en-US" sz="1800" dirty="0"/>
              <a:t> memory port (instruction cache interface)</a:t>
            </a:r>
          </a:p>
          <a:p>
            <a:pPr lvl="1"/>
            <a:r>
              <a:rPr lang="en-US" dirty="0"/>
              <a:t>Controlled by </a:t>
            </a:r>
            <a:r>
              <a:rPr lang="en-US" b="1" dirty="0">
                <a:solidFill>
                  <a:schemeClr val="accent1"/>
                </a:solidFill>
              </a:rPr>
              <a:t>PC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register</a:t>
            </a:r>
            <a:r>
              <a:rPr lang="en-US" dirty="0"/>
              <a:t>, which reads 1 byte into the lower-order byte of </a:t>
            </a:r>
            <a:r>
              <a:rPr lang="en-US" b="1" dirty="0">
                <a:solidFill>
                  <a:schemeClr val="accent1"/>
                </a:solidFill>
              </a:rPr>
              <a:t>MBR</a:t>
            </a:r>
          </a:p>
          <a:p>
            <a:r>
              <a:rPr lang="en-US" sz="1800" dirty="0"/>
              <a:t>MAR contains word address; PC contains byte addresses</a:t>
            </a:r>
          </a:p>
          <a:p>
            <a:pPr lvl="1"/>
            <a:r>
              <a:rPr lang="en-US" dirty="0"/>
              <a:t>Putting a 2 in PC and starting a memory read will read </a:t>
            </a:r>
            <a:r>
              <a:rPr lang="en-US" b="1" dirty="0"/>
              <a:t>byte 2 </a:t>
            </a:r>
            <a:r>
              <a:rPr lang="en-US" dirty="0"/>
              <a:t>from memory and put it in the low-order 8 bits of MBR</a:t>
            </a:r>
          </a:p>
          <a:p>
            <a:pPr lvl="1"/>
            <a:r>
              <a:rPr lang="en-US" dirty="0"/>
              <a:t>Putting a 2 in MAR and starting a memory read will read</a:t>
            </a:r>
            <a:r>
              <a:rPr lang="en-US" b="1" dirty="0"/>
              <a:t> bytes 8-11 </a:t>
            </a:r>
            <a:r>
              <a:rPr lang="en-US" dirty="0"/>
              <a:t>(</a:t>
            </a:r>
            <a:r>
              <a:rPr lang="en-US" b="1" dirty="0"/>
              <a:t>i.e., word 2</a:t>
            </a:r>
            <a:r>
              <a:rPr lang="en-US" dirty="0"/>
              <a:t>) from memory and put them in MDR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15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AD3F7B5-40D2-214A-A187-F9528201A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07" y="4100945"/>
            <a:ext cx="7018124" cy="2465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B904961-FC55-5F42-B7B7-E99C04B71FE0}"/>
              </a:ext>
            </a:extLst>
          </p:cNvPr>
          <p:cNvSpPr/>
          <p:nvPr/>
        </p:nvSpPr>
        <p:spPr>
          <a:xfrm>
            <a:off x="1980007" y="6445529"/>
            <a:ext cx="4602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Mapping of the bits in MAR to the address bus.</a:t>
            </a:r>
          </a:p>
        </p:txBody>
      </p:sp>
    </p:spTree>
    <p:extLst>
      <p:ext uri="{BB962C8B-B14F-4D97-AF65-F5344CB8AC3E}">
        <p14:creationId xmlns:p14="http://schemas.microsoft.com/office/powerpoint/2010/main" val="2350353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Microinstruction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1B26C07-CCB2-2F49-B657-1112FCD2D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425767"/>
              </p:ext>
            </p:extLst>
          </p:nvPr>
        </p:nvGraphicFramePr>
        <p:xfrm>
          <a:off x="1831397" y="3501433"/>
          <a:ext cx="1371600" cy="320040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2868855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786788701"/>
                    </a:ext>
                  </a:extLst>
                </a:gridCol>
              </a:tblGrid>
              <a:tr h="444137">
                <a:tc>
                  <a:txBody>
                    <a:bodyPr/>
                    <a:lstStyle/>
                    <a:p>
                      <a:r>
                        <a:rPr lang="en-US" sz="1200" dirty="0"/>
                        <a:t>Binary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Value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Register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Enabled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6446993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0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MDR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4609021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1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PC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79126822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2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MBR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40077577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3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MBRU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2293336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4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SP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07683828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5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LV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96955893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6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CPP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31543605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7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TOS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64098281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8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OPC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41641269"/>
                  </a:ext>
                </a:extLst>
              </a:tr>
              <a:tr h="266482"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9 - 15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none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79943504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5D70F72-84CC-AE4E-A9C7-B94F695A6CCD}"/>
              </a:ext>
            </a:extLst>
          </p:cNvPr>
          <p:cNvSpPr/>
          <p:nvPr/>
        </p:nvSpPr>
        <p:spPr>
          <a:xfrm>
            <a:off x="295665" y="749205"/>
            <a:ext cx="84651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/>
              <a:t>Recall the control signals: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9 signals to control writing data from C bus into registers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1"/>
                </a:solidFill>
              </a:rPr>
              <a:t>9 signals to enable registers onto B bus for ALU input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8 signals to control ALU and shifter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3 memory control signals (not shown)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Total</a:t>
            </a:r>
            <a:r>
              <a:rPr lang="en-US" sz="1600" dirty="0"/>
              <a:t>: 29 control signals in microarchitecture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r>
              <a:rPr lang="en-US" altLang="en-US" sz="1600" dirty="0">
                <a:solidFill>
                  <a:schemeClr val="accent1"/>
                </a:solidFill>
              </a:rPr>
              <a:t>We can only put one register onto the B bus at the same time.</a:t>
            </a:r>
          </a:p>
          <a:p>
            <a:r>
              <a:rPr lang="en-US" altLang="en-US" sz="1600" dirty="0">
                <a:solidFill>
                  <a:schemeClr val="accent1"/>
                </a:solidFill>
              </a:rPr>
              <a:t>With a </a:t>
            </a:r>
            <a:r>
              <a:rPr lang="en-US" altLang="en-US" sz="1600" b="1" dirty="0">
                <a:solidFill>
                  <a:schemeClr val="accent1"/>
                </a:solidFill>
              </a:rPr>
              <a:t>decoder</a:t>
            </a:r>
            <a:r>
              <a:rPr lang="en-US" altLang="en-US" sz="1600" dirty="0">
                <a:solidFill>
                  <a:schemeClr val="accent1"/>
                </a:solidFill>
              </a:rPr>
              <a:t>, we can control the data path with just </a:t>
            </a:r>
            <a:r>
              <a:rPr lang="en-US" altLang="en-US" sz="1600" b="1" dirty="0">
                <a:solidFill>
                  <a:schemeClr val="accent1"/>
                </a:solidFill>
              </a:rPr>
              <a:t>24</a:t>
            </a:r>
            <a:r>
              <a:rPr lang="en-US" altLang="en-US" sz="1600" dirty="0">
                <a:solidFill>
                  <a:schemeClr val="accent1"/>
                </a:solidFill>
              </a:rPr>
              <a:t> control signals (29 – 9 + 4)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281905-98DE-7D4D-A9F9-D7B5384C3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181" y="3258126"/>
            <a:ext cx="3024910" cy="336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7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Microinstruction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763195"/>
            <a:ext cx="8552669" cy="5360187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36 bits: all necessary to carry out an instruction</a:t>
            </a:r>
          </a:p>
          <a:p>
            <a:r>
              <a:rPr lang="en-US" altLang="en-US" sz="1800" dirty="0"/>
              <a:t>Can be grouped into 6 categories</a:t>
            </a:r>
          </a:p>
          <a:p>
            <a:r>
              <a:rPr lang="en-US" altLang="en-US" sz="1800" dirty="0"/>
              <a:t>Determine next microinstruction</a:t>
            </a:r>
          </a:p>
          <a:p>
            <a:pPr lvl="1"/>
            <a:r>
              <a:rPr lang="en-US" b="1" dirty="0" err="1">
                <a:solidFill>
                  <a:schemeClr val="accent1"/>
                </a:solidFill>
              </a:rPr>
              <a:t>Addr</a:t>
            </a:r>
            <a:r>
              <a:rPr lang="en-US" dirty="0"/>
              <a:t> – address (in control store) of potential next microinstruction 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JAM</a:t>
            </a:r>
            <a:r>
              <a:rPr lang="en-US" dirty="0"/>
              <a:t> – determines how the next microinstruction is selected</a:t>
            </a:r>
          </a:p>
          <a:p>
            <a:r>
              <a:rPr lang="en-US" sz="1800" dirty="0"/>
              <a:t>Operate the data path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ALU</a:t>
            </a:r>
            <a:r>
              <a:rPr lang="en-US" dirty="0"/>
              <a:t> – ALU and shifter functions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C</a:t>
            </a:r>
            <a:r>
              <a:rPr lang="en-US" dirty="0"/>
              <a:t> – selects which registers are written from the C bus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Mem</a:t>
            </a:r>
            <a:r>
              <a:rPr lang="en-US" dirty="0"/>
              <a:t> – memory functions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B</a:t>
            </a:r>
            <a:r>
              <a:rPr lang="en-US" dirty="0"/>
              <a:t> – select the B bus 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17</a:t>
            </a:fld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B450964-F35D-A641-825C-D56B4907D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4072660"/>
            <a:ext cx="8128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39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579442" y="2975467"/>
            <a:ext cx="6139960" cy="907066"/>
          </a:xfrm>
        </p:spPr>
        <p:txBody>
          <a:bodyPr/>
          <a:lstStyle/>
          <a:p>
            <a:r>
              <a:rPr lang="en-US" dirty="0"/>
              <a:t>Complete Mic-1 Microarchitecture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18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DDB611C-DB8B-3C4E-BA18-79B015566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12" y="-1"/>
            <a:ext cx="6664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871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Microinstruction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980" y="1145308"/>
            <a:ext cx="8487437" cy="4895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800" dirty="0"/>
              <a:t>The </a:t>
            </a:r>
            <a:r>
              <a:rPr lang="en-US" altLang="en-US" sz="1800" b="1" dirty="0"/>
              <a:t>sequencer</a:t>
            </a:r>
            <a:r>
              <a:rPr lang="en-US" altLang="en-US" sz="1800" dirty="0"/>
              <a:t> must produce two kinds of information each cycle:</a:t>
            </a:r>
          </a:p>
          <a:p>
            <a:pPr marL="0" indent="0">
              <a:buFontTx/>
              <a:buChar char="•"/>
            </a:pPr>
            <a:r>
              <a:rPr lang="en-US" altLang="en-US" sz="1800" dirty="0"/>
              <a:t>   The state of every control signal in the system</a:t>
            </a:r>
          </a:p>
          <a:p>
            <a:pPr marL="0" indent="0">
              <a:buFontTx/>
              <a:buChar char="•"/>
            </a:pPr>
            <a:r>
              <a:rPr lang="en-US" altLang="en-US" sz="1800" dirty="0"/>
              <a:t>   The address of the microinstruction that is to be executed next</a:t>
            </a:r>
          </a:p>
          <a:p>
            <a:pPr marL="0" indent="0">
              <a:buFontTx/>
              <a:buChar char="•"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19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47C0BA8D-D8FB-544D-8F92-A8B69BFA3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83" y="3592944"/>
            <a:ext cx="8128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9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JVM versus IJVM ISA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6" y="1496291"/>
            <a:ext cx="8552670" cy="5272610"/>
          </a:xfrm>
        </p:spPr>
        <p:txBody>
          <a:bodyPr>
            <a:normAutofit/>
          </a:bodyPr>
          <a:lstStyle/>
          <a:p>
            <a:r>
              <a:rPr lang="en-US" sz="2000" dirty="0"/>
              <a:t>Java is a high-level object-oriented language; main goal is portability</a:t>
            </a:r>
          </a:p>
          <a:p>
            <a:r>
              <a:rPr lang="en-US" sz="2000" dirty="0"/>
              <a:t>Designers achieved this by defining </a:t>
            </a:r>
            <a:r>
              <a:rPr lang="en-US" sz="2000" b="1" dirty="0">
                <a:solidFill>
                  <a:schemeClr val="accent1"/>
                </a:solidFill>
              </a:rPr>
              <a:t>JVM</a:t>
            </a:r>
            <a:r>
              <a:rPr lang="en-US" sz="2000" dirty="0"/>
              <a:t> (Java Virtual Machine)</a:t>
            </a:r>
          </a:p>
          <a:p>
            <a:pPr lvl="1"/>
            <a:r>
              <a:rPr lang="en-US" sz="2000" dirty="0"/>
              <a:t>Machine could be implemented in hardware or software (common)</a:t>
            </a:r>
          </a:p>
          <a:p>
            <a:pPr lvl="1"/>
            <a:r>
              <a:rPr lang="en-US" sz="2000" dirty="0"/>
              <a:t>JVM is a low-level machine specification with a corresponding JVM ISA</a:t>
            </a:r>
          </a:p>
          <a:p>
            <a:r>
              <a:rPr lang="en-US" sz="2000" dirty="0"/>
              <a:t>An </a:t>
            </a:r>
            <a:r>
              <a:rPr lang="en-US" sz="2000" b="1" dirty="0">
                <a:solidFill>
                  <a:schemeClr val="accent1"/>
                </a:solidFill>
              </a:rPr>
              <a:t>ISA</a:t>
            </a:r>
            <a:r>
              <a:rPr lang="en-US" sz="2000" dirty="0"/>
              <a:t> specifies instructions that a CPU provides</a:t>
            </a:r>
          </a:p>
          <a:p>
            <a:r>
              <a:rPr lang="en-US" sz="2000" dirty="0"/>
              <a:t>Java programs are compiled into the ISA of this machine</a:t>
            </a:r>
          </a:p>
          <a:p>
            <a:r>
              <a:rPr lang="en-US" sz="2000" dirty="0"/>
              <a:t>Anywhere machine is implemented, you can run the code</a:t>
            </a:r>
          </a:p>
          <a:p>
            <a:r>
              <a:rPr lang="en-US" sz="2000" dirty="0"/>
              <a:t>You could compile other languages down into the JVM ISA code if you wanted (or write JVM ISA code directly)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chemeClr val="accent1"/>
                </a:solidFill>
              </a:rPr>
              <a:t>IJVM</a:t>
            </a:r>
            <a:r>
              <a:rPr lang="en-US" sz="2000" dirty="0"/>
              <a:t>: a subset of JVM which only has integer instructions</a:t>
            </a:r>
          </a:p>
          <a:p>
            <a:r>
              <a:rPr lang="en-US" sz="2000" dirty="0"/>
              <a:t>We look at a possible hardware implementation of IJVM</a:t>
            </a:r>
          </a:p>
          <a:p>
            <a:r>
              <a:rPr lang="en-US" sz="2000" dirty="0"/>
              <a:t>The hardware machine is called </a:t>
            </a:r>
            <a:r>
              <a:rPr lang="en-US" sz="2000" b="1" dirty="0">
                <a:solidFill>
                  <a:schemeClr val="accent1"/>
                </a:solidFill>
              </a:rPr>
              <a:t>Mic-1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pic>
        <p:nvPicPr>
          <p:cNvPr id="90114" name="Picture 2">
            <a:extLst>
              <a:ext uri="{FF2B5EF4-FFF2-40B4-BE49-F238E27FC236}">
                <a16:creationId xmlns:a16="http://schemas.microsoft.com/office/drawing/2014/main" id="{3BB082A6-D3A0-C046-8561-82EFB97CE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585" y="136524"/>
            <a:ext cx="627530" cy="111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966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Mic-1 Control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980" y="818614"/>
            <a:ext cx="8487437" cy="1052348"/>
          </a:xfrm>
        </p:spPr>
        <p:txBody>
          <a:bodyPr>
            <a:normAutofit/>
          </a:bodyPr>
          <a:lstStyle/>
          <a:p>
            <a:r>
              <a:rPr lang="en-US" altLang="en-US" sz="1600" dirty="0"/>
              <a:t>Abstractly, it contains the complete microprogram (all microinstructions needed to implement the entire IJVM ISA)</a:t>
            </a:r>
          </a:p>
          <a:p>
            <a:r>
              <a:rPr lang="en-US" sz="1600" dirty="0"/>
              <a:t>Contains 512 words (why we needed 9 address bits) each consisting of 36-bit instructions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20</a:t>
            </a:fld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B07DF8D-1D53-7D43-A7E6-8BEA9626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930" y="1762124"/>
            <a:ext cx="4362070" cy="509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8ECB25A-9CD4-C046-9E87-5DE9982C0A70}"/>
              </a:ext>
            </a:extLst>
          </p:cNvPr>
          <p:cNvSpPr txBox="1">
            <a:spLocks/>
          </p:cNvSpPr>
          <p:nvPr/>
        </p:nvSpPr>
        <p:spPr>
          <a:xfrm>
            <a:off x="203980" y="1742131"/>
            <a:ext cx="4535330" cy="5469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Very different from main memory:</a:t>
            </a:r>
          </a:p>
          <a:p>
            <a:pPr lvl="1"/>
            <a:r>
              <a:rPr lang="en-US" sz="1600" dirty="0"/>
              <a:t>Instructions in main memory are executed in address order (except for branches)</a:t>
            </a:r>
          </a:p>
          <a:p>
            <a:pPr lvl="1"/>
            <a:r>
              <a:rPr lang="en-US" sz="1600" dirty="0">
                <a:solidFill>
                  <a:schemeClr val="accent1"/>
                </a:solidFill>
              </a:rPr>
              <a:t>Microinstructions </a:t>
            </a:r>
            <a:r>
              <a:rPr lang="en-US" sz="1600" b="1" dirty="0">
                <a:solidFill>
                  <a:schemeClr val="accent1"/>
                </a:solidFill>
              </a:rPr>
              <a:t>are not</a:t>
            </a:r>
          </a:p>
          <a:p>
            <a:pPr lvl="1"/>
            <a:endParaRPr lang="en-US" sz="1600" b="1" dirty="0"/>
          </a:p>
          <a:p>
            <a:pPr marL="0" indent="0">
              <a:buNone/>
            </a:pPr>
            <a:r>
              <a:rPr lang="en-US" sz="1600" dirty="0"/>
              <a:t>Registers to execute the microprogram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MPC</a:t>
            </a:r>
            <a:r>
              <a:rPr lang="en-US" sz="1600" dirty="0"/>
              <a:t> (</a:t>
            </a:r>
            <a:r>
              <a:rPr lang="en-US" sz="1600" dirty="0" err="1"/>
              <a:t>MicroProgram</a:t>
            </a:r>
            <a:r>
              <a:rPr lang="en-US" sz="1600" dirty="0"/>
              <a:t> Counter): holds the 9-bit address of the next instruction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MIR</a:t>
            </a:r>
            <a:r>
              <a:rPr lang="en-US" sz="1600" dirty="0"/>
              <a:t> (</a:t>
            </a:r>
            <a:r>
              <a:rPr lang="en-US" sz="1600" dirty="0" err="1"/>
              <a:t>MicroInstruction</a:t>
            </a:r>
            <a:r>
              <a:rPr lang="en-US" sz="1600" dirty="0"/>
              <a:t> Register): holds currently executing microinstruction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To support branching instructions that are conditional based on the result of a computation, the three bits of the JAM field are used (</a:t>
            </a:r>
            <a:r>
              <a:rPr lang="en-US" sz="1600" b="1" dirty="0"/>
              <a:t>JAMN</a:t>
            </a:r>
            <a:r>
              <a:rPr lang="en-US" sz="1600" dirty="0"/>
              <a:t>, </a:t>
            </a:r>
            <a:r>
              <a:rPr lang="en-US" sz="1600" b="1" dirty="0"/>
              <a:t>JAMZ</a:t>
            </a:r>
            <a:r>
              <a:rPr lang="en-US" sz="1600" dirty="0"/>
              <a:t>, </a:t>
            </a:r>
            <a:r>
              <a:rPr lang="en-US" sz="1600" b="1" dirty="0"/>
              <a:t>JMPC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881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579442" y="2975467"/>
            <a:ext cx="6139960" cy="907066"/>
          </a:xfrm>
        </p:spPr>
        <p:txBody>
          <a:bodyPr/>
          <a:lstStyle/>
          <a:p>
            <a:r>
              <a:rPr lang="en-US" dirty="0"/>
              <a:t>Complete Mic-1 Microarchitecture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21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DDB611C-DB8B-3C4E-BA18-79B015566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12" y="-1"/>
            <a:ext cx="6664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84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Mic-1 Microprogram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96164"/>
            <a:ext cx="8839199" cy="5772738"/>
          </a:xfrm>
        </p:spPr>
        <p:txBody>
          <a:bodyPr>
            <a:normAutofit/>
          </a:bodyPr>
          <a:lstStyle/>
          <a:p>
            <a:r>
              <a:rPr lang="en-US" sz="2000" dirty="0"/>
              <a:t>This Mic-1 machine will have a microprogram in ROM</a:t>
            </a:r>
          </a:p>
          <a:p>
            <a:r>
              <a:rPr lang="en-US" sz="2000" dirty="0"/>
              <a:t>Responsible for fetching, decoding, and executing the individual IJVM instructions</a:t>
            </a:r>
          </a:p>
          <a:p>
            <a:r>
              <a:rPr lang="en-US" sz="2000" dirty="0"/>
              <a:t>Think of each ISA instruction as a function implemented by the microprogramming</a:t>
            </a:r>
          </a:p>
          <a:p>
            <a:r>
              <a:rPr lang="en-US" sz="2000" dirty="0"/>
              <a:t>Main program is an infinite loop which figures out what to execute next and executes it</a:t>
            </a:r>
          </a:p>
          <a:p>
            <a:r>
              <a:rPr lang="en-US" sz="2000" dirty="0"/>
              <a:t>Has </a:t>
            </a:r>
            <a:r>
              <a:rPr lang="en-US" sz="2000" b="1" dirty="0">
                <a:solidFill>
                  <a:schemeClr val="accent1"/>
                </a:solidFill>
              </a:rPr>
              <a:t>state</a:t>
            </a:r>
            <a:r>
              <a:rPr lang="en-US" sz="2000" dirty="0"/>
              <a:t> consisting of variables (registers), which can be accessed by all functions (instructions)</a:t>
            </a:r>
          </a:p>
          <a:p>
            <a:endParaRPr lang="en-US" sz="2000" dirty="0"/>
          </a:p>
          <a:p>
            <a:r>
              <a:rPr lang="en-US" sz="2000" dirty="0"/>
              <a:t>Each IJVM instruction does one simple thing: e.g., add, load from a memory location, etc.</a:t>
            </a:r>
          </a:p>
          <a:p>
            <a:r>
              <a:rPr lang="en-US" sz="2000" dirty="0"/>
              <a:t>Each IJVM instruction consists of a few fields (usually one or two):</a:t>
            </a:r>
          </a:p>
          <a:p>
            <a:pPr lvl="1"/>
            <a:r>
              <a:rPr lang="en-US" dirty="0"/>
              <a:t>First field is </a:t>
            </a:r>
            <a:r>
              <a:rPr lang="en-US" b="1" dirty="0"/>
              <a:t>opcode</a:t>
            </a:r>
            <a:r>
              <a:rPr lang="en-US" dirty="0"/>
              <a:t> (operation code) which specifies what type of instruction, e.g., add, load, branch</a:t>
            </a:r>
          </a:p>
          <a:p>
            <a:pPr lvl="1"/>
            <a:r>
              <a:rPr lang="en-US" dirty="0"/>
              <a:t>Second field, if it exists, will be the operand, e.g., on memory load, the address to load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6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804545"/>
            <a:ext cx="3819135" cy="4252364"/>
          </a:xfrm>
        </p:spPr>
        <p:txBody>
          <a:bodyPr>
            <a:normAutofit/>
          </a:bodyPr>
          <a:lstStyle/>
          <a:p>
            <a:r>
              <a:rPr lang="en-US" sz="2000" dirty="0"/>
              <a:t>The basic hardware that the microprogram will control</a:t>
            </a:r>
          </a:p>
          <a:p>
            <a:r>
              <a:rPr lang="en-US" sz="2000" dirty="0"/>
              <a:t>Contains the ALU, its inputs, and its outputs</a:t>
            </a:r>
          </a:p>
          <a:p>
            <a:r>
              <a:rPr lang="en-US" sz="2000" dirty="0"/>
              <a:t>Access to these hardware elements can only be done at the microprogram level; ISA cannot manipulate this directly</a:t>
            </a:r>
          </a:p>
          <a:p>
            <a:r>
              <a:rPr lang="en-US" sz="2000" dirty="0"/>
              <a:t>Register names correspond to variables of the same name at the ISA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60D039-FB3D-414C-B841-76F687BC502B}"/>
              </a:ext>
            </a:extLst>
          </p:cNvPr>
          <p:cNvSpPr txBox="1">
            <a:spLocks/>
          </p:cNvSpPr>
          <p:nvPr/>
        </p:nvSpPr>
        <p:spPr>
          <a:xfrm>
            <a:off x="506607" y="6009516"/>
            <a:ext cx="3944938" cy="1423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The data path of the example microarchitecture used in this chapter.</a:t>
            </a:r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5" y="0"/>
            <a:ext cx="4835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95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1266737"/>
            <a:ext cx="4012810" cy="481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u="sng" dirty="0"/>
              <a:t>Buses</a:t>
            </a:r>
          </a:p>
          <a:p>
            <a:r>
              <a:rPr lang="en-US" sz="1700" b="1" dirty="0">
                <a:solidFill>
                  <a:schemeClr val="accent1"/>
                </a:solidFill>
              </a:rPr>
              <a:t>A Bus</a:t>
            </a:r>
            <a:r>
              <a:rPr lang="en-US" sz="1700" dirty="0"/>
              <a:t> - Only contents of register </a:t>
            </a:r>
            <a:r>
              <a:rPr lang="en-US" sz="1700" b="1" dirty="0"/>
              <a:t>H</a:t>
            </a:r>
            <a:r>
              <a:rPr lang="en-US" sz="1700" dirty="0"/>
              <a:t> can go on this bus and it serves as left input of ALU </a:t>
            </a:r>
          </a:p>
          <a:p>
            <a:r>
              <a:rPr lang="en-US" sz="1700" b="1" dirty="0">
                <a:solidFill>
                  <a:schemeClr val="accent1"/>
                </a:solidFill>
              </a:rPr>
              <a:t>B Bus</a:t>
            </a:r>
            <a:r>
              <a:rPr lang="en-US" sz="1700" dirty="0"/>
              <a:t> - serves as right input to ALU; most registers can put their contents on this bus </a:t>
            </a:r>
          </a:p>
          <a:p>
            <a:r>
              <a:rPr lang="en-US" sz="1700" b="1" dirty="0">
                <a:solidFill>
                  <a:schemeClr val="accent1"/>
                </a:solidFill>
              </a:rPr>
              <a:t>C Bus</a:t>
            </a:r>
            <a:r>
              <a:rPr lang="en-US" sz="1700" dirty="0"/>
              <a:t> - carries ALU output back into registers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2"/>
          <a:stretch/>
        </p:blipFill>
        <p:spPr bwMode="auto">
          <a:xfrm>
            <a:off x="4308475" y="0"/>
            <a:ext cx="47246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20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1266737"/>
            <a:ext cx="4012810" cy="481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u="sng" dirty="0"/>
              <a:t>Registers</a:t>
            </a:r>
          </a:p>
          <a:p>
            <a:r>
              <a:rPr lang="en-US" sz="1700" dirty="0"/>
              <a:t>32 bit registers </a:t>
            </a:r>
          </a:p>
          <a:p>
            <a:r>
              <a:rPr lang="en-US" sz="1700" dirty="0"/>
              <a:t>each has one or two control inputs for outputting and loading the register </a:t>
            </a:r>
          </a:p>
          <a:p>
            <a:r>
              <a:rPr lang="en-US" sz="1700" dirty="0"/>
              <a:t>overview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MAR</a:t>
            </a:r>
            <a:r>
              <a:rPr lang="en-US" sz="1700" dirty="0"/>
              <a:t> - Memory Address register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MDR</a:t>
            </a:r>
            <a:r>
              <a:rPr lang="en-US" sz="1700" dirty="0"/>
              <a:t> - Memory Data Register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PC</a:t>
            </a:r>
            <a:r>
              <a:rPr lang="en-US" sz="1700" dirty="0"/>
              <a:t> - Program Counter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MBR</a:t>
            </a:r>
            <a:r>
              <a:rPr lang="en-US" sz="1700" dirty="0"/>
              <a:t> - Memory Buffer Register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SP</a:t>
            </a:r>
            <a:r>
              <a:rPr lang="en-US" sz="1700" dirty="0"/>
              <a:t> - Stack Pointer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LV</a:t>
            </a:r>
            <a:r>
              <a:rPr lang="en-US" sz="1700" dirty="0"/>
              <a:t> - Local Variable pointer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CPP</a:t>
            </a:r>
            <a:r>
              <a:rPr lang="en-US" sz="1700" dirty="0"/>
              <a:t> - Constant Pool Pointer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TOS</a:t>
            </a:r>
            <a:r>
              <a:rPr lang="en-US" sz="1700" dirty="0"/>
              <a:t> - Top of Stack register 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OPC</a:t>
            </a:r>
            <a:r>
              <a:rPr lang="en-US" sz="1700" dirty="0"/>
              <a:t> - </a:t>
            </a:r>
            <a:r>
              <a:rPr lang="en-US" sz="1700" dirty="0" err="1"/>
              <a:t>OpCode</a:t>
            </a:r>
            <a:r>
              <a:rPr lang="en-US" sz="1700" dirty="0"/>
              <a:t> register</a:t>
            </a:r>
          </a:p>
          <a:p>
            <a:pPr lvl="1"/>
            <a:r>
              <a:rPr lang="en-US" sz="1700" b="1" dirty="0">
                <a:solidFill>
                  <a:schemeClr val="accent1"/>
                </a:solidFill>
              </a:rPr>
              <a:t>H</a:t>
            </a:r>
            <a:r>
              <a:rPr lang="en-US" sz="1700" dirty="0"/>
              <a:t> - Holding Register is the left ALU input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2"/>
          <a:stretch/>
        </p:blipFill>
        <p:spPr bwMode="auto">
          <a:xfrm>
            <a:off x="4308475" y="0"/>
            <a:ext cx="47246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81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1266737"/>
            <a:ext cx="4126706" cy="481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u="sng" dirty="0"/>
              <a:t>Control Signals:</a:t>
            </a:r>
          </a:p>
          <a:p>
            <a:r>
              <a:rPr lang="en-US" sz="1600" dirty="0"/>
              <a:t>9 signals to control writing data from C bus into registers</a:t>
            </a:r>
          </a:p>
          <a:p>
            <a:r>
              <a:rPr lang="en-US" sz="1600" dirty="0"/>
              <a:t>9 signals to enable registers onto B bus for ALU input</a:t>
            </a:r>
          </a:p>
          <a:p>
            <a:r>
              <a:rPr lang="en-US" sz="1600" dirty="0"/>
              <a:t>8 signals to control ALU and shifter functions</a:t>
            </a:r>
          </a:p>
          <a:p>
            <a:r>
              <a:rPr lang="en-US" sz="1600" dirty="0"/>
              <a:t>3 memory control signals (not shown)</a:t>
            </a:r>
          </a:p>
          <a:p>
            <a:r>
              <a:rPr lang="en-US" sz="1600" b="1" dirty="0">
                <a:solidFill>
                  <a:schemeClr val="accent1"/>
                </a:solidFill>
              </a:rPr>
              <a:t>Total</a:t>
            </a:r>
            <a:r>
              <a:rPr lang="en-US" sz="1600" dirty="0">
                <a:solidFill>
                  <a:schemeClr val="accent1"/>
                </a:solidFill>
              </a:rPr>
              <a:t>: 29 control signals </a:t>
            </a:r>
            <a:r>
              <a:rPr lang="en-US" sz="1600" dirty="0"/>
              <a:t>in microarchitecture</a:t>
            </a:r>
            <a:endParaRPr lang="en-US" alt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  <p:pic>
        <p:nvPicPr>
          <p:cNvPr id="78850" name="Picture 2">
            <a:extLst>
              <a:ext uri="{FF2B5EF4-FFF2-40B4-BE49-F238E27FC236}">
                <a16:creationId xmlns:a16="http://schemas.microsoft.com/office/drawing/2014/main" id="{9CB65A6F-48D6-4149-BE14-E8E1C5B7F7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2"/>
          <a:stretch/>
        </p:blipFill>
        <p:spPr bwMode="auto">
          <a:xfrm>
            <a:off x="4308475" y="0"/>
            <a:ext cx="47246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27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ALU – identical to the one in Fig 3-18 &amp; Fig 3-19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05BCBD8-7CDB-F044-BD67-91E41CBC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6" y="1259546"/>
            <a:ext cx="9144000" cy="711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Figure 3-19. ALU slices connected to make a 32-bit ALU.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BBCD2B-06C7-C44E-82F8-D588D72F53DA}"/>
              </a:ext>
            </a:extLst>
          </p:cNvPr>
          <p:cNvSpPr txBox="1"/>
          <p:nvPr/>
        </p:nvSpPr>
        <p:spPr>
          <a:xfrm>
            <a:off x="295665" y="1161211"/>
            <a:ext cx="866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accent1"/>
                </a:solidFill>
              </a:rPr>
              <a:t>Recall:</a:t>
            </a:r>
          </a:p>
        </p:txBody>
      </p:sp>
      <p:pic>
        <p:nvPicPr>
          <p:cNvPr id="84994" name="Picture 2">
            <a:extLst>
              <a:ext uri="{FF2B5EF4-FFF2-40B4-BE49-F238E27FC236}">
                <a16:creationId xmlns:a16="http://schemas.microsoft.com/office/drawing/2014/main" id="{88FD3B6D-9890-744F-AC06-EF29D1BEE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14928"/>
            <a:ext cx="838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66DC1DA-FC1B-A344-94BE-09A8CE899938}"/>
              </a:ext>
            </a:extLst>
          </p:cNvPr>
          <p:cNvSpPr/>
          <p:nvPr/>
        </p:nvSpPr>
        <p:spPr>
          <a:xfrm>
            <a:off x="728796" y="3850866"/>
            <a:ext cx="74168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6 bits of ALU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F0</a:t>
            </a:r>
            <a:r>
              <a:rPr lang="en-US" sz="1600" dirty="0"/>
              <a:t> and </a:t>
            </a:r>
            <a:r>
              <a:rPr lang="en-US" sz="1600" b="1" dirty="0"/>
              <a:t>F1</a:t>
            </a:r>
            <a:r>
              <a:rPr lang="en-US" sz="1600" dirty="0"/>
              <a:t> - selects the ALU function: AND, OR, NOT or ADD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INVA</a:t>
            </a:r>
            <a:r>
              <a:rPr lang="en-US" sz="1600" dirty="0"/>
              <a:t> - complement A input (one's complement)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ENA</a:t>
            </a:r>
            <a:r>
              <a:rPr lang="en-US" sz="1600" dirty="0"/>
              <a:t> - enable the A input (else zero)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ENB</a:t>
            </a:r>
            <a:r>
              <a:rPr lang="en-US" sz="1600" dirty="0"/>
              <a:t> - enable the B input (else zero)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INC</a:t>
            </a:r>
            <a:r>
              <a:rPr lang="en-US" sz="1600" dirty="0"/>
              <a:t> - lowest order carry in bit (allows adding 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Not all 64 combinations of the ALU input control do something useful.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dirty="0"/>
              <a:t>2 ALU status output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</a:t>
            </a:r>
            <a:r>
              <a:rPr lang="en-US" sz="1600" dirty="0"/>
              <a:t> - negative flag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Z</a:t>
            </a:r>
            <a:r>
              <a:rPr lang="en-US" sz="1600" dirty="0"/>
              <a:t> - zero flag </a:t>
            </a:r>
          </a:p>
        </p:txBody>
      </p:sp>
    </p:spTree>
    <p:extLst>
      <p:ext uri="{BB962C8B-B14F-4D97-AF65-F5344CB8AC3E}">
        <p14:creationId xmlns:p14="http://schemas.microsoft.com/office/powerpoint/2010/main" val="22677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ALU – identical to the one in Fig 3-18 &amp; Fig 3-19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5933BF2-E05E-3949-9454-4B5C42340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305" y="882543"/>
            <a:ext cx="6271389" cy="547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7F8652-9770-F447-846B-89453BE0A174}"/>
              </a:ext>
            </a:extLst>
          </p:cNvPr>
          <p:cNvSpPr txBox="1">
            <a:spLocks/>
          </p:cNvSpPr>
          <p:nvPr/>
        </p:nvSpPr>
        <p:spPr>
          <a:xfrm>
            <a:off x="3002972" y="6439046"/>
            <a:ext cx="3676650" cy="501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>
                <a:solidFill>
                  <a:schemeClr val="accent1"/>
                </a:solidFill>
              </a:rPr>
              <a:t>Figure 3-18. A 1-bit ALU.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5E94E3-F037-834B-A70A-DBFDD64CE238}"/>
              </a:ext>
            </a:extLst>
          </p:cNvPr>
          <p:cNvSpPr txBox="1"/>
          <p:nvPr/>
        </p:nvSpPr>
        <p:spPr>
          <a:xfrm>
            <a:off x="295664" y="1314818"/>
            <a:ext cx="866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accent1"/>
                </a:solidFill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376087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32513</TotalTime>
  <Words>1590</Words>
  <Application>Microsoft Macintosh PowerPoint</Application>
  <PresentationFormat>On-screen Show (4:3)</PresentationFormat>
  <Paragraphs>232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Microarchitecture Level</vt:lpstr>
      <vt:lpstr>JVM versus IJVM ISA</vt:lpstr>
      <vt:lpstr>Mic-1 Microprogram</vt:lpstr>
      <vt:lpstr>Data Path</vt:lpstr>
      <vt:lpstr>Data Path</vt:lpstr>
      <vt:lpstr>Data Path</vt:lpstr>
      <vt:lpstr>Data Path</vt:lpstr>
      <vt:lpstr>ALU – identical to the one in Fig 3-18 &amp; Fig 3-19</vt:lpstr>
      <vt:lpstr>ALU – identical to the one in Fig 3-18 &amp; Fig 3-19</vt:lpstr>
      <vt:lpstr>ALU</vt:lpstr>
      <vt:lpstr>Data path timing – steps (with subcycle length)</vt:lpstr>
      <vt:lpstr>Data Path</vt:lpstr>
      <vt:lpstr>Data Path</vt:lpstr>
      <vt:lpstr>Data Path</vt:lpstr>
      <vt:lpstr>Memory operations</vt:lpstr>
      <vt:lpstr>Microinstruction</vt:lpstr>
      <vt:lpstr>Microinstruction</vt:lpstr>
      <vt:lpstr>Complete Mic-1 Microarchitecture</vt:lpstr>
      <vt:lpstr>Microinstruction control</vt:lpstr>
      <vt:lpstr>Mic-1 Control Store</vt:lpstr>
      <vt:lpstr>Complete Mic-1 Microarchitecture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81</cp:revision>
  <cp:lastPrinted>2021-08-27T16:12:24Z</cp:lastPrinted>
  <dcterms:created xsi:type="dcterms:W3CDTF">2021-08-22T21:24:08Z</dcterms:created>
  <dcterms:modified xsi:type="dcterms:W3CDTF">2021-10-18T17:20:04Z</dcterms:modified>
</cp:coreProperties>
</file>