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4"/>
  </p:notesMasterIdLst>
  <p:sldIdLst>
    <p:sldId id="256" r:id="rId2"/>
    <p:sldId id="335" r:id="rId3"/>
    <p:sldId id="354" r:id="rId4"/>
    <p:sldId id="355" r:id="rId5"/>
    <p:sldId id="356" r:id="rId6"/>
    <p:sldId id="349" r:id="rId7"/>
    <p:sldId id="357" r:id="rId8"/>
    <p:sldId id="358" r:id="rId9"/>
    <p:sldId id="350" r:id="rId10"/>
    <p:sldId id="351" r:id="rId11"/>
    <p:sldId id="359" r:id="rId12"/>
    <p:sldId id="3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08"/>
    <p:restoredTop sz="93061"/>
  </p:normalViewPr>
  <p:slideViewPr>
    <p:cSldViewPr snapToGrid="0" snapToObjects="1">
      <p:cViewPr>
        <p:scale>
          <a:sx n="88" d="100"/>
          <a:sy n="88" d="100"/>
        </p:scale>
        <p:origin x="1336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10/5/21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39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9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3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17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86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1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2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5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00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10/5/21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10/5/21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10/5/21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1334386"/>
            <a:ext cx="9144000" cy="2387600"/>
          </a:xfrm>
        </p:spPr>
        <p:txBody>
          <a:bodyPr/>
          <a:lstStyle/>
          <a:p>
            <a:r>
              <a:rPr lang="en-US" dirty="0"/>
              <a:t>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198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3.3</a:t>
            </a:r>
          </a:p>
          <a:p>
            <a:r>
              <a:rPr lang="en-US" dirty="0">
                <a:solidFill>
                  <a:schemeClr val="accent1"/>
                </a:solidFill>
              </a:rPr>
              <a:t>Circuits to “remember” previous input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Memory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859992"/>
            <a:ext cx="8560211" cy="5861484"/>
          </a:xfrm>
        </p:spPr>
        <p:txBody>
          <a:bodyPr>
            <a:normAutofit/>
          </a:bodyPr>
          <a:lstStyle/>
          <a:p>
            <a:r>
              <a:rPr lang="en-US" sz="2000" dirty="0"/>
              <a:t>One output for every bit stored is </a:t>
            </a:r>
            <a:r>
              <a:rPr lang="en-US" sz="2000" b="1" dirty="0"/>
              <a:t>not feasible</a:t>
            </a:r>
          </a:p>
          <a:p>
            <a:pPr lvl="1"/>
            <a:r>
              <a:rPr lang="en-US" sz="2000" dirty="0"/>
              <a:t>8 GB of RAM is 68,719,476,736 bits</a:t>
            </a:r>
          </a:p>
          <a:p>
            <a:pPr lvl="1"/>
            <a:endParaRPr lang="en-US" sz="2000" dirty="0"/>
          </a:p>
          <a:p>
            <a:r>
              <a:rPr lang="en-US" sz="2000" dirty="0"/>
              <a:t>Only need as many output pins as the </a:t>
            </a:r>
            <a:r>
              <a:rPr lang="en-US" sz="2000" dirty="0">
                <a:solidFill>
                  <a:schemeClr val="accent1"/>
                </a:solidFill>
              </a:rPr>
              <a:t>largest number of bits to read at once</a:t>
            </a:r>
          </a:p>
          <a:p>
            <a:endParaRPr lang="en-US" sz="2000" dirty="0"/>
          </a:p>
          <a:p>
            <a:r>
              <a:rPr lang="en-US" sz="2000" dirty="0"/>
              <a:t>Input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An address</a:t>
            </a:r>
            <a:r>
              <a:rPr lang="en-US" sz="2000" dirty="0"/>
              <a:t> to read from or write to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Data bits</a:t>
            </a:r>
            <a:r>
              <a:rPr lang="en-US" sz="2000" dirty="0"/>
              <a:t> that will be written to memory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Control bits</a:t>
            </a:r>
            <a:r>
              <a:rPr lang="en-US" sz="2000" dirty="0"/>
              <a:t> (to indicate reading or writing,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To cut down on inputs, sometimes the address is presented in 2 phases: the first to select a row, the second for the column</a:t>
            </a:r>
          </a:p>
          <a:p>
            <a:pPr lvl="1"/>
            <a:endParaRPr lang="en-US" sz="2000" dirty="0"/>
          </a:p>
          <a:p>
            <a:r>
              <a:rPr lang="en-US" sz="2000" dirty="0"/>
              <a:t>Use the address bits and digital logic (such as decoders) to route the signal to the correct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67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RAM (Random Access Memory)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94" y="813602"/>
            <a:ext cx="8560211" cy="5725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1. Static RAMs (SRAMs)</a:t>
            </a:r>
          </a:p>
          <a:p>
            <a:pPr lvl="1"/>
            <a:r>
              <a:rPr lang="en-US" dirty="0"/>
              <a:t>Built from flip-flops</a:t>
            </a:r>
          </a:p>
          <a:p>
            <a:pPr lvl="1"/>
            <a:r>
              <a:rPr lang="en-US" dirty="0"/>
              <a:t>Contents are retained as long as power is on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2. Dynamic RAMs (DRAMs)</a:t>
            </a:r>
          </a:p>
          <a:p>
            <a:pPr lvl="1"/>
            <a:r>
              <a:rPr lang="en-US" dirty="0"/>
              <a:t>Use a single transistor and a capacitor to store a bit</a:t>
            </a:r>
          </a:p>
          <a:p>
            <a:pPr lvl="1"/>
            <a:r>
              <a:rPr lang="en-US" dirty="0"/>
              <a:t>Capacitor is either charged or not, to represent 1 and 0</a:t>
            </a:r>
          </a:p>
          <a:p>
            <a:pPr lvl="1"/>
            <a:r>
              <a:rPr lang="en-US" dirty="0"/>
              <a:t>Since each bit is physically small, DRAM has a higher density than SRAM</a:t>
            </a:r>
          </a:p>
          <a:p>
            <a:pPr lvl="1"/>
            <a:r>
              <a:rPr lang="en-US" dirty="0"/>
              <a:t>Electric charge leaks out, so each bit must be refreshed every few milliseconds</a:t>
            </a:r>
          </a:p>
          <a:p>
            <a:pPr lvl="1"/>
            <a:r>
              <a:rPr lang="en-US" dirty="0"/>
              <a:t>Slower than SRAM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3. Synchronous DRAM (SDRAM)</a:t>
            </a:r>
          </a:p>
          <a:p>
            <a:pPr lvl="1"/>
            <a:r>
              <a:rPr lang="en-US" dirty="0"/>
              <a:t>Not actually directly controlled by the CPU</a:t>
            </a:r>
          </a:p>
          <a:p>
            <a:pPr lvl="1"/>
            <a:r>
              <a:rPr lang="en-US" dirty="0"/>
              <a:t>Once it is told what to do, it uses the system clock to conduct its own instructions</a:t>
            </a:r>
          </a:p>
          <a:p>
            <a:pPr lvl="1"/>
            <a:r>
              <a:rPr lang="en-US" dirty="0"/>
              <a:t>CPU is free to do other things while memory is working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4. Double Data Rate RAM (DDR SDRAM)</a:t>
            </a:r>
          </a:p>
          <a:p>
            <a:pPr lvl="1"/>
            <a:r>
              <a:rPr lang="en-US" dirty="0"/>
              <a:t>Chip produces output on the rising and falling edges of the clock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8793854" cy="907066"/>
          </a:xfrm>
        </p:spPr>
        <p:txBody>
          <a:bodyPr>
            <a:normAutofit/>
          </a:bodyPr>
          <a:lstStyle/>
          <a:p>
            <a:r>
              <a:rPr lang="en-US" dirty="0"/>
              <a:t>Non-volatile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996164"/>
            <a:ext cx="8560211" cy="5725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Keeps its state even with no power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chemeClr val="accent1"/>
                </a:solidFill>
              </a:rPr>
              <a:t>Read-only memory (ROM)</a:t>
            </a:r>
          </a:p>
          <a:p>
            <a:pPr lvl="1"/>
            <a:r>
              <a:rPr lang="en-US" sz="2000" dirty="0"/>
              <a:t>Cannot be changed or erased</a:t>
            </a:r>
          </a:p>
          <a:p>
            <a:pPr lvl="1"/>
            <a:r>
              <a:rPr lang="en-US" sz="2000" dirty="0"/>
              <a:t>Contents are “burned in” to the chip during manufacturing</a:t>
            </a:r>
          </a:p>
          <a:p>
            <a:pPr lvl="1"/>
            <a:r>
              <a:rPr lang="en-US" sz="2000" dirty="0"/>
              <a:t>Cheap, but inflexible</a:t>
            </a:r>
          </a:p>
          <a:p>
            <a:pPr lvl="1"/>
            <a:endParaRPr lang="en-US" sz="2000" dirty="0"/>
          </a:p>
          <a:p>
            <a:r>
              <a:rPr lang="en-US" sz="2000" b="1" dirty="0">
                <a:solidFill>
                  <a:schemeClr val="accent1"/>
                </a:solidFill>
              </a:rPr>
              <a:t>Electrically Erasable Programmable ROM (EEPROM)</a:t>
            </a:r>
          </a:p>
          <a:p>
            <a:pPr lvl="1"/>
            <a:r>
              <a:rPr lang="en-US" sz="2000" dirty="0"/>
              <a:t>Erasable and writable</a:t>
            </a:r>
          </a:p>
          <a:p>
            <a:pPr lvl="1"/>
            <a:r>
              <a:rPr lang="en-US" sz="2000" dirty="0"/>
              <a:t>Slower than RAM, smaller in capacity, more expensive</a:t>
            </a:r>
          </a:p>
          <a:p>
            <a:pPr lvl="1"/>
            <a:r>
              <a:rPr lang="en-US" sz="2000" dirty="0"/>
              <a:t>Recent kind:  </a:t>
            </a:r>
            <a:r>
              <a:rPr lang="en-US" sz="2000" b="1" dirty="0"/>
              <a:t>flash memory</a:t>
            </a:r>
          </a:p>
          <a:p>
            <a:pPr lvl="1"/>
            <a:r>
              <a:rPr lang="en-US" sz="2000" dirty="0"/>
              <a:t>Used by USB sticks, SD cards, SSDs</a:t>
            </a:r>
          </a:p>
          <a:p>
            <a:pPr marL="342900" lvl="1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9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191541D5-FED5-0548-976C-81DE95CB2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39"/>
          <a:stretch/>
        </p:blipFill>
        <p:spPr bwMode="auto">
          <a:xfrm>
            <a:off x="553346" y="3399943"/>
            <a:ext cx="7697989" cy="255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Latches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313" y="726642"/>
                <a:ext cx="8848335" cy="308335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1"/>
                    </a:solidFill>
                  </a:rPr>
                  <a:t>Unlike a combinatorial circuit, the outputs of a latch are </a:t>
                </a:r>
                <a:r>
                  <a:rPr lang="en-US" sz="2000" b="1" dirty="0">
                    <a:solidFill>
                      <a:schemeClr val="accent1"/>
                    </a:solidFill>
                  </a:rPr>
                  <a:t>not</a:t>
                </a:r>
                <a:r>
                  <a:rPr lang="en-US" sz="2000" dirty="0">
                    <a:solidFill>
                      <a:schemeClr val="accent1"/>
                    </a:solidFill>
                  </a:rPr>
                  <a:t> uniquely determined by the current inputs.</a:t>
                </a:r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SR latch</a:t>
                </a:r>
              </a:p>
              <a:p>
                <a:r>
                  <a:rPr lang="en-US" sz="2000" dirty="0"/>
                  <a:t>Two inputs: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for setting the latch,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2000" dirty="0"/>
                  <a:t> for resetting/clearing the latch</a:t>
                </a:r>
              </a:p>
              <a:p>
                <a:r>
                  <a:rPr lang="en-US" sz="2000" dirty="0"/>
                  <a:t>Two outputs: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bar>
                  </m:oMath>
                </a14:m>
                <a:endParaRPr lang="en-US" sz="2000" b="0" dirty="0"/>
              </a:p>
              <a:p>
                <a:r>
                  <a:rPr lang="en-US" sz="2000" b="0" dirty="0"/>
                  <a:t>To see how this works, let’s assume S and R are both 0 (as they are most of the time). We obtain two </a:t>
                </a:r>
                <a:r>
                  <a:rPr lang="en-US" sz="2000" b="1" dirty="0"/>
                  <a:t>consistent</a:t>
                </a:r>
                <a:r>
                  <a:rPr lang="en-US" sz="2000" b="0" dirty="0"/>
                  <a:t> states based on the value of Q.</a:t>
                </a:r>
                <a:endParaRPr lang="en-US" sz="2000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pPr marL="342900" lvl="1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313" y="726642"/>
                <a:ext cx="8848335" cy="3083357"/>
              </a:xfrm>
              <a:blipFill>
                <a:blip r:embed="rId4"/>
                <a:stretch>
                  <a:fillRect l="-573"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481214" y="5851010"/>
            <a:ext cx="8433998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(a) NOR latch in </a:t>
            </a:r>
            <a:r>
              <a:rPr lang="en-US" altLang="en-US" sz="1800" b="1" dirty="0">
                <a:solidFill>
                  <a:schemeClr val="accent1"/>
                </a:solidFill>
              </a:rPr>
              <a:t>state 0</a:t>
            </a:r>
            <a:r>
              <a:rPr lang="en-US" altLang="en-US" sz="1800" dirty="0">
                <a:solidFill>
                  <a:schemeClr val="accent1"/>
                </a:solidFill>
              </a:rPr>
              <a:t>.                (b) NOR latch in </a:t>
            </a:r>
            <a:r>
              <a:rPr lang="en-US" altLang="en-US" sz="1800" b="1" dirty="0">
                <a:solidFill>
                  <a:schemeClr val="accent1"/>
                </a:solidFill>
              </a:rPr>
              <a:t>state 1.            </a:t>
            </a:r>
            <a:r>
              <a:rPr lang="en-US" altLang="en-US" sz="1800" dirty="0">
                <a:solidFill>
                  <a:schemeClr val="accent1"/>
                </a:solidFill>
              </a:rPr>
              <a:t>(c) Truth table for NOR.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8929D-5145-E14A-9937-85DF2CB5ABC0}"/>
              </a:ext>
            </a:extLst>
          </p:cNvPr>
          <p:cNvSpPr txBox="1"/>
          <p:nvPr/>
        </p:nvSpPr>
        <p:spPr>
          <a:xfrm>
            <a:off x="1280160" y="6270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BD225F-1005-BB4A-A433-74350851697C}"/>
              </a:ext>
            </a:extLst>
          </p:cNvPr>
          <p:cNvSpPr txBox="1">
            <a:spLocks/>
          </p:cNvSpPr>
          <p:nvPr/>
        </p:nvSpPr>
        <p:spPr>
          <a:xfrm>
            <a:off x="214313" y="6356125"/>
            <a:ext cx="8433998" cy="50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/>
              <a:t>Q: If the latch is in state 0 (or 1), what happens when S or R are set to 1?</a:t>
            </a:r>
          </a:p>
        </p:txBody>
      </p:sp>
    </p:spTree>
    <p:extLst>
      <p:ext uri="{BB962C8B-B14F-4D97-AF65-F5344CB8AC3E}">
        <p14:creationId xmlns:p14="http://schemas.microsoft.com/office/powerpoint/2010/main" val="128296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191541D5-FED5-0548-976C-81DE95CB2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39"/>
          <a:stretch/>
        </p:blipFill>
        <p:spPr bwMode="auto">
          <a:xfrm>
            <a:off x="553346" y="628168"/>
            <a:ext cx="7697989" cy="255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Latches: </a:t>
            </a:r>
            <a:r>
              <a:rPr lang="en-US" b="1" dirty="0"/>
              <a:t>SR Latch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481214" y="3079235"/>
            <a:ext cx="8433998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(a) NOR latch in </a:t>
            </a:r>
            <a:r>
              <a:rPr lang="en-US" altLang="en-US" sz="1800" b="1" dirty="0">
                <a:solidFill>
                  <a:schemeClr val="accent1"/>
                </a:solidFill>
              </a:rPr>
              <a:t>state 0</a:t>
            </a:r>
            <a:r>
              <a:rPr lang="en-US" altLang="en-US" sz="1800" dirty="0">
                <a:solidFill>
                  <a:schemeClr val="accent1"/>
                </a:solidFill>
              </a:rPr>
              <a:t>.                (b) NOR latch in </a:t>
            </a:r>
            <a:r>
              <a:rPr lang="en-US" altLang="en-US" sz="1800" b="1" dirty="0">
                <a:solidFill>
                  <a:schemeClr val="accent1"/>
                </a:solidFill>
              </a:rPr>
              <a:t>state 1.            </a:t>
            </a:r>
            <a:r>
              <a:rPr lang="en-US" altLang="en-US" sz="1800" dirty="0">
                <a:solidFill>
                  <a:schemeClr val="accent1"/>
                </a:solidFill>
              </a:rPr>
              <a:t>(c) Truth table for NOR.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8929D-5145-E14A-9937-85DF2CB5ABC0}"/>
              </a:ext>
            </a:extLst>
          </p:cNvPr>
          <p:cNvSpPr txBox="1"/>
          <p:nvPr/>
        </p:nvSpPr>
        <p:spPr>
          <a:xfrm>
            <a:off x="1280160" y="6270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BD225F-1005-BB4A-A433-74350851697C}"/>
              </a:ext>
            </a:extLst>
          </p:cNvPr>
          <p:cNvSpPr txBox="1">
            <a:spLocks/>
          </p:cNvSpPr>
          <p:nvPr/>
        </p:nvSpPr>
        <p:spPr>
          <a:xfrm>
            <a:off x="215121" y="3688711"/>
            <a:ext cx="3028949" cy="3013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u="sng" dirty="0"/>
              <a:t>Assuming we are in state 0:</a:t>
            </a:r>
          </a:p>
          <a:p>
            <a:r>
              <a:rPr lang="en-US" altLang="en-US" sz="1800" dirty="0"/>
              <a:t>S is set to 1: 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R is set to 1: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C23C7C-5F10-224C-9F2A-D9468CAF7B33}"/>
              </a:ext>
            </a:extLst>
          </p:cNvPr>
          <p:cNvSpPr txBox="1">
            <a:spLocks/>
          </p:cNvSpPr>
          <p:nvPr/>
        </p:nvSpPr>
        <p:spPr>
          <a:xfrm>
            <a:off x="3295954" y="3677682"/>
            <a:ext cx="3028949" cy="3013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u="sng" dirty="0"/>
              <a:t>Assuming we are in state 1:</a:t>
            </a:r>
          </a:p>
          <a:p>
            <a:r>
              <a:rPr lang="en-US" altLang="en-US" sz="1800" dirty="0"/>
              <a:t>S is set to 1: 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R is set to 1:</a:t>
            </a:r>
          </a:p>
        </p:txBody>
      </p:sp>
    </p:spTree>
    <p:extLst>
      <p:ext uri="{BB962C8B-B14F-4D97-AF65-F5344CB8AC3E}">
        <p14:creationId xmlns:p14="http://schemas.microsoft.com/office/powerpoint/2010/main" val="203225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Latches: </a:t>
            </a:r>
            <a:r>
              <a:rPr lang="en-US" b="1" dirty="0"/>
              <a:t>Clocked SR Latch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313" y="857250"/>
                <a:ext cx="8848335" cy="2952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1"/>
                    </a:solidFill>
                  </a:rPr>
                  <a:t>Goal: Prevent a latch from changing state except at certain specified times.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Inputs: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for setting the latch,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2000" dirty="0"/>
                  <a:t> for resetting/clearing the latch</a:t>
                </a:r>
              </a:p>
              <a:p>
                <a:pPr lvl="1"/>
                <a:r>
                  <a:rPr lang="en-US" sz="2000" b="1" dirty="0"/>
                  <a:t>Clock</a:t>
                </a:r>
                <a:r>
                  <a:rPr lang="en-US" sz="2000" dirty="0"/>
                  <a:t>, which is normally 0, and on </a:t>
                </a:r>
                <a:r>
                  <a:rPr lang="en-US" sz="2000" i="1" dirty="0"/>
                  <a:t>enable</a:t>
                </a:r>
                <a:r>
                  <a:rPr lang="en-US" sz="2000" dirty="0"/>
                  <a:t>/</a:t>
                </a:r>
                <a:r>
                  <a:rPr lang="en-US" sz="2000" i="1" dirty="0"/>
                  <a:t>strobe</a:t>
                </a:r>
                <a:r>
                  <a:rPr lang="en-US" sz="2000" dirty="0"/>
                  <a:t> becomes 1</a:t>
                </a:r>
              </a:p>
              <a:p>
                <a:pPr marL="0" indent="0">
                  <a:buNone/>
                </a:pPr>
                <a:r>
                  <a:rPr lang="en-US" sz="2000" dirty="0"/>
                  <a:t>Two outputs: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ba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en-US" sz="2000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pPr marL="342900" lvl="1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313" y="857250"/>
                <a:ext cx="8848335" cy="2952749"/>
              </a:xfrm>
              <a:blipFill>
                <a:blip r:embed="rId3"/>
                <a:stretch>
                  <a:fillRect l="-573" t="-25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8929D-5145-E14A-9937-85DF2CB5ABC0}"/>
              </a:ext>
            </a:extLst>
          </p:cNvPr>
          <p:cNvSpPr txBox="1"/>
          <p:nvPr/>
        </p:nvSpPr>
        <p:spPr>
          <a:xfrm>
            <a:off x="1280160" y="6270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1671FCD-85DE-B445-BE27-8F6F45644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06" y="3897376"/>
            <a:ext cx="5718829" cy="2557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6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234DB9A0-14CF-7641-8D79-595AB0F5B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27" y="3317421"/>
            <a:ext cx="6182364" cy="295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Latches: </a:t>
            </a:r>
            <a:r>
              <a:rPr lang="en-US" b="1" dirty="0"/>
              <a:t>Clocked D Latch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313" y="857250"/>
                <a:ext cx="8848335" cy="2952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1"/>
                    </a:solidFill>
                  </a:rPr>
                  <a:t>Goal: Prevent a nondeterministic state (the instability of SR latches)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Inputs: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the value to be stored</a:t>
                </a:r>
              </a:p>
              <a:p>
                <a:pPr lvl="1"/>
                <a:r>
                  <a:rPr lang="en-US" sz="2000" b="1" dirty="0"/>
                  <a:t>Clock</a:t>
                </a:r>
                <a:r>
                  <a:rPr lang="en-US" sz="2000" dirty="0"/>
                  <a:t>, which is normally 0, and on </a:t>
                </a:r>
                <a:r>
                  <a:rPr lang="en-US" sz="2000" i="1" dirty="0"/>
                  <a:t>enable</a:t>
                </a:r>
                <a:r>
                  <a:rPr lang="en-US" sz="2000" dirty="0"/>
                  <a:t>/</a:t>
                </a:r>
                <a:r>
                  <a:rPr lang="en-US" sz="2000" i="1" dirty="0"/>
                  <a:t>strobe</a:t>
                </a:r>
                <a:r>
                  <a:rPr lang="en-US" sz="2000" dirty="0"/>
                  <a:t> becomes 1</a:t>
                </a:r>
              </a:p>
              <a:p>
                <a:pPr marL="0" indent="0">
                  <a:buNone/>
                </a:pPr>
                <a:r>
                  <a:rPr lang="en-US" sz="2000" dirty="0"/>
                  <a:t>Two outputs: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ba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en-US" sz="2000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pPr marL="342900" lvl="1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313" y="857250"/>
                <a:ext cx="8848335" cy="2952749"/>
              </a:xfrm>
              <a:blipFill>
                <a:blip r:embed="rId4"/>
                <a:stretch>
                  <a:fillRect l="-573" t="-25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8929D-5145-E14A-9937-85DF2CB5ABC0}"/>
              </a:ext>
            </a:extLst>
          </p:cNvPr>
          <p:cNvSpPr txBox="1"/>
          <p:nvPr/>
        </p:nvSpPr>
        <p:spPr>
          <a:xfrm>
            <a:off x="1280160" y="6270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BE8AAE-7B5A-D242-A12C-DC7B32210904}"/>
              </a:ext>
            </a:extLst>
          </p:cNvPr>
          <p:cNvSpPr txBox="1">
            <a:spLocks/>
          </p:cNvSpPr>
          <p:nvPr/>
        </p:nvSpPr>
        <p:spPr>
          <a:xfrm>
            <a:off x="263223" y="6270170"/>
            <a:ext cx="8848335" cy="587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Note: latch is </a:t>
            </a:r>
            <a:r>
              <a:rPr lang="en-US" sz="2000" b="1" dirty="0">
                <a:solidFill>
                  <a:schemeClr val="accent1"/>
                </a:solidFill>
              </a:rPr>
              <a:t>level-triggered</a:t>
            </a:r>
            <a:r>
              <a:rPr lang="en-US" sz="2000" dirty="0">
                <a:solidFill>
                  <a:schemeClr val="accent1"/>
                </a:solidFill>
              </a:rPr>
              <a:t>, meaning state changes </a:t>
            </a:r>
            <a:r>
              <a:rPr lang="en-US" sz="2000" b="1" dirty="0">
                <a:solidFill>
                  <a:schemeClr val="accent1"/>
                </a:solidFill>
              </a:rPr>
              <a:t>when the clock is 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5985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EDC38268-6D25-1F47-955C-1D52B6356F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89"/>
          <a:stretch/>
        </p:blipFill>
        <p:spPr bwMode="auto">
          <a:xfrm>
            <a:off x="746227" y="2061459"/>
            <a:ext cx="7500937" cy="399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Flip-flops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859992"/>
            <a:ext cx="8560211" cy="4674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A flip-flop is </a:t>
            </a:r>
            <a:r>
              <a:rPr lang="en-US" sz="2000" b="1" dirty="0">
                <a:solidFill>
                  <a:schemeClr val="accent1"/>
                </a:solidFill>
              </a:rPr>
              <a:t>edge-triggered</a:t>
            </a:r>
            <a:r>
              <a:rPr lang="en-US" sz="2000" dirty="0">
                <a:solidFill>
                  <a:schemeClr val="accent1"/>
                </a:solidFill>
              </a:rPr>
              <a:t>, meaning state changes </a:t>
            </a:r>
            <a:r>
              <a:rPr lang="en-US" sz="2000" b="1" dirty="0">
                <a:solidFill>
                  <a:schemeClr val="accent1"/>
                </a:solidFill>
              </a:rPr>
              <a:t>when the clock </a:t>
            </a:r>
            <a:r>
              <a:rPr lang="en-US" sz="2000" b="1" u="sng" dirty="0">
                <a:solidFill>
                  <a:schemeClr val="accent1"/>
                </a:solidFill>
              </a:rPr>
              <a:t>transitions</a:t>
            </a:r>
          </a:p>
          <a:p>
            <a:r>
              <a:rPr lang="en-US" sz="2000" dirty="0"/>
              <a:t>One approach to design is to generate a very short </a:t>
            </a:r>
            <a:r>
              <a:rPr lang="en-US" sz="2000" b="1" dirty="0"/>
              <a:t>pulse</a:t>
            </a:r>
            <a:r>
              <a:rPr lang="en-US" sz="2000" dirty="0"/>
              <a:t> on the rising edge of the clock cycle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E7CF03-7AED-C540-9C50-0F8C27FFCB59}"/>
              </a:ext>
            </a:extLst>
          </p:cNvPr>
          <p:cNvSpPr txBox="1">
            <a:spLocks/>
          </p:cNvSpPr>
          <p:nvPr/>
        </p:nvSpPr>
        <p:spPr>
          <a:xfrm>
            <a:off x="355000" y="6157912"/>
            <a:ext cx="8788999" cy="47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>
                <a:solidFill>
                  <a:schemeClr val="accent1"/>
                </a:solidFill>
              </a:rPr>
              <a:t>(a) A pulse generator                                 (b) Timing at four points in the circuit.</a:t>
            </a:r>
          </a:p>
        </p:txBody>
      </p:sp>
    </p:spTree>
    <p:extLst>
      <p:ext uri="{BB962C8B-B14F-4D97-AF65-F5344CB8AC3E}">
        <p14:creationId xmlns:p14="http://schemas.microsoft.com/office/powerpoint/2010/main" val="72383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Flip-flops: D flip-flop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F0C6C49-21AB-6548-8F86-C32AF4599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46" y="1862138"/>
            <a:ext cx="822960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957D9FB-389A-1749-ACC3-91AA7CD675F5}"/>
              </a:ext>
            </a:extLst>
          </p:cNvPr>
          <p:cNvSpPr txBox="1">
            <a:spLocks/>
          </p:cNvSpPr>
          <p:nvPr/>
        </p:nvSpPr>
        <p:spPr>
          <a:xfrm>
            <a:off x="243978" y="6181072"/>
            <a:ext cx="8848335" cy="587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Note: flip-flop is </a:t>
            </a:r>
            <a:r>
              <a:rPr lang="en-US" sz="2000" b="1" dirty="0">
                <a:solidFill>
                  <a:schemeClr val="accent1"/>
                </a:solidFill>
              </a:rPr>
              <a:t>edge-triggered</a:t>
            </a:r>
            <a:r>
              <a:rPr lang="en-US" sz="2000" dirty="0">
                <a:solidFill>
                  <a:schemeClr val="accent1"/>
                </a:solidFill>
              </a:rPr>
              <a:t>, meaning state changes </a:t>
            </a:r>
            <a:r>
              <a:rPr lang="en-US" sz="2000" b="1" dirty="0">
                <a:solidFill>
                  <a:schemeClr val="accent1"/>
                </a:solidFill>
              </a:rPr>
              <a:t>when the clock transitions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061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Symbols for latches and flip-flops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957D9FB-389A-1749-ACC3-91AA7CD675F5}"/>
              </a:ext>
            </a:extLst>
          </p:cNvPr>
          <p:cNvSpPr txBox="1">
            <a:spLocks/>
          </p:cNvSpPr>
          <p:nvPr/>
        </p:nvSpPr>
        <p:spPr>
          <a:xfrm>
            <a:off x="1648435" y="3455582"/>
            <a:ext cx="1213347" cy="1305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u="sng" dirty="0">
                <a:solidFill>
                  <a:schemeClr val="accent1"/>
                </a:solidFill>
              </a:rPr>
              <a:t>D latch</a:t>
            </a:r>
            <a:endParaRPr lang="en-US" sz="2000" b="1" u="sng" dirty="0">
              <a:solidFill>
                <a:schemeClr val="accent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is 1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E5131DE-DB53-5344-86CF-D2EE0B810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84" y="1356137"/>
            <a:ext cx="7822511" cy="1943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E1EAC32-74F4-4F40-A578-35C395F5D8F2}"/>
              </a:ext>
            </a:extLst>
          </p:cNvPr>
          <p:cNvSpPr txBox="1">
            <a:spLocks/>
          </p:cNvSpPr>
          <p:nvPr/>
        </p:nvSpPr>
        <p:spPr>
          <a:xfrm>
            <a:off x="95109" y="3620722"/>
            <a:ext cx="2461133" cy="1132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Changes state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when clock…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B15246E-6BAB-0E45-AA70-0ABB7E787605}"/>
              </a:ext>
            </a:extLst>
          </p:cNvPr>
          <p:cNvSpPr txBox="1">
            <a:spLocks/>
          </p:cNvSpPr>
          <p:nvPr/>
        </p:nvSpPr>
        <p:spPr>
          <a:xfrm>
            <a:off x="3622381" y="3447709"/>
            <a:ext cx="1213347" cy="1305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u="sng" dirty="0">
                <a:solidFill>
                  <a:schemeClr val="accent1"/>
                </a:solidFill>
              </a:rPr>
              <a:t>D latch</a:t>
            </a:r>
            <a:endParaRPr lang="en-US" sz="2000" b="1" u="sng" dirty="0">
              <a:solidFill>
                <a:schemeClr val="accent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is 0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1CD52B2-AF3C-E840-B094-EB61CACFD603}"/>
              </a:ext>
            </a:extLst>
          </p:cNvPr>
          <p:cNvSpPr txBox="1">
            <a:spLocks/>
          </p:cNvSpPr>
          <p:nvPr/>
        </p:nvSpPr>
        <p:spPr>
          <a:xfrm>
            <a:off x="5438165" y="3429000"/>
            <a:ext cx="1820019" cy="1689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u="sng" dirty="0">
                <a:solidFill>
                  <a:schemeClr val="accent1"/>
                </a:solidFill>
              </a:rPr>
              <a:t>D flip-flop</a:t>
            </a:r>
            <a:endParaRPr lang="en-US" sz="2000" b="1" u="sng" dirty="0">
              <a:solidFill>
                <a:schemeClr val="accent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is on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rising edge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43F9E2D-6E80-4D4E-B9FC-D612D75C593E}"/>
              </a:ext>
            </a:extLst>
          </p:cNvPr>
          <p:cNvSpPr txBox="1">
            <a:spLocks/>
          </p:cNvSpPr>
          <p:nvPr/>
        </p:nvSpPr>
        <p:spPr>
          <a:xfrm>
            <a:off x="7258184" y="3429000"/>
            <a:ext cx="1820019" cy="1689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u="sng" dirty="0">
                <a:solidFill>
                  <a:schemeClr val="accent1"/>
                </a:solidFill>
              </a:rPr>
              <a:t>D flip-flop</a:t>
            </a:r>
            <a:endParaRPr lang="en-US" sz="2000" b="1" u="sng" dirty="0">
              <a:solidFill>
                <a:schemeClr val="accent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is on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falling edge</a:t>
            </a:r>
          </a:p>
        </p:txBody>
      </p:sp>
    </p:spTree>
    <p:extLst>
      <p:ext uri="{BB962C8B-B14F-4D97-AF65-F5344CB8AC3E}">
        <p14:creationId xmlns:p14="http://schemas.microsoft.com/office/powerpoint/2010/main" val="312391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865640"/>
            <a:ext cx="8560211" cy="4674735"/>
          </a:xfrm>
        </p:spPr>
        <p:txBody>
          <a:bodyPr>
            <a:normAutofit/>
          </a:bodyPr>
          <a:lstStyle/>
          <a:p>
            <a:r>
              <a:rPr lang="en-US" sz="2000" dirty="0"/>
              <a:t>Hold data types larger than 1 bit in length by combining flip-flops in 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1467303" y="5540375"/>
            <a:ext cx="6209393" cy="107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An 8-bit register constructed from single-bit flip-flops</a:t>
            </a:r>
          </a:p>
          <a:p>
            <a:r>
              <a:rPr lang="en-US" altLang="en-US" sz="1800" dirty="0">
                <a:solidFill>
                  <a:schemeClr val="accent1"/>
                </a:solidFill>
              </a:rPr>
              <a:t>Clear signal CLR forces all flip-flops to their 0 state</a:t>
            </a:r>
          </a:p>
          <a:p>
            <a:r>
              <a:rPr lang="en-US" altLang="en-US" sz="1800" dirty="0">
                <a:solidFill>
                  <a:schemeClr val="accent1"/>
                </a:solidFill>
              </a:rPr>
              <a:t>Clock CK is inverted at input and again at each flip-flop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3BB5624-199F-ED40-9170-4D3B7CDEF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46" y="1499297"/>
            <a:ext cx="7623179" cy="3859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93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31076</TotalTime>
  <Words>816</Words>
  <Application>Microsoft Macintosh PowerPoint</Application>
  <PresentationFormat>On-screen Show (4:3)</PresentationFormat>
  <Paragraphs>138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Memory</vt:lpstr>
      <vt:lpstr>Latches</vt:lpstr>
      <vt:lpstr>Latches: SR Latch</vt:lpstr>
      <vt:lpstr>Latches: Clocked SR Latch</vt:lpstr>
      <vt:lpstr>Latches: Clocked D Latch</vt:lpstr>
      <vt:lpstr>Flip-flops</vt:lpstr>
      <vt:lpstr>Flip-flops: D flip-flop</vt:lpstr>
      <vt:lpstr>Symbols for latches and flip-flops</vt:lpstr>
      <vt:lpstr>Registers</vt:lpstr>
      <vt:lpstr>Memory Organization</vt:lpstr>
      <vt:lpstr>RAM (Random Access Memory) Types</vt:lpstr>
      <vt:lpstr>Non-volatile memory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76</cp:revision>
  <cp:lastPrinted>2021-08-27T16:12:24Z</cp:lastPrinted>
  <dcterms:created xsi:type="dcterms:W3CDTF">2021-08-22T21:24:08Z</dcterms:created>
  <dcterms:modified xsi:type="dcterms:W3CDTF">2021-10-06T16:44:47Z</dcterms:modified>
</cp:coreProperties>
</file>