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5"/>
  </p:notesMasterIdLst>
  <p:sldIdLst>
    <p:sldId id="256" r:id="rId2"/>
    <p:sldId id="335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14"/>
    <p:restoredTop sz="93061"/>
  </p:normalViewPr>
  <p:slideViewPr>
    <p:cSldViewPr snapToGrid="0" snapToObjects="1">
      <p:cViewPr varScale="1">
        <p:scale>
          <a:sx n="114" d="100"/>
          <a:sy n="114" d="100"/>
        </p:scale>
        <p:origin x="1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9/28/21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39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80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6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24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64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02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0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89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41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61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8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9/28/21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9/28/21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9/28/21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9/28/21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9/28/21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9/28/21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9/28/21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9/28/21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9/28/21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9/28/21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9/28/21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9/28/21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93" y="1334386"/>
            <a:ext cx="9144000" cy="2387600"/>
          </a:xfrm>
        </p:spPr>
        <p:txBody>
          <a:bodyPr/>
          <a:lstStyle/>
          <a:p>
            <a:r>
              <a:rPr lang="en-US" dirty="0"/>
              <a:t>Basic Digital Logic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198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Full-Adder (Fig 3-17)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105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Goal: Add A+B, taking into consideration an input carry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Output: Sum and Carry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2200973" y="6075326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A circuit for a full adder.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920A6B2-062C-7C47-BF15-DFBCD83CD8F8}"/>
              </a:ext>
            </a:extLst>
          </p:cNvPr>
          <p:cNvSpPr txBox="1">
            <a:spLocks/>
          </p:cNvSpPr>
          <p:nvPr/>
        </p:nvSpPr>
        <p:spPr>
          <a:xfrm>
            <a:off x="-1532594" y="6075326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Truth table for a full adder.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03F8498-B133-8848-9430-74F00C016D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45"/>
          <a:stretch/>
        </p:blipFill>
        <p:spPr bwMode="auto">
          <a:xfrm>
            <a:off x="924176" y="1841712"/>
            <a:ext cx="7383462" cy="4093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08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ALU – Arithmetic Logic Unit (Fig 3-18)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105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Goal: Add A+B, taking into consideration an input carry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Output: Sum and Carry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1048216" y="6382952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A 1 bit ALU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1FCA187-6425-3048-9C98-6A9066D9E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1506851"/>
            <a:ext cx="54673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052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Clock (Fig 3-20)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105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Provides synchronization.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The time interval between corresponding edges of two connective pulses is known as the </a:t>
            </a:r>
            <a:r>
              <a:rPr lang="en-US" sz="2000" b="1" dirty="0">
                <a:solidFill>
                  <a:schemeClr val="accent1"/>
                </a:solidFill>
              </a:rPr>
              <a:t>clock cycle time 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85B5887-3DE3-644D-9EAC-CE2CCEE93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"/>
          <a:stretch/>
        </p:blipFill>
        <p:spPr bwMode="auto">
          <a:xfrm>
            <a:off x="1854821" y="2411143"/>
            <a:ext cx="5538438" cy="3883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E462413-8213-824A-AE66-5B98D1493319}"/>
              </a:ext>
            </a:extLst>
          </p:cNvPr>
          <p:cNvSpPr txBox="1">
            <a:spLocks/>
          </p:cNvSpPr>
          <p:nvPr/>
        </p:nvSpPr>
        <p:spPr>
          <a:xfrm>
            <a:off x="1344071" y="2041545"/>
            <a:ext cx="6559938" cy="138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Clocks are </a:t>
            </a:r>
            <a:r>
              <a:rPr lang="en-US" altLang="en-US" sz="1600" b="1" dirty="0">
                <a:solidFill>
                  <a:schemeClr val="accent1"/>
                </a:solidFill>
              </a:rPr>
              <a:t>symmetric</a:t>
            </a:r>
            <a:r>
              <a:rPr lang="en-US" altLang="en-US" sz="1600" dirty="0">
                <a:solidFill>
                  <a:schemeClr val="accent1"/>
                </a:solidFill>
              </a:rPr>
              <a:t> (equal time high &amp; equal time low)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(a) A clock. (b) The timing diagram for the clock.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7E66E8-7B2F-134A-A5CF-D5E4C1342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230" y="6356351"/>
            <a:ext cx="694024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(c) Generation of an asymmetric clock by combining clock signals from A </a:t>
            </a:r>
            <a:r>
              <a:rPr lang="en-US" altLang="en-US" sz="1600" b="1" dirty="0">
                <a:solidFill>
                  <a:schemeClr val="accent1"/>
                </a:solidFill>
              </a:rPr>
              <a:t>and</a:t>
            </a:r>
            <a:r>
              <a:rPr lang="en-US" altLang="en-US" sz="1600" dirty="0">
                <a:solidFill>
                  <a:schemeClr val="accent1"/>
                </a:solidFill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569147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7449-FD71-2148-AB1A-E2A0FA3F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95" y="-89330"/>
            <a:ext cx="7886700" cy="770367"/>
          </a:xfrm>
        </p:spPr>
        <p:txBody>
          <a:bodyPr/>
          <a:lstStyle/>
          <a:p>
            <a:r>
              <a:rPr lang="en-US" dirty="0"/>
              <a:t>In-class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3E14E-2996-614E-82D5-BC3BFDE8E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" y="579124"/>
            <a:ext cx="9021337" cy="6142352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accent1"/>
                </a:solidFill>
              </a:rPr>
              <a:t>The ALU of figure 3-19 is capable of doing 8-bit 2's complement additions. Is it also capable of doing 2's complement subtractions? If so, explain how. If not, how would you modify it to be able to do subtractions?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A common chip is a 4-bit adder. Four of these chips can be hooked up to form a 16-bit adder. How many pins would you expect the 4-bit adder chip to have? 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52415-9F02-A246-84C1-0A135ABF7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8258797-303A-2048-9268-45DAFAA3C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2" y="2853626"/>
            <a:ext cx="7894008" cy="20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3E248A-E592-6843-95E5-26DCC7CEA0FF}"/>
              </a:ext>
            </a:extLst>
          </p:cNvPr>
          <p:cNvSpPr txBox="1">
            <a:spLocks/>
          </p:cNvSpPr>
          <p:nvPr/>
        </p:nvSpPr>
        <p:spPr>
          <a:xfrm>
            <a:off x="1468307" y="1733376"/>
            <a:ext cx="6200078" cy="1656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Fig 3-19: Eight 1-bit ALU slices connected to make an 8-bit ALU. The enables and invert signals are not shown for simplicity. The INC signal is useful only for addition operations. When present, it increments (i.e., adds 1 to) the result, making it possible to compute sums like A+1 and A+B+1</a:t>
            </a:r>
          </a:p>
        </p:txBody>
      </p:sp>
    </p:spTree>
    <p:extLst>
      <p:ext uri="{BB962C8B-B14F-4D97-AF65-F5344CB8AC3E}">
        <p14:creationId xmlns:p14="http://schemas.microsoft.com/office/powerpoint/2010/main" val="364317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Integrated Circuits (ICs or chips)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001" y="859992"/>
            <a:ext cx="8560211" cy="4674735"/>
          </a:xfrm>
        </p:spPr>
        <p:txBody>
          <a:bodyPr>
            <a:normAutofit/>
          </a:bodyPr>
          <a:lstStyle/>
          <a:p>
            <a:r>
              <a:rPr lang="en-US" sz="2000" dirty="0"/>
              <a:t>Normally made from silicon</a:t>
            </a:r>
          </a:p>
          <a:p>
            <a:r>
              <a:rPr lang="en-US" sz="2000" dirty="0"/>
              <a:t>Contains circuits with gates to carry out computations</a:t>
            </a:r>
          </a:p>
          <a:p>
            <a:r>
              <a:rPr lang="en-US" sz="2000" dirty="0"/>
              <a:t>Input and output is through pins</a:t>
            </a:r>
          </a:p>
          <a:p>
            <a:r>
              <a:rPr lang="en-US" sz="2000" dirty="0"/>
              <a:t>ICs can be very simple (compute a single Boolean function) or very complicated (CPU)</a:t>
            </a:r>
          </a:p>
          <a:p>
            <a:r>
              <a:rPr lang="en-US" sz="2000" dirty="0"/>
              <a:t>For complicated ICs, certain input pins are control points which specify which circuitry to use for the computation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900F27-76AB-DD4B-8A4B-FE9FCC2A7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16" y="3815945"/>
            <a:ext cx="7171560" cy="2306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6FF6EE-5F3F-A640-AD1A-8EAE093F3A48}"/>
              </a:ext>
            </a:extLst>
          </p:cNvPr>
          <p:cNvSpPr txBox="1">
            <a:spLocks/>
          </p:cNvSpPr>
          <p:nvPr/>
        </p:nvSpPr>
        <p:spPr>
          <a:xfrm>
            <a:off x="355001" y="3429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Common types of integrated-circuit packages, including</a:t>
            </a:r>
            <a:br>
              <a:rPr lang="en-US" altLang="en-US" sz="1800" dirty="0">
                <a:solidFill>
                  <a:schemeClr val="accent1"/>
                </a:solidFill>
              </a:rPr>
            </a:br>
            <a:r>
              <a:rPr lang="en-US" altLang="en-US" sz="1800" dirty="0">
                <a:solidFill>
                  <a:schemeClr val="accent1"/>
                </a:solidFill>
              </a:rPr>
              <a:t>(a) a dual-inline package (DIP),    (b) pin grid array (PGA), and      (c) land grid array (LGA).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B59BB-D958-E84B-AB6D-75B1E599EEC5}"/>
              </a:ext>
            </a:extLst>
          </p:cNvPr>
          <p:cNvSpPr/>
          <p:nvPr/>
        </p:nvSpPr>
        <p:spPr>
          <a:xfrm>
            <a:off x="256479" y="6122571"/>
            <a:ext cx="8183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Combinatorial circuit</a:t>
            </a:r>
            <a:r>
              <a:rPr lang="en-US" dirty="0"/>
              <a:t>: circuit whose output only depends on the input, and not stored values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8296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346" y="89098"/>
            <a:ext cx="7886700" cy="907066"/>
          </a:xfrm>
        </p:spPr>
        <p:txBody>
          <a:bodyPr/>
          <a:lstStyle/>
          <a:p>
            <a:r>
              <a:rPr lang="en-US" dirty="0"/>
              <a:t>Multiplexer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001" y="859993"/>
                <a:ext cx="8560211" cy="62817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2000" dirty="0"/>
                  <a:t>Circuit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/>
                  <a:t> data inputs, </a:t>
                </a:r>
                <a:r>
                  <a:rPr lang="en-US" sz="2000" i="1" dirty="0"/>
                  <a:t>n</a:t>
                </a:r>
                <a:r>
                  <a:rPr lang="en-US" sz="2000" dirty="0"/>
                  <a:t> control inputs, and one output</a:t>
                </a:r>
              </a:p>
              <a:p>
                <a:r>
                  <a:rPr lang="en-US" sz="2000" dirty="0"/>
                  <a:t>Control input pattern selects one of the data inputs</a:t>
                </a:r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001" y="859993"/>
                <a:ext cx="8560211" cy="628178"/>
              </a:xfrm>
              <a:blipFill>
                <a:blip r:embed="rId3"/>
                <a:stretch>
                  <a:fillRect l="-444" t="-15686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0B6916A-0172-5840-9A2D-A430D19DD9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6" r="1347"/>
          <a:stretch/>
        </p:blipFill>
        <p:spPr bwMode="auto">
          <a:xfrm>
            <a:off x="25056" y="1516171"/>
            <a:ext cx="4647305" cy="505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37216B-70BA-D541-B517-1114CEAEC06D}"/>
              </a:ext>
            </a:extLst>
          </p:cNvPr>
          <p:cNvSpPr txBox="1">
            <a:spLocks/>
          </p:cNvSpPr>
          <p:nvPr/>
        </p:nvSpPr>
        <p:spPr>
          <a:xfrm>
            <a:off x="4672361" y="1707374"/>
            <a:ext cx="4383593" cy="4867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u="sng" dirty="0"/>
              <a:t>Uses:</a:t>
            </a:r>
          </a:p>
          <a:p>
            <a:pPr marL="0" indent="0">
              <a:buNone/>
            </a:pPr>
            <a:r>
              <a:rPr lang="en-US" sz="1900" b="1" dirty="0">
                <a:solidFill>
                  <a:schemeClr val="accent1"/>
                </a:solidFill>
              </a:rPr>
              <a:t>1. Parallel to series conversion</a:t>
            </a:r>
            <a:r>
              <a:rPr lang="en-US" sz="1900" dirty="0"/>
              <a:t> </a:t>
            </a:r>
            <a:br>
              <a:rPr lang="en-US" sz="1900" dirty="0"/>
            </a:br>
            <a:r>
              <a:rPr lang="en-US" sz="1900" dirty="0"/>
              <a:t>Apply the data inputs and then cycle through all control input combinations to send each of the data inputs to the output one at a time</a:t>
            </a:r>
          </a:p>
          <a:p>
            <a:endParaRPr lang="en-US" sz="1900" dirty="0"/>
          </a:p>
          <a:p>
            <a:pPr marL="0" indent="0">
              <a:buNone/>
            </a:pPr>
            <a:r>
              <a:rPr lang="en-US" sz="1900" b="1" dirty="0">
                <a:solidFill>
                  <a:schemeClr val="accent1"/>
                </a:solidFill>
              </a:rPr>
              <a:t>2. Compute arbitrary Boolean function</a:t>
            </a:r>
            <a:br>
              <a:rPr lang="en-US" sz="1900" b="1" dirty="0">
                <a:solidFill>
                  <a:schemeClr val="accent1"/>
                </a:solidFill>
              </a:rPr>
            </a:br>
            <a:r>
              <a:rPr lang="en-US" sz="1900" dirty="0"/>
              <a:t>Example – Boolean function of 3 variables</a:t>
            </a:r>
            <a:endParaRPr lang="en-US" sz="1900" b="1" dirty="0"/>
          </a:p>
          <a:p>
            <a:pPr lvl="1"/>
            <a:r>
              <a:rPr lang="en-US" sz="1900" dirty="0"/>
              <a:t>3 control bits, 8 data bits</a:t>
            </a:r>
          </a:p>
          <a:p>
            <a:pPr lvl="1"/>
            <a:r>
              <a:rPr lang="en-US" sz="1900" dirty="0"/>
              <a:t>Each data bit represents one row’s output from the truth table</a:t>
            </a:r>
          </a:p>
          <a:p>
            <a:pPr lvl="1"/>
            <a:r>
              <a:rPr lang="en-US" sz="1900" dirty="0"/>
              <a:t>Each control bit represents one variable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6FF6EE-5F3F-A640-AD1A-8EAE093F3A48}"/>
              </a:ext>
            </a:extLst>
          </p:cNvPr>
          <p:cNvSpPr txBox="1">
            <a:spLocks/>
          </p:cNvSpPr>
          <p:nvPr/>
        </p:nvSpPr>
        <p:spPr>
          <a:xfrm>
            <a:off x="25056" y="6483661"/>
            <a:ext cx="3922682" cy="475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Ex: An eight-input multiplexer circuit.</a:t>
            </a:r>
          </a:p>
        </p:txBody>
      </p:sp>
    </p:spTree>
    <p:extLst>
      <p:ext uri="{BB962C8B-B14F-4D97-AF65-F5344CB8AC3E}">
        <p14:creationId xmlns:p14="http://schemas.microsoft.com/office/powerpoint/2010/main" val="425949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Multiplexer Example: Compute Majority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083" y="5044168"/>
            <a:ext cx="2621670" cy="846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Truth table for the majority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6FF6EE-5F3F-A640-AD1A-8EAE093F3A48}"/>
              </a:ext>
            </a:extLst>
          </p:cNvPr>
          <p:cNvSpPr txBox="1">
            <a:spLocks/>
          </p:cNvSpPr>
          <p:nvPr/>
        </p:nvSpPr>
        <p:spPr>
          <a:xfrm>
            <a:off x="5175499" y="5613362"/>
            <a:ext cx="3922682" cy="475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The wired eight-input multiplexer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692A7892-0B51-2E41-BF11-9EF5986A69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06"/>
          <a:stretch/>
        </p:blipFill>
        <p:spPr bwMode="auto">
          <a:xfrm>
            <a:off x="1136210" y="2233675"/>
            <a:ext cx="1700373" cy="270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EA230830-F3B9-E64F-846E-BB574847A9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02" b="9589"/>
          <a:stretch/>
        </p:blipFill>
        <p:spPr bwMode="auto">
          <a:xfrm>
            <a:off x="5156198" y="1592695"/>
            <a:ext cx="3283847" cy="398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5785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The same 8-input multiplexer wired to compute the majority function of 3 variables. </a:t>
            </a:r>
          </a:p>
        </p:txBody>
      </p:sp>
    </p:spTree>
    <p:extLst>
      <p:ext uri="{BB962C8B-B14F-4D97-AF65-F5344CB8AC3E}">
        <p14:creationId xmlns:p14="http://schemas.microsoft.com/office/powerpoint/2010/main" val="305768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379030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Other circuits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0BF765CF-7600-FC4E-B87A-4BF7F75A98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1805" y="1286096"/>
                <a:ext cx="8013545" cy="507025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>
                    <a:solidFill>
                      <a:schemeClr val="tx1"/>
                    </a:solidFill>
                  </a:rPr>
                  <a:t>Multiplexer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Demultiplexer</a:t>
                </a:r>
              </a:p>
              <a:p>
                <a:pPr lvl="1"/>
                <a:r>
                  <a:rPr lang="en-US" sz="2000" dirty="0">
                    <a:solidFill>
                      <a:schemeClr val="tx1"/>
                    </a:solidFill>
                  </a:rPr>
                  <a:t>Inverse of a multiplexer</a:t>
                </a:r>
              </a:p>
              <a:p>
                <a:pPr lvl="1"/>
                <a:r>
                  <a:rPr lang="en-US" sz="2000" dirty="0">
                    <a:solidFill>
                      <a:schemeClr val="tx1"/>
                    </a:solidFill>
                  </a:rPr>
                  <a:t>A single input is routed to one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outputs, depending on the values of the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n</a:t>
                </a:r>
                <a:r>
                  <a:rPr lang="en-US" sz="2000" dirty="0">
                    <a:solidFill>
                      <a:schemeClr val="tx1"/>
                    </a:solidFill>
                  </a:rPr>
                  <a:t> control lines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Decoder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Comparator</a:t>
                </a:r>
              </a:p>
              <a:p>
                <a:endParaRPr lang="en-US" sz="2000" dirty="0"/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Shifter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Adder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ALU</a:t>
                </a:r>
                <a:endParaRPr lang="en-US" sz="2000" dirty="0"/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Clock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0BF765CF-7600-FC4E-B87A-4BF7F75A9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05" y="1286096"/>
                <a:ext cx="8013545" cy="5070255"/>
              </a:xfrm>
              <a:prstGeom prst="rect">
                <a:avLst/>
              </a:prstGeom>
              <a:blipFill>
                <a:blip r:embed="rId3"/>
                <a:stretch>
                  <a:fillRect l="-633" t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732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B0447AE4-807A-5240-A114-4ECEC8670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1834289"/>
            <a:ext cx="5156200" cy="459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140229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Decoder (Fig 3-13)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0BF765CF-7600-FC4E-B87A-4BF7F75A98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9689" y="811954"/>
                <a:ext cx="8544622" cy="15855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i="1" dirty="0">
                    <a:solidFill>
                      <a:schemeClr val="accent1"/>
                    </a:solidFill>
                  </a:rPr>
                  <a:t>n</a:t>
                </a:r>
                <a:r>
                  <a:rPr lang="en-US" sz="2000" dirty="0">
                    <a:solidFill>
                      <a:schemeClr val="accent1"/>
                    </a:solidFill>
                  </a:rPr>
                  <a:t> input bits,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i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2000" dirty="0">
                    <a:solidFill>
                      <a:schemeClr val="accent1"/>
                    </a:solidFill>
                  </a:rPr>
                  <a:t>output bits</a:t>
                </a:r>
              </a:p>
              <a:p>
                <a:r>
                  <a:rPr lang="en-US" sz="2000" dirty="0">
                    <a:solidFill>
                      <a:schemeClr val="accent1"/>
                    </a:solidFill>
                  </a:rPr>
                  <a:t>Exactly 1 of the outputs is 1, the rest 0</a:t>
                </a:r>
              </a:p>
              <a:p>
                <a:r>
                  <a:rPr lang="en-US" sz="2000" dirty="0">
                    <a:solidFill>
                      <a:schemeClr val="accent1"/>
                    </a:solidFill>
                  </a:rPr>
                  <a:t>Which output is 1 is determined by the input bits</a:t>
                </a: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0BF765CF-7600-FC4E-B87A-4BF7F75A9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89" y="811954"/>
                <a:ext cx="8544622" cy="1585558"/>
              </a:xfrm>
              <a:prstGeom prst="rect">
                <a:avLst/>
              </a:prstGeom>
              <a:blipFill>
                <a:blip r:embed="rId4"/>
                <a:stretch>
                  <a:fillRect l="-593" t="-3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3490331" y="6428514"/>
            <a:ext cx="2687443" cy="578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A 3-to-8 decoder circuit</a:t>
            </a:r>
          </a:p>
        </p:txBody>
      </p:sp>
    </p:spTree>
    <p:extLst>
      <p:ext uri="{BB962C8B-B14F-4D97-AF65-F5344CB8AC3E}">
        <p14:creationId xmlns:p14="http://schemas.microsoft.com/office/powerpoint/2010/main" val="321095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Comparator (Fig 3-14)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907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Compares two input words, producing a 1 if they are equal and a 0 otherwise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2887468" y="6163156"/>
            <a:ext cx="3456877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A simple 4-bit comparator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2156292-2E48-D942-AE93-9D3EF4FDE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455" y="1592692"/>
            <a:ext cx="4519340" cy="4570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4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Shifter (Fig 3-15)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3"/>
            <a:ext cx="8544622" cy="1027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C determines direction (0 for left, 1 for right)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When C = 0, a 0 is inserted into bit 7 (S7) &amp; the left pair of AND gates are activated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When C = 1, a 0 is inserted into bit 0 (S0) &amp; the right pair of AND gates are activated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3117111" y="6352883"/>
            <a:ext cx="2909769" cy="3651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A 1-bit left/right shifter.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A88086C-63CA-B341-ABA1-EA6C3E9C0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2" y="2451832"/>
            <a:ext cx="7794625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546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Half-Adder (Fig 3-16)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105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Goal: Add A+B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Output: Sum and Carry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4DC39BD-D086-BB42-954B-22B0C20E4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679286"/>
            <a:ext cx="70485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920A6B2-062C-7C47-BF15-DFBCD83CD8F8}"/>
              </a:ext>
            </a:extLst>
          </p:cNvPr>
          <p:cNvSpPr txBox="1">
            <a:spLocks/>
          </p:cNvSpPr>
          <p:nvPr/>
        </p:nvSpPr>
        <p:spPr>
          <a:xfrm>
            <a:off x="-1354872" y="4427200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Truth table for 1-bit addition. </a:t>
            </a:r>
            <a:br>
              <a:rPr lang="en-US" altLang="en-US" sz="2000" dirty="0">
                <a:solidFill>
                  <a:schemeClr val="accent1"/>
                </a:solidFill>
              </a:rPr>
            </a:br>
            <a:endParaRPr lang="en-US" altLang="en-US" sz="2000" dirty="0">
              <a:solidFill>
                <a:schemeClr val="accent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C031E3A-0641-864E-9AB6-CD964FA1D804}"/>
              </a:ext>
            </a:extLst>
          </p:cNvPr>
          <p:cNvSpPr txBox="1">
            <a:spLocks/>
          </p:cNvSpPr>
          <p:nvPr/>
        </p:nvSpPr>
        <p:spPr>
          <a:xfrm>
            <a:off x="387504" y="5807700"/>
            <a:ext cx="8544622" cy="105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Adequate for summing </a:t>
            </a:r>
            <a:r>
              <a:rPr lang="en-US" sz="2000" b="1" dirty="0"/>
              <a:t>low-order bits </a:t>
            </a:r>
            <a:r>
              <a:rPr lang="en-US" sz="2000" dirty="0"/>
              <a:t>of two multi-bit input words, but </a:t>
            </a:r>
            <a:r>
              <a:rPr lang="en-US" sz="2000" b="1" dirty="0"/>
              <a:t>not</a:t>
            </a:r>
            <a:r>
              <a:rPr lang="en-US" sz="2000" dirty="0"/>
              <a:t> for a bit position in the middle of the word because it </a:t>
            </a:r>
            <a:r>
              <a:rPr lang="en-US" sz="2000" b="1" dirty="0"/>
              <a:t>doesn’t</a:t>
            </a:r>
            <a:r>
              <a:rPr lang="en-US" sz="2000" dirty="0"/>
              <a:t> handle the carry into the position from the right.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3370689" y="4051443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A circuit for a half adder.</a:t>
            </a:r>
          </a:p>
        </p:txBody>
      </p:sp>
    </p:spTree>
    <p:extLst>
      <p:ext uri="{BB962C8B-B14F-4D97-AF65-F5344CB8AC3E}">
        <p14:creationId xmlns:p14="http://schemas.microsoft.com/office/powerpoint/2010/main" val="1399834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28673</TotalTime>
  <Words>799</Words>
  <Application>Microsoft Macintosh PowerPoint</Application>
  <PresentationFormat>On-screen Show (4:3)</PresentationFormat>
  <Paragraphs>111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Basic Digital Logic Circuits</vt:lpstr>
      <vt:lpstr>Integrated Circuits (ICs or chips)</vt:lpstr>
      <vt:lpstr>Multiplexer</vt:lpstr>
      <vt:lpstr>Multiplexer Example: Compute Majority Function</vt:lpstr>
      <vt:lpstr>Other circuits</vt:lpstr>
      <vt:lpstr>Decoder (Fig 3-13)</vt:lpstr>
      <vt:lpstr>Comparator (Fig 3-14)</vt:lpstr>
      <vt:lpstr>Shifter (Fig 3-15)</vt:lpstr>
      <vt:lpstr>Half-Adder (Fig 3-16)</vt:lpstr>
      <vt:lpstr>Full-Adder (Fig 3-17)</vt:lpstr>
      <vt:lpstr>ALU – Arithmetic Logic Unit (Fig 3-18)</vt:lpstr>
      <vt:lpstr>Clock (Fig 3-20)</vt:lpstr>
      <vt:lpstr>In-class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62</cp:revision>
  <cp:lastPrinted>2021-08-27T16:12:24Z</cp:lastPrinted>
  <dcterms:created xsi:type="dcterms:W3CDTF">2021-08-22T21:24:08Z</dcterms:created>
  <dcterms:modified xsi:type="dcterms:W3CDTF">2021-10-04T17:50:35Z</dcterms:modified>
</cp:coreProperties>
</file>