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4" r:id="rId1"/>
  </p:sldMasterIdLst>
  <p:notesMasterIdLst>
    <p:notesMasterId r:id="rId25"/>
  </p:notesMasterIdLst>
  <p:sldIdLst>
    <p:sldId id="256" r:id="rId2"/>
    <p:sldId id="335" r:id="rId3"/>
    <p:sldId id="336" r:id="rId4"/>
    <p:sldId id="337" r:id="rId5"/>
    <p:sldId id="338" r:id="rId6"/>
    <p:sldId id="339" r:id="rId7"/>
    <p:sldId id="340" r:id="rId8"/>
    <p:sldId id="341" r:id="rId9"/>
    <p:sldId id="345" r:id="rId10"/>
    <p:sldId id="346" r:id="rId11"/>
    <p:sldId id="347" r:id="rId12"/>
    <p:sldId id="348" r:id="rId13"/>
    <p:sldId id="263" r:id="rId14"/>
    <p:sldId id="350" r:id="rId15"/>
    <p:sldId id="351" r:id="rId16"/>
    <p:sldId id="352" r:id="rId17"/>
    <p:sldId id="354" r:id="rId18"/>
    <p:sldId id="355" r:id="rId19"/>
    <p:sldId id="356" r:id="rId20"/>
    <p:sldId id="357" r:id="rId21"/>
    <p:sldId id="358" r:id="rId22"/>
    <p:sldId id="360" r:id="rId23"/>
    <p:sldId id="34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35"/>
    <p:restoredTop sz="93061"/>
  </p:normalViewPr>
  <p:slideViewPr>
    <p:cSldViewPr snapToGrid="0" snapToObjects="1">
      <p:cViewPr varScale="1">
        <p:scale>
          <a:sx n="118" d="100"/>
          <a:sy n="118" d="100"/>
        </p:scale>
        <p:origin x="21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9B5B-3776-BE4F-868C-1B2A87EE9F55}" type="datetimeFigureOut">
              <a:rPr lang="en-US" smtClean="0"/>
              <a:t>9/22/21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97832-957E-7B43-BA87-5190060D9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6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087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696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811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762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342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8271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729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654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524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523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786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361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122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41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10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53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497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498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6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4C76B-F481-4B46-B84D-6C9FF7B42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11C9B-4099-5C4D-8B54-9DAE6FC3C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E0679-A7C6-E14E-8539-DDC5D566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5BA7-582E-2140-8013-501BE95556AB}" type="datetime1">
              <a:rPr lang="en-US" smtClean="0"/>
              <a:t>9/22/21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12A32-FCFF-6B4F-9CC9-FD9BCD88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63EB3-7D72-DB4C-AFDE-36AAC051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6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D4FC3-190A-C940-894B-4AE78474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25167-94B0-8044-9E86-94CC0AF31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4F78B-EE2D-1943-84F5-53F02ED7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B990-0929-EA47-A12B-54F01F6A90B0}" type="datetime1">
              <a:rPr lang="en-US" smtClean="0"/>
              <a:t>9/22/21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960DF-5DBA-994B-B183-14778DAF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1D950-8A20-A943-8117-A8E09CBB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9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F24E0-E21D-DA46-9F46-8C1C14B3A6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4F490-3917-5C43-B015-A4ADDF339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D93D7-A4C7-4241-ABE8-67A4C12D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E5D3-4781-3041-87FF-D7E5DCAFBC7E}" type="datetime1">
              <a:rPr lang="en-US" smtClean="0"/>
              <a:t>9/22/21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15236-F98F-FB4D-A41A-FFD6F439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6CCD7-E388-A04A-94BB-4A99D63B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A900-56CA-F94B-A7A4-1A3088954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A6751-F811-C040-9E4E-4EA98DF94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085FD-0970-424E-A8A5-C682BB7EA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F7D8-1A93-3D41-8559-FE70918A9AAA}" type="datetime1">
              <a:rPr lang="en-US" smtClean="0"/>
              <a:t>9/22/21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111FB-7852-FF47-A86B-1C4675E5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5D7C2-5A59-A34C-B9A5-D3A81A0C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06947-0056-A642-818C-00ED1C27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DA323-644D-2643-98FF-C2EF094D1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80BA5-5208-1941-9BE6-47471098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26E8-A393-7B49-8DA0-1E963770F884}" type="datetime1">
              <a:rPr lang="en-US" smtClean="0"/>
              <a:t>9/22/21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0908B-8D59-C848-83B3-2361B452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C1D3-42CD-A64F-85D8-E66317C4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D585-19EF-054F-B7F8-A565B9B0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7AA2-8203-894A-9D0D-5156214F8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FAA03-4301-F949-A038-AA8AE7FEA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EF3C7-B4C8-0C4C-A19A-049C28EAC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EA9B-264D-914A-8790-20CEE0CB9230}" type="datetime1">
              <a:rPr lang="en-US" smtClean="0"/>
              <a:t>9/22/21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55031-5C0B-B544-A983-0BB292641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2D867-4F31-F04F-B03D-4FBDAAD8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3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D11D-1D8C-C74A-8E29-2E30B69D4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433E3-4E94-3847-BFA6-CC644CC6C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E07B7-4AC9-FD48-B2B4-8D4865C9C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8D5226-1B0D-7B4C-A51D-B3D7B2C6A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55A05E-0817-AF44-B1A3-4272264DC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01F9DD-FE5F-F94D-94DB-EA1649A2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738D-0276-F842-B20C-E5E003DD496D}" type="datetime1">
              <a:rPr lang="en-US" smtClean="0"/>
              <a:t>9/22/21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B3665F-C1B9-6E43-BAF5-72F75B98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2DA01-C01C-334C-8B07-5BB4C417A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2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B4CA-C8E6-234B-8DB5-49995B230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E089E-06F0-C24B-A4B1-7E4062BED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245E-67B7-3048-B3B8-492D90AD5BC2}" type="datetime1">
              <a:rPr lang="en-US" smtClean="0"/>
              <a:t>9/22/21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150516-421F-7045-A955-C44FF99B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A7FF8-5841-044E-996A-5BDCD1F1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4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35543-8F30-BF45-9F03-45E21E17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042A-A58F-D948-8267-ED87F08E420F}" type="datetime1">
              <a:rPr lang="en-US" smtClean="0"/>
              <a:t>9/22/21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5BBC4F-2AEB-9741-A167-353594E71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F73D3-42A3-C141-9F4B-E848C49B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0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A7B3E-370A-6247-A2C1-2CD4E3E1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C3033-CD8B-8941-B832-E889D39F1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86D72-1F53-5840-BA6A-4DD8D85EF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2AE9E-548B-8842-985F-F6A9242C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0420-CEB4-0B48-9D83-AEDCE8CCFFB1}" type="datetime1">
              <a:rPr lang="en-US" smtClean="0"/>
              <a:t>9/22/21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37943-DC54-3C42-B6F4-562485CD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6FCC1-7060-EA49-8C42-2AC920450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9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7C82-2A23-1B45-B567-83B7F4F3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33D656-0F50-AC47-80E9-C0B348DCD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AF622-F83D-ED45-865E-F241EAB37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D394F-E5F9-C34A-ADFE-172CCC0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5B9-DE07-F440-8F4A-1B96236D1422}" type="datetime1">
              <a:rPr lang="en-US" smtClean="0"/>
              <a:t>9/22/21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41C22-92DF-824D-8312-CB7416A7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8C75B-DBAA-D241-8A76-997FDA2D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C0006-094F-B34E-A95E-B763B8B3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62515-B95B-CA46-862A-B286B96E0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5C914-234E-1344-B41B-2B445D82A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15F45-6A6C-A54C-AFFB-D90B9D92EE06}" type="datetime1">
              <a:rPr lang="en-US" smtClean="0"/>
              <a:t>9/22/21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44F4D-6A38-ED4E-A5EA-E53C2C10D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49903-ED0B-4744-946C-AE382CD41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5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C7AE-A8E6-8C4C-8712-40D076994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93" y="1334386"/>
            <a:ext cx="9144000" cy="2387600"/>
          </a:xfrm>
        </p:spPr>
        <p:txBody>
          <a:bodyPr/>
          <a:lstStyle/>
          <a:p>
            <a:r>
              <a:rPr lang="en-US" dirty="0"/>
              <a:t>Gates and Boolean Algebra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6B6723-E89C-E44A-B50B-6AA9CE937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721986"/>
            <a:ext cx="6858000" cy="87761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Ch 3.1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17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20B8A3-63CA-A345-B73D-61AACC372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4D636B0-B25F-E048-A3B9-6F41D563CD21}"/>
              </a:ext>
            </a:extLst>
          </p:cNvPr>
          <p:cNvSpPr txBox="1">
            <a:spLocks/>
          </p:cNvSpPr>
          <p:nvPr/>
        </p:nvSpPr>
        <p:spPr>
          <a:xfrm>
            <a:off x="628650" y="269647"/>
            <a:ext cx="7886700" cy="132556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Boolean function notation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75A93C-3028-CD47-92DE-D3E5ABA3A6EB}"/>
              </a:ext>
            </a:extLst>
          </p:cNvPr>
          <p:cNvSpPr txBox="1">
            <a:spLocks/>
          </p:cNvSpPr>
          <p:nvPr/>
        </p:nvSpPr>
        <p:spPr>
          <a:xfrm>
            <a:off x="628650" y="1143000"/>
            <a:ext cx="7886700" cy="4674735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A8A77D05-2A3F-AB40-AC9B-9E9F0F3935C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4035" y="784678"/>
                <a:ext cx="7886700" cy="5803675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Suppose there is one inputs to a function </a:t>
                </a:r>
                <a:r>
                  <a:rPr lang="en-US" sz="1800" i="1" dirty="0"/>
                  <a:t>f</a:t>
                </a:r>
                <a:r>
                  <a:rPr lang="en-US" sz="1800" dirty="0"/>
                  <a:t>, which we will call </a:t>
                </a:r>
                <a:r>
                  <a:rPr lang="en-US" sz="1800" i="1" dirty="0"/>
                  <a:t>A.</a:t>
                </a:r>
                <a:endParaRPr lang="en-US" sz="1800" dirty="0"/>
              </a:p>
              <a:p>
                <a:r>
                  <a:rPr lang="en-US" sz="1800" dirty="0"/>
                  <a:t>The NOT function can be described as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bar>
                  </m:oMath>
                </a14:m>
                <a:endParaRPr lang="en-US" sz="1800" b="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Suppose there are two inputs to a function </a:t>
                </a:r>
                <a:r>
                  <a:rPr lang="en-US" sz="1800" i="1" dirty="0"/>
                  <a:t>f</a:t>
                </a:r>
                <a:r>
                  <a:rPr lang="en-US" sz="1800" dirty="0"/>
                  <a:t>, which we will call </a:t>
                </a:r>
                <a:r>
                  <a:rPr lang="en-US" sz="1800" i="1" dirty="0"/>
                  <a:t>A</a:t>
                </a:r>
                <a:r>
                  <a:rPr lang="en-US" sz="1800" dirty="0"/>
                  <a:t> and </a:t>
                </a:r>
                <a:r>
                  <a:rPr lang="en-US" sz="1800" i="1" dirty="0"/>
                  <a:t>B</a:t>
                </a:r>
                <a:r>
                  <a:rPr lang="en-US" sz="1800" dirty="0"/>
                  <a:t>.</a:t>
                </a:r>
              </a:p>
              <a:p>
                <a:r>
                  <a:rPr lang="en-US" sz="1800" dirty="0"/>
                  <a:t>The OR function can be described as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sz="1800" dirty="0"/>
              </a:p>
              <a:p>
                <a:r>
                  <a:rPr lang="en-US" sz="1800" dirty="0"/>
                  <a:t>The AND function can be described as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endParaRPr lang="en-US" sz="1800" dirty="0"/>
              </a:p>
              <a:p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A8A77D05-2A3F-AB40-AC9B-9E9F0F3935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035" y="784678"/>
                <a:ext cx="7886700" cy="5803675"/>
              </a:xfrm>
              <a:prstGeom prst="rect">
                <a:avLst/>
              </a:prstGeom>
              <a:blipFill>
                <a:blip r:embed="rId3"/>
                <a:stretch>
                  <a:fillRect l="-6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1B731B2-CA49-5247-8522-5A9B60122913}"/>
              </a:ext>
            </a:extLst>
          </p:cNvPr>
          <p:cNvSpPr txBox="1">
            <a:spLocks/>
          </p:cNvSpPr>
          <p:nvPr/>
        </p:nvSpPr>
        <p:spPr>
          <a:xfrm>
            <a:off x="628650" y="5118443"/>
            <a:ext cx="7886700" cy="753949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dirty="0"/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DAE79461-51E0-E744-AE54-00E11AA903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77"/>
          <a:stretch/>
        </p:blipFill>
        <p:spPr bwMode="auto">
          <a:xfrm>
            <a:off x="880722" y="3546474"/>
            <a:ext cx="1915622" cy="3175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0B03E8A-33E2-8F47-AA73-5211165C0ECB}"/>
              </a:ext>
            </a:extLst>
          </p:cNvPr>
          <p:cNvSpPr txBox="1"/>
          <p:nvPr/>
        </p:nvSpPr>
        <p:spPr>
          <a:xfrm>
            <a:off x="3243943" y="3491469"/>
            <a:ext cx="55275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Here, we have a function </a:t>
            </a:r>
            <a:r>
              <a:rPr lang="en-US" i="1" dirty="0"/>
              <a:t>f</a:t>
            </a:r>
            <a:r>
              <a:rPr lang="en-US" dirty="0"/>
              <a:t> with three inputs A,B,C.</a:t>
            </a:r>
          </a:p>
          <a:p>
            <a:r>
              <a:rPr lang="en-US" dirty="0"/>
              <a:t>This is the </a:t>
            </a:r>
            <a:r>
              <a:rPr lang="en-US" b="1" dirty="0"/>
              <a:t>majority logic function</a:t>
            </a:r>
            <a:r>
              <a:rPr lang="en-US" dirty="0"/>
              <a:t>, i.e.,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is 0 if a majority of its inputs are 0,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is 1 if a majority of its inputs are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CA7CFF-7FE2-2A48-97AE-84BD51879B8C}"/>
                  </a:ext>
                </a:extLst>
              </p:cNvPr>
              <p:cNvSpPr txBox="1"/>
              <p:nvPr/>
            </p:nvSpPr>
            <p:spPr>
              <a:xfrm>
                <a:off x="3243943" y="4990262"/>
                <a:ext cx="5527562" cy="12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We could describe this function by:</a:t>
                </a:r>
                <a:br>
                  <a:rPr lang="en-US" dirty="0"/>
                </a:br>
                <a:r>
                  <a:rPr lang="en-US" dirty="0"/>
                  <a:t>1)</a:t>
                </a:r>
                <a:r>
                  <a:rPr lang="en-US" b="1" dirty="0"/>
                  <a:t> </a:t>
                </a:r>
                <a:r>
                  <a:rPr lang="en-US" b="1" dirty="0">
                    <a:solidFill>
                      <a:schemeClr val="accent1"/>
                    </a:solidFill>
                  </a:rPr>
                  <a:t>its truth table</a:t>
                </a:r>
                <a:r>
                  <a:rPr lang="en-US" b="1" dirty="0"/>
                  <a:t>, </a:t>
                </a:r>
                <a:r>
                  <a:rPr lang="en-US" dirty="0"/>
                  <a:t>or</a:t>
                </a:r>
              </a:p>
              <a:p>
                <a:r>
                  <a:rPr lang="en-US" dirty="0"/>
                  <a:t>2) the following compact representation: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ar>
                        <m:barPr>
                          <m:pos m:val="top"/>
                          <m:ctrlP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ba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𝐵𝐶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bar>
                        <m:barPr>
                          <m:pos m:val="top"/>
                          <m:ctrlP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ba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𝐴𝐵</m:t>
                      </m:r>
                      <m:bar>
                        <m:barPr>
                          <m:pos m:val="top"/>
                          <m:ctrlP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ba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𝐴𝐵𝐶</m:t>
                      </m:r>
                    </m:oMath>
                  </m:oMathPara>
                </a14:m>
                <a:endParaRPr lang="en-US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CA7CFF-7FE2-2A48-97AE-84BD51879B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3943" y="4990262"/>
                <a:ext cx="5527562" cy="1232966"/>
              </a:xfrm>
              <a:prstGeom prst="rect">
                <a:avLst/>
              </a:prstGeom>
              <a:blipFill>
                <a:blip r:embed="rId5"/>
                <a:stretch>
                  <a:fillRect l="-917" t="-3061" b="-3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328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20B8A3-63CA-A345-B73D-61AACC372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4D636B0-B25F-E048-A3B9-6F41D563CD21}"/>
              </a:ext>
            </a:extLst>
          </p:cNvPr>
          <p:cNvSpPr txBox="1">
            <a:spLocks/>
          </p:cNvSpPr>
          <p:nvPr/>
        </p:nvSpPr>
        <p:spPr>
          <a:xfrm>
            <a:off x="628650" y="269647"/>
            <a:ext cx="7886700" cy="132556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Constructing a circuit for a function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75A93C-3028-CD47-92DE-D3E5ABA3A6EB}"/>
              </a:ext>
            </a:extLst>
          </p:cNvPr>
          <p:cNvSpPr txBox="1">
            <a:spLocks/>
          </p:cNvSpPr>
          <p:nvPr/>
        </p:nvSpPr>
        <p:spPr>
          <a:xfrm>
            <a:off x="628650" y="1143000"/>
            <a:ext cx="7886700" cy="4674735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8A77D05-2A3F-AB40-AC9B-9E9F0F3935C8}"/>
              </a:ext>
            </a:extLst>
          </p:cNvPr>
          <p:cNvSpPr txBox="1">
            <a:spLocks/>
          </p:cNvSpPr>
          <p:nvPr/>
        </p:nvSpPr>
        <p:spPr>
          <a:xfrm>
            <a:off x="714035" y="784678"/>
            <a:ext cx="7886700" cy="5803675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Input</a:t>
            </a:r>
            <a:r>
              <a:rPr lang="en-US" sz="1800" dirty="0"/>
              <a:t>: a Boolean function (majority function of 3 variables)  as described in the following truth table. </a:t>
            </a:r>
          </a:p>
          <a:p>
            <a:r>
              <a:rPr lang="en-US" sz="1800" b="1" dirty="0"/>
              <a:t>Goal</a:t>
            </a:r>
            <a:r>
              <a:rPr lang="en-US" sz="1800" dirty="0"/>
              <a:t>: Draw a circuit that accomplishes this using only AND, OR, and NOT gates.</a:t>
            </a:r>
            <a:endParaRPr lang="en-US" sz="1600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1B731B2-CA49-5247-8522-5A9B60122913}"/>
              </a:ext>
            </a:extLst>
          </p:cNvPr>
          <p:cNvSpPr txBox="1">
            <a:spLocks/>
          </p:cNvSpPr>
          <p:nvPr/>
        </p:nvSpPr>
        <p:spPr>
          <a:xfrm>
            <a:off x="628650" y="5118443"/>
            <a:ext cx="7886700" cy="753949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dirty="0"/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DAE79461-51E0-E744-AE54-00E11AA903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77"/>
          <a:stretch/>
        </p:blipFill>
        <p:spPr bwMode="auto">
          <a:xfrm>
            <a:off x="159732" y="3363911"/>
            <a:ext cx="1915622" cy="3175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CA7CFF-7FE2-2A48-97AE-84BD51879B8C}"/>
                  </a:ext>
                </a:extLst>
              </p:cNvPr>
              <p:cNvSpPr txBox="1"/>
              <p:nvPr/>
            </p:nvSpPr>
            <p:spPr>
              <a:xfrm>
                <a:off x="-1081768" y="6401605"/>
                <a:ext cx="5527562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ar>
                        <m:barPr>
                          <m:pos m:val="top"/>
                          <m:ctrlP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ba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𝐵𝐶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bar>
                        <m:barPr>
                          <m:pos m:val="top"/>
                          <m:ctrlP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ba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𝐴𝐵</m:t>
                      </m:r>
                      <m:bar>
                        <m:barPr>
                          <m:pos m:val="top"/>
                          <m:ctrlP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ba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𝐴𝐵𝐶</m:t>
                      </m:r>
                    </m:oMath>
                  </m:oMathPara>
                </a14:m>
                <a:endParaRPr lang="en-US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CA7CFF-7FE2-2A48-97AE-84BD51879B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81768" y="6401605"/>
                <a:ext cx="5527562" cy="401970"/>
              </a:xfrm>
              <a:prstGeom prst="rect">
                <a:avLst/>
              </a:prstGeom>
              <a:blipFill>
                <a:blip r:embed="rId4"/>
                <a:stretch>
                  <a:fillRect b="-15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0515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>
            <a:extLst>
              <a:ext uri="{FF2B5EF4-FFF2-40B4-BE49-F238E27FC236}">
                <a16:creationId xmlns:a16="http://schemas.microsoft.com/office/drawing/2014/main" id="{DAB3D8A5-0374-5448-887D-417A5A4B8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32489" y="1669823"/>
            <a:ext cx="5272088" cy="512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20B8A3-63CA-A345-B73D-61AACC372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4D636B0-B25F-E048-A3B9-6F41D563CD21}"/>
              </a:ext>
            </a:extLst>
          </p:cNvPr>
          <p:cNvSpPr txBox="1">
            <a:spLocks/>
          </p:cNvSpPr>
          <p:nvPr/>
        </p:nvSpPr>
        <p:spPr>
          <a:xfrm>
            <a:off x="628650" y="269647"/>
            <a:ext cx="7886700" cy="132556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Constructing a circuit for a function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75A93C-3028-CD47-92DE-D3E5ABA3A6EB}"/>
              </a:ext>
            </a:extLst>
          </p:cNvPr>
          <p:cNvSpPr txBox="1">
            <a:spLocks/>
          </p:cNvSpPr>
          <p:nvPr/>
        </p:nvSpPr>
        <p:spPr>
          <a:xfrm>
            <a:off x="628650" y="1143000"/>
            <a:ext cx="7886700" cy="4674735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8A77D05-2A3F-AB40-AC9B-9E9F0F3935C8}"/>
              </a:ext>
            </a:extLst>
          </p:cNvPr>
          <p:cNvSpPr txBox="1">
            <a:spLocks/>
          </p:cNvSpPr>
          <p:nvPr/>
        </p:nvSpPr>
        <p:spPr>
          <a:xfrm>
            <a:off x="714035" y="784678"/>
            <a:ext cx="7886700" cy="5803675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Input</a:t>
            </a:r>
            <a:r>
              <a:rPr lang="en-US" sz="1800" dirty="0"/>
              <a:t>: a Boolean function (majority function of 3 variables)  as described in the following truth table. </a:t>
            </a:r>
          </a:p>
          <a:p>
            <a:r>
              <a:rPr lang="en-US" sz="1800" b="1" dirty="0"/>
              <a:t>Goal</a:t>
            </a:r>
            <a:r>
              <a:rPr lang="en-US" sz="1800" dirty="0"/>
              <a:t>: Draw a circuit that accomplishes this using only AND, OR, and NOT gates.</a:t>
            </a:r>
            <a:endParaRPr lang="en-US" sz="1600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1B731B2-CA49-5247-8522-5A9B60122913}"/>
              </a:ext>
            </a:extLst>
          </p:cNvPr>
          <p:cNvSpPr txBox="1">
            <a:spLocks/>
          </p:cNvSpPr>
          <p:nvPr/>
        </p:nvSpPr>
        <p:spPr>
          <a:xfrm>
            <a:off x="628650" y="5118443"/>
            <a:ext cx="7886700" cy="753949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dirty="0"/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DAE79461-51E0-E744-AE54-00E11AA903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77"/>
          <a:stretch/>
        </p:blipFill>
        <p:spPr bwMode="auto">
          <a:xfrm>
            <a:off x="159732" y="3363911"/>
            <a:ext cx="1915622" cy="3175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CA7CFF-7FE2-2A48-97AE-84BD51879B8C}"/>
                  </a:ext>
                </a:extLst>
              </p:cNvPr>
              <p:cNvSpPr txBox="1"/>
              <p:nvPr/>
            </p:nvSpPr>
            <p:spPr>
              <a:xfrm>
                <a:off x="-1081768" y="6401605"/>
                <a:ext cx="5527562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ar>
                        <m:barPr>
                          <m:pos m:val="top"/>
                          <m:ctrlP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ba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𝐵𝐶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bar>
                        <m:barPr>
                          <m:pos m:val="top"/>
                          <m:ctrlP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ba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𝐴𝐵</m:t>
                      </m:r>
                      <m:bar>
                        <m:barPr>
                          <m:pos m:val="top"/>
                          <m:ctrlP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ba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𝐴𝐵𝐶</m:t>
                      </m:r>
                    </m:oMath>
                  </m:oMathPara>
                </a14:m>
                <a:endParaRPr lang="en-US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CA7CFF-7FE2-2A48-97AE-84BD51879B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81768" y="6401605"/>
                <a:ext cx="5527562" cy="401970"/>
              </a:xfrm>
              <a:prstGeom prst="rect">
                <a:avLst/>
              </a:prstGeom>
              <a:blipFill>
                <a:blip r:embed="rId5"/>
                <a:stretch>
                  <a:fillRect b="-15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97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9DAEF22-D1F1-8140-922B-4345C1400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altLang="en-US" dirty="0"/>
              <a:t>Circuit implementation</a:t>
            </a:r>
            <a:endParaRPr altLang="en-US" dirty="0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086C914A-1C3C-D546-A230-5944D1774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000" dirty="0"/>
              <a:t>We have a general method to implement a circuit for any Boolean function:</a:t>
            </a:r>
          </a:p>
          <a:p>
            <a:pPr marL="514350" indent="-514350">
              <a:buFontTx/>
              <a:buChar char="•"/>
            </a:pPr>
            <a:r>
              <a:rPr lang="en-US" altLang="en-US" sz="2000" dirty="0"/>
              <a:t>Write truth table for function</a:t>
            </a:r>
          </a:p>
          <a:p>
            <a:pPr marL="514350" indent="-514350">
              <a:buFontTx/>
              <a:buChar char="•"/>
            </a:pPr>
            <a:r>
              <a:rPr lang="en-US" altLang="en-US" sz="2000" dirty="0"/>
              <a:t>Provide inverters to generate complement of each input</a:t>
            </a:r>
          </a:p>
          <a:p>
            <a:pPr marL="514350" indent="-514350">
              <a:buFontTx/>
              <a:buChar char="•"/>
            </a:pPr>
            <a:r>
              <a:rPr lang="en-US" altLang="en-US" sz="2000" dirty="0"/>
              <a:t>Draw AND gate for each term with 1 in result column</a:t>
            </a:r>
          </a:p>
          <a:p>
            <a:pPr marL="514350" indent="-514350">
              <a:buFontTx/>
              <a:buChar char="•"/>
            </a:pPr>
            <a:r>
              <a:rPr lang="en-US" altLang="en-US" sz="2000" dirty="0"/>
              <a:t>Wire AND gates to appropriate inputs</a:t>
            </a:r>
          </a:p>
          <a:p>
            <a:pPr marL="514350" indent="-514350">
              <a:buFontTx/>
              <a:buChar char="•"/>
            </a:pPr>
            <a:r>
              <a:rPr lang="en-US" altLang="en-US" sz="2000" dirty="0"/>
              <a:t>Feed output of all AND gates into an OR gate</a:t>
            </a:r>
          </a:p>
          <a:p>
            <a:pPr marL="0" indent="0">
              <a:buNone/>
            </a:pPr>
            <a:endParaRPr lang="en-US" altLang="en-US" sz="2000" dirty="0"/>
          </a:p>
          <a:p>
            <a:pPr marL="0" indent="0">
              <a:buNone/>
            </a:pPr>
            <a:r>
              <a:rPr lang="en-US" altLang="en-US" sz="2000" b="1" dirty="0"/>
              <a:t>Example</a:t>
            </a:r>
            <a:r>
              <a:rPr lang="en-US" altLang="en-US" sz="2000" dirty="0"/>
              <a:t>: Implement a circuit for Boolean function </a:t>
            </a:r>
            <a:r>
              <a:rPr lang="en-US" altLang="en-US" sz="2000" i="1" dirty="0"/>
              <a:t>f</a:t>
            </a:r>
            <a:r>
              <a:rPr lang="en-US" altLang="en-US" sz="2000" dirty="0"/>
              <a:t> which takes three inputs, </a:t>
            </a:r>
            <a:r>
              <a:rPr lang="en-US" altLang="en-US" sz="2000" i="1" dirty="0"/>
              <a:t>A, B, C,</a:t>
            </a:r>
            <a:r>
              <a:rPr lang="en-US" altLang="en-US" sz="2000" dirty="0"/>
              <a:t> and outputs a 1 </a:t>
            </a:r>
            <a:r>
              <a:rPr lang="en-US" altLang="en-US" sz="2000" dirty="0" err="1"/>
              <a:t>iff</a:t>
            </a:r>
            <a:r>
              <a:rPr lang="en-US" altLang="en-US" sz="2000" dirty="0"/>
              <a:t> no more than one of the inputs is a 1.</a:t>
            </a:r>
          </a:p>
          <a:p>
            <a:pPr marL="0" indent="0">
              <a:buNone/>
            </a:pPr>
            <a:endParaRPr lang="en-US" altLang="en-US" sz="2000" dirty="0"/>
          </a:p>
          <a:p>
            <a:pPr marL="0" indent="0">
              <a:buNone/>
            </a:pP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9DAEF22-D1F1-8140-922B-4345C1400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altLang="en-US" dirty="0"/>
              <a:t>Ex: Circuit implementation</a:t>
            </a:r>
            <a:endParaRPr altLang="en-US" dirty="0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086C914A-1C3C-D546-A230-5944D1774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000" b="1" dirty="0"/>
              <a:t>Example</a:t>
            </a:r>
            <a:r>
              <a:rPr lang="en-US" altLang="en-US" sz="2000" dirty="0"/>
              <a:t>: Implement a circuit for Boolean function </a:t>
            </a:r>
            <a:r>
              <a:rPr lang="en-US" altLang="en-US" sz="2000" i="1" dirty="0"/>
              <a:t>f</a:t>
            </a:r>
            <a:r>
              <a:rPr lang="en-US" altLang="en-US" sz="2000" dirty="0"/>
              <a:t> which takes three inputs, </a:t>
            </a:r>
            <a:r>
              <a:rPr lang="en-US" altLang="en-US" sz="2000" i="1" dirty="0"/>
              <a:t>A, B, C,</a:t>
            </a:r>
            <a:r>
              <a:rPr lang="en-US" altLang="en-US" sz="2000" dirty="0"/>
              <a:t> and outputs a 1 </a:t>
            </a:r>
            <a:r>
              <a:rPr lang="en-US" altLang="en-US" sz="2000" dirty="0" err="1"/>
              <a:t>iff</a:t>
            </a:r>
            <a:r>
              <a:rPr lang="en-US" altLang="en-US" sz="2000" dirty="0"/>
              <a:t> no more than one of the inputs is a 1.</a:t>
            </a:r>
          </a:p>
          <a:p>
            <a:pPr marL="0" indent="0">
              <a:buNone/>
            </a:pPr>
            <a:endParaRPr lang="en-US" altLang="en-US" sz="2000" dirty="0"/>
          </a:p>
          <a:p>
            <a:pPr marL="0" indent="0"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2843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9DAEF22-D1F1-8140-922B-4345C1400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799" y="0"/>
            <a:ext cx="8632371" cy="1066800"/>
          </a:xfrm>
        </p:spPr>
        <p:txBody>
          <a:bodyPr/>
          <a:lstStyle/>
          <a:p>
            <a:r>
              <a:rPr lang="en-US" altLang="en-US" dirty="0"/>
              <a:t>Working towards a better circuit implementation</a:t>
            </a:r>
            <a:endParaRPr altLang="en-US" dirty="0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086C914A-1C3C-D546-A230-5944D1774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066799"/>
            <a:ext cx="8839200" cy="5671457"/>
          </a:xfrm>
        </p:spPr>
        <p:txBody>
          <a:bodyPr>
            <a:normAutofit/>
          </a:bodyPr>
          <a:lstStyle/>
          <a:p>
            <a:r>
              <a:rPr lang="en-US" altLang="en-US" sz="2000" b="1" dirty="0"/>
              <a:t>New goal:</a:t>
            </a:r>
            <a:r>
              <a:rPr lang="en-US" altLang="en-US" sz="2000" dirty="0"/>
              <a:t> Construct a circuit with less gates</a:t>
            </a:r>
          </a:p>
          <a:p>
            <a:pPr lvl="1"/>
            <a:r>
              <a:rPr lang="en-US" altLang="en-US" sz="1700" dirty="0"/>
              <a:t>Reduce chip area needed to implement them</a:t>
            </a:r>
          </a:p>
          <a:p>
            <a:pPr lvl="1"/>
            <a:r>
              <a:rPr lang="en-US" altLang="en-US" sz="1700" dirty="0"/>
              <a:t>Minimize power consumption</a:t>
            </a:r>
          </a:p>
          <a:p>
            <a:pPr lvl="1"/>
            <a:r>
              <a:rPr lang="en-US" altLang="en-US" sz="1700" dirty="0"/>
              <a:t>Increase speed</a:t>
            </a:r>
          </a:p>
          <a:p>
            <a:pPr lvl="1"/>
            <a:endParaRPr lang="en-US" altLang="en-US" sz="1700" dirty="0"/>
          </a:p>
          <a:p>
            <a:r>
              <a:rPr lang="en-US" altLang="en-US" sz="2000" dirty="0"/>
              <a:t>Our previous approach guarantees we CAN construct a circuit</a:t>
            </a:r>
          </a:p>
          <a:p>
            <a:pPr lvl="1"/>
            <a:r>
              <a:rPr lang="en-US" altLang="en-US" sz="1700" dirty="0"/>
              <a:t>Solution is feasible</a:t>
            </a:r>
          </a:p>
          <a:p>
            <a:pPr lvl="1"/>
            <a:r>
              <a:rPr lang="en-US" altLang="en-US" sz="1700" dirty="0"/>
              <a:t>Doesn’t necessarily construct one using only a few gates</a:t>
            </a:r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  <a:p>
            <a:r>
              <a:rPr lang="en-US" sz="2000" dirty="0"/>
              <a:t>A </a:t>
            </a:r>
            <a:r>
              <a:rPr lang="en-US" sz="2000" b="1" dirty="0">
                <a:solidFill>
                  <a:schemeClr val="accent1"/>
                </a:solidFill>
              </a:rPr>
              <a:t>functionally complete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set of gates is one which can be used to express</a:t>
            </a:r>
            <a:r>
              <a:rPr lang="en-US" sz="2000" i="1" dirty="0"/>
              <a:t> </a:t>
            </a:r>
            <a:r>
              <a:rPr lang="en-US" sz="2000" b="1" i="1" dirty="0">
                <a:solidFill>
                  <a:schemeClr val="accent1"/>
                </a:solidFill>
              </a:rPr>
              <a:t>all</a:t>
            </a:r>
            <a:r>
              <a:rPr lang="en-US" sz="2000" i="1" dirty="0">
                <a:solidFill>
                  <a:schemeClr val="accent1"/>
                </a:solidFill>
              </a:rPr>
              <a:t> possible truth tables</a:t>
            </a:r>
            <a:r>
              <a:rPr lang="en-US" sz="2000" dirty="0"/>
              <a:t> by combining members of the set into a Boolean expression.</a:t>
            </a:r>
          </a:p>
          <a:p>
            <a:pPr lvl="1"/>
            <a:r>
              <a:rPr lang="en-US" dirty="0"/>
              <a:t>{NOT, AND, OR} is functionally complete. </a:t>
            </a:r>
          </a:p>
          <a:p>
            <a:pPr lvl="1"/>
            <a:r>
              <a:rPr lang="en-US" dirty="0"/>
              <a:t>{NAND} is functionally complete.</a:t>
            </a:r>
          </a:p>
          <a:p>
            <a:pPr lvl="1"/>
            <a:r>
              <a:rPr lang="en-US" dirty="0"/>
              <a:t>{NOR} is functionally complete.</a:t>
            </a:r>
          </a:p>
          <a:p>
            <a:pPr lvl="1"/>
            <a:endParaRPr lang="en-US" dirty="0"/>
          </a:p>
          <a:p>
            <a:r>
              <a:rPr lang="en-US" altLang="en-US" dirty="0"/>
              <a:t>It’s often convenient to implement circuits using only a single type of gate</a:t>
            </a:r>
            <a:endParaRPr lang="en-US" dirty="0"/>
          </a:p>
          <a:p>
            <a:pPr lvl="1"/>
            <a:r>
              <a:rPr lang="en-US" altLang="en-US" sz="1700" dirty="0"/>
              <a:t>Ex: any Boolean function can be computed using just NAND gates! (or just NOR gates!)</a:t>
            </a:r>
          </a:p>
          <a:p>
            <a:pPr lvl="1"/>
            <a:endParaRPr lang="en-US" altLang="en-US" sz="1700" dirty="0"/>
          </a:p>
        </p:txBody>
      </p:sp>
    </p:spTree>
    <p:extLst>
      <p:ext uri="{BB962C8B-B14F-4D97-AF65-F5344CB8AC3E}">
        <p14:creationId xmlns:p14="http://schemas.microsoft.com/office/powerpoint/2010/main" val="929639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9DAEF22-D1F1-8140-922B-4345C1400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217714"/>
            <a:ext cx="8588829" cy="1153886"/>
          </a:xfrm>
        </p:spPr>
        <p:txBody>
          <a:bodyPr>
            <a:normAutofit/>
          </a:bodyPr>
          <a:lstStyle/>
          <a:p>
            <a:r>
              <a:rPr lang="en-US" altLang="en-US" dirty="0"/>
              <a:t>Circuit equivalence:</a:t>
            </a:r>
            <a:br>
              <a:rPr lang="en-US" altLang="en-US" dirty="0"/>
            </a:br>
            <a:r>
              <a:rPr lang="en-US" altLang="en-US" dirty="0"/>
              <a:t>NOT, AND, and OR using </a:t>
            </a:r>
            <a:r>
              <a:rPr lang="en-US" altLang="en-US" b="1" dirty="0"/>
              <a:t>only NAND gates</a:t>
            </a:r>
            <a:endParaRPr altLang="en-US" b="1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D2562BF-7A24-924F-8907-4AAB379D8E43}"/>
              </a:ext>
            </a:extLst>
          </p:cNvPr>
          <p:cNvGrpSpPr/>
          <p:nvPr/>
        </p:nvGrpSpPr>
        <p:grpSpPr>
          <a:xfrm>
            <a:off x="533400" y="2102304"/>
            <a:ext cx="2612571" cy="856343"/>
            <a:chOff x="533400" y="2102304"/>
            <a:chExt cx="2612571" cy="856343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6D9B01A1-2CE9-4F4F-8FE6-337D2E35F05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5493"/>
            <a:stretch/>
          </p:blipFill>
          <p:spPr bwMode="auto">
            <a:xfrm>
              <a:off x="533400" y="2102304"/>
              <a:ext cx="2047875" cy="8563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D5B2AAA-084D-FD49-805E-2EB98867C803}"/>
                </a:ext>
              </a:extLst>
            </p:cNvPr>
            <p:cNvSpPr/>
            <p:nvPr/>
          </p:nvSpPr>
          <p:spPr>
            <a:xfrm>
              <a:off x="2155371" y="2102304"/>
              <a:ext cx="990600" cy="4281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EFAB213-3AEB-6F45-99C2-519768C9A6CD}"/>
              </a:ext>
            </a:extLst>
          </p:cNvPr>
          <p:cNvGrpSpPr/>
          <p:nvPr/>
        </p:nvGrpSpPr>
        <p:grpSpPr>
          <a:xfrm>
            <a:off x="5080907" y="2102304"/>
            <a:ext cx="3725636" cy="1405618"/>
            <a:chOff x="5080907" y="2102304"/>
            <a:chExt cx="3725636" cy="1405618"/>
          </a:xfrm>
        </p:grpSpPr>
        <p:pic>
          <p:nvPicPr>
            <p:cNvPr id="9" name="Picture 3">
              <a:extLst>
                <a:ext uri="{FF2B5EF4-FFF2-40B4-BE49-F238E27FC236}">
                  <a16:creationId xmlns:a16="http://schemas.microsoft.com/office/drawing/2014/main" id="{8DB8A29E-925A-EE42-A910-E27F246FD3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003" b="54733"/>
            <a:stretch/>
          </p:blipFill>
          <p:spPr bwMode="auto">
            <a:xfrm>
              <a:off x="5080907" y="2102304"/>
              <a:ext cx="3388178" cy="14056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403F7D5-4050-864E-A9DF-4131EBF08BD5}"/>
                </a:ext>
              </a:extLst>
            </p:cNvPr>
            <p:cNvSpPr/>
            <p:nvPr/>
          </p:nvSpPr>
          <p:spPr>
            <a:xfrm>
              <a:off x="7815943" y="2232933"/>
              <a:ext cx="990600" cy="4281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25FF90E-4CEC-264C-99F9-37528BAB9778}"/>
              </a:ext>
            </a:extLst>
          </p:cNvPr>
          <p:cNvGrpSpPr/>
          <p:nvPr/>
        </p:nvGrpSpPr>
        <p:grpSpPr>
          <a:xfrm>
            <a:off x="2394857" y="4755696"/>
            <a:ext cx="3755571" cy="1405618"/>
            <a:chOff x="2394857" y="4755696"/>
            <a:chExt cx="3755571" cy="1405618"/>
          </a:xfrm>
        </p:grpSpPr>
        <p:pic>
          <p:nvPicPr>
            <p:cNvPr id="6" name="Picture 3">
              <a:extLst>
                <a:ext uri="{FF2B5EF4-FFF2-40B4-BE49-F238E27FC236}">
                  <a16:creationId xmlns:a16="http://schemas.microsoft.com/office/drawing/2014/main" id="{CFFCD8E5-C826-B842-A151-BE3AC2E1EC3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311" b="54733"/>
            <a:stretch/>
          </p:blipFill>
          <p:spPr bwMode="auto">
            <a:xfrm>
              <a:off x="2394857" y="4755696"/>
              <a:ext cx="3505200" cy="14056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53B7FBF-F827-5E46-805E-F7BCED154FA7}"/>
                </a:ext>
              </a:extLst>
            </p:cNvPr>
            <p:cNvSpPr/>
            <p:nvPr/>
          </p:nvSpPr>
          <p:spPr>
            <a:xfrm>
              <a:off x="5159828" y="4918075"/>
              <a:ext cx="990600" cy="4281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77D1EDFE-11D5-4E4F-8F7A-E6383ECC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3628"/>
            <a:ext cx="8382000" cy="5203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000" dirty="0">
                <a:solidFill>
                  <a:schemeClr val="accent1"/>
                </a:solidFill>
              </a:rPr>
              <a:t>Which one is which?</a:t>
            </a:r>
          </a:p>
        </p:txBody>
      </p:sp>
    </p:spTree>
    <p:extLst>
      <p:ext uri="{BB962C8B-B14F-4D97-AF65-F5344CB8AC3E}">
        <p14:creationId xmlns:p14="http://schemas.microsoft.com/office/powerpoint/2010/main" val="1021929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9DAEF22-D1F1-8140-922B-4345C1400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217714"/>
            <a:ext cx="8588829" cy="1153886"/>
          </a:xfrm>
        </p:spPr>
        <p:txBody>
          <a:bodyPr>
            <a:normAutofit/>
          </a:bodyPr>
          <a:lstStyle/>
          <a:p>
            <a:r>
              <a:rPr lang="en-US" altLang="en-US" dirty="0"/>
              <a:t>Circuit equivalence:</a:t>
            </a:r>
            <a:br>
              <a:rPr lang="en-US" altLang="en-US" dirty="0"/>
            </a:br>
            <a:r>
              <a:rPr lang="en-US" altLang="en-US" dirty="0"/>
              <a:t>NOT, AND, and OR using </a:t>
            </a:r>
            <a:r>
              <a:rPr lang="en-US" altLang="en-US" b="1" dirty="0"/>
              <a:t>only NOR gates</a:t>
            </a:r>
            <a:endParaRPr altLang="en-US" b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FB97836-019F-114E-B8CA-BE7806B33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3628"/>
            <a:ext cx="8382000" cy="5203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000" dirty="0">
                <a:solidFill>
                  <a:schemeClr val="accent1"/>
                </a:solidFill>
              </a:rPr>
              <a:t>Which one is which?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ABC2A2C-718D-F44A-AC9B-6D29F93AE320}"/>
              </a:ext>
            </a:extLst>
          </p:cNvPr>
          <p:cNvGrpSpPr/>
          <p:nvPr/>
        </p:nvGrpSpPr>
        <p:grpSpPr>
          <a:xfrm>
            <a:off x="250372" y="2186667"/>
            <a:ext cx="3766456" cy="1447799"/>
            <a:chOff x="250372" y="2186667"/>
            <a:chExt cx="3766456" cy="1447799"/>
          </a:xfrm>
        </p:grpSpPr>
        <p:pic>
          <p:nvPicPr>
            <p:cNvPr id="6" name="Picture 3">
              <a:extLst>
                <a:ext uri="{FF2B5EF4-FFF2-40B4-BE49-F238E27FC236}">
                  <a16:creationId xmlns:a16="http://schemas.microsoft.com/office/drawing/2014/main" id="{CFFCD8E5-C826-B842-A151-BE3AC2E1EC3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618" r="51318" b="7756"/>
            <a:stretch/>
          </p:blipFill>
          <p:spPr bwMode="auto">
            <a:xfrm>
              <a:off x="250372" y="2186667"/>
              <a:ext cx="3366407" cy="14477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BCFD2B6-18D1-6B48-897A-8704C999DC48}"/>
                </a:ext>
              </a:extLst>
            </p:cNvPr>
            <p:cNvSpPr/>
            <p:nvPr/>
          </p:nvSpPr>
          <p:spPr>
            <a:xfrm>
              <a:off x="3026228" y="2427514"/>
              <a:ext cx="990600" cy="4281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A964972-8279-7647-B01C-625830AA7750}"/>
              </a:ext>
            </a:extLst>
          </p:cNvPr>
          <p:cNvGrpSpPr/>
          <p:nvPr/>
        </p:nvGrpSpPr>
        <p:grpSpPr>
          <a:xfrm>
            <a:off x="522515" y="5256437"/>
            <a:ext cx="2646589" cy="883106"/>
            <a:chOff x="522515" y="5256437"/>
            <a:chExt cx="2646589" cy="883106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6D9B01A1-2CE9-4F4F-8FE6-337D2E35F05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029" b="17538"/>
            <a:stretch/>
          </p:blipFill>
          <p:spPr bwMode="auto">
            <a:xfrm>
              <a:off x="522515" y="5323112"/>
              <a:ext cx="2047875" cy="8164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7A80ED9-D4CF-9947-B133-D8DFD2F942C0}"/>
                </a:ext>
              </a:extLst>
            </p:cNvPr>
            <p:cNvSpPr/>
            <p:nvPr/>
          </p:nvSpPr>
          <p:spPr>
            <a:xfrm>
              <a:off x="2178504" y="5256437"/>
              <a:ext cx="990600" cy="4281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F40095B2-383B-8041-A94F-737F00FC354A}"/>
              </a:ext>
            </a:extLst>
          </p:cNvPr>
          <p:cNvGrpSpPr/>
          <p:nvPr/>
        </p:nvGrpSpPr>
        <p:grpSpPr>
          <a:xfrm>
            <a:off x="5197929" y="3634466"/>
            <a:ext cx="3744685" cy="1351191"/>
            <a:chOff x="5197929" y="3634466"/>
            <a:chExt cx="3744685" cy="1351191"/>
          </a:xfrm>
        </p:grpSpPr>
        <p:pic>
          <p:nvPicPr>
            <p:cNvPr id="8" name="Picture 3">
              <a:extLst>
                <a:ext uri="{FF2B5EF4-FFF2-40B4-BE49-F238E27FC236}">
                  <a16:creationId xmlns:a16="http://schemas.microsoft.com/office/drawing/2014/main" id="{A7312232-CFF1-2747-89D6-D5AB6323DB3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547" t="45618" b="10867"/>
            <a:stretch/>
          </p:blipFill>
          <p:spPr bwMode="auto">
            <a:xfrm>
              <a:off x="5197929" y="3634466"/>
              <a:ext cx="3488871" cy="1351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68BCDC1-9A46-CB4B-BCC4-C230C6E24EC8}"/>
                </a:ext>
              </a:extLst>
            </p:cNvPr>
            <p:cNvSpPr/>
            <p:nvPr/>
          </p:nvSpPr>
          <p:spPr>
            <a:xfrm>
              <a:off x="7952014" y="3875313"/>
              <a:ext cx="990600" cy="4281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33166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9DAEF22-D1F1-8140-922B-4345C1400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" y="6810"/>
            <a:ext cx="8229600" cy="1066800"/>
          </a:xfrm>
        </p:spPr>
        <p:txBody>
          <a:bodyPr/>
          <a:lstStyle/>
          <a:p>
            <a:r>
              <a:rPr lang="en-US" altLang="en-US" dirty="0"/>
              <a:t>Circuit Equivalence</a:t>
            </a:r>
            <a:endParaRPr altLang="en-US" dirty="0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086C914A-1C3C-D546-A230-5944D1774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6" y="921211"/>
            <a:ext cx="8599714" cy="5555789"/>
          </a:xfrm>
        </p:spPr>
        <p:txBody>
          <a:bodyPr>
            <a:normAutofit/>
          </a:bodyPr>
          <a:lstStyle/>
          <a:p>
            <a:r>
              <a:rPr lang="en-US" altLang="en-US" sz="2000" b="1" dirty="0"/>
              <a:t>Goal</a:t>
            </a:r>
            <a:r>
              <a:rPr lang="en-US" altLang="en-US" sz="2000" dirty="0"/>
              <a:t>: Design a circuit using a small number of gates</a:t>
            </a:r>
          </a:p>
          <a:p>
            <a:pPr lvl="1"/>
            <a:r>
              <a:rPr lang="en-US" altLang="en-US" dirty="0"/>
              <a:t>Reduces chip area needed</a:t>
            </a:r>
          </a:p>
          <a:p>
            <a:pPr lvl="1"/>
            <a:r>
              <a:rPr lang="en-US" altLang="en-US" dirty="0"/>
              <a:t>Minimizes power consumption</a:t>
            </a:r>
          </a:p>
          <a:p>
            <a:pPr lvl="1"/>
            <a:r>
              <a:rPr lang="en-US" altLang="en-US" dirty="0"/>
              <a:t>Increases speed</a:t>
            </a:r>
          </a:p>
          <a:p>
            <a:pPr lvl="1"/>
            <a:endParaRPr lang="en-US" altLang="en-US" dirty="0"/>
          </a:p>
          <a:p>
            <a:r>
              <a:rPr lang="en-US" altLang="en-US" sz="2000" b="1" dirty="0"/>
              <a:t>Example</a:t>
            </a:r>
            <a:r>
              <a:rPr lang="en-US" altLang="en-US" sz="2000" dirty="0"/>
              <a:t>: Can you find a circuit which uses less</a:t>
            </a:r>
            <a:br>
              <a:rPr lang="en-US" altLang="en-US" sz="2000" dirty="0"/>
            </a:br>
            <a:r>
              <a:rPr lang="en-US" altLang="en-US" sz="2000" dirty="0"/>
              <a:t>gates but is equivalent to the circuit on the right?</a:t>
            </a:r>
            <a:br>
              <a:rPr lang="en-US" altLang="en-US" sz="2000" dirty="0"/>
            </a:br>
            <a:r>
              <a:rPr lang="en-US" altLang="en-US" sz="1800" i="1" dirty="0">
                <a:solidFill>
                  <a:schemeClr val="accent1">
                    <a:lumMod val="75000"/>
                  </a:schemeClr>
                </a:solidFill>
              </a:rPr>
              <a:t>Note: Use a truth table to prove equivalence</a:t>
            </a:r>
            <a:r>
              <a:rPr lang="en-US" altLang="en-US" sz="1800" b="1" i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br>
              <a:rPr lang="en-US" altLang="en-US" sz="18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altLang="en-US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6609E1A-97AD-AD46-B618-FC0AEFA21B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81"/>
          <a:stretch/>
        </p:blipFill>
        <p:spPr bwMode="auto">
          <a:xfrm>
            <a:off x="5607503" y="1984273"/>
            <a:ext cx="3536497" cy="4873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C15F381-DCDD-734A-BB2D-6FCF20B3B17E}"/>
              </a:ext>
            </a:extLst>
          </p:cNvPr>
          <p:cNvSpPr/>
          <p:nvPr/>
        </p:nvSpPr>
        <p:spPr>
          <a:xfrm>
            <a:off x="3962400" y="217045"/>
            <a:ext cx="5029202" cy="646331"/>
          </a:xfrm>
          <a:prstGeom prst="rect">
            <a:avLst/>
          </a:prstGeom>
          <a:solidFill>
            <a:schemeClr val="accent1">
              <a:lumMod val="40000"/>
              <a:lumOff val="60000"/>
              <a:alpha val="4075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en-US" dirty="0"/>
              <a:t>Two circuits/functions are </a:t>
            </a:r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</a:rPr>
              <a:t>equivalent</a:t>
            </a:r>
            <a:r>
              <a:rPr lang="en-US" altLang="en-US" dirty="0"/>
              <a:t> if and only if they have the same output for every possible input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107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9DAEF22-D1F1-8140-922B-4345C1400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970" y="6810"/>
            <a:ext cx="7903027" cy="1066800"/>
          </a:xfrm>
        </p:spPr>
        <p:txBody>
          <a:bodyPr/>
          <a:lstStyle/>
          <a:p>
            <a:r>
              <a:rPr lang="en-US" altLang="en-US" dirty="0"/>
              <a:t>Identities of Boolean Algebra</a:t>
            </a:r>
            <a:endParaRPr alt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3EE758F-72BA-5F42-9116-9EE31253A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743" y="1509039"/>
            <a:ext cx="6132513" cy="363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2027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325563"/>
          </a:xfrm>
        </p:spPr>
        <p:txBody>
          <a:bodyPr/>
          <a:lstStyle/>
          <a:p>
            <a:r>
              <a:rPr lang="en-US" dirty="0"/>
              <a:t>Gates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43000"/>
            <a:ext cx="7886700" cy="4674735"/>
          </a:xfrm>
        </p:spPr>
        <p:txBody>
          <a:bodyPr>
            <a:normAutofit/>
          </a:bodyPr>
          <a:lstStyle/>
          <a:p>
            <a:r>
              <a:rPr lang="en-US" sz="2000" dirty="0"/>
              <a:t>Digital circuit is one in which only two logical values are present</a:t>
            </a:r>
          </a:p>
          <a:p>
            <a:r>
              <a:rPr lang="en-US" sz="2000" dirty="0"/>
              <a:t>Different values represented by varying signals</a:t>
            </a:r>
          </a:p>
          <a:p>
            <a:pPr lvl="1"/>
            <a:r>
              <a:rPr lang="en-US" sz="1700" dirty="0"/>
              <a:t>Signal between 0 and 0.5 volts (often binary/logical 0)</a:t>
            </a:r>
          </a:p>
          <a:p>
            <a:pPr lvl="1"/>
            <a:r>
              <a:rPr lang="en-US" sz="1700" dirty="0"/>
              <a:t>Signal between 1 and 1.5 volts (often binary/logical 1)</a:t>
            </a:r>
          </a:p>
          <a:p>
            <a:r>
              <a:rPr lang="en-US" sz="2000" dirty="0"/>
              <a:t>Voltages outside those ranges not permitted</a:t>
            </a:r>
          </a:p>
          <a:p>
            <a:endParaRPr lang="en-US" sz="2000" dirty="0"/>
          </a:p>
          <a:p>
            <a:r>
              <a:rPr lang="en-US" sz="2000" b="1" dirty="0"/>
              <a:t>Gates</a:t>
            </a:r>
            <a:r>
              <a:rPr lang="en-US" sz="2000" dirty="0"/>
              <a:t>: tiny electronic devices that compute various functions of these two-valued signals</a:t>
            </a:r>
          </a:p>
          <a:p>
            <a:pPr lvl="1"/>
            <a:r>
              <a:rPr lang="en-US" sz="1700" dirty="0"/>
              <a:t>Form the hardwire basis on which all digital computers are built</a:t>
            </a:r>
          </a:p>
          <a:p>
            <a:pPr lvl="1"/>
            <a:r>
              <a:rPr lang="en-US" sz="1700" dirty="0"/>
              <a:t>Details of how gates work inside is the device level: beyond our scope (below our level 0)</a:t>
            </a:r>
          </a:p>
          <a:p>
            <a:pPr lvl="1"/>
            <a:endParaRPr lang="en-US" sz="17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66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9DAEF22-D1F1-8140-922B-4345C1400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970" y="6810"/>
            <a:ext cx="7903027" cy="1066800"/>
          </a:xfrm>
        </p:spPr>
        <p:txBody>
          <a:bodyPr/>
          <a:lstStyle/>
          <a:p>
            <a:r>
              <a:rPr lang="en-US" altLang="en-US" dirty="0"/>
              <a:t>Gate Equivalence of De Morgan’s law</a:t>
            </a:r>
            <a:endParaRPr alt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3EE758F-72BA-5F42-9116-9EE31253A3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911"/>
          <a:stretch/>
        </p:blipFill>
        <p:spPr bwMode="auto">
          <a:xfrm>
            <a:off x="388512" y="849085"/>
            <a:ext cx="7993485" cy="620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1D17856B-B464-0743-8452-7B75F47BD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560" y="2478433"/>
            <a:ext cx="7545388" cy="325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6565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9DAEF22-D1F1-8140-922B-4345C1400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" y="6810"/>
            <a:ext cx="8229600" cy="1066800"/>
          </a:xfrm>
        </p:spPr>
        <p:txBody>
          <a:bodyPr/>
          <a:lstStyle/>
          <a:p>
            <a:r>
              <a:rPr lang="en-US" altLang="en-US" dirty="0"/>
              <a:t>Examples</a:t>
            </a:r>
            <a:endParaRPr altLang="en-US" dirty="0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086C914A-1C3C-D546-A230-5944D1774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6" y="921211"/>
            <a:ext cx="8599714" cy="5555789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altLang="en-US" sz="1800" dirty="0">
                <a:solidFill>
                  <a:schemeClr val="accent1">
                    <a:lumMod val="75000"/>
                  </a:schemeClr>
                </a:solidFill>
              </a:rPr>
              <a:t>Build a circuit for XOR. Can you build it in more than one way?</a:t>
            </a:r>
          </a:p>
          <a:p>
            <a:pPr marL="342900" indent="-342900">
              <a:buAutoNum type="arabicPeriod"/>
            </a:pPr>
            <a:endParaRPr lang="en-US" alt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en-US" alt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en-US" alt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en-US" alt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en-US" alt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en-US" alt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en-US" altLang="en-US" sz="1800" dirty="0">
                <a:solidFill>
                  <a:schemeClr val="accent1">
                    <a:lumMod val="75000"/>
                  </a:schemeClr>
                </a:solidFill>
              </a:rPr>
              <a:t>Use a truth table to show that X = (X AND Y) OR (X AND NOT Y)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B90A87E3-559E-F247-8AB2-001537FF50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65" r="61685" b="62310"/>
          <a:stretch/>
        </p:blipFill>
        <p:spPr bwMode="auto">
          <a:xfrm>
            <a:off x="7141027" y="921211"/>
            <a:ext cx="1654629" cy="1687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8665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9DAEF22-D1F1-8140-922B-4345C1400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" y="6810"/>
            <a:ext cx="8229600" cy="1066800"/>
          </a:xfrm>
        </p:spPr>
        <p:txBody>
          <a:bodyPr/>
          <a:lstStyle/>
          <a:p>
            <a:r>
              <a:rPr lang="en-US" altLang="en-US" dirty="0"/>
              <a:t>Note on equivalence: Positive vs. Negative logic</a:t>
            </a:r>
            <a:endParaRPr altLang="en-US" dirty="0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086C914A-1C3C-D546-A230-5944D1774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6" y="921211"/>
            <a:ext cx="8904514" cy="58279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1800" dirty="0"/>
              <a:t>The same physical gate can compute different functions, depending on the convention used.</a:t>
            </a:r>
          </a:p>
          <a:p>
            <a:pPr marL="0" indent="0">
              <a:buNone/>
            </a:pPr>
            <a:endParaRPr lang="en-US" altLang="en-US" sz="1800" dirty="0"/>
          </a:p>
          <a:p>
            <a:endParaRPr lang="en-US" altLang="en-US" sz="1800" dirty="0"/>
          </a:p>
          <a:p>
            <a:endParaRPr lang="en-US" altLang="en-US" sz="1800" dirty="0"/>
          </a:p>
          <a:p>
            <a:endParaRPr lang="en-US" altLang="en-US" sz="1800" dirty="0"/>
          </a:p>
          <a:p>
            <a:endParaRPr lang="en-US" altLang="en-US" sz="1800" dirty="0"/>
          </a:p>
          <a:p>
            <a:endParaRPr lang="en-US" altLang="en-US" sz="1800" dirty="0"/>
          </a:p>
          <a:p>
            <a:endParaRPr lang="en-US" altLang="en-US" sz="1800" dirty="0"/>
          </a:p>
          <a:p>
            <a:endParaRPr lang="en-US" altLang="en-US" sz="1800" dirty="0"/>
          </a:p>
          <a:p>
            <a:endParaRPr lang="en-US" altLang="en-US" sz="1800" dirty="0"/>
          </a:p>
          <a:p>
            <a:endParaRPr lang="en-US" altLang="en-US" sz="1800" dirty="0"/>
          </a:p>
          <a:p>
            <a:endParaRPr lang="en-US" altLang="en-US" sz="1800" dirty="0"/>
          </a:p>
          <a:p>
            <a:endParaRPr lang="en-US" altLang="en-US" sz="1800" dirty="0"/>
          </a:p>
          <a:p>
            <a:pPr marL="0" indent="0">
              <a:buNone/>
            </a:pPr>
            <a:endParaRPr lang="en-US" altLang="en-US" sz="18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D51EEAD-F9E7-3B46-BE3C-5948B96B5027}"/>
              </a:ext>
            </a:extLst>
          </p:cNvPr>
          <p:cNvGrpSpPr/>
          <p:nvPr/>
        </p:nvGrpSpPr>
        <p:grpSpPr>
          <a:xfrm>
            <a:off x="1431018" y="3176703"/>
            <a:ext cx="6521450" cy="3474469"/>
            <a:chOff x="1250949" y="2561376"/>
            <a:chExt cx="6521450" cy="3474469"/>
          </a:xfrm>
        </p:grpSpPr>
        <p:sp>
          <p:nvSpPr>
            <p:cNvPr id="5" name="Content Placeholder 2">
              <a:extLst>
                <a:ext uri="{FF2B5EF4-FFF2-40B4-BE49-F238E27FC236}">
                  <a16:creationId xmlns:a16="http://schemas.microsoft.com/office/drawing/2014/main" id="{E287A939-22E7-C840-BBE7-B05409FFA533}"/>
                </a:ext>
              </a:extLst>
            </p:cNvPr>
            <p:cNvSpPr txBox="1">
              <a:spLocks/>
            </p:cNvSpPr>
            <p:nvPr/>
          </p:nvSpPr>
          <p:spPr>
            <a:xfrm>
              <a:off x="1371602" y="5045245"/>
              <a:ext cx="6139542" cy="990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en-US" sz="2000" dirty="0">
                  <a:solidFill>
                    <a:schemeClr val="accent1">
                      <a:lumMod val="75000"/>
                    </a:schemeClr>
                  </a:solidFill>
                </a:rPr>
                <a:t>     Electrical  		      </a:t>
              </a:r>
              <a:r>
                <a:rPr lang="en-US" altLang="en-US" sz="2000" b="1" dirty="0">
                  <a:solidFill>
                    <a:schemeClr val="accent1">
                      <a:lumMod val="75000"/>
                    </a:schemeClr>
                  </a:solidFill>
                </a:rPr>
                <a:t>Positive logic             </a:t>
              </a:r>
              <a:r>
                <a:rPr lang="en-US" altLang="en-US" sz="2000" dirty="0">
                  <a:solidFill>
                    <a:schemeClr val="accent1">
                      <a:lumMod val="75000"/>
                    </a:schemeClr>
                  </a:solidFill>
                </a:rPr>
                <a:t>Negative logic</a:t>
              </a:r>
              <a:br>
                <a:rPr lang="en-US" altLang="en-US" sz="2000" dirty="0">
                  <a:solidFill>
                    <a:schemeClr val="accent1">
                      <a:lumMod val="75000"/>
                    </a:schemeClr>
                  </a:solidFill>
                </a:rPr>
              </a:br>
              <a:r>
                <a:rPr lang="en-US" altLang="en-US" sz="2000" dirty="0">
                  <a:solidFill>
                    <a:schemeClr val="accent1">
                      <a:lumMod val="75000"/>
                    </a:schemeClr>
                  </a:solidFill>
                </a:rPr>
                <a:t>characteristics			</a:t>
              </a:r>
              <a:br>
                <a:rPr lang="en-US" altLang="en-US" sz="2000" dirty="0">
                  <a:solidFill>
                    <a:schemeClr val="accent1">
                      <a:lumMod val="75000"/>
                    </a:schemeClr>
                  </a:solidFill>
                </a:rPr>
              </a:br>
              <a:r>
                <a:rPr lang="en-US" altLang="en-US" sz="2000" dirty="0">
                  <a:solidFill>
                    <a:schemeClr val="accent1">
                      <a:lumMod val="75000"/>
                    </a:schemeClr>
                  </a:solidFill>
                </a:rPr>
                <a:t>   of a device</a:t>
              </a:r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6A7013B7-A28E-2B43-A367-D2AA1E88A5C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938"/>
            <a:stretch/>
          </p:blipFill>
          <p:spPr bwMode="auto">
            <a:xfrm>
              <a:off x="1250949" y="2561376"/>
              <a:ext cx="6521450" cy="24838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F932BC13-98F0-8149-AFFB-CDFE74BDD7B3}"/>
              </a:ext>
            </a:extLst>
          </p:cNvPr>
          <p:cNvSpPr txBox="1"/>
          <p:nvPr/>
        </p:nvSpPr>
        <p:spPr>
          <a:xfrm>
            <a:off x="5078186" y="1472675"/>
            <a:ext cx="367937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accent1"/>
                </a:solidFill>
              </a:rPr>
              <a:t>Negative logic</a:t>
            </a:r>
            <a:r>
              <a:rPr lang="en-US" alt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dirty="0"/>
              <a:t>low voltage = logical 1 / true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dirty="0"/>
              <a:t>high voltage = logical 0 / false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430D49-95F1-9948-85C9-78029F33DD4E}"/>
              </a:ext>
            </a:extLst>
          </p:cNvPr>
          <p:cNvSpPr txBox="1"/>
          <p:nvPr/>
        </p:nvSpPr>
        <p:spPr>
          <a:xfrm>
            <a:off x="1012373" y="1456908"/>
            <a:ext cx="367937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>
                <a:solidFill>
                  <a:schemeClr val="accent1"/>
                </a:solidFill>
              </a:rPr>
              <a:t>Positive logic</a:t>
            </a:r>
            <a:r>
              <a:rPr lang="en-US" altLang="en-US" b="1" dirty="0"/>
              <a:t>: (we assume this)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b="1" dirty="0"/>
              <a:t>low voltage = logical 0 / false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b="1" dirty="0"/>
              <a:t>high voltage = logical 1 / true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563335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689" y="89098"/>
            <a:ext cx="8632437" cy="907066"/>
          </a:xfrm>
        </p:spPr>
        <p:txBody>
          <a:bodyPr>
            <a:normAutofit/>
          </a:bodyPr>
          <a:lstStyle/>
          <a:p>
            <a:r>
              <a:rPr lang="en-US" dirty="0"/>
              <a:t>Example circuit: Half-Adder (Fig 3-16)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23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BF765CF-7600-FC4E-B87A-4BF7F75A98E2}"/>
              </a:ext>
            </a:extLst>
          </p:cNvPr>
          <p:cNvSpPr txBox="1">
            <a:spLocks/>
          </p:cNvSpPr>
          <p:nvPr/>
        </p:nvSpPr>
        <p:spPr>
          <a:xfrm>
            <a:off x="299689" y="811954"/>
            <a:ext cx="8544622" cy="1050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1"/>
                </a:solidFill>
              </a:rPr>
              <a:t>Goal: Add A+B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accent1"/>
                </a:solidFill>
              </a:rPr>
              <a:t>Output: Sum and Carry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565D4D8-961F-FE47-862E-1199FD447DBC}"/>
              </a:ext>
            </a:extLst>
          </p:cNvPr>
          <p:cNvSpPr txBox="1">
            <a:spLocks/>
          </p:cNvSpPr>
          <p:nvPr/>
        </p:nvSpPr>
        <p:spPr>
          <a:xfrm>
            <a:off x="2200973" y="5462009"/>
            <a:ext cx="7467134" cy="751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2000" dirty="0">
                <a:solidFill>
                  <a:schemeClr val="accent1"/>
                </a:solidFill>
              </a:rPr>
              <a:t>A circuit for a half adder.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4DC39BD-D086-BB42-954B-22B0C20E4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1679286"/>
            <a:ext cx="70485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920A6B2-062C-7C47-BF15-DFBCD83CD8F8}"/>
              </a:ext>
            </a:extLst>
          </p:cNvPr>
          <p:cNvSpPr txBox="1">
            <a:spLocks/>
          </p:cNvSpPr>
          <p:nvPr/>
        </p:nvSpPr>
        <p:spPr>
          <a:xfrm>
            <a:off x="-1354872" y="4427200"/>
            <a:ext cx="7467134" cy="751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2000" dirty="0">
                <a:solidFill>
                  <a:schemeClr val="accent1"/>
                </a:solidFill>
              </a:rPr>
              <a:t>Truth table for 1-bit addition. </a:t>
            </a:r>
            <a:br>
              <a:rPr lang="en-US" altLang="en-US" sz="2000" dirty="0">
                <a:solidFill>
                  <a:schemeClr val="accent1"/>
                </a:solidFill>
              </a:rPr>
            </a:br>
            <a:endParaRPr lang="en-US" altLang="en-US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83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20B8A3-63CA-A345-B73D-61AACC372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473DB75-3E22-264B-BC09-8F2507ECC6BD}"/>
              </a:ext>
            </a:extLst>
          </p:cNvPr>
          <p:cNvGrpSpPr/>
          <p:nvPr/>
        </p:nvGrpSpPr>
        <p:grpSpPr>
          <a:xfrm>
            <a:off x="1294284" y="3656319"/>
            <a:ext cx="7264343" cy="3584555"/>
            <a:chOff x="348342" y="1190626"/>
            <a:chExt cx="9144000" cy="4586063"/>
          </a:xfrm>
        </p:grpSpPr>
        <p:sp>
          <p:nvSpPr>
            <p:cNvPr id="3" name="Content Placeholder 2">
              <a:extLst>
                <a:ext uri="{FF2B5EF4-FFF2-40B4-BE49-F238E27FC236}">
                  <a16:creationId xmlns:a16="http://schemas.microsoft.com/office/drawing/2014/main" id="{399B7107-CAE1-E048-9EFE-6E0EF8BBEF4B}"/>
                </a:ext>
              </a:extLst>
            </p:cNvPr>
            <p:cNvSpPr txBox="1">
              <a:spLocks/>
            </p:cNvSpPr>
            <p:nvPr/>
          </p:nvSpPr>
          <p:spPr>
            <a:xfrm>
              <a:off x="348342" y="4862289"/>
              <a:ext cx="9144000" cy="914400"/>
            </a:xfrm>
            <a:prstGeom prst="rect">
              <a:avLst/>
            </a:prstGeom>
          </p:spPr>
          <p:txBody>
            <a:bodyPr/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en-US" sz="1600" dirty="0"/>
                <a:t>(a) A transistor inverter.            (b) A NAND gate.               (c) A NOR gate.</a:t>
              </a:r>
            </a:p>
          </p:txBody>
        </p:sp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D7911EBE-9843-F54E-A004-99051A9AE95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715"/>
            <a:stretch/>
          </p:blipFill>
          <p:spPr bwMode="auto">
            <a:xfrm>
              <a:off x="490538" y="1190626"/>
              <a:ext cx="8162925" cy="37127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" name="Title 1">
            <a:extLst>
              <a:ext uri="{FF2B5EF4-FFF2-40B4-BE49-F238E27FC236}">
                <a16:creationId xmlns:a16="http://schemas.microsoft.com/office/drawing/2014/main" id="{44D636B0-B25F-E048-A3B9-6F41D563CD21}"/>
              </a:ext>
            </a:extLst>
          </p:cNvPr>
          <p:cNvSpPr txBox="1">
            <a:spLocks/>
          </p:cNvSpPr>
          <p:nvPr/>
        </p:nvSpPr>
        <p:spPr>
          <a:xfrm>
            <a:off x="628650" y="269647"/>
            <a:ext cx="7886700" cy="132556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Gates at the device level  … very briefly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75A93C-3028-CD47-92DE-D3E5ABA3A6EB}"/>
              </a:ext>
            </a:extLst>
          </p:cNvPr>
          <p:cNvSpPr txBox="1">
            <a:spLocks/>
          </p:cNvSpPr>
          <p:nvPr/>
        </p:nvSpPr>
        <p:spPr>
          <a:xfrm>
            <a:off x="628650" y="1143000"/>
            <a:ext cx="7886700" cy="4674735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8A77D05-2A3F-AB40-AC9B-9E9F0F3935C8}"/>
              </a:ext>
            </a:extLst>
          </p:cNvPr>
          <p:cNvSpPr txBox="1">
            <a:spLocks/>
          </p:cNvSpPr>
          <p:nvPr/>
        </p:nvSpPr>
        <p:spPr>
          <a:xfrm>
            <a:off x="463313" y="773862"/>
            <a:ext cx="7886700" cy="4674735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Input (Vin, or V1, V2) &amp; output voltage (</a:t>
            </a:r>
            <a:r>
              <a:rPr lang="en-US" sz="2000" dirty="0" err="1"/>
              <a:t>Vout</a:t>
            </a:r>
            <a:r>
              <a:rPr lang="en-US" sz="2000" dirty="0"/>
              <a:t>)</a:t>
            </a:r>
          </a:p>
          <a:p>
            <a:r>
              <a:rPr lang="en-US" sz="2000" dirty="0">
                <a:solidFill>
                  <a:schemeClr val="accent1"/>
                </a:solidFill>
              </a:rPr>
              <a:t>When </a:t>
            </a:r>
            <a:r>
              <a:rPr lang="en-US" sz="2000" b="1" dirty="0">
                <a:solidFill>
                  <a:schemeClr val="accent1"/>
                </a:solidFill>
              </a:rPr>
              <a:t>input voltage is low</a:t>
            </a:r>
            <a:r>
              <a:rPr lang="en-US" sz="2000" b="1" dirty="0"/>
              <a:t> </a:t>
            </a:r>
            <a:r>
              <a:rPr lang="en-US" sz="2000" dirty="0"/>
              <a:t>(below a certain critical value)</a:t>
            </a:r>
          </a:p>
          <a:p>
            <a:pPr lvl="1"/>
            <a:r>
              <a:rPr lang="en-US" sz="1700" dirty="0"/>
              <a:t>transistor turns off and acts like an infinite resistance</a:t>
            </a:r>
          </a:p>
          <a:p>
            <a:pPr lvl="1"/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Vout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 is high</a:t>
            </a:r>
            <a:r>
              <a:rPr lang="en-US" sz="1700" dirty="0"/>
              <a:t>: takes on value close to </a:t>
            </a:r>
            <a:r>
              <a:rPr lang="en-US" sz="1700" dirty="0" err="1"/>
              <a:t>Vcc</a:t>
            </a:r>
            <a:r>
              <a:rPr lang="en-US" sz="1700" dirty="0"/>
              <a:t> (typically +1.5 volts -- </a:t>
            </a:r>
            <a:r>
              <a:rPr lang="en-US" sz="1700" i="1" dirty="0"/>
              <a:t>logical 1</a:t>
            </a:r>
            <a:r>
              <a:rPr lang="en-US" sz="1700" dirty="0"/>
              <a:t>)</a:t>
            </a:r>
          </a:p>
          <a:p>
            <a:r>
              <a:rPr lang="en-US" sz="2000" dirty="0">
                <a:solidFill>
                  <a:schemeClr val="accent1"/>
                </a:solidFill>
              </a:rPr>
              <a:t>When </a:t>
            </a:r>
            <a:r>
              <a:rPr lang="en-US" sz="2000" b="1" dirty="0">
                <a:solidFill>
                  <a:schemeClr val="accent1"/>
                </a:solidFill>
              </a:rPr>
              <a:t>input voltage is high</a:t>
            </a:r>
            <a:r>
              <a:rPr lang="en-US" sz="2000" b="1" dirty="0"/>
              <a:t> </a:t>
            </a:r>
            <a:r>
              <a:rPr lang="en-US" sz="2000" dirty="0"/>
              <a:t>(exceeds critical value)</a:t>
            </a:r>
          </a:p>
          <a:p>
            <a:pPr lvl="1"/>
            <a:r>
              <a:rPr lang="en-US" sz="1700" dirty="0"/>
              <a:t>transistor switches on and acts like a wire</a:t>
            </a:r>
          </a:p>
          <a:p>
            <a:pPr lvl="1"/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Vout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 is low</a:t>
            </a:r>
            <a:r>
              <a:rPr lang="en-US" sz="1700" dirty="0"/>
              <a:t>: pulled down to ground (0 volts -- </a:t>
            </a:r>
            <a:r>
              <a:rPr lang="en-US" sz="1700" i="1" dirty="0"/>
              <a:t>logical 0</a:t>
            </a:r>
            <a:r>
              <a:rPr lang="en-US" sz="1700" dirty="0"/>
              <a:t>)</a:t>
            </a:r>
          </a:p>
          <a:p>
            <a:endParaRPr lang="en-US" sz="20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675A0CD-DF57-1A4D-8011-96C445C6ED17}"/>
              </a:ext>
            </a:extLst>
          </p:cNvPr>
          <p:cNvSpPr txBox="1">
            <a:spLocks/>
          </p:cNvSpPr>
          <p:nvPr/>
        </p:nvSpPr>
        <p:spPr>
          <a:xfrm>
            <a:off x="3566081" y="3122669"/>
            <a:ext cx="2167278" cy="612662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Output is 0 </a:t>
            </a:r>
            <a:r>
              <a:rPr lang="en-US" altLang="en-US" sz="1600" dirty="0" err="1">
                <a:solidFill>
                  <a:schemeClr val="accent2"/>
                </a:solidFill>
              </a:rPr>
              <a:t>iff</a:t>
            </a:r>
            <a:r>
              <a:rPr lang="en-US" altLang="en-US" sz="1600" dirty="0">
                <a:solidFill>
                  <a:schemeClr val="accent2"/>
                </a:solidFill>
              </a:rPr>
              <a:t> both inputs are 1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F837640-7106-2A41-BC01-67DE17A3723D}"/>
              </a:ext>
            </a:extLst>
          </p:cNvPr>
          <p:cNvSpPr txBox="1">
            <a:spLocks/>
          </p:cNvSpPr>
          <p:nvPr/>
        </p:nvSpPr>
        <p:spPr>
          <a:xfrm>
            <a:off x="202327" y="3807506"/>
            <a:ext cx="2167278" cy="573145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Converts logical 0 into logical 1, and vice versa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828B28F-7984-B341-ACB8-41C39D48C419}"/>
              </a:ext>
            </a:extLst>
          </p:cNvPr>
          <p:cNvSpPr txBox="1">
            <a:spLocks/>
          </p:cNvSpPr>
          <p:nvPr/>
        </p:nvSpPr>
        <p:spPr>
          <a:xfrm>
            <a:off x="6609058" y="3889999"/>
            <a:ext cx="2167278" cy="612662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Output is 1 </a:t>
            </a:r>
            <a:r>
              <a:rPr lang="en-US" altLang="en-US" sz="1600" dirty="0" err="1">
                <a:solidFill>
                  <a:schemeClr val="accent2"/>
                </a:solidFill>
              </a:rPr>
              <a:t>iff</a:t>
            </a:r>
            <a:r>
              <a:rPr lang="en-US" altLang="en-US" sz="1600" dirty="0">
                <a:solidFill>
                  <a:schemeClr val="accent2"/>
                </a:solidFill>
              </a:rPr>
              <a:t> both inputs are 0</a:t>
            </a:r>
          </a:p>
        </p:txBody>
      </p:sp>
    </p:spTree>
    <p:extLst>
      <p:ext uri="{BB962C8B-B14F-4D97-AF65-F5344CB8AC3E}">
        <p14:creationId xmlns:p14="http://schemas.microsoft.com/office/powerpoint/2010/main" val="2300966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20B8A3-63CA-A345-B73D-61AACC372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4D636B0-B25F-E048-A3B9-6F41D563CD21}"/>
              </a:ext>
            </a:extLst>
          </p:cNvPr>
          <p:cNvSpPr txBox="1">
            <a:spLocks/>
          </p:cNvSpPr>
          <p:nvPr/>
        </p:nvSpPr>
        <p:spPr>
          <a:xfrm>
            <a:off x="628650" y="269647"/>
            <a:ext cx="7886700" cy="132556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The three simplest gates: NOT, NAND, NOR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75A93C-3028-CD47-92DE-D3E5ABA3A6EB}"/>
              </a:ext>
            </a:extLst>
          </p:cNvPr>
          <p:cNvSpPr txBox="1">
            <a:spLocks/>
          </p:cNvSpPr>
          <p:nvPr/>
        </p:nvSpPr>
        <p:spPr>
          <a:xfrm>
            <a:off x="628650" y="1143000"/>
            <a:ext cx="7886700" cy="4674735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8A77D05-2A3F-AB40-AC9B-9E9F0F3935C8}"/>
              </a:ext>
            </a:extLst>
          </p:cNvPr>
          <p:cNvSpPr txBox="1">
            <a:spLocks/>
          </p:cNvSpPr>
          <p:nvPr/>
        </p:nvSpPr>
        <p:spPr>
          <a:xfrm>
            <a:off x="714035" y="784678"/>
            <a:ext cx="7886700" cy="4674735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We will represent gates as symbols</a:t>
            </a:r>
          </a:p>
          <a:p>
            <a:r>
              <a:rPr lang="en-US" sz="2000" dirty="0"/>
              <a:t>Small circles in the gate are called </a:t>
            </a:r>
            <a:r>
              <a:rPr lang="en-US" sz="2000" b="1" dirty="0">
                <a:solidFill>
                  <a:schemeClr val="accent1"/>
                </a:solidFill>
              </a:rPr>
              <a:t>inversion bubbles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E92521E1-2444-1543-B814-E9BDA4A72F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687"/>
          <a:stretch/>
        </p:blipFill>
        <p:spPr bwMode="auto">
          <a:xfrm>
            <a:off x="3587863" y="1649867"/>
            <a:ext cx="4852988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30A8835-5506-3545-B109-C7882A46D71D}"/>
              </a:ext>
            </a:extLst>
          </p:cNvPr>
          <p:cNvSpPr txBox="1">
            <a:spLocks/>
          </p:cNvSpPr>
          <p:nvPr/>
        </p:nvSpPr>
        <p:spPr>
          <a:xfrm>
            <a:off x="1595778" y="2128383"/>
            <a:ext cx="9144000" cy="91440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b="1" dirty="0">
                <a:solidFill>
                  <a:schemeClr val="accent1"/>
                </a:solidFill>
              </a:rPr>
              <a:t>Gate symbols: 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E9C7D43-B761-B245-85EF-73B6A10C1206}"/>
              </a:ext>
            </a:extLst>
          </p:cNvPr>
          <p:cNvSpPr txBox="1">
            <a:spLocks/>
          </p:cNvSpPr>
          <p:nvPr/>
        </p:nvSpPr>
        <p:spPr>
          <a:xfrm>
            <a:off x="1245224" y="3070111"/>
            <a:ext cx="2551679" cy="91440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b="1" dirty="0">
                <a:solidFill>
                  <a:schemeClr val="accent1"/>
                </a:solidFill>
              </a:rPr>
              <a:t>Boolean function:</a:t>
            </a:r>
            <a:br>
              <a:rPr lang="en-US" altLang="en-US" b="1" dirty="0">
                <a:solidFill>
                  <a:schemeClr val="accent1"/>
                </a:solidFill>
              </a:rPr>
            </a:br>
            <a:r>
              <a:rPr lang="en-US" altLang="en-US" dirty="0">
                <a:solidFill>
                  <a:schemeClr val="accent1"/>
                </a:solidFill>
              </a:rPr>
              <a:t>(described by a</a:t>
            </a:r>
            <a:br>
              <a:rPr lang="en-US" altLang="en-US" dirty="0">
                <a:solidFill>
                  <a:schemeClr val="accent1"/>
                </a:solidFill>
              </a:rPr>
            </a:br>
            <a:r>
              <a:rPr lang="en-US" altLang="en-US" dirty="0">
                <a:solidFill>
                  <a:schemeClr val="accent1"/>
                </a:solidFill>
              </a:rPr>
              <a:t>truth table)</a:t>
            </a:r>
            <a:endParaRPr lang="en-US" altLang="en-US" b="1" dirty="0">
              <a:solidFill>
                <a:schemeClr val="accent1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1B731B2-CA49-5247-8522-5A9B60122913}"/>
              </a:ext>
            </a:extLst>
          </p:cNvPr>
          <p:cNvSpPr txBox="1">
            <a:spLocks/>
          </p:cNvSpPr>
          <p:nvPr/>
        </p:nvSpPr>
        <p:spPr>
          <a:xfrm>
            <a:off x="628650" y="5118443"/>
            <a:ext cx="7886700" cy="753949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43748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20B8A3-63CA-A345-B73D-61AACC372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4D636B0-B25F-E048-A3B9-6F41D563CD21}"/>
              </a:ext>
            </a:extLst>
          </p:cNvPr>
          <p:cNvSpPr txBox="1">
            <a:spLocks/>
          </p:cNvSpPr>
          <p:nvPr/>
        </p:nvSpPr>
        <p:spPr>
          <a:xfrm>
            <a:off x="628650" y="269647"/>
            <a:ext cx="7886700" cy="132556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Two additional gates: AND, OR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75A93C-3028-CD47-92DE-D3E5ABA3A6EB}"/>
              </a:ext>
            </a:extLst>
          </p:cNvPr>
          <p:cNvSpPr txBox="1">
            <a:spLocks/>
          </p:cNvSpPr>
          <p:nvPr/>
        </p:nvSpPr>
        <p:spPr>
          <a:xfrm>
            <a:off x="628650" y="1143000"/>
            <a:ext cx="7886700" cy="4674735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8A77D05-2A3F-AB40-AC9B-9E9F0F3935C8}"/>
              </a:ext>
            </a:extLst>
          </p:cNvPr>
          <p:cNvSpPr txBox="1">
            <a:spLocks/>
          </p:cNvSpPr>
          <p:nvPr/>
        </p:nvSpPr>
        <p:spPr>
          <a:xfrm>
            <a:off x="714035" y="784678"/>
            <a:ext cx="7886700" cy="4674735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We will represent gates as symbols</a:t>
            </a:r>
          </a:p>
          <a:p>
            <a:r>
              <a:rPr lang="en-US" sz="2000" dirty="0"/>
              <a:t>Small circles in the gate are called </a:t>
            </a:r>
            <a:r>
              <a:rPr lang="en-US" sz="2000" b="1" dirty="0"/>
              <a:t>inversion bubbles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E92521E1-2444-1543-B814-E9BDA4A72F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466" t="-684" r="-19049" b="684"/>
          <a:stretch/>
        </p:blipFill>
        <p:spPr bwMode="auto">
          <a:xfrm>
            <a:off x="-1145296" y="2237980"/>
            <a:ext cx="11251577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30A8835-5506-3545-B109-C7882A46D71D}"/>
              </a:ext>
            </a:extLst>
          </p:cNvPr>
          <p:cNvSpPr txBox="1">
            <a:spLocks/>
          </p:cNvSpPr>
          <p:nvPr/>
        </p:nvSpPr>
        <p:spPr>
          <a:xfrm>
            <a:off x="-91507" y="1841159"/>
            <a:ext cx="9144000" cy="91440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b="1" dirty="0">
                <a:solidFill>
                  <a:schemeClr val="accent1"/>
                </a:solidFill>
              </a:rPr>
              <a:t>Gate symbols </a:t>
            </a:r>
            <a:r>
              <a:rPr lang="en-US" altLang="en-US" dirty="0">
                <a:solidFill>
                  <a:schemeClr val="accent1"/>
                </a:solidFill>
              </a:rPr>
              <a:t>(top)</a:t>
            </a:r>
            <a:r>
              <a:rPr lang="en-US" altLang="en-US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E9C7D43-B761-B245-85EF-73B6A10C1206}"/>
              </a:ext>
            </a:extLst>
          </p:cNvPr>
          <p:cNvSpPr txBox="1">
            <a:spLocks/>
          </p:cNvSpPr>
          <p:nvPr/>
        </p:nvSpPr>
        <p:spPr>
          <a:xfrm>
            <a:off x="1353571" y="5531814"/>
            <a:ext cx="6607628" cy="91440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b="1" dirty="0">
                <a:solidFill>
                  <a:schemeClr val="accent1"/>
                </a:solidFill>
              </a:rPr>
              <a:t>Boolean function </a:t>
            </a:r>
            <a:r>
              <a:rPr lang="en-US" altLang="en-US" dirty="0">
                <a:solidFill>
                  <a:schemeClr val="accent1"/>
                </a:solidFill>
              </a:rPr>
              <a:t>(bottom - described by a truth table)</a:t>
            </a:r>
            <a:endParaRPr lang="en-US" altLang="en-US" b="1" dirty="0">
              <a:solidFill>
                <a:schemeClr val="accent1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1B731B2-CA49-5247-8522-5A9B60122913}"/>
              </a:ext>
            </a:extLst>
          </p:cNvPr>
          <p:cNvSpPr txBox="1">
            <a:spLocks/>
          </p:cNvSpPr>
          <p:nvPr/>
        </p:nvSpPr>
        <p:spPr>
          <a:xfrm>
            <a:off x="628650" y="5118443"/>
            <a:ext cx="7886700" cy="753949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26727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20B8A3-63CA-A345-B73D-61AACC372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4D636B0-B25F-E048-A3B9-6F41D563CD21}"/>
              </a:ext>
            </a:extLst>
          </p:cNvPr>
          <p:cNvSpPr txBox="1">
            <a:spLocks/>
          </p:cNvSpPr>
          <p:nvPr/>
        </p:nvSpPr>
        <p:spPr>
          <a:xfrm>
            <a:off x="628650" y="269647"/>
            <a:ext cx="7886700" cy="132556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Two additional gates: AND, OR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75A93C-3028-CD47-92DE-D3E5ABA3A6EB}"/>
              </a:ext>
            </a:extLst>
          </p:cNvPr>
          <p:cNvSpPr txBox="1">
            <a:spLocks/>
          </p:cNvSpPr>
          <p:nvPr/>
        </p:nvSpPr>
        <p:spPr>
          <a:xfrm>
            <a:off x="628650" y="1143000"/>
            <a:ext cx="7886700" cy="4674735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8A77D05-2A3F-AB40-AC9B-9E9F0F3935C8}"/>
              </a:ext>
            </a:extLst>
          </p:cNvPr>
          <p:cNvSpPr txBox="1">
            <a:spLocks/>
          </p:cNvSpPr>
          <p:nvPr/>
        </p:nvSpPr>
        <p:spPr>
          <a:xfrm>
            <a:off x="714035" y="784678"/>
            <a:ext cx="7886700" cy="4674735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We will represent gates as symbols</a:t>
            </a:r>
          </a:p>
          <a:p>
            <a:r>
              <a:rPr lang="en-US" sz="2000" dirty="0"/>
              <a:t>Small circles in the gate are called </a:t>
            </a:r>
            <a:r>
              <a:rPr lang="en-US" sz="2000" b="1" dirty="0"/>
              <a:t>inversion bubbles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E92521E1-2444-1543-B814-E9BDA4A72F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466" t="-684" r="-19049" b="684"/>
          <a:stretch/>
        </p:blipFill>
        <p:spPr bwMode="auto">
          <a:xfrm>
            <a:off x="-1053789" y="2264739"/>
            <a:ext cx="11251577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30A8835-5506-3545-B109-C7882A46D71D}"/>
              </a:ext>
            </a:extLst>
          </p:cNvPr>
          <p:cNvSpPr txBox="1">
            <a:spLocks/>
          </p:cNvSpPr>
          <p:nvPr/>
        </p:nvSpPr>
        <p:spPr>
          <a:xfrm>
            <a:off x="-91507" y="1841159"/>
            <a:ext cx="9144000" cy="91440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b="1" dirty="0">
                <a:solidFill>
                  <a:schemeClr val="accent1"/>
                </a:solidFill>
              </a:rPr>
              <a:t>Gate symbols </a:t>
            </a:r>
            <a:r>
              <a:rPr lang="en-US" altLang="en-US" dirty="0">
                <a:solidFill>
                  <a:schemeClr val="accent1"/>
                </a:solidFill>
              </a:rPr>
              <a:t>(top)</a:t>
            </a:r>
            <a:r>
              <a:rPr lang="en-US" altLang="en-US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E9C7D43-B761-B245-85EF-73B6A10C1206}"/>
              </a:ext>
            </a:extLst>
          </p:cNvPr>
          <p:cNvSpPr txBox="1">
            <a:spLocks/>
          </p:cNvSpPr>
          <p:nvPr/>
        </p:nvSpPr>
        <p:spPr>
          <a:xfrm>
            <a:off x="1353571" y="5531814"/>
            <a:ext cx="6607628" cy="91440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b="1" dirty="0">
                <a:solidFill>
                  <a:schemeClr val="accent1"/>
                </a:solidFill>
              </a:rPr>
              <a:t>Boolean function </a:t>
            </a:r>
            <a:r>
              <a:rPr lang="en-US" altLang="en-US" dirty="0">
                <a:solidFill>
                  <a:schemeClr val="accent1"/>
                </a:solidFill>
              </a:rPr>
              <a:t>(bottom - described by a truth table)</a:t>
            </a:r>
            <a:endParaRPr lang="en-US" altLang="en-US" b="1" dirty="0">
              <a:solidFill>
                <a:schemeClr val="accent1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1B731B2-CA49-5247-8522-5A9B60122913}"/>
              </a:ext>
            </a:extLst>
          </p:cNvPr>
          <p:cNvSpPr txBox="1">
            <a:spLocks/>
          </p:cNvSpPr>
          <p:nvPr/>
        </p:nvSpPr>
        <p:spPr>
          <a:xfrm>
            <a:off x="628650" y="5118443"/>
            <a:ext cx="7886700" cy="753949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B346E46-E501-C749-A6B3-150A1C33B1F5}"/>
              </a:ext>
            </a:extLst>
          </p:cNvPr>
          <p:cNvSpPr txBox="1">
            <a:spLocks/>
          </p:cNvSpPr>
          <p:nvPr/>
        </p:nvSpPr>
        <p:spPr>
          <a:xfrm>
            <a:off x="1070543" y="6253277"/>
            <a:ext cx="6607628" cy="52523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Q: How many transistors does each gate require?</a:t>
            </a:r>
          </a:p>
        </p:txBody>
      </p:sp>
    </p:spTree>
    <p:extLst>
      <p:ext uri="{BB962C8B-B14F-4D97-AF65-F5344CB8AC3E}">
        <p14:creationId xmlns:p14="http://schemas.microsoft.com/office/powerpoint/2010/main" val="3112385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20B8A3-63CA-A345-B73D-61AACC372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4D636B0-B25F-E048-A3B9-6F41D563CD21}"/>
              </a:ext>
            </a:extLst>
          </p:cNvPr>
          <p:cNvSpPr txBox="1">
            <a:spLocks/>
          </p:cNvSpPr>
          <p:nvPr/>
        </p:nvSpPr>
        <p:spPr>
          <a:xfrm>
            <a:off x="628650" y="269647"/>
            <a:ext cx="7886700" cy="132556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Boolean algebra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75A93C-3028-CD47-92DE-D3E5ABA3A6EB}"/>
              </a:ext>
            </a:extLst>
          </p:cNvPr>
          <p:cNvSpPr txBox="1">
            <a:spLocks/>
          </p:cNvSpPr>
          <p:nvPr/>
        </p:nvSpPr>
        <p:spPr>
          <a:xfrm>
            <a:off x="628650" y="1143000"/>
            <a:ext cx="7886700" cy="4674735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8A77D05-2A3F-AB40-AC9B-9E9F0F3935C8}"/>
              </a:ext>
            </a:extLst>
          </p:cNvPr>
          <p:cNvSpPr txBox="1">
            <a:spLocks/>
          </p:cNvSpPr>
          <p:nvPr/>
        </p:nvSpPr>
        <p:spPr>
          <a:xfrm>
            <a:off x="714035" y="784678"/>
            <a:ext cx="7886700" cy="4674735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Variables and functions can take on only the values 0 and 1</a:t>
            </a:r>
          </a:p>
          <a:p>
            <a:endParaRPr lang="en-US" sz="2000" dirty="0"/>
          </a:p>
          <a:p>
            <a:r>
              <a:rPr lang="en-US" sz="2000" dirty="0"/>
              <a:t>Ex: Boolean function </a:t>
            </a:r>
            <a:r>
              <a:rPr lang="en-US" sz="2000" i="1" dirty="0"/>
              <a:t>f</a:t>
            </a:r>
            <a:r>
              <a:rPr lang="en-US" sz="2000" dirty="0"/>
              <a:t> is defined as </a:t>
            </a:r>
            <a:r>
              <a:rPr lang="en-US" sz="2000" i="1" dirty="0"/>
              <a:t>f(A) = 1</a:t>
            </a:r>
            <a:r>
              <a:rPr lang="en-US" sz="2000" dirty="0"/>
              <a:t> if </a:t>
            </a:r>
            <a:r>
              <a:rPr lang="en-US" sz="2000" i="1" dirty="0"/>
              <a:t>A</a:t>
            </a:r>
            <a:r>
              <a:rPr lang="en-US" sz="2000" dirty="0"/>
              <a:t> is 0, and </a:t>
            </a:r>
            <a:r>
              <a:rPr lang="en-US" sz="2000" i="1" dirty="0"/>
              <a:t>f(A) = 0</a:t>
            </a:r>
            <a:r>
              <a:rPr lang="en-US" sz="2000" dirty="0"/>
              <a:t> if </a:t>
            </a:r>
            <a:r>
              <a:rPr lang="en-US" sz="2000" i="1" dirty="0"/>
              <a:t>A</a:t>
            </a:r>
            <a:r>
              <a:rPr lang="en-US" sz="2000" dirty="0"/>
              <a:t> is 1.</a:t>
            </a:r>
          </a:p>
          <a:p>
            <a:pPr lvl="1"/>
            <a:r>
              <a:rPr lang="en-US" sz="1700" dirty="0"/>
              <a:t>NOT function</a:t>
            </a:r>
          </a:p>
          <a:p>
            <a:endParaRPr lang="en-US" sz="2000" dirty="0"/>
          </a:p>
          <a:p>
            <a:r>
              <a:rPr lang="en-US" sz="2000" dirty="0"/>
              <a:t>How many possible combinations of input values are possible in a Boolean function of </a:t>
            </a:r>
            <a:r>
              <a:rPr lang="en-US" sz="2000" i="1" dirty="0"/>
              <a:t>n</a:t>
            </a:r>
            <a:r>
              <a:rPr lang="en-US" sz="2000" dirty="0"/>
              <a:t> variables?</a:t>
            </a:r>
          </a:p>
          <a:p>
            <a:endParaRPr lang="en-US" sz="2000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1B731B2-CA49-5247-8522-5A9B60122913}"/>
              </a:ext>
            </a:extLst>
          </p:cNvPr>
          <p:cNvSpPr txBox="1">
            <a:spLocks/>
          </p:cNvSpPr>
          <p:nvPr/>
        </p:nvSpPr>
        <p:spPr>
          <a:xfrm>
            <a:off x="628650" y="5118443"/>
            <a:ext cx="7886700" cy="753949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650052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20B8A3-63CA-A345-B73D-61AACC372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4D636B0-B25F-E048-A3B9-6F41D563CD21}"/>
              </a:ext>
            </a:extLst>
          </p:cNvPr>
          <p:cNvSpPr txBox="1">
            <a:spLocks/>
          </p:cNvSpPr>
          <p:nvPr/>
        </p:nvSpPr>
        <p:spPr>
          <a:xfrm>
            <a:off x="628650" y="269647"/>
            <a:ext cx="7886700" cy="132556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Boolean algebra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75A93C-3028-CD47-92DE-D3E5ABA3A6EB}"/>
              </a:ext>
            </a:extLst>
          </p:cNvPr>
          <p:cNvSpPr txBox="1">
            <a:spLocks/>
          </p:cNvSpPr>
          <p:nvPr/>
        </p:nvSpPr>
        <p:spPr>
          <a:xfrm>
            <a:off x="628650" y="1143000"/>
            <a:ext cx="7886700" cy="4674735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A8A77D05-2A3F-AB40-AC9B-9E9F0F3935C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4035" y="784678"/>
                <a:ext cx="7886700" cy="5803675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000" dirty="0"/>
                  <a:t>Variables and functions can take on only the values 0 and 1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Ex: Boolean function </a:t>
                </a:r>
                <a:r>
                  <a:rPr lang="en-US" sz="2000" i="1" dirty="0"/>
                  <a:t>f</a:t>
                </a:r>
                <a:r>
                  <a:rPr lang="en-US" sz="2000" dirty="0"/>
                  <a:t> is defined as </a:t>
                </a:r>
                <a:r>
                  <a:rPr lang="en-US" sz="2000" i="1" dirty="0"/>
                  <a:t>f(A) = 1</a:t>
                </a:r>
                <a:r>
                  <a:rPr lang="en-US" sz="2000" dirty="0"/>
                  <a:t> if </a:t>
                </a:r>
                <a:r>
                  <a:rPr lang="en-US" sz="2000" i="1" dirty="0"/>
                  <a:t>A</a:t>
                </a:r>
                <a:r>
                  <a:rPr lang="en-US" sz="2000" dirty="0"/>
                  <a:t> is 0, and </a:t>
                </a:r>
                <a:r>
                  <a:rPr lang="en-US" sz="2000" i="1" dirty="0"/>
                  <a:t>f(A) = 0</a:t>
                </a:r>
                <a:r>
                  <a:rPr lang="en-US" sz="2000" dirty="0"/>
                  <a:t> if </a:t>
                </a:r>
                <a:r>
                  <a:rPr lang="en-US" sz="2000" i="1" dirty="0"/>
                  <a:t>A</a:t>
                </a:r>
                <a:r>
                  <a:rPr lang="en-US" sz="2000" dirty="0"/>
                  <a:t> is 1.</a:t>
                </a:r>
              </a:p>
              <a:p>
                <a:pPr lvl="1"/>
                <a:r>
                  <a:rPr lang="en-US" sz="1700" dirty="0"/>
                  <a:t>NOT function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How many possible combinations of input values are possible in a Boolean function of </a:t>
                </a:r>
                <a:r>
                  <a:rPr lang="en-US" sz="2000" i="1" dirty="0"/>
                  <a:t>n</a:t>
                </a:r>
                <a:r>
                  <a:rPr lang="en-US" sz="2000" dirty="0"/>
                  <a:t> variables?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7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7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1700" dirty="0"/>
              </a:p>
              <a:p>
                <a:pPr lvl="1"/>
                <a:endParaRPr lang="en-US" sz="1700" dirty="0"/>
              </a:p>
              <a:p>
                <a:r>
                  <a:rPr lang="en-US" sz="2000" b="1" dirty="0">
                    <a:solidFill>
                      <a:schemeClr val="accent1"/>
                    </a:solidFill>
                  </a:rPr>
                  <a:t>Truth table</a:t>
                </a:r>
                <a:r>
                  <a:rPr lang="en-US" sz="2000" b="1" dirty="0"/>
                  <a:t>:</a:t>
                </a:r>
                <a:r>
                  <a:rPr lang="en-US" sz="2000" dirty="0"/>
                  <a:t> A way of completely describing a Boolean function by giving a table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/>
                  <a:t> rows, each row telling the value of the function for a different combination of input values.</a:t>
                </a:r>
              </a:p>
              <a:p>
                <a:pPr lvl="1"/>
                <a:r>
                  <a:rPr lang="en-US" sz="1700" dirty="0"/>
                  <a:t>List rows in ascending numerical order (base 2)</a:t>
                </a:r>
              </a:p>
              <a:p>
                <a:pPr lvl="1"/>
                <a:r>
                  <a:rPr lang="en-US" sz="1700" dirty="0"/>
                  <a:t>First row: all 0s</a:t>
                </a:r>
              </a:p>
              <a:p>
                <a:pPr lvl="1"/>
                <a:r>
                  <a:rPr lang="en-US" sz="1700" dirty="0"/>
                  <a:t>Last row: all 1s</a:t>
                </a:r>
              </a:p>
              <a:p>
                <a:pPr lvl="1"/>
                <a:endParaRPr lang="en-US" sz="1700" dirty="0"/>
              </a:p>
              <a:p>
                <a:r>
                  <a:rPr lang="en-US" sz="2000" dirty="0"/>
                  <a:t>We can describe a function by reading the result column</a:t>
                </a:r>
                <a:br>
                  <a:rPr lang="en-US" sz="2000" dirty="0"/>
                </a:br>
                <a:r>
                  <a:rPr lang="en-US" sz="2000" dirty="0"/>
                  <a:t>of the truth table vertically.</a:t>
                </a:r>
              </a:p>
              <a:p>
                <a:pPr lvl="1"/>
                <a:r>
                  <a:rPr lang="en-US" sz="1700" dirty="0"/>
                  <a:t>Ex: NAND is 1110</a:t>
                </a:r>
              </a:p>
              <a:p>
                <a:pPr lvl="1"/>
                <a:endParaRPr lang="en-US" sz="1700" dirty="0"/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A8A77D05-2A3F-AB40-AC9B-9E9F0F3935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035" y="784678"/>
                <a:ext cx="7886700" cy="5803675"/>
              </a:xfrm>
              <a:prstGeom prst="rect">
                <a:avLst/>
              </a:prstGeom>
              <a:blipFill>
                <a:blip r:embed="rId3"/>
                <a:stretch>
                  <a:fillRect l="-643" t="-1092" r="-4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1B731B2-CA49-5247-8522-5A9B60122913}"/>
              </a:ext>
            </a:extLst>
          </p:cNvPr>
          <p:cNvSpPr txBox="1">
            <a:spLocks/>
          </p:cNvSpPr>
          <p:nvPr/>
        </p:nvSpPr>
        <p:spPr>
          <a:xfrm>
            <a:off x="628650" y="5118443"/>
            <a:ext cx="7886700" cy="753949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578966C-401B-514E-9360-27265423E9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17" t="-3302" r="61283" b="10012"/>
          <a:stretch/>
        </p:blipFill>
        <p:spPr bwMode="auto">
          <a:xfrm>
            <a:off x="7183212" y="4193414"/>
            <a:ext cx="1502908" cy="2604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8295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20B8A3-63CA-A345-B73D-61AACC372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4D636B0-B25F-E048-A3B9-6F41D563CD21}"/>
              </a:ext>
            </a:extLst>
          </p:cNvPr>
          <p:cNvSpPr txBox="1">
            <a:spLocks/>
          </p:cNvSpPr>
          <p:nvPr/>
        </p:nvSpPr>
        <p:spPr>
          <a:xfrm>
            <a:off x="628650" y="269647"/>
            <a:ext cx="7886700" cy="132556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Boolean function notation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75A93C-3028-CD47-92DE-D3E5ABA3A6EB}"/>
              </a:ext>
            </a:extLst>
          </p:cNvPr>
          <p:cNvSpPr txBox="1">
            <a:spLocks/>
          </p:cNvSpPr>
          <p:nvPr/>
        </p:nvSpPr>
        <p:spPr>
          <a:xfrm>
            <a:off x="628650" y="1143000"/>
            <a:ext cx="7886700" cy="4674735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A8A77D05-2A3F-AB40-AC9B-9E9F0F3935C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4035" y="784678"/>
                <a:ext cx="7886700" cy="5803675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Suppose there is one inputs to a function </a:t>
                </a:r>
                <a:r>
                  <a:rPr lang="en-US" sz="1800" i="1" dirty="0"/>
                  <a:t>f</a:t>
                </a:r>
                <a:r>
                  <a:rPr lang="en-US" sz="1800" dirty="0"/>
                  <a:t>, which we will call </a:t>
                </a:r>
                <a:r>
                  <a:rPr lang="en-US" sz="1800" i="1" dirty="0"/>
                  <a:t>A.</a:t>
                </a:r>
                <a:endParaRPr lang="en-US" sz="1800" dirty="0"/>
              </a:p>
              <a:p>
                <a:r>
                  <a:rPr lang="en-US" sz="1800" dirty="0"/>
                  <a:t>The NOT function can be described as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bar>
                  </m:oMath>
                </a14:m>
                <a:endParaRPr lang="en-US" sz="1800" b="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Suppose there are two inputs to a function </a:t>
                </a:r>
                <a:r>
                  <a:rPr lang="en-US" sz="1800" i="1" dirty="0"/>
                  <a:t>f</a:t>
                </a:r>
                <a:r>
                  <a:rPr lang="en-US" sz="1800" dirty="0"/>
                  <a:t>, which we will call </a:t>
                </a:r>
                <a:r>
                  <a:rPr lang="en-US" sz="1800" i="1" dirty="0"/>
                  <a:t>A</a:t>
                </a:r>
                <a:r>
                  <a:rPr lang="en-US" sz="1800" dirty="0"/>
                  <a:t> and </a:t>
                </a:r>
                <a:r>
                  <a:rPr lang="en-US" sz="1800" i="1" dirty="0"/>
                  <a:t>B</a:t>
                </a:r>
                <a:r>
                  <a:rPr lang="en-US" sz="1800" dirty="0"/>
                  <a:t>.</a:t>
                </a:r>
              </a:p>
              <a:p>
                <a:r>
                  <a:rPr lang="en-US" sz="1800" dirty="0"/>
                  <a:t>The OR function can be described as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sz="1800" dirty="0"/>
              </a:p>
              <a:p>
                <a:r>
                  <a:rPr lang="en-US" sz="1800" dirty="0"/>
                  <a:t>The AND function can be described as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endParaRPr lang="en-US" sz="1800" dirty="0"/>
              </a:p>
              <a:p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A8A77D05-2A3F-AB40-AC9B-9E9F0F3935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035" y="784678"/>
                <a:ext cx="7886700" cy="5803675"/>
              </a:xfrm>
              <a:prstGeom prst="rect">
                <a:avLst/>
              </a:prstGeom>
              <a:blipFill>
                <a:blip r:embed="rId3"/>
                <a:stretch>
                  <a:fillRect l="-6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1B731B2-CA49-5247-8522-5A9B60122913}"/>
              </a:ext>
            </a:extLst>
          </p:cNvPr>
          <p:cNvSpPr txBox="1">
            <a:spLocks/>
          </p:cNvSpPr>
          <p:nvPr/>
        </p:nvSpPr>
        <p:spPr>
          <a:xfrm>
            <a:off x="628650" y="5118443"/>
            <a:ext cx="7886700" cy="753949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04545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23109</TotalTime>
  <Words>1490</Words>
  <Application>Microsoft Macintosh PowerPoint</Application>
  <PresentationFormat>On-screen Show (4:3)</PresentationFormat>
  <Paragraphs>204</Paragraphs>
  <Slides>23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Office Theme</vt:lpstr>
      <vt:lpstr>Gates and Boolean Algebra</vt:lpstr>
      <vt:lpstr>Gates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Circuit implementation</vt:lpstr>
      <vt:lpstr>Ex: Circuit implementation</vt:lpstr>
      <vt:lpstr>Working towards a better circuit implementation</vt:lpstr>
      <vt:lpstr>Circuit equivalence: NOT, AND, and OR using only NAND gates</vt:lpstr>
      <vt:lpstr>Circuit equivalence: NOT, AND, and OR using only NOR gates</vt:lpstr>
      <vt:lpstr>Circuit Equivalence</vt:lpstr>
      <vt:lpstr>Identities of Boolean Algebra</vt:lpstr>
      <vt:lpstr>Gate Equivalence of De Morgan’s law</vt:lpstr>
      <vt:lpstr>Examples</vt:lpstr>
      <vt:lpstr>Note on equivalence: Positive vs. Negative logic</vt:lpstr>
      <vt:lpstr>Example circuit: Half-Adder (Fig 3-16)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Numbers</dc:title>
  <dc:creator>Heather Guarnera</dc:creator>
  <cp:lastModifiedBy>Heather Guarnera</cp:lastModifiedBy>
  <cp:revision>55</cp:revision>
  <cp:lastPrinted>2021-08-27T16:12:24Z</cp:lastPrinted>
  <dcterms:created xsi:type="dcterms:W3CDTF">2021-08-22T21:24:08Z</dcterms:created>
  <dcterms:modified xsi:type="dcterms:W3CDTF">2021-09-29T19:05:45Z</dcterms:modified>
</cp:coreProperties>
</file>