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2"/>
  </p:notesMasterIdLst>
  <p:sldIdLst>
    <p:sldId id="256" r:id="rId2"/>
    <p:sldId id="328" r:id="rId3"/>
    <p:sldId id="330" r:id="rId4"/>
    <p:sldId id="331" r:id="rId5"/>
    <p:sldId id="332" r:id="rId6"/>
    <p:sldId id="333" r:id="rId7"/>
    <p:sldId id="299" r:id="rId8"/>
    <p:sldId id="300" r:id="rId9"/>
    <p:sldId id="334" r:id="rId10"/>
    <p:sldId id="33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6"/>
    <p:restoredTop sz="93061"/>
  </p:normalViewPr>
  <p:slideViewPr>
    <p:cSldViewPr snapToGrid="0" snapToObjects="1">
      <p:cViewPr varScale="1">
        <p:scale>
          <a:sx n="119" d="100"/>
          <a:sy n="119" d="100"/>
        </p:scale>
        <p:origin x="1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7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9/17/21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9/17/21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9/17/21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9/17/21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9/17/21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9/17/21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9/17/21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1334386"/>
            <a:ext cx="9144000" cy="2387600"/>
          </a:xfrm>
        </p:spPr>
        <p:txBody>
          <a:bodyPr/>
          <a:lstStyle/>
          <a:p>
            <a:r>
              <a:rPr lang="en-US" dirty="0"/>
              <a:t>Input/Output (I/O)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198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2.4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9C671049-5997-ED46-8D0C-63A6D7DC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931"/>
            <a:ext cx="7886700" cy="946429"/>
          </a:xfrm>
        </p:spPr>
        <p:txBody>
          <a:bodyPr/>
          <a:lstStyle/>
          <a:p>
            <a:r>
              <a:rPr lang="en-US" altLang="en-US" dirty="0"/>
              <a:t>Monitors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2198-10F6-8448-A324-D8319E350D52}"/>
              </a:ext>
            </a:extLst>
          </p:cNvPr>
          <p:cNvSpPr txBox="1">
            <a:spLocks/>
          </p:cNvSpPr>
          <p:nvPr/>
        </p:nvSpPr>
        <p:spPr>
          <a:xfrm>
            <a:off x="941166" y="830351"/>
            <a:ext cx="3039835" cy="440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Cathode Ray Tube (CRT)</a:t>
            </a:r>
          </a:p>
        </p:txBody>
      </p:sp>
      <p:pic>
        <p:nvPicPr>
          <p:cNvPr id="34818" name="Picture 2" descr="cathode ray tube - CRT for CompTIA A+ Exam - CertBlaster">
            <a:extLst>
              <a:ext uri="{FF2B5EF4-FFF2-40B4-BE49-F238E27FC236}">
                <a16:creationId xmlns:a16="http://schemas.microsoft.com/office/drawing/2014/main" id="{C09E6EB6-CD41-9147-9450-EAC10777B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514" y="1271220"/>
            <a:ext cx="401161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0" name="Picture 4" descr="Full HD LCD monitor 243V7QJAB/27 | Philips">
            <a:extLst>
              <a:ext uri="{FF2B5EF4-FFF2-40B4-BE49-F238E27FC236}">
                <a16:creationId xmlns:a16="http://schemas.microsoft.com/office/drawing/2014/main" id="{7E24B0E5-5515-2748-9918-E6E467FCA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800" y="1039670"/>
            <a:ext cx="3660550" cy="36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583F414-1C81-3F4C-87DF-3E1286D3E970}"/>
              </a:ext>
            </a:extLst>
          </p:cNvPr>
          <p:cNvSpPr txBox="1">
            <a:spLocks/>
          </p:cNvSpPr>
          <p:nvPr/>
        </p:nvSpPr>
        <p:spPr>
          <a:xfrm>
            <a:off x="5411001" y="914400"/>
            <a:ext cx="3477413" cy="713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Flat Panel Displays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522BAD1-ABBA-FB44-BB59-1D85F1019124}"/>
              </a:ext>
            </a:extLst>
          </p:cNvPr>
          <p:cNvSpPr txBox="1">
            <a:spLocks/>
          </p:cNvSpPr>
          <p:nvPr/>
        </p:nvSpPr>
        <p:spPr>
          <a:xfrm>
            <a:off x="4579715" y="4310116"/>
            <a:ext cx="4278086" cy="1154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Liquid Crystal Display (LCD)</a:t>
            </a:r>
          </a:p>
          <a:p>
            <a:pPr marL="0" indent="0">
              <a:buNone/>
            </a:pPr>
            <a:r>
              <a:rPr lang="en-US" sz="2000" dirty="0"/>
              <a:t>Organic Light Emitting Diode (OLED)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D3861F7-04F9-504E-88D9-2117E76BC3AC}"/>
              </a:ext>
            </a:extLst>
          </p:cNvPr>
          <p:cNvSpPr txBox="1">
            <a:spLocks/>
          </p:cNvSpPr>
          <p:nvPr/>
        </p:nvSpPr>
        <p:spPr>
          <a:xfrm>
            <a:off x="756108" y="5317356"/>
            <a:ext cx="7886700" cy="5110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Touch Screens:</a:t>
            </a:r>
          </a:p>
          <a:p>
            <a:r>
              <a:rPr lang="en-US" sz="2000" dirty="0"/>
              <a:t>Major types: </a:t>
            </a:r>
            <a:r>
              <a:rPr lang="en-US" sz="2000" b="1" dirty="0"/>
              <a:t>Infrared</a:t>
            </a:r>
            <a:r>
              <a:rPr lang="en-US" sz="2000" dirty="0"/>
              <a:t>, </a:t>
            </a:r>
            <a:r>
              <a:rPr lang="en-US" sz="2000" b="1" dirty="0"/>
              <a:t>resistive</a:t>
            </a:r>
            <a:r>
              <a:rPr lang="en-US" sz="2000" dirty="0"/>
              <a:t>, and </a:t>
            </a:r>
            <a:r>
              <a:rPr lang="en-US" sz="2000" b="1" dirty="0"/>
              <a:t>capacitive</a:t>
            </a:r>
          </a:p>
          <a:p>
            <a:r>
              <a:rPr lang="en-US" sz="2000" dirty="0"/>
              <a:t>Latter supports multi-touch</a:t>
            </a:r>
          </a:p>
        </p:txBody>
      </p:sp>
    </p:spTree>
    <p:extLst>
      <p:ext uri="{BB962C8B-B14F-4D97-AF65-F5344CB8AC3E}">
        <p14:creationId xmlns:p14="http://schemas.microsoft.com/office/powerpoint/2010/main" val="366390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B3394-22D5-A147-857C-4546B83EA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79185"/>
            <a:ext cx="7886700" cy="5499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computer system has three major components:</a:t>
            </a:r>
          </a:p>
          <a:p>
            <a:r>
              <a:rPr lang="en-US" sz="2000" dirty="0"/>
              <a:t>CPU</a:t>
            </a:r>
          </a:p>
          <a:p>
            <a:r>
              <a:rPr lang="en-US" sz="2000" dirty="0"/>
              <a:t>Memories (primary and secondary)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I/O equipment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Input devices</a:t>
            </a:r>
          </a:p>
          <a:p>
            <a:r>
              <a:rPr lang="en-US" sz="2000" dirty="0"/>
              <a:t>Take data from external sources and place them on a bus</a:t>
            </a:r>
          </a:p>
          <a:p>
            <a:r>
              <a:rPr lang="en-US" sz="2000" dirty="0"/>
              <a:t>Keyboards, mice, network cards, etc.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Output devices</a:t>
            </a:r>
          </a:p>
          <a:p>
            <a:r>
              <a:rPr lang="en-US" sz="2000" dirty="0"/>
              <a:t>Take data from a bus and use it externally</a:t>
            </a:r>
          </a:p>
          <a:p>
            <a:r>
              <a:rPr lang="en-US" sz="2000" dirty="0"/>
              <a:t>Monitors, printers, network cards, etc.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Some devices (like network cards) are both input and output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684DF-3BF7-D140-B739-4AA3BD07B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661D-F49C-B148-8102-2754069CD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7467"/>
          </a:xfrm>
        </p:spPr>
        <p:txBody>
          <a:bodyPr/>
          <a:lstStyle/>
          <a:p>
            <a:r>
              <a:rPr lang="en-US" dirty="0"/>
              <a:t>Motherboard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7B71-8462-444E-A82A-DB482CAC0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2593"/>
            <a:ext cx="7886700" cy="459281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Motherboard</a:t>
            </a:r>
            <a:r>
              <a:rPr lang="en-US" sz="2000" dirty="0"/>
              <a:t>: printed circuit board (PCB) which contains the buses that connect the CPU, memory, and other devices</a:t>
            </a:r>
          </a:p>
          <a:p>
            <a:r>
              <a:rPr lang="en-US" sz="2000" dirty="0"/>
              <a:t>Components are plugged into a motherboard’s slots and sockets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B3EA6-935D-F748-AFDF-D7E2A176D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pic>
        <p:nvPicPr>
          <p:cNvPr id="29702" name="Picture 6">
            <a:extLst>
              <a:ext uri="{FF2B5EF4-FFF2-40B4-BE49-F238E27FC236}">
                <a16:creationId xmlns:a16="http://schemas.microsoft.com/office/drawing/2014/main" id="{F4A84FC5-77C0-9742-A223-8728AB554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409" y="2344350"/>
            <a:ext cx="4928706" cy="2464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>
            <a:extLst>
              <a:ext uri="{FF2B5EF4-FFF2-40B4-BE49-F238E27FC236}">
                <a16:creationId xmlns:a16="http://schemas.microsoft.com/office/drawing/2014/main" id="{193816EC-3169-EC46-8A55-67E11EF24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40" y="3448263"/>
            <a:ext cx="4204434" cy="313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34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4"/>
            <a:ext cx="7886700" cy="1325563"/>
          </a:xfrm>
        </p:spPr>
        <p:txBody>
          <a:bodyPr/>
          <a:lstStyle/>
          <a:p>
            <a:r>
              <a:rPr lang="en-US" dirty="0"/>
              <a:t>I/O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4674735"/>
          </a:xfrm>
        </p:spPr>
        <p:txBody>
          <a:bodyPr>
            <a:normAutofit/>
          </a:bodyPr>
          <a:lstStyle/>
          <a:p>
            <a:r>
              <a:rPr lang="en-US" sz="2000" dirty="0"/>
              <a:t>Consists of two parts: controller and IO device itself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Controller</a:t>
            </a:r>
            <a:r>
              <a:rPr lang="en-US" sz="2000" dirty="0"/>
              <a:t>: controls the device itself and translates data to and from bus formats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Direct Memory Access</a:t>
            </a:r>
            <a:r>
              <a:rPr lang="en-US" sz="2000" dirty="0"/>
              <a:t> (DMA)</a:t>
            </a:r>
          </a:p>
          <a:p>
            <a:pPr lvl="1"/>
            <a:r>
              <a:rPr lang="en-US" sz="2000" dirty="0"/>
              <a:t>Allows data from controllers to be placed directly into main memory</a:t>
            </a:r>
          </a:p>
          <a:p>
            <a:pPr lvl="1"/>
            <a:r>
              <a:rPr lang="en-US" sz="2000" dirty="0"/>
              <a:t>When the transfer is completed, the CPU is notified with an </a:t>
            </a:r>
            <a:r>
              <a:rPr lang="en-US" sz="2000" b="1" dirty="0"/>
              <a:t>interrupt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68D15BD-1E89-6A44-B4B2-D3C84A55B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35" y="3480367"/>
            <a:ext cx="6886914" cy="308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05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EBF1F-3B9B-3B4D-9EE8-D1691221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B2977-83E1-3247-8E38-50E5736C5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notification that the CPU needs to do something else</a:t>
            </a:r>
          </a:p>
          <a:p>
            <a:r>
              <a:rPr lang="en-US" sz="2000" dirty="0"/>
              <a:t>CPU performs a context switch</a:t>
            </a:r>
          </a:p>
          <a:p>
            <a:r>
              <a:rPr lang="en-US" sz="2000" dirty="0"/>
              <a:t>The currently running process is suspended</a:t>
            </a:r>
          </a:p>
          <a:p>
            <a:r>
              <a:rPr lang="en-US" sz="2000" dirty="0"/>
              <a:t>Contents of registers are written to main memory</a:t>
            </a:r>
          </a:p>
          <a:p>
            <a:r>
              <a:rPr lang="en-US" sz="2000" dirty="0"/>
              <a:t>An </a:t>
            </a:r>
            <a:r>
              <a:rPr lang="en-US" sz="2000" b="1" dirty="0"/>
              <a:t>interrupt handler </a:t>
            </a:r>
            <a:r>
              <a:rPr lang="en-US" sz="2000" dirty="0"/>
              <a:t>(provided by the OS) starts running to figure out what to do with the interrupt</a:t>
            </a:r>
          </a:p>
          <a:p>
            <a:pPr lvl="1"/>
            <a:r>
              <a:rPr lang="en-US" sz="2000" dirty="0"/>
              <a:t>Check for errors</a:t>
            </a:r>
          </a:p>
          <a:p>
            <a:pPr lvl="1"/>
            <a:r>
              <a:rPr lang="en-US" sz="2000" dirty="0"/>
              <a:t>Take any special action needed</a:t>
            </a:r>
          </a:p>
          <a:p>
            <a:pPr lvl="1"/>
            <a:r>
              <a:rPr lang="en-US" sz="2000" dirty="0"/>
              <a:t>Inform OS that I/O is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AE411-BE00-784D-A2DF-06FD762C1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2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568D15BD-1E89-6A44-B4B2-D3C84A55B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43" y="-21999"/>
            <a:ext cx="6110457" cy="2737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28" y="783543"/>
            <a:ext cx="7886700" cy="1325563"/>
          </a:xfrm>
        </p:spPr>
        <p:txBody>
          <a:bodyPr/>
          <a:lstStyle/>
          <a:p>
            <a:r>
              <a:rPr lang="en-US" dirty="0"/>
              <a:t>Buses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481942"/>
            <a:ext cx="8417379" cy="4239533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Used by I/O controllers and CPU for fetching instructions and data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Bus arbiter</a:t>
            </a:r>
            <a:r>
              <a:rPr lang="en-US" sz="2000" b="1" dirty="0"/>
              <a:t> </a:t>
            </a:r>
            <a:r>
              <a:rPr lang="en-US" sz="2000" dirty="0"/>
              <a:t>decides who goes next</a:t>
            </a:r>
          </a:p>
          <a:p>
            <a:r>
              <a:rPr lang="en-US" sz="2000" dirty="0"/>
              <a:t>Preference given to I/O</a:t>
            </a:r>
          </a:p>
          <a:p>
            <a:r>
              <a:rPr lang="en-US" sz="2000" dirty="0"/>
              <a:t>I/O is requested and granted the bus when needed in a process called </a:t>
            </a:r>
            <a:r>
              <a:rPr lang="en-US" sz="2000" b="1" dirty="0">
                <a:solidFill>
                  <a:schemeClr val="accent1"/>
                </a:solidFill>
              </a:rPr>
              <a:t>cycle stealing</a:t>
            </a:r>
            <a:r>
              <a:rPr lang="en-US" sz="2000" dirty="0"/>
              <a:t>, which slows down computer</a:t>
            </a:r>
          </a:p>
          <a:p>
            <a:r>
              <a:rPr lang="en-US" sz="2000" dirty="0"/>
              <a:t>Faster I/O &amp; CPU components? Need faster buses!</a:t>
            </a:r>
          </a:p>
          <a:p>
            <a:pPr lvl="1"/>
            <a:r>
              <a:rPr lang="en-US" sz="2000" b="1" dirty="0"/>
              <a:t>ISA</a:t>
            </a:r>
            <a:r>
              <a:rPr lang="en-US" sz="2000" dirty="0"/>
              <a:t> (Industry Standard Architecture) bus – </a:t>
            </a:r>
            <a:r>
              <a:rPr lang="en-US" sz="2000" i="1" dirty="0"/>
              <a:t>IBM</a:t>
            </a:r>
          </a:p>
          <a:p>
            <a:pPr lvl="1"/>
            <a:r>
              <a:rPr lang="en-US" sz="2000" b="1" dirty="0"/>
              <a:t>EISA</a:t>
            </a:r>
            <a:r>
              <a:rPr lang="en-US" sz="2000" dirty="0"/>
              <a:t> (Extended ISA) bus – </a:t>
            </a:r>
            <a:r>
              <a:rPr lang="en-US" sz="2000" i="1" dirty="0"/>
              <a:t>backwards compatible with ISA bus</a:t>
            </a:r>
          </a:p>
          <a:p>
            <a:pPr lvl="1"/>
            <a:r>
              <a:rPr lang="en-US" sz="2000" b="1" dirty="0"/>
              <a:t>PCI</a:t>
            </a:r>
            <a:r>
              <a:rPr lang="en-US" sz="2000" dirty="0"/>
              <a:t> (Peripheral Component Interconnect) bus  -- </a:t>
            </a:r>
            <a:r>
              <a:rPr lang="en-US" sz="2000" i="1" dirty="0"/>
              <a:t>Intel (public domain)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38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EAAA7ED1-85B6-A249-ACA7-A01E0FD1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36525"/>
            <a:ext cx="7886700" cy="843190"/>
          </a:xfrm>
        </p:spPr>
        <p:txBody>
          <a:bodyPr/>
          <a:lstStyle/>
          <a:p>
            <a:r>
              <a:rPr lang="en-US" altLang="en-US" dirty="0"/>
              <a:t>PCI Bus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4F1C479-DCAE-6C4A-BE44-A6D950DA2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6" y="5638800"/>
            <a:ext cx="8882743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000" dirty="0"/>
              <a:t>A typical PC built around the PCI bus. The SCSI (“SKUZ-</a:t>
            </a:r>
            <a:r>
              <a:rPr lang="en-US" altLang="en-US" sz="2000" dirty="0" err="1"/>
              <a:t>ee</a:t>
            </a:r>
            <a:r>
              <a:rPr lang="en-US" altLang="en-US" sz="2000" dirty="0"/>
              <a:t>”) controller is a PCI device.</a:t>
            </a:r>
          </a:p>
        </p:txBody>
      </p:sp>
      <p:pic>
        <p:nvPicPr>
          <p:cNvPr id="49156" name="Picture 2">
            <a:extLst>
              <a:ext uri="{FF2B5EF4-FFF2-40B4-BE49-F238E27FC236}">
                <a16:creationId xmlns:a16="http://schemas.microsoft.com/office/drawing/2014/main" id="{3D84C8A8-D327-564A-BC19-33580A127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43" y="2653621"/>
            <a:ext cx="7707313" cy="295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BB77F0-B17C-694C-8F6B-1DD87731F979}"/>
              </a:ext>
            </a:extLst>
          </p:cNvPr>
          <p:cNvSpPr txBox="1">
            <a:spLocks/>
          </p:cNvSpPr>
          <p:nvPr/>
        </p:nvSpPr>
        <p:spPr>
          <a:xfrm>
            <a:off x="628649" y="979715"/>
            <a:ext cx="8417379" cy="574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CPU-memory traffic does not go over PCI bus directly</a:t>
            </a:r>
          </a:p>
          <a:p>
            <a:r>
              <a:rPr lang="en-US" sz="2000" dirty="0"/>
              <a:t>Peripherals connect to PCI bus directly</a:t>
            </a:r>
          </a:p>
          <a:p>
            <a:r>
              <a:rPr lang="en-US" sz="2000" dirty="0"/>
              <a:t>Capability for plug and play (</a:t>
            </a:r>
            <a:r>
              <a:rPr lang="en-US" sz="2000" b="1" dirty="0"/>
              <a:t>PnP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9C671049-5997-ED46-8D0C-63A6D7DC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931"/>
            <a:ext cx="7886700" cy="946429"/>
          </a:xfrm>
        </p:spPr>
        <p:txBody>
          <a:bodyPr/>
          <a:lstStyle/>
          <a:p>
            <a:r>
              <a:rPr lang="en-US" altLang="en-US" dirty="0"/>
              <a:t>PCIe (PCI Express) Bus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B7890D11-D5C4-4744-A011-2684631C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657" y="6313714"/>
            <a:ext cx="6255203" cy="544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800" dirty="0"/>
              <a:t>Sample architecture of a PCIe system with three PCIe ports.</a:t>
            </a:r>
          </a:p>
        </p:txBody>
      </p:sp>
      <p:pic>
        <p:nvPicPr>
          <p:cNvPr id="50180" name="Picture 2">
            <a:extLst>
              <a:ext uri="{FF2B5EF4-FFF2-40B4-BE49-F238E27FC236}">
                <a16:creationId xmlns:a16="http://schemas.microsoft.com/office/drawing/2014/main" id="{C5C75AC4-FACE-CB44-8859-A42DAB53D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272" y="2416629"/>
            <a:ext cx="6904513" cy="3897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2198-10F6-8448-A324-D8319E350D52}"/>
              </a:ext>
            </a:extLst>
          </p:cNvPr>
          <p:cNvSpPr txBox="1">
            <a:spLocks/>
          </p:cNvSpPr>
          <p:nvPr/>
        </p:nvSpPr>
        <p:spPr>
          <a:xfrm>
            <a:off x="617764" y="860426"/>
            <a:ext cx="8417379" cy="5763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Connections between devices are serial (1-bit) </a:t>
            </a:r>
            <a:r>
              <a:rPr lang="en-US" sz="2000" dirty="0">
                <a:sym typeface="Wingdings" pitchFamily="2" charset="2"/>
              </a:rPr>
              <a:t> faster speeds</a:t>
            </a:r>
          </a:p>
          <a:p>
            <a:r>
              <a:rPr lang="en-US" sz="2000" dirty="0">
                <a:sym typeface="Wingdings" pitchFamily="2" charset="2"/>
              </a:rPr>
              <a:t>Device can have multiple (asynchronous) wire pairs, called </a:t>
            </a:r>
            <a:r>
              <a:rPr lang="en-US" sz="2000" b="1" dirty="0">
                <a:solidFill>
                  <a:schemeClr val="accent1"/>
                </a:solidFill>
                <a:sym typeface="Wingdings" pitchFamily="2" charset="2"/>
              </a:rPr>
              <a:t>lanes</a:t>
            </a:r>
            <a:r>
              <a:rPr lang="en-US" sz="2000" dirty="0">
                <a:sym typeface="Wingdings" pitchFamily="2" charset="2"/>
              </a:rPr>
              <a:t>, to communicate with root complex or switch</a:t>
            </a:r>
          </a:p>
          <a:p>
            <a:r>
              <a:rPr lang="en-US" sz="2000" dirty="0">
                <a:sym typeface="Wingdings" pitchFamily="2" charset="2"/>
              </a:rPr>
              <a:t>All communication is point to point</a:t>
            </a:r>
          </a:p>
          <a:p>
            <a:endParaRPr lang="en-US" sz="2000" dirty="0">
              <a:sym typeface="Wingdings" pitchFamily="2" charset="2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9C671049-5997-ED46-8D0C-63A6D7DC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931"/>
            <a:ext cx="7886700" cy="946429"/>
          </a:xfrm>
        </p:spPr>
        <p:txBody>
          <a:bodyPr/>
          <a:lstStyle/>
          <a:p>
            <a:r>
              <a:rPr lang="en-US" altLang="en-US" dirty="0"/>
              <a:t>Terminals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2198-10F6-8448-A324-D8319E350D52}"/>
              </a:ext>
            </a:extLst>
          </p:cNvPr>
          <p:cNvSpPr txBox="1">
            <a:spLocks/>
          </p:cNvSpPr>
          <p:nvPr/>
        </p:nvSpPr>
        <p:spPr>
          <a:xfrm>
            <a:off x="617765" y="827314"/>
            <a:ext cx="7886700" cy="5796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Computer terminals consist of keyboard + monitor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Keyboard</a:t>
            </a:r>
          </a:p>
          <a:p>
            <a:r>
              <a:rPr lang="en-US" sz="2000" dirty="0"/>
              <a:t>One way to detect: dome under each key which buckles when pressed far enough, conductive material inside closes the circuit</a:t>
            </a:r>
          </a:p>
          <a:p>
            <a:r>
              <a:rPr lang="en-US" sz="2000" dirty="0"/>
              <a:t>Keyboard interrupt handler (OS)</a:t>
            </a:r>
          </a:p>
          <a:p>
            <a:pPr lvl="1"/>
            <a:r>
              <a:rPr lang="en-US" sz="2000" dirty="0"/>
              <a:t>Key depressed: interrupt</a:t>
            </a:r>
          </a:p>
          <a:p>
            <a:pPr lvl="1"/>
            <a:r>
              <a:rPr lang="en-US" sz="2000" dirty="0"/>
              <a:t>Key released: interrupt</a:t>
            </a:r>
          </a:p>
          <a:p>
            <a:pPr lvl="1"/>
            <a:r>
              <a:rPr lang="en-US" sz="2000" dirty="0"/>
              <a:t>Handle key combos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Monitors</a:t>
            </a:r>
          </a:p>
          <a:p>
            <a:r>
              <a:rPr lang="en-US" sz="2000" dirty="0"/>
              <a:t>(Multi) Touch Screens</a:t>
            </a:r>
          </a:p>
          <a:p>
            <a:r>
              <a:rPr lang="en-US" sz="2000" dirty="0"/>
              <a:t>Flat Panel Displays… a long way from cathode ray tubes (CRTs)</a:t>
            </a:r>
          </a:p>
          <a:p>
            <a:r>
              <a:rPr lang="en-US" sz="2000" dirty="0"/>
              <a:t>Refreshed ~60-100 times/second from video RAM on display controller</a:t>
            </a:r>
          </a:p>
          <a:p>
            <a:pPr lvl="1"/>
            <a:r>
              <a:rPr lang="en-US" sz="2000" dirty="0"/>
              <a:t>Memory intensive</a:t>
            </a:r>
          </a:p>
          <a:p>
            <a:pPr lvl="1"/>
            <a:r>
              <a:rPr lang="en-US" sz="2000" dirty="0"/>
              <a:t>Full-motion video: total data rate ~155 MB/sec</a:t>
            </a:r>
          </a:p>
        </p:txBody>
      </p:sp>
    </p:spTree>
    <p:extLst>
      <p:ext uri="{BB962C8B-B14F-4D97-AF65-F5344CB8AC3E}">
        <p14:creationId xmlns:p14="http://schemas.microsoft.com/office/powerpoint/2010/main" val="75303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12990</TotalTime>
  <Words>570</Words>
  <Application>Microsoft Macintosh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Input/Output (I/O)</vt:lpstr>
      <vt:lpstr>PowerPoint Presentation</vt:lpstr>
      <vt:lpstr>Motherboard</vt:lpstr>
      <vt:lpstr>I/O Device</vt:lpstr>
      <vt:lpstr>Interrupts</vt:lpstr>
      <vt:lpstr>Buses</vt:lpstr>
      <vt:lpstr>PCI Bus</vt:lpstr>
      <vt:lpstr>PCIe (PCI Express) Bus</vt:lpstr>
      <vt:lpstr>Terminals</vt:lpstr>
      <vt:lpstr>Monitors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43</cp:revision>
  <cp:lastPrinted>2021-08-27T16:12:24Z</cp:lastPrinted>
  <dcterms:created xsi:type="dcterms:W3CDTF">2021-08-22T21:24:08Z</dcterms:created>
  <dcterms:modified xsi:type="dcterms:W3CDTF">2021-09-17T16:15:35Z</dcterms:modified>
</cp:coreProperties>
</file>