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13"/>
  </p:notesMasterIdLst>
  <p:sldIdLst>
    <p:sldId id="256" r:id="rId2"/>
    <p:sldId id="274" r:id="rId3"/>
    <p:sldId id="322" r:id="rId4"/>
    <p:sldId id="318" r:id="rId5"/>
    <p:sldId id="320" r:id="rId6"/>
    <p:sldId id="319" r:id="rId7"/>
    <p:sldId id="321" r:id="rId8"/>
    <p:sldId id="324" r:id="rId9"/>
    <p:sldId id="323" r:id="rId10"/>
    <p:sldId id="325" r:id="rId11"/>
    <p:sldId id="32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8"/>
    <p:restoredTop sz="93054"/>
  </p:normalViewPr>
  <p:slideViewPr>
    <p:cSldViewPr snapToGrid="0" snapToObjects="1">
      <p:cViewPr>
        <p:scale>
          <a:sx n="119" d="100"/>
          <a:sy n="119" d="100"/>
        </p:scale>
        <p:origin x="18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9B5B-3776-BE4F-868C-1B2A87EE9F55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7832-957E-7B43-BA87-5190060D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1e+9 nanoseconds in a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6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hair: ~70 microns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hair: ~70 microns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7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kilobyte (KB) is 1,024 bytes.</a:t>
            </a:r>
          </a:p>
          <a:p>
            <a:r>
              <a:rPr lang="en-US" dirty="0"/>
              <a:t>A megabyte (MB) is 1,024 kilobytes.</a:t>
            </a:r>
            <a:endParaRPr lang="en-US" b="0" dirty="0"/>
          </a:p>
          <a:p>
            <a:r>
              <a:rPr lang="en-US" b="0" dirty="0"/>
              <a:t>A gigabyte (GB) is 1,024 megabytes.</a:t>
            </a:r>
          </a:p>
          <a:p>
            <a:r>
              <a:rPr lang="en-US" dirty="0"/>
              <a:t>A terabyte (TB) is 1,024 gigabytes.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5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1e+9 nanoseconds in a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1e+9 nanoseconds in a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hair: ~70 microns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0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hair: ~70 microns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hair: ~70 microns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0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hair: ~70 microns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C76B-F481-4B46-B84D-6C9FF7B42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11C9B-4099-5C4D-8B54-9DAE6FC3C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E0679-A7C6-E14E-8539-DDC5D566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5BA7-582E-2140-8013-501BE95556AB}" type="datetime1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2A32-FCFF-6B4F-9CC9-FD9BCD88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3EB3-7D72-DB4C-AFDE-36AAC051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4FC3-190A-C940-894B-4AE78474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25167-94B0-8044-9E86-94CC0AF31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F78B-EE2D-1943-84F5-53F02ED7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B990-0929-EA47-A12B-54F01F6A90B0}" type="datetime1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60DF-5DBA-994B-B183-14778DAF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D950-8A20-A943-8117-A8E09CBB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F24E0-E21D-DA46-9F46-8C1C14B3A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4F490-3917-5C43-B015-A4ADDF33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D93D7-A4C7-4241-ABE8-67A4C12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E5D3-4781-3041-87FF-D7E5DCAFBC7E}" type="datetime1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15236-F98F-FB4D-A41A-FFD6F439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CCD7-E388-A04A-94BB-4A99D63B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A900-56CA-F94B-A7A4-1A308895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6751-F811-C040-9E4E-4EA98DF9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85FD-0970-424E-A8A5-C682BB7E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F7D8-1A93-3D41-8559-FE70918A9AAA}" type="datetime1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11FB-7852-FF47-A86B-1C4675E5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5D7C2-5A59-A34C-B9A5-D3A81A0C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6947-0056-A642-818C-00ED1C27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DA323-644D-2643-98FF-C2EF094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80BA5-5208-1941-9BE6-47471098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26E8-A393-7B49-8DA0-1E963770F884}" type="datetime1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908B-8D59-C848-83B3-2361B452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C1D3-42CD-A64F-85D8-E66317C4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D585-19EF-054F-B7F8-A565B9B0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7AA2-8203-894A-9D0D-5156214F8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FAA03-4301-F949-A038-AA8AE7FE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F3C7-B4C8-0C4C-A19A-049C28EA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A9B-264D-914A-8790-20CEE0CB9230}" type="datetime1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55031-5C0B-B544-A983-0BB29264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2D867-4F31-F04F-B03D-4FBDAAD8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D11D-1D8C-C74A-8E29-2E30B69D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433E3-4E94-3847-BFA6-CC644CC6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E07B7-4AC9-FD48-B2B4-8D4865C9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D5226-1B0D-7B4C-A51D-B3D7B2C6A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5A05E-0817-AF44-B1A3-4272264DC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1F9DD-FE5F-F94D-94DB-EA1649A2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738D-0276-F842-B20C-E5E003DD496D}" type="datetime1">
              <a:rPr lang="en-US" smtClean="0"/>
              <a:t>9/14/21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3665F-C1B9-6E43-BAF5-72F75B98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2DA01-C01C-334C-8B07-5BB4C417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B4CA-C8E6-234B-8DB5-49995B23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E089E-06F0-C24B-A4B1-7E4062BE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5E-67B7-3048-B3B8-492D90AD5BC2}" type="datetime1">
              <a:rPr lang="en-US" smtClean="0"/>
              <a:t>9/14/21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50516-421F-7045-A955-C44FF99B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7FF8-5841-044E-996A-5BDCD1F1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4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5543-8F30-BF45-9F03-45E21E17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042A-A58F-D948-8267-ED87F08E420F}" type="datetime1">
              <a:rPr lang="en-US" smtClean="0"/>
              <a:t>9/14/21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BBC4F-2AEB-9741-A167-353594E7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F73D3-42A3-C141-9F4B-E848C49B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7B3E-370A-6247-A2C1-2CD4E3E1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3033-CD8B-8941-B832-E889D39F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86D72-1F53-5840-BA6A-4DD8D85EF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2AE9E-548B-8842-985F-F6A9242C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0420-CEB4-0B48-9D83-AEDCE8CCFFB1}" type="datetime1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7943-DC54-3C42-B6F4-562485CD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6FCC1-7060-EA49-8C42-2AC92045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7C82-2A23-1B45-B567-83B7F4F3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3D656-0F50-AC47-80E9-C0B348DCD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AF622-F83D-ED45-865E-F241EAB37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394F-E5F9-C34A-ADFE-172CCC00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5B9-DE07-F440-8F4A-1B96236D1422}" type="datetime1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1C22-92DF-824D-8312-CB7416A7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8C75B-DBAA-D241-8A76-997FDA2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C0006-094F-B34E-A95E-B763B8B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62515-B95B-CA46-862A-B286B96E0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C914-234E-1344-B41B-2B445D82A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5F45-6A6C-A54C-AFFB-D90B9D92EE06}" type="datetime1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4F4D-6A38-ED4E-A5EA-E53C2C10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49903-ED0B-4744-946C-AE382CD41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dREEcfaihg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C7AE-A8E6-8C4C-8712-40D07699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93" y="1334386"/>
            <a:ext cx="9144000" cy="2387600"/>
          </a:xfrm>
        </p:spPr>
        <p:txBody>
          <a:bodyPr/>
          <a:lstStyle/>
          <a:p>
            <a:r>
              <a:rPr lang="en-US" dirty="0"/>
              <a:t>Secondary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B6723-E89C-E44A-B50B-6AA9CE937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21986"/>
            <a:ext cx="6858000" cy="8776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1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Flash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139924-64B3-DF43-85C7-0CC10FFCFE58}"/>
              </a:ext>
            </a:extLst>
          </p:cNvPr>
          <p:cNvSpPr txBox="1">
            <a:spLocks/>
          </p:cNvSpPr>
          <p:nvPr/>
        </p:nvSpPr>
        <p:spPr>
          <a:xfrm>
            <a:off x="420414" y="999371"/>
            <a:ext cx="8217977" cy="5858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Transistors wear out with use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One way a transistor can fail is with a “hot carrier injection”, a failure mechanism in which an electron charge gets embedded inside a once-working transistor, leaving it in a state where it is permanently stuck on/off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Fujio </a:t>
            </a:r>
            <a:r>
              <a:rPr lang="en-US" sz="2000" dirty="0" err="1">
                <a:solidFill>
                  <a:schemeClr val="accent1"/>
                </a:solidFill>
              </a:rPr>
              <a:t>Masuoka</a:t>
            </a:r>
            <a:r>
              <a:rPr lang="en-US" sz="2000" dirty="0">
                <a:solidFill>
                  <a:schemeClr val="accent1"/>
                </a:solidFill>
              </a:rPr>
              <a:t> used this concept to invent the first </a:t>
            </a:r>
            <a:r>
              <a:rPr lang="en-US" sz="2000" b="1" dirty="0">
                <a:solidFill>
                  <a:schemeClr val="accent1"/>
                </a:solidFill>
              </a:rPr>
              <a:t>flash memory.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Idea: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Program flash cell with hot carrier injection.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Embedded negative charge increases voltage necessary to turn on flash transistor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Test whether the channel turns on with a high/low voltage </a:t>
            </a:r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 0/1 value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sym typeface="Wingdings" pitchFamily="2" charset="2"/>
              </a:rPr>
              <a:t>Embedded charge remains even if power is turned off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6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Solid State Drives (SSDs)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139924-64B3-DF43-85C7-0CC10FFCFE58}"/>
              </a:ext>
            </a:extLst>
          </p:cNvPr>
          <p:cNvSpPr txBox="1">
            <a:spLocks/>
          </p:cNvSpPr>
          <p:nvPr/>
        </p:nvSpPr>
        <p:spPr>
          <a:xfrm>
            <a:off x="420415" y="999371"/>
            <a:ext cx="8094936" cy="5638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SSDs are non-volatile flash memory, made up of many solid-state flash memory cells</a:t>
            </a:r>
          </a:p>
          <a:p>
            <a:endParaRPr lang="en-US" sz="2000" dirty="0"/>
          </a:p>
          <a:p>
            <a:r>
              <a:rPr lang="en-US" sz="2000" b="1" dirty="0"/>
              <a:t>No moving parts</a:t>
            </a:r>
          </a:p>
          <a:p>
            <a:endParaRPr lang="en-US" sz="2000" dirty="0"/>
          </a:p>
          <a:p>
            <a:r>
              <a:rPr lang="en-US" sz="2000" b="1" dirty="0"/>
              <a:t>Faster</a:t>
            </a:r>
            <a:r>
              <a:rPr lang="en-US" sz="2000" dirty="0"/>
              <a:t> and </a:t>
            </a:r>
            <a:r>
              <a:rPr lang="en-US" sz="2000" b="1" dirty="0"/>
              <a:t>more energy efficient </a:t>
            </a:r>
            <a:r>
              <a:rPr lang="en-US" sz="2000" dirty="0"/>
              <a:t>than magnetic disks</a:t>
            </a:r>
          </a:p>
          <a:p>
            <a:pPr lvl="1"/>
            <a:r>
              <a:rPr lang="en-US" sz="2000" dirty="0"/>
              <a:t>Magnetic disk: ~100 MB/sec</a:t>
            </a:r>
          </a:p>
          <a:p>
            <a:pPr lvl="1"/>
            <a:r>
              <a:rPr lang="en-US" sz="2000" dirty="0"/>
              <a:t>SSD: ~300 MB/sec</a:t>
            </a:r>
          </a:p>
          <a:p>
            <a:endParaRPr lang="en-US" sz="2000" dirty="0"/>
          </a:p>
          <a:p>
            <a:r>
              <a:rPr lang="en-US" sz="2000" dirty="0"/>
              <a:t>Still </a:t>
            </a:r>
            <a:r>
              <a:rPr lang="en-US" sz="2000" b="1" dirty="0"/>
              <a:t>more expensive </a:t>
            </a:r>
            <a:r>
              <a:rPr lang="en-US" sz="2000" dirty="0"/>
              <a:t>than magnetic disks</a:t>
            </a:r>
          </a:p>
          <a:p>
            <a:pPr lvl="1"/>
            <a:r>
              <a:rPr lang="en-US" sz="2000" dirty="0"/>
              <a:t>Magnetic disk:  ~pennies/GB</a:t>
            </a:r>
          </a:p>
          <a:p>
            <a:pPr lvl="1"/>
            <a:r>
              <a:rPr lang="en-US" sz="2000" dirty="0"/>
              <a:t>SSD: ~dollars/GB</a:t>
            </a:r>
          </a:p>
          <a:p>
            <a:pPr lvl="1"/>
            <a:endParaRPr lang="en-US" sz="2000" dirty="0"/>
          </a:p>
          <a:p>
            <a:r>
              <a:rPr lang="en-US" sz="2000" dirty="0"/>
              <a:t>Notable failure rate:</a:t>
            </a:r>
            <a:r>
              <a:rPr lang="en-US" sz="2000" b="1" dirty="0"/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dirty="0"/>
              <a:t>flash cell can be written ~100K times before it stops functioning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344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2</a:t>
            </a:fld>
            <a:endParaRPr lang="en-US"/>
          </a:p>
        </p:txBody>
      </p:sp>
      <p:pic>
        <p:nvPicPr>
          <p:cNvPr id="36866" name="Picture 2" descr="Online Data Size Converter">
            <a:extLst>
              <a:ext uri="{FF2B5EF4-FFF2-40B4-BE49-F238E27FC236}">
                <a16:creationId xmlns:a16="http://schemas.microsoft.com/office/drawing/2014/main" id="{530E6BE0-ADC9-DB4F-A08E-CFE57824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073150"/>
            <a:ext cx="75565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Secondary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F0F23-A1A4-6148-BADE-C1F5C838AE73}"/>
              </a:ext>
            </a:extLst>
          </p:cNvPr>
          <p:cNvSpPr txBox="1">
            <a:spLocks/>
          </p:cNvSpPr>
          <p:nvPr/>
        </p:nvSpPr>
        <p:spPr>
          <a:xfrm>
            <a:off x="327093" y="1391755"/>
            <a:ext cx="3631449" cy="4878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Main memory (RAM) is too small to store everything</a:t>
            </a:r>
          </a:p>
          <a:p>
            <a:pPr lvl="1"/>
            <a:r>
              <a:rPr lang="en-US" sz="1700" dirty="0"/>
              <a:t>Media – images, audio, video</a:t>
            </a:r>
          </a:p>
          <a:p>
            <a:pPr lvl="1"/>
            <a:r>
              <a:rPr lang="en-US" sz="1700" dirty="0"/>
              <a:t>Databases</a:t>
            </a:r>
          </a:p>
          <a:p>
            <a:pPr lvl="1"/>
            <a:r>
              <a:rPr lang="en-US" sz="1700" dirty="0"/>
              <a:t>Etc.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r>
              <a:rPr lang="en-US" sz="2000" dirty="0"/>
              <a:t>Main memory does not persist when the computer is powered off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Online Media 4" descr="IT Crowd - Memory IS RAM">
            <a:hlinkClick r:id="" action="ppaction://media"/>
            <a:extLst>
              <a:ext uri="{FF2B5EF4-FFF2-40B4-BE49-F238E27FC236}">
                <a16:creationId xmlns:a16="http://schemas.microsoft.com/office/drawing/2014/main" id="{1AC97D2D-5761-B64A-9B6F-FBD3CD433F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93970" y="136524"/>
            <a:ext cx="4925943" cy="3694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903240-5627-1443-847A-95D9B2FAB3A7}"/>
              </a:ext>
            </a:extLst>
          </p:cNvPr>
          <p:cNvSpPr/>
          <p:nvPr/>
        </p:nvSpPr>
        <p:spPr>
          <a:xfrm>
            <a:off x="507893" y="4961874"/>
            <a:ext cx="8128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Secondary memory is cheaper, larger, slower, and persists even without power.</a:t>
            </a:r>
          </a:p>
        </p:txBody>
      </p:sp>
    </p:spTree>
    <p:extLst>
      <p:ext uri="{BB962C8B-B14F-4D97-AF65-F5344CB8AC3E}">
        <p14:creationId xmlns:p14="http://schemas.microsoft.com/office/powerpoint/2010/main" val="27439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5-level Memory Hierarchy: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DDE1D8-C511-3042-9AFE-6D6C37FD4971}"/>
              </a:ext>
            </a:extLst>
          </p:cNvPr>
          <p:cNvSpPr txBox="1">
            <a:spLocks/>
          </p:cNvSpPr>
          <p:nvPr/>
        </p:nvSpPr>
        <p:spPr>
          <a:xfrm>
            <a:off x="376401" y="1051691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Small storage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9A5E2D-3E6E-1748-8B1C-638D70E8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4555"/>
            <a:ext cx="56388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590CA-7A12-574A-987E-30CE3BE143AD}"/>
              </a:ext>
            </a:extLst>
          </p:cNvPr>
          <p:cNvSpPr txBox="1">
            <a:spLocks/>
          </p:cNvSpPr>
          <p:nvPr/>
        </p:nvSpPr>
        <p:spPr>
          <a:xfrm>
            <a:off x="420414" y="4228007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Large storage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3E965-B186-5A49-A8EF-CF834A7E94B7}"/>
              </a:ext>
            </a:extLst>
          </p:cNvPr>
          <p:cNvCxnSpPr>
            <a:cxnSpLocks/>
          </p:cNvCxnSpPr>
          <p:nvPr/>
        </p:nvCxnSpPr>
        <p:spPr>
          <a:xfrm>
            <a:off x="1261241" y="1639614"/>
            <a:ext cx="0" cy="2501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1E44C0-12B4-F048-93AB-E5028B1CB2CE}"/>
              </a:ext>
            </a:extLst>
          </p:cNvPr>
          <p:cNvSpPr txBox="1">
            <a:spLocks/>
          </p:cNvSpPr>
          <p:nvPr/>
        </p:nvSpPr>
        <p:spPr>
          <a:xfrm>
            <a:off x="5127076" y="1854147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~128 bytes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F821F1-E446-6542-A3DA-65923A5E1BF4}"/>
              </a:ext>
            </a:extLst>
          </p:cNvPr>
          <p:cNvSpPr txBox="1">
            <a:spLocks/>
          </p:cNvSpPr>
          <p:nvPr/>
        </p:nvSpPr>
        <p:spPr>
          <a:xfrm>
            <a:off x="6073008" y="3205572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gigabytes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B2A7CA-17AB-6C4C-90E3-DD0035801A08}"/>
              </a:ext>
            </a:extLst>
          </p:cNvPr>
          <p:cNvSpPr txBox="1">
            <a:spLocks/>
          </p:cNvSpPr>
          <p:nvPr/>
        </p:nvSpPr>
        <p:spPr>
          <a:xfrm>
            <a:off x="6513129" y="4007940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terabytes or gigabytes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8BB765-2407-C842-A04A-759392FAC2AA}"/>
              </a:ext>
            </a:extLst>
          </p:cNvPr>
          <p:cNvSpPr txBox="1">
            <a:spLocks/>
          </p:cNvSpPr>
          <p:nvPr/>
        </p:nvSpPr>
        <p:spPr>
          <a:xfrm>
            <a:off x="5574424" y="2478045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megabytes</a:t>
            </a:r>
          </a:p>
        </p:txBody>
      </p:sp>
    </p:spTree>
    <p:extLst>
      <p:ext uri="{BB962C8B-B14F-4D97-AF65-F5344CB8AC3E}">
        <p14:creationId xmlns:p14="http://schemas.microsoft.com/office/powerpoint/2010/main" val="41082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5-level Memory Hierarchy: Access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DDE1D8-C511-3042-9AFE-6D6C37FD4971}"/>
              </a:ext>
            </a:extLst>
          </p:cNvPr>
          <p:cNvSpPr txBox="1">
            <a:spLocks/>
          </p:cNvSpPr>
          <p:nvPr/>
        </p:nvSpPr>
        <p:spPr>
          <a:xfrm>
            <a:off x="376401" y="1051691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Quick access time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9A5E2D-3E6E-1748-8B1C-638D70E8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4555"/>
            <a:ext cx="56388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590CA-7A12-574A-987E-30CE3BE143AD}"/>
              </a:ext>
            </a:extLst>
          </p:cNvPr>
          <p:cNvSpPr txBox="1">
            <a:spLocks/>
          </p:cNvSpPr>
          <p:nvPr/>
        </p:nvSpPr>
        <p:spPr>
          <a:xfrm>
            <a:off x="420414" y="5668579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Slow access time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3E965-B186-5A49-A8EF-CF834A7E94B7}"/>
              </a:ext>
            </a:extLst>
          </p:cNvPr>
          <p:cNvCxnSpPr/>
          <p:nvPr/>
        </p:nvCxnSpPr>
        <p:spPr>
          <a:xfrm>
            <a:off x="1261241" y="1639614"/>
            <a:ext cx="0" cy="3824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1E44C0-12B4-F048-93AB-E5028B1CB2CE}"/>
              </a:ext>
            </a:extLst>
          </p:cNvPr>
          <p:cNvSpPr txBox="1">
            <a:spLocks/>
          </p:cNvSpPr>
          <p:nvPr/>
        </p:nvSpPr>
        <p:spPr>
          <a:xfrm>
            <a:off x="5127076" y="1854147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&lt; nanosecond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F821F1-E446-6542-A3DA-65923A5E1BF4}"/>
              </a:ext>
            </a:extLst>
          </p:cNvPr>
          <p:cNvSpPr txBox="1">
            <a:spLocks/>
          </p:cNvSpPr>
          <p:nvPr/>
        </p:nvSpPr>
        <p:spPr>
          <a:xfrm>
            <a:off x="6073008" y="3205572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10 nanoseconds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2E0B11-778C-3B47-94AB-20032514DA9A}"/>
              </a:ext>
            </a:extLst>
          </p:cNvPr>
          <p:cNvSpPr txBox="1">
            <a:spLocks/>
          </p:cNvSpPr>
          <p:nvPr/>
        </p:nvSpPr>
        <p:spPr>
          <a:xfrm>
            <a:off x="7242612" y="4770432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seconds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B2A7CA-17AB-6C4C-90E3-DD0035801A08}"/>
              </a:ext>
            </a:extLst>
          </p:cNvPr>
          <p:cNvSpPr txBox="1">
            <a:spLocks/>
          </p:cNvSpPr>
          <p:nvPr/>
        </p:nvSpPr>
        <p:spPr>
          <a:xfrm>
            <a:off x="6513129" y="4007940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100 nanoseconds</a:t>
            </a:r>
          </a:p>
        </p:txBody>
      </p:sp>
    </p:spTree>
    <p:extLst>
      <p:ext uri="{BB962C8B-B14F-4D97-AF65-F5344CB8AC3E}">
        <p14:creationId xmlns:p14="http://schemas.microsoft.com/office/powerpoint/2010/main" val="20360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 dirty="0"/>
              <a:t>5-level Memory Hierarchy: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9A5E2D-3E6E-1748-8B1C-638D70E8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4555"/>
            <a:ext cx="56388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590CA-7A12-574A-987E-30CE3BE143AD}"/>
              </a:ext>
            </a:extLst>
          </p:cNvPr>
          <p:cNvSpPr txBox="1">
            <a:spLocks/>
          </p:cNvSpPr>
          <p:nvPr/>
        </p:nvSpPr>
        <p:spPr>
          <a:xfrm>
            <a:off x="129080" y="3898133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Cheaper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(more bits per dollar)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3E965-B186-5A49-A8EF-CF834A7E94B7}"/>
              </a:ext>
            </a:extLst>
          </p:cNvPr>
          <p:cNvCxnSpPr>
            <a:cxnSpLocks/>
          </p:cNvCxnSpPr>
          <p:nvPr/>
        </p:nvCxnSpPr>
        <p:spPr>
          <a:xfrm>
            <a:off x="1261241" y="1639614"/>
            <a:ext cx="0" cy="2501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B2A7CA-17AB-6C4C-90E3-DD0035801A08}"/>
              </a:ext>
            </a:extLst>
          </p:cNvPr>
          <p:cNvSpPr txBox="1">
            <a:spLocks/>
          </p:cNvSpPr>
          <p:nvPr/>
        </p:nvSpPr>
        <p:spPr>
          <a:xfrm>
            <a:off x="5914039" y="3205572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dollars / megabyte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DDE1D8-C511-3042-9AFE-6D6C37FD4971}"/>
              </a:ext>
            </a:extLst>
          </p:cNvPr>
          <p:cNvSpPr txBox="1">
            <a:spLocks/>
          </p:cNvSpPr>
          <p:nvPr/>
        </p:nvSpPr>
        <p:spPr>
          <a:xfrm>
            <a:off x="129080" y="999372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Expensive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(less bits per dollar)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2028F7-6D3B-2144-A363-2E98E7AFC9BA}"/>
              </a:ext>
            </a:extLst>
          </p:cNvPr>
          <p:cNvSpPr txBox="1">
            <a:spLocks/>
          </p:cNvSpPr>
          <p:nvPr/>
        </p:nvSpPr>
        <p:spPr>
          <a:xfrm>
            <a:off x="6457950" y="3988551"/>
            <a:ext cx="2755682" cy="69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~ pennies / gigabyte</a:t>
            </a:r>
          </a:p>
        </p:txBody>
      </p:sp>
    </p:spTree>
    <p:extLst>
      <p:ext uri="{BB962C8B-B14F-4D97-AF65-F5344CB8AC3E}">
        <p14:creationId xmlns:p14="http://schemas.microsoft.com/office/powerpoint/2010/main" val="98888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/>
              <a:t>Magnetic Disks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703014E-6B2A-C243-BB26-D9BDD3D9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19184"/>
            <a:ext cx="7651327" cy="32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Hard disk drive platter - Wikipedia">
            <a:extLst>
              <a:ext uri="{FF2B5EF4-FFF2-40B4-BE49-F238E27FC236}">
                <a16:creationId xmlns:a16="http://schemas.microsoft.com/office/drawing/2014/main" id="{2183648C-BD28-6B44-92BB-030C20527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526" r="3448" b="17701"/>
          <a:stretch/>
        </p:blipFill>
        <p:spPr bwMode="auto">
          <a:xfrm>
            <a:off x="5840422" y="59579"/>
            <a:ext cx="3279603" cy="2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0F0F23-A1A4-6148-BADE-C1F5C838AE73}"/>
              </a:ext>
            </a:extLst>
          </p:cNvPr>
          <p:cNvSpPr txBox="1">
            <a:spLocks/>
          </p:cNvSpPr>
          <p:nvPr/>
        </p:nvSpPr>
        <p:spPr>
          <a:xfrm>
            <a:off x="129079" y="999371"/>
            <a:ext cx="5788246" cy="289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Data is stored on spinning plates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Disk head containing induction coil floats over the surface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Write:</a:t>
            </a:r>
            <a:r>
              <a:rPr lang="en-US" sz="1800" dirty="0">
                <a:solidFill>
                  <a:schemeClr val="accent1"/>
                </a:solidFill>
              </a:rPr>
              <a:t> +/- current passes through the head, which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magnetizes the surface beneath the head</a:t>
            </a:r>
          </a:p>
          <a:p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Magnetic particles face left or right depending on polarity of drive current</a:t>
            </a:r>
          </a:p>
          <a:p>
            <a:r>
              <a:rPr lang="en-US" sz="1800" b="1" dirty="0">
                <a:solidFill>
                  <a:schemeClr val="accent1"/>
                </a:solidFill>
                <a:sym typeface="Wingdings" pitchFamily="2" charset="2"/>
              </a:rPr>
              <a:t>Read: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 when head passes over magnetized area, +/- current is induced in the head</a:t>
            </a:r>
          </a:p>
          <a:p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As the platter rotates under the head, stream of bits can be written and later read back.</a:t>
            </a:r>
          </a:p>
          <a:p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2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/>
              <a:t>Magnetic Disks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C4A3D9-7338-AE49-8AFC-EDA9BFCF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123994"/>
            <a:ext cx="6108617" cy="360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B12E5A87-B398-BF47-9568-5217491B6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220" y="3586167"/>
            <a:ext cx="5000780" cy="27771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4962A4-C02B-DF4C-8B42-43312BCE77FF}"/>
              </a:ext>
            </a:extLst>
          </p:cNvPr>
          <p:cNvSpPr/>
          <p:nvPr/>
        </p:nvSpPr>
        <p:spPr>
          <a:xfrm>
            <a:off x="386392" y="936994"/>
            <a:ext cx="6993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A disk with four platters.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63305-DBCF-E448-BEC6-117B2B926C99}"/>
              </a:ext>
            </a:extLst>
          </p:cNvPr>
          <p:cNvSpPr/>
          <p:nvPr/>
        </p:nvSpPr>
        <p:spPr>
          <a:xfrm>
            <a:off x="5712520" y="5993986"/>
            <a:ext cx="3241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Illustration of hard-drive cylinder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99BC5-801F-F24A-81B0-84E0CD09E964}"/>
              </a:ext>
            </a:extLst>
          </p:cNvPr>
          <p:cNvSpPr/>
          <p:nvPr/>
        </p:nvSpPr>
        <p:spPr>
          <a:xfrm>
            <a:off x="458054" y="4962338"/>
            <a:ext cx="3056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accent1"/>
                </a:solidFill>
              </a:rPr>
              <a:t>Q:</a:t>
            </a:r>
            <a:r>
              <a:rPr lang="en-US" altLang="en-US" dirty="0">
                <a:solidFill>
                  <a:schemeClr val="accent1"/>
                </a:solidFill>
              </a:rPr>
              <a:t> What’s the difference between read/write on the track </a:t>
            </a:r>
            <a:r>
              <a:rPr lang="en-US" altLang="en-US" i="1" dirty="0">
                <a:solidFill>
                  <a:schemeClr val="accent1"/>
                </a:solidFill>
              </a:rPr>
              <a:t>farthest</a:t>
            </a:r>
            <a:r>
              <a:rPr lang="en-US" altLang="en-US" dirty="0">
                <a:solidFill>
                  <a:schemeClr val="accent1"/>
                </a:solidFill>
              </a:rPr>
              <a:t> from the center and the track </a:t>
            </a:r>
            <a:r>
              <a:rPr lang="en-US" altLang="en-US" i="1" dirty="0">
                <a:solidFill>
                  <a:schemeClr val="accent1"/>
                </a:solidFill>
              </a:rPr>
              <a:t>closest</a:t>
            </a:r>
            <a:r>
              <a:rPr lang="en-US" altLang="en-US" dirty="0">
                <a:solidFill>
                  <a:schemeClr val="accent1"/>
                </a:solidFill>
              </a:rPr>
              <a:t> to the center?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A27B7-F613-D749-A5A3-D728392FBC1E}"/>
              </a:ext>
            </a:extLst>
          </p:cNvPr>
          <p:cNvSpPr/>
          <p:nvPr/>
        </p:nvSpPr>
        <p:spPr>
          <a:xfrm>
            <a:off x="5078568" y="1837896"/>
            <a:ext cx="5000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Action of the head during read/write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1. </a:t>
            </a:r>
            <a:r>
              <a:rPr lang="en-US" altLang="en-US" b="1" dirty="0">
                <a:solidFill>
                  <a:schemeClr val="accent1"/>
                </a:solidFill>
              </a:rPr>
              <a:t>Seek</a:t>
            </a:r>
            <a:r>
              <a:rPr lang="en-US" altLang="en-US" dirty="0">
                <a:solidFill>
                  <a:schemeClr val="accent1"/>
                </a:solidFill>
              </a:rPr>
              <a:t> (find correct radial position)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2. Find desired sector (preambles help)</a:t>
            </a:r>
          </a:p>
        </p:txBody>
      </p:sp>
    </p:spTree>
    <p:extLst>
      <p:ext uri="{BB962C8B-B14F-4D97-AF65-F5344CB8AC3E}">
        <p14:creationId xmlns:p14="http://schemas.microsoft.com/office/powerpoint/2010/main" val="26729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1C10-B5AF-944F-909B-C5C5F42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4" y="310384"/>
            <a:ext cx="8408276" cy="741307"/>
          </a:xfrm>
        </p:spPr>
        <p:txBody>
          <a:bodyPr/>
          <a:lstStyle/>
          <a:p>
            <a:r>
              <a:rPr lang="en-US"/>
              <a:t>Magnetic Disks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6051E-DF96-C246-9596-7DC29F37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07998C-5BF0-D04B-90E3-795AE6E4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95" y="1322675"/>
            <a:ext cx="473551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4962A4-C02B-DF4C-8B42-43312BCE77FF}"/>
              </a:ext>
            </a:extLst>
          </p:cNvPr>
          <p:cNvSpPr/>
          <p:nvPr/>
        </p:nvSpPr>
        <p:spPr>
          <a:xfrm>
            <a:off x="1075429" y="6033185"/>
            <a:ext cx="699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A disk with five zones. Each zone has many </a:t>
            </a:r>
            <a:r>
              <a:rPr lang="en-US" altLang="en-US" i="1" dirty="0"/>
              <a:t>tracks</a:t>
            </a:r>
            <a:r>
              <a:rPr lang="en-US" altLang="en-US" dirty="0"/>
              <a:t> (the circular sequences of bits written as the disk makes a complete rotation).</a:t>
            </a:r>
          </a:p>
        </p:txBody>
      </p:sp>
    </p:spTree>
    <p:extLst>
      <p:ext uri="{BB962C8B-B14F-4D97-AF65-F5344CB8AC3E}">
        <p14:creationId xmlns:p14="http://schemas.microsoft.com/office/powerpoint/2010/main" val="161595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14652</TotalTime>
  <Words>596</Words>
  <Application>Microsoft Macintosh PowerPoint</Application>
  <PresentationFormat>On-screen Show (4:3)</PresentationFormat>
  <Paragraphs>104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Secondary Memory</vt:lpstr>
      <vt:lpstr>Storage</vt:lpstr>
      <vt:lpstr>Secondary Memory</vt:lpstr>
      <vt:lpstr>5-level Memory Hierarchy: Storage</vt:lpstr>
      <vt:lpstr>5-level Memory Hierarchy: Access Time</vt:lpstr>
      <vt:lpstr>5-level Memory Hierarchy: Cost</vt:lpstr>
      <vt:lpstr>Magnetic Disks</vt:lpstr>
      <vt:lpstr>Magnetic Disks</vt:lpstr>
      <vt:lpstr>Magnetic Disks</vt:lpstr>
      <vt:lpstr>Flash Cells</vt:lpstr>
      <vt:lpstr>Solid State Drives (SSDs)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</dc:title>
  <dc:creator>Heather Guarnera</dc:creator>
  <cp:lastModifiedBy>Heather Guarnera</cp:lastModifiedBy>
  <cp:revision>37</cp:revision>
  <cp:lastPrinted>2021-08-27T16:12:24Z</cp:lastPrinted>
  <dcterms:created xsi:type="dcterms:W3CDTF">2021-08-22T21:24:08Z</dcterms:created>
  <dcterms:modified xsi:type="dcterms:W3CDTF">2021-09-17T13:58:19Z</dcterms:modified>
</cp:coreProperties>
</file>