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0" r:id="rId3"/>
    <p:sldId id="257" r:id="rId4"/>
    <p:sldId id="259" r:id="rId5"/>
    <p:sldId id="261" r:id="rId6"/>
    <p:sldId id="263" r:id="rId7"/>
    <p:sldId id="264" r:id="rId8"/>
    <p:sldId id="267" r:id="rId9"/>
    <p:sldId id="266" r:id="rId10"/>
    <p:sldId id="268" r:id="rId11"/>
    <p:sldId id="270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7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414A5-2839-534F-804C-4A21C75733E5}" type="datetimeFigureOut">
              <a:rPr lang="en-US" smtClean="0"/>
              <a:t>9/13/21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A2AFF-BDC1-B04C-A3AB-8ED302255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285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414A5-2839-534F-804C-4A21C75733E5}" type="datetimeFigureOut">
              <a:rPr lang="en-US" smtClean="0"/>
              <a:t>9/13/21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A2AFF-BDC1-B04C-A3AB-8ED302255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946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414A5-2839-534F-804C-4A21C75733E5}" type="datetimeFigureOut">
              <a:rPr lang="en-US" smtClean="0"/>
              <a:t>9/13/21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A2AFF-BDC1-B04C-A3AB-8ED302255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81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414A5-2839-534F-804C-4A21C75733E5}" type="datetimeFigureOut">
              <a:rPr lang="en-US" smtClean="0"/>
              <a:t>9/13/21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A2AFF-BDC1-B04C-A3AB-8ED302255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131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414A5-2839-534F-804C-4A21C75733E5}" type="datetimeFigureOut">
              <a:rPr lang="en-US" smtClean="0"/>
              <a:t>9/13/21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A2AFF-BDC1-B04C-A3AB-8ED302255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765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414A5-2839-534F-804C-4A21C75733E5}" type="datetimeFigureOut">
              <a:rPr lang="en-US" smtClean="0"/>
              <a:t>9/13/21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A2AFF-BDC1-B04C-A3AB-8ED302255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788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414A5-2839-534F-804C-4A21C75733E5}" type="datetimeFigureOut">
              <a:rPr lang="en-US" smtClean="0"/>
              <a:t>9/13/21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A2AFF-BDC1-B04C-A3AB-8ED302255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470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414A5-2839-534F-804C-4A21C75733E5}" type="datetimeFigureOut">
              <a:rPr lang="en-US" smtClean="0"/>
              <a:t>9/13/21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A2AFF-BDC1-B04C-A3AB-8ED302255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739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414A5-2839-534F-804C-4A21C75733E5}" type="datetimeFigureOut">
              <a:rPr lang="en-US" smtClean="0"/>
              <a:t>9/13/21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A2AFF-BDC1-B04C-A3AB-8ED302255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619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414A5-2839-534F-804C-4A21C75733E5}" type="datetimeFigureOut">
              <a:rPr lang="en-US" smtClean="0"/>
              <a:t>9/13/21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A2AFF-BDC1-B04C-A3AB-8ED302255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488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414A5-2839-534F-804C-4A21C75733E5}" type="datetimeFigureOut">
              <a:rPr lang="en-US" smtClean="0"/>
              <a:t>9/13/21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A2AFF-BDC1-B04C-A3AB-8ED302255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941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14A5-2839-534F-804C-4A21C75733E5}" type="datetimeFigureOut">
              <a:rPr lang="en-US" smtClean="0"/>
              <a:t>9/13/21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A2AFF-BDC1-B04C-A3AB-8ED302255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263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8B328-619B-FC41-AF1D-FF1E8F3A5D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Bitwise operators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0334EB-CCCF-0241-BE9D-DB56CAA969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5069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94FDD-6C88-FF40-94DF-E53F6A080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Left Shift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59704-D43E-5047-986F-A2BAC0392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1" y="2226469"/>
            <a:ext cx="4302578" cy="326350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Written as &lt;&lt;</a:t>
            </a:r>
          </a:p>
          <a:p>
            <a:endParaRPr lang="en-US" dirty="0"/>
          </a:p>
          <a:p>
            <a:r>
              <a:rPr lang="en-US" dirty="0"/>
              <a:t>Takes a binary number and moves all binary values to the left by one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In languages like C/C++ we can provide a value of how many bit positions we want to shift</a:t>
            </a:r>
          </a:p>
          <a:p>
            <a:pPr lvl="1"/>
            <a:r>
              <a:rPr lang="en-US" dirty="0"/>
              <a:t>&lt;&lt; 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86026E-9397-7943-930E-B1D6EB8AA925}"/>
              </a:ext>
            </a:extLst>
          </p:cNvPr>
          <p:cNvSpPr/>
          <p:nvPr/>
        </p:nvSpPr>
        <p:spPr>
          <a:xfrm>
            <a:off x="5045530" y="2969097"/>
            <a:ext cx="337184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dirty="0"/>
              <a:t>    0001 1110</a:t>
            </a:r>
          </a:p>
          <a:p>
            <a:pPr algn="ctr"/>
            <a:r>
              <a:rPr lang="en-US" sz="3000" dirty="0"/>
              <a:t>&lt;&lt; 2</a:t>
            </a:r>
          </a:p>
          <a:p>
            <a:pPr algn="ctr"/>
            <a:r>
              <a:rPr lang="en-US" sz="3000" dirty="0"/>
              <a:t>------------------</a:t>
            </a:r>
          </a:p>
          <a:p>
            <a:pPr algn="ctr"/>
            <a:r>
              <a:rPr lang="en-US" sz="3000" dirty="0"/>
              <a:t>    0111 1000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0EFB95-B1CE-4440-91D0-D995E919871E}"/>
              </a:ext>
            </a:extLst>
          </p:cNvPr>
          <p:cNvSpPr txBox="1"/>
          <p:nvPr/>
        </p:nvSpPr>
        <p:spPr>
          <a:xfrm>
            <a:off x="5534539" y="2327891"/>
            <a:ext cx="13236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Example: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272587-5A1A-734F-9D92-325828D13155}"/>
              </a:ext>
            </a:extLst>
          </p:cNvPr>
          <p:cNvSpPr txBox="1"/>
          <p:nvPr/>
        </p:nvSpPr>
        <p:spPr>
          <a:xfrm>
            <a:off x="3891888" y="5521270"/>
            <a:ext cx="52872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NOTE: Left shift is that same as multiplying by 2…why?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8524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94FDD-6C88-FF40-94DF-E53F6A080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 Shift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59704-D43E-5047-986F-A2BAC0392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1" y="2226469"/>
            <a:ext cx="4302578" cy="326350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Written as &gt;&gt;</a:t>
            </a:r>
          </a:p>
          <a:p>
            <a:endParaRPr lang="en-US" dirty="0"/>
          </a:p>
          <a:p>
            <a:r>
              <a:rPr lang="en-US" dirty="0"/>
              <a:t>Takes a binary number and moves all binary values to the right by one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In languages like C/C++ we can provide a value of how many bit positions we want to shift</a:t>
            </a:r>
          </a:p>
          <a:p>
            <a:pPr lvl="1"/>
            <a:r>
              <a:rPr lang="en-US" dirty="0"/>
              <a:t>&gt;&gt; 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86026E-9397-7943-930E-B1D6EB8AA925}"/>
              </a:ext>
            </a:extLst>
          </p:cNvPr>
          <p:cNvSpPr/>
          <p:nvPr/>
        </p:nvSpPr>
        <p:spPr>
          <a:xfrm>
            <a:off x="5045530" y="2969097"/>
            <a:ext cx="337184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dirty="0"/>
              <a:t>    0001 1110</a:t>
            </a:r>
          </a:p>
          <a:p>
            <a:pPr algn="ctr"/>
            <a:r>
              <a:rPr lang="en-US" sz="3000" dirty="0"/>
              <a:t>&gt;&gt; 2</a:t>
            </a:r>
          </a:p>
          <a:p>
            <a:pPr algn="ctr"/>
            <a:r>
              <a:rPr lang="en-US" sz="3000" dirty="0"/>
              <a:t>------------------</a:t>
            </a:r>
          </a:p>
          <a:p>
            <a:pPr algn="ctr"/>
            <a:r>
              <a:rPr lang="en-US" sz="3000" dirty="0"/>
              <a:t>    0000 0111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0EFB95-B1CE-4440-91D0-D995E919871E}"/>
              </a:ext>
            </a:extLst>
          </p:cNvPr>
          <p:cNvSpPr txBox="1"/>
          <p:nvPr/>
        </p:nvSpPr>
        <p:spPr>
          <a:xfrm>
            <a:off x="5534539" y="2327891"/>
            <a:ext cx="13236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Example: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272587-5A1A-734F-9D92-325828D13155}"/>
              </a:ext>
            </a:extLst>
          </p:cNvPr>
          <p:cNvSpPr txBox="1"/>
          <p:nvPr/>
        </p:nvSpPr>
        <p:spPr>
          <a:xfrm>
            <a:off x="3891887" y="5521270"/>
            <a:ext cx="49730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NOTE: Left shift is that same as dividing by 2…why?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9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42C65-B84D-304E-A18F-15F4EB0BC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 Masking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D4A69-C2FE-3247-A6F4-DEC969A35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1" y="2226469"/>
            <a:ext cx="5045528" cy="326350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Let’s return to the idea of using bits as flags</a:t>
            </a:r>
          </a:p>
          <a:p>
            <a:r>
              <a:rPr lang="en-US" dirty="0"/>
              <a:t>Suppose we have a program with 8 options represented by an integer </a:t>
            </a:r>
            <a:r>
              <a:rPr lang="en-US" i="1" dirty="0"/>
              <a:t>flags</a:t>
            </a:r>
          </a:p>
          <a:p>
            <a:r>
              <a:rPr lang="en-US" dirty="0"/>
              <a:t>We can use shift to create bit values for the options</a:t>
            </a:r>
          </a:p>
          <a:p>
            <a:r>
              <a:rPr lang="en-US" dirty="0"/>
              <a:t>Use OR (|) to set the options on </a:t>
            </a:r>
            <a:r>
              <a:rPr lang="en-US" i="1" dirty="0"/>
              <a:t>flags</a:t>
            </a:r>
          </a:p>
          <a:p>
            <a:r>
              <a:rPr lang="en-US" dirty="0"/>
              <a:t>Use XOR (^) to unset options</a:t>
            </a:r>
            <a:endParaRPr lang="en-US" b="1" i="1" dirty="0"/>
          </a:p>
          <a:p>
            <a:r>
              <a:rPr lang="en-US" dirty="0"/>
              <a:t>Use AND (&amp;) to check what options </a:t>
            </a:r>
            <a:r>
              <a:rPr lang="en-US" b="1" dirty="0"/>
              <a:t>ARE</a:t>
            </a:r>
            <a:r>
              <a:rPr lang="en-US" dirty="0"/>
              <a:t> set</a:t>
            </a:r>
          </a:p>
        </p:txBody>
      </p:sp>
    </p:spTree>
    <p:extLst>
      <p:ext uri="{BB962C8B-B14F-4D97-AF65-F5344CB8AC3E}">
        <p14:creationId xmlns:p14="http://schemas.microsoft.com/office/powerpoint/2010/main" val="2442089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486C6-AA06-E541-AE15-9936894B7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Bitwise Operators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D76EB-AB34-9940-A754-2B40937206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Like logical operators</a:t>
            </a:r>
          </a:p>
          <a:p>
            <a:endParaRPr lang="en-US" dirty="0"/>
          </a:p>
          <a:p>
            <a:r>
              <a:rPr lang="en-US" dirty="0"/>
              <a:t>Work on the individual bit values that represent some data</a:t>
            </a:r>
          </a:p>
          <a:p>
            <a:endParaRPr lang="en-US" dirty="0"/>
          </a:p>
          <a:p>
            <a:r>
              <a:rPr lang="en-US" dirty="0"/>
              <a:t>Useful in programs to represent multiple Boolean values (or “flags”) in a single numeric datatype</a:t>
            </a:r>
          </a:p>
          <a:p>
            <a:pPr lvl="1"/>
            <a:r>
              <a:rPr lang="en-US" dirty="0"/>
              <a:t>More on that later…</a:t>
            </a:r>
          </a:p>
        </p:txBody>
      </p:sp>
    </p:spTree>
    <p:extLst>
      <p:ext uri="{BB962C8B-B14F-4D97-AF65-F5344CB8AC3E}">
        <p14:creationId xmlns:p14="http://schemas.microsoft.com/office/powerpoint/2010/main" val="1175180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94FDD-6C88-FF40-94DF-E53F6A080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59704-D43E-5047-986F-A2BAC0392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1" y="2226469"/>
            <a:ext cx="4302578" cy="326350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Usually represented with &amp;</a:t>
            </a:r>
          </a:p>
          <a:p>
            <a:pPr lvl="1"/>
            <a:r>
              <a:rPr lang="en-US" dirty="0"/>
              <a:t>Notice the difference from &amp;&amp; which is the logical AND</a:t>
            </a:r>
          </a:p>
          <a:p>
            <a:endParaRPr lang="en-US" dirty="0"/>
          </a:p>
          <a:p>
            <a:r>
              <a:rPr lang="en-US" dirty="0"/>
              <a:t>The &amp; operation checks the bit positions of two binary numbers</a:t>
            </a:r>
          </a:p>
          <a:p>
            <a:endParaRPr lang="en-US" dirty="0"/>
          </a:p>
          <a:p>
            <a:r>
              <a:rPr lang="en-US" dirty="0"/>
              <a:t>If both values are a 1, the result of the &amp; is also a 1</a:t>
            </a:r>
          </a:p>
          <a:p>
            <a:pPr lvl="1"/>
            <a:r>
              <a:rPr lang="en-US" dirty="0"/>
              <a:t>For all other values, the result is 0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685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94FDD-6C88-FF40-94DF-E53F6A080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59704-D43E-5047-986F-A2BAC0392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1" y="2226469"/>
            <a:ext cx="4302578" cy="326350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Usually represented with &amp;</a:t>
            </a:r>
          </a:p>
          <a:p>
            <a:pPr lvl="1"/>
            <a:r>
              <a:rPr lang="en-US" dirty="0"/>
              <a:t>Notice the difference from &amp;&amp; which is the logical AND</a:t>
            </a:r>
          </a:p>
          <a:p>
            <a:endParaRPr lang="en-US" dirty="0"/>
          </a:p>
          <a:p>
            <a:r>
              <a:rPr lang="en-US" dirty="0"/>
              <a:t>The &amp; operation checks the bit positions of two binary numbers</a:t>
            </a:r>
          </a:p>
          <a:p>
            <a:endParaRPr lang="en-US" dirty="0"/>
          </a:p>
          <a:p>
            <a:r>
              <a:rPr lang="en-US" dirty="0"/>
              <a:t>If both values are a 1, the result of the &amp; is also a 1</a:t>
            </a:r>
          </a:p>
          <a:p>
            <a:pPr lvl="1"/>
            <a:r>
              <a:rPr lang="en-US" dirty="0"/>
              <a:t>For all other values, the result is 0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EAABCCB-81ED-FF43-950F-AE503C1F65BE}"/>
              </a:ext>
            </a:extLst>
          </p:cNvPr>
          <p:cNvSpPr/>
          <p:nvPr/>
        </p:nvSpPr>
        <p:spPr>
          <a:xfrm>
            <a:off x="5045530" y="2969097"/>
            <a:ext cx="337184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dirty="0"/>
              <a:t>    0001 1110</a:t>
            </a:r>
          </a:p>
          <a:p>
            <a:pPr algn="ctr"/>
            <a:r>
              <a:rPr lang="en-US" sz="3000" dirty="0"/>
              <a:t>&amp; 1101 0110</a:t>
            </a:r>
          </a:p>
          <a:p>
            <a:pPr algn="ctr"/>
            <a:r>
              <a:rPr lang="en-US" sz="3000" dirty="0"/>
              <a:t>------------------</a:t>
            </a:r>
          </a:p>
          <a:p>
            <a:pPr algn="ctr"/>
            <a:r>
              <a:rPr lang="en-US" sz="3000" dirty="0"/>
              <a:t>    0001 0110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32F52D-8C24-5F47-BF1A-0C0FDB793DA8}"/>
              </a:ext>
            </a:extLst>
          </p:cNvPr>
          <p:cNvSpPr txBox="1"/>
          <p:nvPr/>
        </p:nvSpPr>
        <p:spPr>
          <a:xfrm>
            <a:off x="5534539" y="2327891"/>
            <a:ext cx="13236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Example:</a:t>
            </a:r>
          </a:p>
        </p:txBody>
      </p:sp>
    </p:spTree>
    <p:extLst>
      <p:ext uri="{BB962C8B-B14F-4D97-AF65-F5344CB8AC3E}">
        <p14:creationId xmlns:p14="http://schemas.microsoft.com/office/powerpoint/2010/main" val="3936808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94FDD-6C88-FF40-94DF-E53F6A080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59704-D43E-5047-986F-A2BAC0392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1" y="2226469"/>
            <a:ext cx="4302578" cy="326350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Usually represented with |</a:t>
            </a:r>
          </a:p>
          <a:p>
            <a:pPr lvl="1"/>
            <a:r>
              <a:rPr lang="en-US" dirty="0"/>
              <a:t>Notice the difference from || which is the logical OR</a:t>
            </a:r>
          </a:p>
          <a:p>
            <a:endParaRPr lang="en-US" dirty="0"/>
          </a:p>
          <a:p>
            <a:r>
              <a:rPr lang="en-US" dirty="0"/>
              <a:t>The | operation checks the bit positions of two binary numbers</a:t>
            </a:r>
          </a:p>
          <a:p>
            <a:endParaRPr lang="en-US" dirty="0"/>
          </a:p>
          <a:p>
            <a:r>
              <a:rPr lang="en-US" dirty="0"/>
              <a:t>If either values are a 1, the result of the | is also a 1</a:t>
            </a:r>
          </a:p>
          <a:p>
            <a:pPr lvl="1"/>
            <a:r>
              <a:rPr lang="en-US" dirty="0"/>
              <a:t>If both values are 0, the result is 0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555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94FDD-6C88-FF40-94DF-E53F6A080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59704-D43E-5047-986F-A2BAC0392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1" y="2226469"/>
            <a:ext cx="4302578" cy="326350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Usually represented with |</a:t>
            </a:r>
          </a:p>
          <a:p>
            <a:pPr lvl="1"/>
            <a:r>
              <a:rPr lang="en-US" dirty="0"/>
              <a:t>Notice the difference from || which is the logical OR</a:t>
            </a:r>
          </a:p>
          <a:p>
            <a:endParaRPr lang="en-US" dirty="0"/>
          </a:p>
          <a:p>
            <a:r>
              <a:rPr lang="en-US" dirty="0"/>
              <a:t>The | operation checks the bit positions of two binary numbers</a:t>
            </a:r>
          </a:p>
          <a:p>
            <a:endParaRPr lang="en-US" dirty="0"/>
          </a:p>
          <a:p>
            <a:r>
              <a:rPr lang="en-US" dirty="0"/>
              <a:t>If either values are a 1, the result of the | is also a 1</a:t>
            </a:r>
          </a:p>
          <a:p>
            <a:pPr lvl="1"/>
            <a:r>
              <a:rPr lang="en-US" dirty="0"/>
              <a:t>If both values are 0, the result is 0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48B0798-5006-BD44-9A72-F2B6C6139D7C}"/>
              </a:ext>
            </a:extLst>
          </p:cNvPr>
          <p:cNvSpPr/>
          <p:nvPr/>
        </p:nvSpPr>
        <p:spPr>
          <a:xfrm>
            <a:off x="5045530" y="2969097"/>
            <a:ext cx="337184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dirty="0"/>
              <a:t>    0001 1110</a:t>
            </a:r>
          </a:p>
          <a:p>
            <a:pPr algn="ctr"/>
            <a:r>
              <a:rPr lang="en-US" sz="3000" dirty="0"/>
              <a:t>| 1101 0110</a:t>
            </a:r>
          </a:p>
          <a:p>
            <a:pPr algn="ctr"/>
            <a:r>
              <a:rPr lang="en-US" sz="3000" dirty="0"/>
              <a:t>------------------</a:t>
            </a:r>
          </a:p>
          <a:p>
            <a:pPr algn="ctr"/>
            <a:r>
              <a:rPr lang="en-US" sz="3000" dirty="0"/>
              <a:t>    1101 1110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93D529-50E5-EC45-92DC-94A9F2FE1080}"/>
              </a:ext>
            </a:extLst>
          </p:cNvPr>
          <p:cNvSpPr txBox="1"/>
          <p:nvPr/>
        </p:nvSpPr>
        <p:spPr>
          <a:xfrm>
            <a:off x="5534539" y="2327891"/>
            <a:ext cx="13236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Example:</a:t>
            </a:r>
          </a:p>
        </p:txBody>
      </p:sp>
    </p:spTree>
    <p:extLst>
      <p:ext uri="{BB962C8B-B14F-4D97-AF65-F5344CB8AC3E}">
        <p14:creationId xmlns:p14="http://schemas.microsoft.com/office/powerpoint/2010/main" val="199242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94FDD-6C88-FF40-94DF-E53F6A080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Exclusive 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59704-D43E-5047-986F-A2BAC0392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1" y="2226469"/>
            <a:ext cx="4302578" cy="326350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Written as XOR or as ^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^ operation checks the bit positions of two binary numbers</a:t>
            </a:r>
          </a:p>
          <a:p>
            <a:endParaRPr lang="en-US" dirty="0"/>
          </a:p>
          <a:p>
            <a:r>
              <a:rPr lang="en-US" dirty="0"/>
              <a:t>If neither value is the same, the result of the ^ is a 1</a:t>
            </a:r>
          </a:p>
          <a:p>
            <a:pPr lvl="1"/>
            <a:r>
              <a:rPr lang="en-US" dirty="0"/>
              <a:t>If both values are the same, the result is 0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86026E-9397-7943-930E-B1D6EB8AA925}"/>
              </a:ext>
            </a:extLst>
          </p:cNvPr>
          <p:cNvSpPr/>
          <p:nvPr/>
        </p:nvSpPr>
        <p:spPr>
          <a:xfrm>
            <a:off x="5045530" y="2969097"/>
            <a:ext cx="337184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dirty="0"/>
              <a:t>    0001 1110</a:t>
            </a:r>
          </a:p>
          <a:p>
            <a:pPr algn="ctr"/>
            <a:r>
              <a:rPr lang="en-US" sz="3000" dirty="0"/>
              <a:t>^  1101 0110</a:t>
            </a:r>
          </a:p>
          <a:p>
            <a:pPr algn="ctr"/>
            <a:r>
              <a:rPr lang="en-US" sz="3000" dirty="0"/>
              <a:t>------------------</a:t>
            </a:r>
          </a:p>
          <a:p>
            <a:pPr algn="ctr"/>
            <a:r>
              <a:rPr lang="en-US" sz="3000" dirty="0"/>
              <a:t>    1100 1000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0EFB95-B1CE-4440-91D0-D995E919871E}"/>
              </a:ext>
            </a:extLst>
          </p:cNvPr>
          <p:cNvSpPr txBox="1"/>
          <p:nvPr/>
        </p:nvSpPr>
        <p:spPr>
          <a:xfrm>
            <a:off x="5534539" y="2327891"/>
            <a:ext cx="13236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Example:</a:t>
            </a:r>
          </a:p>
        </p:txBody>
      </p:sp>
    </p:spTree>
    <p:extLst>
      <p:ext uri="{BB962C8B-B14F-4D97-AF65-F5344CB8AC3E}">
        <p14:creationId xmlns:p14="http://schemas.microsoft.com/office/powerpoint/2010/main" val="3070043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94FDD-6C88-FF40-94DF-E53F6A080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Left Shift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59704-D43E-5047-986F-A2BAC0392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1" y="2226469"/>
            <a:ext cx="4302578" cy="326350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Written as &lt;&lt;</a:t>
            </a:r>
          </a:p>
          <a:p>
            <a:endParaRPr lang="en-US" dirty="0"/>
          </a:p>
          <a:p>
            <a:r>
              <a:rPr lang="en-US" dirty="0"/>
              <a:t>Takes a binary number and moves all binary values to the left by one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In languages like C/C++ we can provide a value of how many bit positions we want to shift</a:t>
            </a:r>
          </a:p>
          <a:p>
            <a:pPr lvl="1"/>
            <a:r>
              <a:rPr lang="en-US" dirty="0"/>
              <a:t>&lt;&lt; 2</a:t>
            </a:r>
          </a:p>
        </p:txBody>
      </p:sp>
    </p:spTree>
    <p:extLst>
      <p:ext uri="{BB962C8B-B14F-4D97-AF65-F5344CB8AC3E}">
        <p14:creationId xmlns:p14="http://schemas.microsoft.com/office/powerpoint/2010/main" val="251096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94FDD-6C88-FF40-94DF-E53F6A080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Left Shift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59704-D43E-5047-986F-A2BAC0392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1" y="2226469"/>
            <a:ext cx="4302578" cy="326350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Written as &lt;&lt;</a:t>
            </a:r>
          </a:p>
          <a:p>
            <a:endParaRPr lang="en-US" dirty="0"/>
          </a:p>
          <a:p>
            <a:r>
              <a:rPr lang="en-US" dirty="0"/>
              <a:t>Takes a binary number and moves all binary values to the left by one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In languages like C/C++ we can provide a value of how many bit positions we want to shift</a:t>
            </a:r>
          </a:p>
          <a:p>
            <a:pPr lvl="1"/>
            <a:r>
              <a:rPr lang="en-US" dirty="0"/>
              <a:t>&lt;&lt; 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86026E-9397-7943-930E-B1D6EB8AA925}"/>
              </a:ext>
            </a:extLst>
          </p:cNvPr>
          <p:cNvSpPr/>
          <p:nvPr/>
        </p:nvSpPr>
        <p:spPr>
          <a:xfrm>
            <a:off x="5045530" y="2969097"/>
            <a:ext cx="337184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dirty="0"/>
              <a:t>    0001 1110</a:t>
            </a:r>
          </a:p>
          <a:p>
            <a:pPr algn="ctr"/>
            <a:r>
              <a:rPr lang="en-US" sz="3000" dirty="0"/>
              <a:t>&lt;&lt; 2</a:t>
            </a:r>
          </a:p>
          <a:p>
            <a:pPr algn="ctr"/>
            <a:r>
              <a:rPr lang="en-US" sz="3000" dirty="0"/>
              <a:t>------------------</a:t>
            </a:r>
          </a:p>
          <a:p>
            <a:pPr algn="ctr"/>
            <a:r>
              <a:rPr lang="en-US" sz="3000" dirty="0"/>
              <a:t>    0111 1000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0EFB95-B1CE-4440-91D0-D995E919871E}"/>
              </a:ext>
            </a:extLst>
          </p:cNvPr>
          <p:cNvSpPr txBox="1"/>
          <p:nvPr/>
        </p:nvSpPr>
        <p:spPr>
          <a:xfrm>
            <a:off x="5534539" y="2327891"/>
            <a:ext cx="13236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Example:</a:t>
            </a:r>
          </a:p>
        </p:txBody>
      </p:sp>
    </p:spTree>
    <p:extLst>
      <p:ext uri="{BB962C8B-B14F-4D97-AF65-F5344CB8AC3E}">
        <p14:creationId xmlns:p14="http://schemas.microsoft.com/office/powerpoint/2010/main" val="897648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616</Words>
  <Application>Microsoft Macintosh PowerPoint</Application>
  <PresentationFormat>On-screen Show (4:3)</PresentationFormat>
  <Paragraphs>114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Bitwise operators</vt:lpstr>
      <vt:lpstr>Bitwise Operators</vt:lpstr>
      <vt:lpstr>AND</vt:lpstr>
      <vt:lpstr>AND</vt:lpstr>
      <vt:lpstr>OR</vt:lpstr>
      <vt:lpstr>OR</vt:lpstr>
      <vt:lpstr>Exclusive OR</vt:lpstr>
      <vt:lpstr>Left Shift</vt:lpstr>
      <vt:lpstr>Left Shift</vt:lpstr>
      <vt:lpstr>Left Shift</vt:lpstr>
      <vt:lpstr>Right Shift</vt:lpstr>
      <vt:lpstr>Bit Masking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Drew Guarnera (he/him/his)</dc:creator>
  <cp:lastModifiedBy>Heather Guarnera</cp:lastModifiedBy>
  <cp:revision>2</cp:revision>
  <dcterms:created xsi:type="dcterms:W3CDTF">2021-09-10T02:41:07Z</dcterms:created>
  <dcterms:modified xsi:type="dcterms:W3CDTF">2021-09-13T16:30:10Z</dcterms:modified>
</cp:coreProperties>
</file>