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44" r:id="rId1"/>
  </p:sldMasterIdLst>
  <p:notesMasterIdLst>
    <p:notesMasterId r:id="rId17"/>
  </p:notesMasterIdLst>
  <p:sldIdLst>
    <p:sldId id="256" r:id="rId2"/>
    <p:sldId id="257" r:id="rId3"/>
    <p:sldId id="260" r:id="rId4"/>
    <p:sldId id="26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71" r:id="rId13"/>
    <p:sldId id="270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/>
    <p:restoredTop sz="94762"/>
  </p:normalViewPr>
  <p:slideViewPr>
    <p:cSldViewPr snapToGrid="0" snapToObjects="1">
      <p:cViewPr>
        <p:scale>
          <a:sx n="120" d="100"/>
          <a:sy n="120" d="100"/>
        </p:scale>
        <p:origin x="57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89B5B-3776-BE4F-868C-1B2A87EE9F55}" type="datetimeFigureOut">
              <a:rPr lang="en-US" smtClean="0"/>
              <a:t>9/7/21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97832-957E-7B43-BA87-5190060D9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6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776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06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9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167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556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797832-957E-7B43-BA87-5190060D957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69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4C76B-F481-4B46-B84D-6C9FF7B420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311C9B-4099-5C4D-8B54-9DAE6FC3C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E0679-A7C6-E14E-8539-DDC5D566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5BA7-582E-2140-8013-501BE95556AB}" type="datetime1">
              <a:rPr lang="en-US" smtClean="0"/>
              <a:t>9/7/21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12A32-FCFF-6B4F-9CC9-FD9BCD880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63EB3-7D72-DB4C-AFDE-36AAC051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69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D4FC3-190A-C940-894B-4AE78474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25167-94B0-8044-9E86-94CC0AF31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4F78B-EE2D-1943-84F5-53F02ED7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2B990-0929-EA47-A12B-54F01F6A90B0}" type="datetime1">
              <a:rPr lang="en-US" smtClean="0"/>
              <a:t>9/7/21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960DF-5DBA-994B-B183-14778DAF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1D950-8A20-A943-8117-A8E09CBB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9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EF24E0-E21D-DA46-9F46-8C1C14B3A6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4F490-3917-5C43-B015-A4ADDF339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D93D7-A4C7-4241-ABE8-67A4C12D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4E5D3-4781-3041-87FF-D7E5DCAFBC7E}" type="datetime1">
              <a:rPr lang="en-US" smtClean="0"/>
              <a:t>9/7/21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15236-F98F-FB4D-A41A-FFD6F439E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6CCD7-E388-A04A-94BB-4A99D63BA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BA900-56CA-F94B-A7A4-1A3088954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A6751-F811-C040-9E4E-4EA98DF94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085FD-0970-424E-A8A5-C682BB7EA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8F7D8-1A93-3D41-8559-FE70918A9AAA}" type="datetime1">
              <a:rPr lang="en-US" smtClean="0"/>
              <a:t>9/7/21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111FB-7852-FF47-A86B-1C4675E59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5D7C2-5A59-A34C-B9A5-D3A81A0C6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5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06947-0056-A642-818C-00ED1C27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DA323-644D-2643-98FF-C2EF094D1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80BA5-5208-1941-9BE6-474710983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E26E8-A393-7B49-8DA0-1E963770F884}" type="datetime1">
              <a:rPr lang="en-US" smtClean="0"/>
              <a:t>9/7/21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20908B-8D59-C848-83B3-2361B452B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C1D3-42CD-A64F-85D8-E66317C48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DD585-19EF-054F-B7F8-A565B9B01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67AA2-8203-894A-9D0D-5156214F84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FFAA03-4301-F949-A038-AA8AE7FEA7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EF3C7-B4C8-0C4C-A19A-049C28EAC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6EA9B-264D-914A-8790-20CEE0CB9230}" type="datetime1">
              <a:rPr lang="en-US" smtClean="0"/>
              <a:t>9/7/21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55031-5C0B-B544-A983-0BB292641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2D867-4F31-F04F-B03D-4FBDAAD87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3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CD11D-1D8C-C74A-8E29-2E30B69D4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6433E3-4E94-3847-BFA6-CC644CC6C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2E07B7-4AC9-FD48-B2B4-8D4865C9CB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8D5226-1B0D-7B4C-A51D-B3D7B2C6A6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55A05E-0817-AF44-B1A3-4272264DC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01F9DD-FE5F-F94D-94DB-EA1649A28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738D-0276-F842-B20C-E5E003DD496D}" type="datetime1">
              <a:rPr lang="en-US" smtClean="0"/>
              <a:t>9/7/21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B3665F-C1B9-6E43-BAF5-72F75B981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2DA01-C01C-334C-8B07-5BB4C417A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24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B4CA-C8E6-234B-8DB5-49995B230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8E089E-06F0-C24B-A4B1-7E4062BED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245E-67B7-3048-B3B8-492D90AD5BC2}" type="datetime1">
              <a:rPr lang="en-US" smtClean="0"/>
              <a:t>9/7/21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150516-421F-7045-A955-C44FF99BD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2A7FF8-5841-044E-996A-5BDCD1F1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4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535543-8F30-BF45-9F03-45E21E179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E042A-A58F-D948-8267-ED87F08E420F}" type="datetime1">
              <a:rPr lang="en-US" smtClean="0"/>
              <a:t>9/7/21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5BBC4F-2AEB-9741-A167-353594E71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F73D3-42A3-C141-9F4B-E848C49BB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0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A7B3E-370A-6247-A2C1-2CD4E3E1A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C3033-CD8B-8941-B832-E889D39F1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586D72-1F53-5840-BA6A-4DD8D85EF0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2AE9E-548B-8842-985F-F6A9242CE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70420-CEB4-0B48-9D83-AEDCE8CCFFB1}" type="datetime1">
              <a:rPr lang="en-US" smtClean="0"/>
              <a:t>9/7/21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37943-DC54-3C42-B6F4-562485CD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6FCC1-7060-EA49-8C42-2AC920450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9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B7C82-2A23-1B45-B567-83B7F4F35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33D656-0F50-AC47-80E9-C0B348DCDB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AF622-F83D-ED45-865E-F241EAB37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D394F-E5F9-C34A-ADFE-172CCC0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5B9-DE07-F440-8F4A-1B96236D1422}" type="datetime1">
              <a:rPr lang="en-US" smtClean="0"/>
              <a:t>9/7/21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041C22-92DF-824D-8312-CB7416A7A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8C75B-DBAA-D241-8A76-997FDA2D7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0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6C0006-094F-B34E-A95E-B763B8B3D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62515-B95B-CA46-862A-B286B96E0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5C914-234E-1344-B41B-2B445D82AA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15F45-6A6C-A54C-AFFB-D90B9D92EE06}" type="datetime1">
              <a:rPr lang="en-US" smtClean="0"/>
              <a:t>9/7/21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44F4D-6A38-ED4E-A5EA-E53C2C10D0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49903-ED0B-4744-946C-AE382CD415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66151-290A-2A46-8DEE-E7670BC16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54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7C7AE-A8E6-8C4C-8712-40D076994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93" y="1334386"/>
            <a:ext cx="9144000" cy="2387600"/>
          </a:xfrm>
        </p:spPr>
        <p:txBody>
          <a:bodyPr/>
          <a:lstStyle/>
          <a:p>
            <a:r>
              <a:rPr lang="en-US" dirty="0"/>
              <a:t>Computer Systems Organization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6B6723-E89C-E44A-B50B-6AA9CE9375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721986"/>
            <a:ext cx="6858000" cy="87761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Chapter 1 Intro</a:t>
            </a:r>
          </a:p>
          <a:p>
            <a:r>
              <a:rPr lang="en-US" dirty="0">
                <a:solidFill>
                  <a:schemeClr val="accent1"/>
                </a:solidFill>
              </a:rPr>
              <a:t>Chapter 2.1 Processors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17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B1C10-B5AF-944F-909B-C5C5F421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14" y="310384"/>
            <a:ext cx="8408276" cy="741307"/>
          </a:xfrm>
        </p:spPr>
        <p:txBody>
          <a:bodyPr>
            <a:normAutofit/>
          </a:bodyPr>
          <a:lstStyle/>
          <a:p>
            <a:r>
              <a:rPr lang="en-US" b="1" dirty="0"/>
              <a:t>Data path </a:t>
            </a:r>
            <a:r>
              <a:rPr lang="en-US" dirty="0"/>
              <a:t>(registers, ALU, busses)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0607E-7555-EE45-867A-24D705A03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14" y="6043665"/>
            <a:ext cx="8408276" cy="503951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en-US" dirty="0"/>
              <a:t>The data path of a typical von Neumann machine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6051E-DF96-C246-9596-7DC29F37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10</a:t>
            </a:fld>
            <a:endParaRPr lang="en-US"/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3554AB4-424A-8E4C-9B9F-531300DAE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325" y="1098935"/>
            <a:ext cx="4860136" cy="4660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11E2363-86FC-974A-9563-7463CE1A77FD}"/>
              </a:ext>
            </a:extLst>
          </p:cNvPr>
          <p:cNvSpPr txBox="1">
            <a:spLocks/>
          </p:cNvSpPr>
          <p:nvPr/>
        </p:nvSpPr>
        <p:spPr>
          <a:xfrm>
            <a:off x="420414" y="2183827"/>
            <a:ext cx="3210908" cy="27463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en-US" b="1" dirty="0"/>
              <a:t>Data path cycle</a:t>
            </a:r>
            <a:endParaRPr lang="en-US" altLang="en-US" dirty="0"/>
          </a:p>
          <a:p>
            <a:r>
              <a:rPr lang="en-US" altLang="en-US" dirty="0">
                <a:sym typeface="Wingdings" pitchFamily="2" charset="2"/>
              </a:rPr>
              <a:t>process of running two operands through the ALU and storing the result</a:t>
            </a:r>
          </a:p>
          <a:p>
            <a:r>
              <a:rPr lang="en-US" altLang="en-US" dirty="0">
                <a:sym typeface="Wingdings" pitchFamily="2" charset="2"/>
              </a:rPr>
              <a:t>“heart” of most CPUs</a:t>
            </a:r>
          </a:p>
        </p:txBody>
      </p:sp>
    </p:spTree>
    <p:extLst>
      <p:ext uri="{BB962C8B-B14F-4D97-AF65-F5344CB8AC3E}">
        <p14:creationId xmlns:p14="http://schemas.microsoft.com/office/powerpoint/2010/main" val="2489074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B1C10-B5AF-944F-909B-C5C5F421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14" y="310384"/>
            <a:ext cx="8408276" cy="741307"/>
          </a:xfrm>
        </p:spPr>
        <p:txBody>
          <a:bodyPr/>
          <a:lstStyle/>
          <a:p>
            <a:r>
              <a:rPr lang="en-US" dirty="0"/>
              <a:t>Fetch-decode-execute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0607E-7555-EE45-867A-24D705A03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14" y="1292773"/>
            <a:ext cx="8334703" cy="5254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200" dirty="0"/>
              <a:t>The CPU executes each instruction in a series of small steps:</a:t>
            </a:r>
          </a:p>
          <a:p>
            <a:pPr marL="609600" indent="-609600">
              <a:buFont typeface="+mj-lt"/>
              <a:buAutoNum type="arabicPeriod"/>
            </a:pPr>
            <a:endParaRPr lang="en-US" altLang="en-US" sz="2200" dirty="0"/>
          </a:p>
          <a:p>
            <a:pPr marL="609600" indent="-609600">
              <a:buFont typeface="+mj-lt"/>
              <a:buAutoNum type="arabicPeriod"/>
            </a:pPr>
            <a:r>
              <a:rPr lang="en-US" altLang="en-US" sz="2200" dirty="0"/>
              <a:t>Fetch next instruction from memory </a:t>
            </a:r>
          </a:p>
          <a:p>
            <a:pPr marL="609600" indent="-609600">
              <a:buFont typeface="+mj-lt"/>
              <a:buAutoNum type="arabicPeriod"/>
            </a:pPr>
            <a:r>
              <a:rPr lang="en-US" altLang="en-US" sz="2200" dirty="0"/>
              <a:t>Change program counter to point to next instruction</a:t>
            </a:r>
          </a:p>
          <a:p>
            <a:pPr marL="609600" indent="-609600">
              <a:buFont typeface="+mj-lt"/>
              <a:buAutoNum type="arabicPeriod"/>
            </a:pPr>
            <a:r>
              <a:rPr lang="en-US" altLang="en-US" sz="2200" dirty="0"/>
              <a:t>Determine type of instruction just fetched</a:t>
            </a:r>
          </a:p>
          <a:p>
            <a:pPr marL="609600" indent="-609600">
              <a:buFont typeface="+mj-lt"/>
              <a:buAutoNum type="arabicPeriod"/>
            </a:pPr>
            <a:r>
              <a:rPr lang="en-US" altLang="en-US" sz="2200" dirty="0"/>
              <a:t>If instruction uses a word in memory, locate it</a:t>
            </a:r>
          </a:p>
          <a:p>
            <a:pPr marL="609600" indent="-609600">
              <a:buFont typeface="+mj-lt"/>
              <a:buAutoNum type="arabicPeriod"/>
            </a:pPr>
            <a:r>
              <a:rPr lang="en-US" altLang="en-US" sz="2200" dirty="0"/>
              <a:t>Fetch word, if needed, into a CPU register.</a:t>
            </a:r>
          </a:p>
          <a:p>
            <a:pPr marL="609600" indent="-609600">
              <a:buFont typeface="+mj-lt"/>
              <a:buAutoNum type="arabicPeriod"/>
            </a:pPr>
            <a:r>
              <a:rPr lang="en-US" altLang="en-US" sz="2200" dirty="0"/>
              <a:t>Execute instruction.</a:t>
            </a:r>
          </a:p>
          <a:p>
            <a:pPr marL="609600" indent="-609600">
              <a:buFont typeface="+mj-lt"/>
              <a:buAutoNum type="arabicPeriod"/>
            </a:pPr>
            <a:r>
              <a:rPr lang="en-US" altLang="en-US" sz="2200" dirty="0"/>
              <a:t>Go to step 1 to begin executing following instruction</a:t>
            </a:r>
          </a:p>
          <a:p>
            <a:pPr marL="609600" indent="-609600">
              <a:buFont typeface="+mj-lt"/>
              <a:buAutoNum type="arabicPeriod"/>
            </a:pPr>
            <a:endParaRPr lang="en-US" altLang="en-US" sz="2200" dirty="0"/>
          </a:p>
          <a:p>
            <a:pPr marL="609600" indent="-609600">
              <a:buFont typeface="+mj-lt"/>
              <a:buAutoNum type="arabicPeriod"/>
            </a:pPr>
            <a:endParaRPr lang="en-US" altLang="en-US" sz="2200" dirty="0"/>
          </a:p>
          <a:p>
            <a:pPr marL="457200" indent="-457200">
              <a:buFont typeface="+mj-lt"/>
              <a:buAutoNum type="arabicPeriod"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6051E-DF96-C246-9596-7DC29F37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35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B1C10-B5AF-944F-909B-C5C5F421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14" y="310384"/>
            <a:ext cx="8408276" cy="741307"/>
          </a:xfrm>
        </p:spPr>
        <p:txBody>
          <a:bodyPr/>
          <a:lstStyle/>
          <a:p>
            <a:r>
              <a:rPr lang="en-US" dirty="0"/>
              <a:t>Instruction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0607E-7555-EE45-867A-24D705A03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14" y="1292773"/>
            <a:ext cx="8334703" cy="5254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200" dirty="0"/>
              <a:t>It’s possible to implement the fetch-decode-execute cycle in a program. A program that fetches, examines, and executes the instructions of another program is called an </a:t>
            </a:r>
            <a:r>
              <a:rPr lang="en-US" altLang="en-US" sz="2200" b="1" dirty="0">
                <a:solidFill>
                  <a:schemeClr val="accent1"/>
                </a:solidFill>
              </a:rPr>
              <a:t>interpreter</a:t>
            </a:r>
            <a:r>
              <a:rPr lang="en-US" altLang="en-US" sz="2200" dirty="0"/>
              <a:t>.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Benefits of a machines with interpreted instructions</a:t>
            </a:r>
          </a:p>
          <a:p>
            <a:r>
              <a:rPr lang="en-US" sz="2200" dirty="0"/>
              <a:t>Ability to fix incorrectly implemented instructions in field</a:t>
            </a:r>
          </a:p>
          <a:p>
            <a:r>
              <a:rPr lang="en-US" sz="2200" dirty="0"/>
              <a:t>Make up for design deficiencies in basic hardware</a:t>
            </a:r>
          </a:p>
          <a:p>
            <a:r>
              <a:rPr lang="en-US" sz="2200" dirty="0"/>
              <a:t>Opportunity to add new instructions at minimal cost (even after delivery of machine)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6051E-DF96-C246-9596-7DC29F37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61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B1C10-B5AF-944F-909B-C5C5F421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14" y="310384"/>
            <a:ext cx="8408276" cy="741307"/>
          </a:xfrm>
        </p:spPr>
        <p:txBody>
          <a:bodyPr/>
          <a:lstStyle/>
          <a:p>
            <a:r>
              <a:rPr lang="en-US" dirty="0"/>
              <a:t>CPU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0607E-7555-EE45-867A-24D705A03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14" y="1292773"/>
            <a:ext cx="8334703" cy="5254844"/>
          </a:xfrm>
        </p:spPr>
        <p:txBody>
          <a:bodyPr>
            <a:normAutofit/>
          </a:bodyPr>
          <a:lstStyle/>
          <a:p>
            <a:r>
              <a:rPr lang="en-US" altLang="en-US" sz="2200" dirty="0"/>
              <a:t>Initially, more complex instructions often led to faster program execution</a:t>
            </a:r>
          </a:p>
          <a:p>
            <a:pPr lvl="1"/>
            <a:r>
              <a:rPr lang="en-US" altLang="en-US" sz="2200" dirty="0"/>
              <a:t>Hardware support for optimization</a:t>
            </a:r>
          </a:p>
          <a:p>
            <a:pPr lvl="1"/>
            <a:endParaRPr lang="en-US" altLang="en-US" sz="2200" dirty="0"/>
          </a:p>
          <a:p>
            <a:r>
              <a:rPr lang="en-US" altLang="en-US" sz="2200" dirty="0"/>
              <a:t>Different CPUs can support the same instructions</a:t>
            </a:r>
          </a:p>
          <a:p>
            <a:pPr lvl="1"/>
            <a:r>
              <a:rPr lang="en-US" sz="2200" dirty="0"/>
              <a:t>x86-64 is currently the most popular desktop and laptop architecture</a:t>
            </a:r>
          </a:p>
          <a:p>
            <a:pPr lvl="1"/>
            <a:r>
              <a:rPr lang="en-US" sz="2200" dirty="0"/>
              <a:t>Programs are compiled for a specific architecture</a:t>
            </a:r>
          </a:p>
          <a:p>
            <a:pPr lvl="1"/>
            <a:r>
              <a:rPr lang="en-US" sz="2200" dirty="0"/>
              <a:t>Provides a layer of abstraction</a:t>
            </a:r>
          </a:p>
          <a:p>
            <a:endParaRPr lang="en-US" sz="2200" dirty="0"/>
          </a:p>
          <a:p>
            <a:r>
              <a:rPr lang="en-US" sz="2200" dirty="0"/>
              <a:t>Same instructions can be made more efficient in future CPUs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6051E-DF96-C246-9596-7DC29F37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02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B1C10-B5AF-944F-909B-C5C5F421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14" y="310384"/>
            <a:ext cx="8408276" cy="741307"/>
          </a:xfrm>
        </p:spPr>
        <p:txBody>
          <a:bodyPr/>
          <a:lstStyle/>
          <a:p>
            <a:r>
              <a:rPr lang="en-US" dirty="0"/>
              <a:t>Pipelining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0607E-7555-EE45-867A-24D705A03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14" y="1051691"/>
            <a:ext cx="8334703" cy="1680423"/>
          </a:xfrm>
        </p:spPr>
        <p:txBody>
          <a:bodyPr>
            <a:normAutofit/>
          </a:bodyPr>
          <a:lstStyle/>
          <a:p>
            <a:r>
              <a:rPr lang="en-US" dirty="0"/>
              <a:t>Often fetching, decoding, and executing can be done in parallel</a:t>
            </a:r>
          </a:p>
          <a:p>
            <a:r>
              <a:rPr lang="en-US" dirty="0"/>
              <a:t>While an instruction is executing, the next can be decoded, and yet another fetched</a:t>
            </a:r>
          </a:p>
          <a:p>
            <a:r>
              <a:rPr lang="en-US" dirty="0"/>
              <a:t>Modern CPUs have very complex pipelines</a:t>
            </a:r>
          </a:p>
          <a:p>
            <a:pPr lvl="1"/>
            <a:endParaRPr lang="en-US" sz="1900" dirty="0"/>
          </a:p>
          <a:p>
            <a:pPr lvl="1"/>
            <a:endParaRPr lang="en-US" sz="1900" dirty="0"/>
          </a:p>
          <a:p>
            <a:pPr lvl="1"/>
            <a:endParaRPr lang="en-US" sz="1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6051E-DF96-C246-9596-7DC29F37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454742D-95B5-5946-B5A7-F484654D52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019" b="8316"/>
          <a:stretch/>
        </p:blipFill>
        <p:spPr bwMode="auto">
          <a:xfrm>
            <a:off x="2715204" y="3618194"/>
            <a:ext cx="6164447" cy="1842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DDDE1D8-C511-3042-9AFE-6D6C37FD4971}"/>
              </a:ext>
            </a:extLst>
          </p:cNvPr>
          <p:cNvSpPr txBox="1">
            <a:spLocks/>
          </p:cNvSpPr>
          <p:nvPr/>
        </p:nvSpPr>
        <p:spPr>
          <a:xfrm>
            <a:off x="572815" y="5241315"/>
            <a:ext cx="8255876" cy="1458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>
                <a:solidFill>
                  <a:schemeClr val="accent1"/>
                </a:solidFill>
              </a:rPr>
              <a:t>Multiprocessors</a:t>
            </a:r>
          </a:p>
          <a:p>
            <a:pPr lvl="1"/>
            <a:r>
              <a:rPr lang="en-US" sz="1900" dirty="0"/>
              <a:t>A system with more than one CPU sharing a common memory</a:t>
            </a:r>
          </a:p>
          <a:p>
            <a:r>
              <a:rPr lang="en-US" sz="2200" dirty="0" err="1">
                <a:solidFill>
                  <a:schemeClr val="accent1"/>
                </a:solidFill>
              </a:rPr>
              <a:t>Multicomputers</a:t>
            </a:r>
            <a:endParaRPr lang="en-US" sz="2200" dirty="0">
              <a:solidFill>
                <a:schemeClr val="accent1"/>
              </a:solidFill>
            </a:endParaRPr>
          </a:p>
          <a:p>
            <a:pPr lvl="1"/>
            <a:r>
              <a:rPr lang="en-US" sz="1900" dirty="0"/>
              <a:t>Multiple interconnected systems, each with its own memory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D85D765F-8D8A-4B49-BFE8-C710D6D6AF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302"/>
          <a:stretch/>
        </p:blipFill>
        <p:spPr bwMode="auto">
          <a:xfrm>
            <a:off x="1168596" y="2673204"/>
            <a:ext cx="6164447" cy="100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1506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B1C10-B5AF-944F-909B-C5C5F421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14" y="310384"/>
            <a:ext cx="8408276" cy="741307"/>
          </a:xfrm>
        </p:spPr>
        <p:txBody>
          <a:bodyPr/>
          <a:lstStyle/>
          <a:p>
            <a:r>
              <a:rPr lang="en-US" dirty="0"/>
              <a:t>Multiprocessors &amp; </a:t>
            </a:r>
            <a:r>
              <a:rPr lang="en-US" dirty="0" err="1"/>
              <a:t>Multicomputers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6051E-DF96-C246-9596-7DC29F37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15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DDDE1D8-C511-3042-9AFE-6D6C37FD4971}"/>
              </a:ext>
            </a:extLst>
          </p:cNvPr>
          <p:cNvSpPr txBox="1">
            <a:spLocks/>
          </p:cNvSpPr>
          <p:nvPr/>
        </p:nvSpPr>
        <p:spPr>
          <a:xfrm>
            <a:off x="572815" y="1051691"/>
            <a:ext cx="8255876" cy="5648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900" dirty="0">
                <a:solidFill>
                  <a:schemeClr val="accent1"/>
                </a:solidFill>
              </a:rPr>
              <a:t>Multiprocessors: </a:t>
            </a:r>
            <a:r>
              <a:rPr lang="en-US" sz="1900" dirty="0"/>
              <a:t>A system with more than one CPU sharing a common memory</a:t>
            </a:r>
          </a:p>
          <a:p>
            <a:pPr lvl="1"/>
            <a:endParaRPr lang="en-US" sz="1900" dirty="0"/>
          </a:p>
          <a:p>
            <a:pPr lvl="1"/>
            <a:endParaRPr lang="en-US" sz="1900" dirty="0"/>
          </a:p>
          <a:p>
            <a:pPr lvl="1"/>
            <a:endParaRPr lang="en-US" sz="1900" dirty="0"/>
          </a:p>
          <a:p>
            <a:pPr lvl="1"/>
            <a:endParaRPr lang="en-US" sz="1900" dirty="0"/>
          </a:p>
          <a:p>
            <a:endParaRPr lang="en-US" sz="19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sz="19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1900" dirty="0" err="1">
                <a:solidFill>
                  <a:schemeClr val="accent1"/>
                </a:solidFill>
              </a:rPr>
              <a:t>Multicomputers</a:t>
            </a:r>
            <a:r>
              <a:rPr lang="en-US" sz="1900" dirty="0">
                <a:solidFill>
                  <a:schemeClr val="accent1"/>
                </a:solidFill>
              </a:rPr>
              <a:t>: </a:t>
            </a:r>
            <a:r>
              <a:rPr lang="en-US" sz="1900" dirty="0"/>
              <a:t>Multiple interconnected systems, each with its own memory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A6DB8510-2BEA-B84C-8344-CBEDC3CA53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787" y="1445648"/>
            <a:ext cx="3524036" cy="173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63D986A9-1C67-6D4E-A09C-A96A7260CC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104" y="4052479"/>
            <a:ext cx="3435334" cy="249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8037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E7594-E384-334C-9C3E-88BECE51C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725C6-CB4C-B44A-9824-A404A4C1D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305143" cy="435133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Digital computer</a:t>
            </a:r>
            <a:r>
              <a:rPr lang="en-US" dirty="0"/>
              <a:t>: a machine to carry out instructions (i.e., execute a program)</a:t>
            </a:r>
          </a:p>
          <a:p>
            <a:endParaRPr lang="en-US" dirty="0"/>
          </a:p>
          <a:p>
            <a:r>
              <a:rPr lang="en-US" dirty="0"/>
              <a:t>Instructions are simple</a:t>
            </a:r>
          </a:p>
          <a:p>
            <a:pPr lvl="1"/>
            <a:r>
              <a:rPr lang="en-US" dirty="0"/>
              <a:t>Add numbers</a:t>
            </a:r>
          </a:p>
          <a:p>
            <a:pPr lvl="1"/>
            <a:r>
              <a:rPr lang="en-US" dirty="0"/>
              <a:t>Check if a number is zero</a:t>
            </a:r>
          </a:p>
          <a:p>
            <a:pPr lvl="1"/>
            <a:r>
              <a:rPr lang="en-US" dirty="0"/>
              <a:t>Copy data between memory locations</a:t>
            </a:r>
          </a:p>
          <a:p>
            <a:endParaRPr lang="en-US" dirty="0"/>
          </a:p>
          <a:p>
            <a:r>
              <a:rPr lang="en-US" dirty="0"/>
              <a:t>Primitive instructions in machine language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46713A-1563-3E4A-B224-BB007B782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86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6051E-DF96-C246-9596-7DC29F37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3</a:t>
            </a:fld>
            <a:endParaRPr lang="en-US"/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30C32654-43BE-2945-B182-DA88413094C8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3288670" y="4722019"/>
            <a:ext cx="1143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/>
              <a:t>. . 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BBD0D5D-FFF5-C94E-96CA-FE173E1798C7}"/>
              </a:ext>
            </a:extLst>
          </p:cNvPr>
          <p:cNvGrpSpPr/>
          <p:nvPr/>
        </p:nvGrpSpPr>
        <p:grpSpPr>
          <a:xfrm>
            <a:off x="906947" y="642412"/>
            <a:ext cx="7435207" cy="5988529"/>
            <a:chOff x="889807" y="539751"/>
            <a:chExt cx="7435207" cy="5988529"/>
          </a:xfrm>
        </p:grpSpPr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B78674CC-454E-A342-98AF-C9CFD5B908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9807" y="4004155"/>
              <a:ext cx="7248525" cy="2524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C8B1D6E1-54C4-B943-8E5E-3E5FB97B72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4089" y="539751"/>
              <a:ext cx="7400925" cy="3657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TextBox 4">
              <a:extLst>
                <a:ext uri="{FF2B5EF4-FFF2-40B4-BE49-F238E27FC236}">
                  <a16:creationId xmlns:a16="http://schemas.microsoft.com/office/drawing/2014/main" id="{F7E4E7D8-CEB0-C544-A663-4E3EEE6AEE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9189" y="4043462"/>
              <a:ext cx="36945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400" b="1" dirty="0"/>
                <a:t>|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C4B1C10-B5AF-944F-909B-C5C5F421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13" y="175694"/>
            <a:ext cx="8408276" cy="741307"/>
          </a:xfrm>
        </p:spPr>
        <p:txBody>
          <a:bodyPr/>
          <a:lstStyle/>
          <a:p>
            <a:r>
              <a:rPr lang="en-US" dirty="0"/>
              <a:t>Languages, Levels, and Virtual Machines</a:t>
            </a:r>
          </a:p>
        </p:txBody>
      </p:sp>
    </p:spTree>
    <p:extLst>
      <p:ext uri="{BB962C8B-B14F-4D97-AF65-F5344CB8AC3E}">
        <p14:creationId xmlns:p14="http://schemas.microsoft.com/office/powerpoint/2010/main" val="2758862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B1C10-B5AF-944F-909B-C5C5F421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14" y="310384"/>
            <a:ext cx="8408276" cy="741307"/>
          </a:xfrm>
        </p:spPr>
        <p:txBody>
          <a:bodyPr/>
          <a:lstStyle/>
          <a:p>
            <a:r>
              <a:rPr lang="en-US" dirty="0"/>
              <a:t>Processors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0607E-7555-EE45-867A-24D705A03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14" y="6043665"/>
            <a:ext cx="8408276" cy="503951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The organization of a simple computer with one CPU and two I/O devices.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6051E-DF96-C246-9596-7DC29F37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1BA0DE4-4FE6-814D-A67D-1A2F4D000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943" y="1852724"/>
            <a:ext cx="6171707" cy="3910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4708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B1C10-B5AF-944F-909B-C5C5F421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14" y="310384"/>
            <a:ext cx="8408276" cy="741307"/>
          </a:xfrm>
        </p:spPr>
        <p:txBody>
          <a:bodyPr/>
          <a:lstStyle/>
          <a:p>
            <a:r>
              <a:rPr lang="en-US" dirty="0"/>
              <a:t>Processors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0607E-7555-EE45-867A-24D705A03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14" y="6043665"/>
            <a:ext cx="8408276" cy="503951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The organization of a simple computer with one CPU and two I/O devices.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6051E-DF96-C246-9596-7DC29F37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1BA0DE4-4FE6-814D-A67D-1A2F4D000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943" y="1852724"/>
            <a:ext cx="6171707" cy="3910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15E09CA-7264-744A-8CE1-35FC81EF7181}"/>
              </a:ext>
            </a:extLst>
          </p:cNvPr>
          <p:cNvSpPr txBox="1">
            <a:spLocks/>
          </p:cNvSpPr>
          <p:nvPr/>
        </p:nvSpPr>
        <p:spPr>
          <a:xfrm>
            <a:off x="4082612" y="749466"/>
            <a:ext cx="4840671" cy="22039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en-US" b="1" dirty="0"/>
              <a:t>Bus</a:t>
            </a:r>
          </a:p>
          <a:p>
            <a:r>
              <a:rPr lang="en-US" altLang="en-US" dirty="0"/>
              <a:t>Collection of parallel wires for transmitting address, data, and control signals</a:t>
            </a:r>
          </a:p>
          <a:p>
            <a:r>
              <a:rPr lang="en-US" altLang="en-US" dirty="0"/>
              <a:t>Multiple wires allow multiple bits to be transmitted at once in parallel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DE95F54-548A-7A42-8C24-3B67317633A8}"/>
              </a:ext>
            </a:extLst>
          </p:cNvPr>
          <p:cNvCxnSpPr>
            <a:cxnSpLocks/>
          </p:cNvCxnSpPr>
          <p:nvPr/>
        </p:nvCxnSpPr>
        <p:spPr>
          <a:xfrm flipH="1">
            <a:off x="7336222" y="3103783"/>
            <a:ext cx="788275" cy="220394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494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B1C10-B5AF-944F-909B-C5C5F421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14" y="310384"/>
            <a:ext cx="8408276" cy="741307"/>
          </a:xfrm>
        </p:spPr>
        <p:txBody>
          <a:bodyPr/>
          <a:lstStyle/>
          <a:p>
            <a:r>
              <a:rPr lang="en-US" dirty="0"/>
              <a:t>Processors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0607E-7555-EE45-867A-24D705A03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14" y="6043665"/>
            <a:ext cx="8408276" cy="503951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The organization of a simple computer with one CPU and two I/O devices.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6051E-DF96-C246-9596-7DC29F37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1BA0DE4-4FE6-814D-A67D-1A2F4D000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943" y="1852724"/>
            <a:ext cx="6171707" cy="3910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15E09CA-7264-744A-8CE1-35FC81EF7181}"/>
              </a:ext>
            </a:extLst>
          </p:cNvPr>
          <p:cNvSpPr txBox="1">
            <a:spLocks/>
          </p:cNvSpPr>
          <p:nvPr/>
        </p:nvSpPr>
        <p:spPr>
          <a:xfrm>
            <a:off x="4037614" y="578561"/>
            <a:ext cx="4840671" cy="9462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en-US" b="1" dirty="0"/>
              <a:t>Central Processing Unit (CPU)</a:t>
            </a:r>
          </a:p>
          <a:p>
            <a:r>
              <a:rPr lang="en-US" altLang="en-US" dirty="0"/>
              <a:t>Executes program instructions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DE95F54-548A-7A42-8C24-3B67317633A8}"/>
              </a:ext>
            </a:extLst>
          </p:cNvPr>
          <p:cNvCxnSpPr>
            <a:cxnSpLocks/>
          </p:cNvCxnSpPr>
          <p:nvPr/>
        </p:nvCxnSpPr>
        <p:spPr>
          <a:xfrm flipH="1">
            <a:off x="2645979" y="1208690"/>
            <a:ext cx="1342041" cy="735724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574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B1C10-B5AF-944F-909B-C5C5F421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14" y="310384"/>
            <a:ext cx="8408276" cy="741307"/>
          </a:xfrm>
        </p:spPr>
        <p:txBody>
          <a:bodyPr/>
          <a:lstStyle/>
          <a:p>
            <a:r>
              <a:rPr lang="en-US" dirty="0"/>
              <a:t>Processors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0607E-7555-EE45-867A-24D705A03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14" y="6043665"/>
            <a:ext cx="8408276" cy="503951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The organization of a simple computer with one CPU and two I/O devices.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6051E-DF96-C246-9596-7DC29F37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1BA0DE4-4FE6-814D-A67D-1A2F4D000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943" y="1852724"/>
            <a:ext cx="6171707" cy="3910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15E09CA-7264-744A-8CE1-35FC81EF7181}"/>
              </a:ext>
            </a:extLst>
          </p:cNvPr>
          <p:cNvSpPr txBox="1">
            <a:spLocks/>
          </p:cNvSpPr>
          <p:nvPr/>
        </p:nvSpPr>
        <p:spPr>
          <a:xfrm>
            <a:off x="4156184" y="836617"/>
            <a:ext cx="4840671" cy="12580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en-US" b="1" dirty="0"/>
              <a:t>CPU </a:t>
            </a:r>
            <a:r>
              <a:rPr lang="en-US" altLang="en-US" b="1" dirty="0">
                <a:sym typeface="Wingdings" pitchFamily="2" charset="2"/>
              </a:rPr>
              <a:t> Control Unit</a:t>
            </a:r>
          </a:p>
          <a:p>
            <a:r>
              <a:rPr lang="en-US" altLang="en-US" dirty="0">
                <a:sym typeface="Wingdings" pitchFamily="2" charset="2"/>
              </a:rPr>
              <a:t>Fetches instructions from memory and determines their types</a:t>
            </a:r>
            <a:endParaRPr lang="en-US" alt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DE95F54-548A-7A42-8C24-3B67317633A8}"/>
              </a:ext>
            </a:extLst>
          </p:cNvPr>
          <p:cNvCxnSpPr>
            <a:cxnSpLocks/>
          </p:cNvCxnSpPr>
          <p:nvPr/>
        </p:nvCxnSpPr>
        <p:spPr>
          <a:xfrm flipH="1">
            <a:off x="2890349" y="2175641"/>
            <a:ext cx="2207168" cy="71029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0477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B1C10-B5AF-944F-909B-C5C5F421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14" y="310384"/>
            <a:ext cx="8408276" cy="741307"/>
          </a:xfrm>
        </p:spPr>
        <p:txBody>
          <a:bodyPr/>
          <a:lstStyle/>
          <a:p>
            <a:r>
              <a:rPr lang="en-US" dirty="0"/>
              <a:t>Processors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0607E-7555-EE45-867A-24D705A03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14" y="6043665"/>
            <a:ext cx="8408276" cy="503951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The organization of a simple computer with one CPU and two I/O devices.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6051E-DF96-C246-9596-7DC29F37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1BA0DE4-4FE6-814D-A67D-1A2F4D000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943" y="1852724"/>
            <a:ext cx="6171707" cy="3910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15E09CA-7264-744A-8CE1-35FC81EF7181}"/>
              </a:ext>
            </a:extLst>
          </p:cNvPr>
          <p:cNvSpPr txBox="1">
            <a:spLocks/>
          </p:cNvSpPr>
          <p:nvPr/>
        </p:nvSpPr>
        <p:spPr>
          <a:xfrm>
            <a:off x="4125313" y="1060405"/>
            <a:ext cx="4829501" cy="18824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en-US" b="1" dirty="0"/>
              <a:t>CPU </a:t>
            </a:r>
            <a:r>
              <a:rPr lang="en-US" altLang="en-US" b="1" dirty="0">
                <a:sym typeface="Wingdings" pitchFamily="2" charset="2"/>
              </a:rPr>
              <a:t> Arithmetic Logic Unit (ALU)</a:t>
            </a:r>
          </a:p>
          <a:p>
            <a:r>
              <a:rPr lang="en-US" altLang="en-US" dirty="0">
                <a:sym typeface="Wingdings" pitchFamily="2" charset="2"/>
              </a:rPr>
              <a:t>Performs the operations (addition, logical operations, etc.) needed to carry out instructions</a:t>
            </a:r>
          </a:p>
          <a:p>
            <a:r>
              <a:rPr lang="en-US" altLang="en-US" dirty="0">
                <a:sym typeface="Wingdings" pitchFamily="2" charset="2"/>
              </a:rPr>
              <a:t>Modern computers have multiple ALUs specialized for different functions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DE95F54-548A-7A42-8C24-3B67317633A8}"/>
              </a:ext>
            </a:extLst>
          </p:cNvPr>
          <p:cNvCxnSpPr>
            <a:cxnSpLocks/>
          </p:cNvCxnSpPr>
          <p:nvPr/>
        </p:nvCxnSpPr>
        <p:spPr>
          <a:xfrm flipH="1">
            <a:off x="2879840" y="2942896"/>
            <a:ext cx="2879829" cy="771102"/>
          </a:xfrm>
          <a:prstGeom prst="straightConnector1">
            <a:avLst/>
          </a:prstGeom>
          <a:ln w="381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411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B1C10-B5AF-944F-909B-C5C5F4219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414" y="310384"/>
            <a:ext cx="8408276" cy="741307"/>
          </a:xfrm>
        </p:spPr>
        <p:txBody>
          <a:bodyPr/>
          <a:lstStyle/>
          <a:p>
            <a:r>
              <a:rPr lang="en-US" dirty="0"/>
              <a:t>Processors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0607E-7555-EE45-867A-24D705A03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414" y="6043665"/>
            <a:ext cx="8408276" cy="503951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The organization of a simple computer with one CPU and two I/O devices.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6051E-DF96-C246-9596-7DC29F37E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66151-290A-2A46-8DEE-E7670BC163CD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F1BA0DE4-4FE6-814D-A67D-1A2F4D000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943" y="1852724"/>
            <a:ext cx="6171707" cy="3910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15E09CA-7264-744A-8CE1-35FC81EF7181}"/>
              </a:ext>
            </a:extLst>
          </p:cNvPr>
          <p:cNvSpPr txBox="1">
            <a:spLocks/>
          </p:cNvSpPr>
          <p:nvPr/>
        </p:nvSpPr>
        <p:spPr>
          <a:xfrm>
            <a:off x="3762704" y="395727"/>
            <a:ext cx="5181600" cy="93651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en-US" b="1" dirty="0"/>
              <a:t>CPU </a:t>
            </a:r>
            <a:r>
              <a:rPr lang="en-US" altLang="en-US" b="1" dirty="0">
                <a:sym typeface="Wingdings" pitchFamily="2" charset="2"/>
              </a:rPr>
              <a:t> Registers</a:t>
            </a:r>
          </a:p>
          <a:p>
            <a:r>
              <a:rPr lang="en-US" altLang="en-US" dirty="0">
                <a:sym typeface="Wingdings" pitchFamily="2" charset="2"/>
              </a:rPr>
              <a:t>Special high-speed memory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DE95F54-548A-7A42-8C24-3B67317633A8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2889692" y="1332238"/>
            <a:ext cx="3463812" cy="332487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991285B-E35D-2A4F-8A8A-570AB2E9291B}"/>
              </a:ext>
            </a:extLst>
          </p:cNvPr>
          <p:cNvSpPr txBox="1">
            <a:spLocks/>
          </p:cNvSpPr>
          <p:nvPr/>
        </p:nvSpPr>
        <p:spPr>
          <a:xfrm>
            <a:off x="3762704" y="3579424"/>
            <a:ext cx="5181600" cy="187872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en-US" b="1" dirty="0">
                <a:sym typeface="Wingdings" pitchFamily="2" charset="2"/>
              </a:rPr>
              <a:t>Special purpose registers</a:t>
            </a:r>
          </a:p>
          <a:p>
            <a:r>
              <a:rPr lang="en-US" altLang="en-US" b="1" dirty="0">
                <a:sym typeface="Wingdings" pitchFamily="2" charset="2"/>
              </a:rPr>
              <a:t>Program counter </a:t>
            </a:r>
            <a:r>
              <a:rPr lang="en-US" altLang="en-US" dirty="0">
                <a:sym typeface="Wingdings" pitchFamily="2" charset="2"/>
              </a:rPr>
              <a:t>(</a:t>
            </a:r>
            <a:r>
              <a:rPr lang="en-US" altLang="en-US" b="1" dirty="0">
                <a:sym typeface="Wingdings" pitchFamily="2" charset="2"/>
              </a:rPr>
              <a:t>PC</a:t>
            </a:r>
            <a:r>
              <a:rPr lang="en-US" altLang="en-US" dirty="0">
                <a:sym typeface="Wingdings" pitchFamily="2" charset="2"/>
              </a:rPr>
              <a:t>) – points to the next instruction to be fetched for execution</a:t>
            </a:r>
          </a:p>
          <a:p>
            <a:r>
              <a:rPr lang="en-US" altLang="en-US" b="1" dirty="0">
                <a:sym typeface="Wingdings" pitchFamily="2" charset="2"/>
              </a:rPr>
              <a:t>Instruction register </a:t>
            </a:r>
            <a:r>
              <a:rPr lang="en-US" altLang="en-US" dirty="0">
                <a:sym typeface="Wingdings" pitchFamily="2" charset="2"/>
              </a:rPr>
              <a:t>(</a:t>
            </a:r>
            <a:r>
              <a:rPr lang="en-US" altLang="en-US" b="1" dirty="0">
                <a:sym typeface="Wingdings" pitchFamily="2" charset="2"/>
              </a:rPr>
              <a:t>IR</a:t>
            </a:r>
            <a:r>
              <a:rPr lang="en-US" altLang="en-US" dirty="0">
                <a:sym typeface="Wingdings" pitchFamily="2" charset="2"/>
              </a:rPr>
              <a:t>) – holds the instruction currently being executed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97FEBDD-B2CC-E34C-A597-377BA8F25129}"/>
              </a:ext>
            </a:extLst>
          </p:cNvPr>
          <p:cNvSpPr txBox="1">
            <a:spLocks/>
          </p:cNvSpPr>
          <p:nvPr/>
        </p:nvSpPr>
        <p:spPr>
          <a:xfrm>
            <a:off x="3762704" y="1507085"/>
            <a:ext cx="5181600" cy="192191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b="1" dirty="0">
                <a:sym typeface="Wingdings" pitchFamily="2" charset="2"/>
              </a:rPr>
              <a:t>General purpose registers</a:t>
            </a:r>
            <a:r>
              <a:rPr lang="en-US" altLang="en-US" dirty="0">
                <a:sym typeface="Wingdings" pitchFamily="2" charset="2"/>
              </a:rPr>
              <a:t>:</a:t>
            </a:r>
          </a:p>
          <a:p>
            <a:r>
              <a:rPr lang="en-US" altLang="en-US" dirty="0">
                <a:sym typeface="Wingdings" pitchFamily="2" charset="2"/>
              </a:rPr>
              <a:t>Generally, 64-bits on 64-bit machine</a:t>
            </a:r>
          </a:p>
          <a:p>
            <a:r>
              <a:rPr lang="en-US" altLang="en-US" dirty="0">
                <a:sym typeface="Wingdings" pitchFamily="2" charset="2"/>
              </a:rPr>
              <a:t>Can store</a:t>
            </a:r>
          </a:p>
          <a:p>
            <a:pPr lvl="1"/>
            <a:r>
              <a:rPr lang="en-US" altLang="en-US" dirty="0">
                <a:sym typeface="Wingdings" pitchFamily="2" charset="2"/>
              </a:rPr>
              <a:t>Variables that will soon be used in arithmetic</a:t>
            </a:r>
          </a:p>
          <a:p>
            <a:pPr lvl="1"/>
            <a:r>
              <a:rPr lang="en-US" altLang="en-US" dirty="0">
                <a:sym typeface="Wingdings" pitchFamily="2" charset="2"/>
              </a:rPr>
              <a:t>Result of computation</a:t>
            </a:r>
          </a:p>
        </p:txBody>
      </p:sp>
    </p:spTree>
    <p:extLst>
      <p:ext uri="{BB962C8B-B14F-4D97-AF65-F5344CB8AC3E}">
        <p14:creationId xmlns:p14="http://schemas.microsoft.com/office/powerpoint/2010/main" val="44642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9741</TotalTime>
  <Words>637</Words>
  <Application>Microsoft Macintosh PowerPoint</Application>
  <PresentationFormat>On-screen Show (4:3)</PresentationFormat>
  <Paragraphs>118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Computer Systems Organization</vt:lpstr>
      <vt:lpstr>Introduction</vt:lpstr>
      <vt:lpstr>Languages, Levels, and Virtual Machines</vt:lpstr>
      <vt:lpstr>Processors</vt:lpstr>
      <vt:lpstr>Processors</vt:lpstr>
      <vt:lpstr>Processors</vt:lpstr>
      <vt:lpstr>Processors</vt:lpstr>
      <vt:lpstr>Processors</vt:lpstr>
      <vt:lpstr>Processors</vt:lpstr>
      <vt:lpstr>Data path (registers, ALU, busses)</vt:lpstr>
      <vt:lpstr>Fetch-decode-execute cycle</vt:lpstr>
      <vt:lpstr>Instruction execution</vt:lpstr>
      <vt:lpstr>CPU architecture</vt:lpstr>
      <vt:lpstr>Pipelining</vt:lpstr>
      <vt:lpstr>Multiprocessors &amp; Multicomputers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Binary Numbers</dc:title>
  <dc:creator>Heather Guarnera</dc:creator>
  <cp:lastModifiedBy>Heather Guarnera</cp:lastModifiedBy>
  <cp:revision>19</cp:revision>
  <cp:lastPrinted>2021-08-27T16:12:24Z</cp:lastPrinted>
  <dcterms:created xsi:type="dcterms:W3CDTF">2021-08-22T21:24:08Z</dcterms:created>
  <dcterms:modified xsi:type="dcterms:W3CDTF">2021-09-08T01:44:13Z</dcterms:modified>
</cp:coreProperties>
</file>