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1"/>
  </p:notesMasterIdLst>
  <p:sldIdLst>
    <p:sldId id="256" r:id="rId2"/>
    <p:sldId id="272" r:id="rId3"/>
    <p:sldId id="279" r:id="rId4"/>
    <p:sldId id="280" r:id="rId5"/>
    <p:sldId id="283" r:id="rId6"/>
    <p:sldId id="284" r:id="rId7"/>
    <p:sldId id="285" r:id="rId8"/>
    <p:sldId id="281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8/31/21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80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8/31/21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8/31/21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8/31/21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806117"/>
            <a:ext cx="6858000" cy="2387600"/>
          </a:xfrm>
        </p:spPr>
        <p:txBody>
          <a:bodyPr/>
          <a:lstStyle/>
          <a:p>
            <a:r>
              <a:rPr lang="en-US" dirty="0"/>
              <a:t>Floating-Point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193717"/>
            <a:ext cx="6858000" cy="166428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Appendix B</a:t>
            </a:r>
          </a:p>
          <a:p>
            <a:endParaRPr 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4DEC96E-921B-FF42-B1F0-49CF3A9A7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50" y="342243"/>
            <a:ext cx="2578100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71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C404F-499E-ED4E-A731-E7553EF3D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6"/>
            <a:ext cx="7886700" cy="1095842"/>
          </a:xfrm>
        </p:spPr>
        <p:txBody>
          <a:bodyPr/>
          <a:lstStyle/>
          <a:p>
            <a:r>
              <a:rPr lang="en-US" dirty="0"/>
              <a:t>Principles of Floating-Point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840D3C-9279-AB4A-A039-C4E675DBB7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3059" y="1101320"/>
                <a:ext cx="8357694" cy="506286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</a:rPr>
                  <a:t>Mass of an electron: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9 ×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−28</m:t>
                        </m:r>
                      </m:sup>
                    </m:sSup>
                  </m:oMath>
                </a14:m>
                <a:br>
                  <a:rPr lang="en-US" sz="2000" dirty="0"/>
                </a:br>
                <a:r>
                  <a:rPr lang="en-US" sz="2000" dirty="0"/>
                  <a:t>0000000000000000000000000000000000</a:t>
                </a:r>
                <a:r>
                  <a:rPr lang="en-US" sz="2000" b="1" dirty="0"/>
                  <a:t>.</a:t>
                </a:r>
                <a:r>
                  <a:rPr lang="en-US" sz="2000" dirty="0"/>
                  <a:t>0000000000000000000000000000</a:t>
                </a:r>
                <a:r>
                  <a:rPr lang="en-US" sz="2000" b="1" dirty="0"/>
                  <a:t>9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</a:rPr>
                  <a:t>Mass of the sun: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 ×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sup>
                    </m:sSup>
                  </m:oMath>
                </a14:m>
                <a:br>
                  <a:rPr lang="en-US" sz="2000" b="1" dirty="0"/>
                </a:br>
                <a:r>
                  <a:rPr lang="en-US" sz="2000" b="1" dirty="0"/>
                  <a:t>2</a:t>
                </a:r>
                <a:r>
                  <a:rPr lang="en-US" sz="2000" dirty="0"/>
                  <a:t>000000000000000000000000000000000</a:t>
                </a:r>
                <a:r>
                  <a:rPr lang="en-US" sz="2000" b="1" dirty="0"/>
                  <a:t>.</a:t>
                </a:r>
                <a:r>
                  <a:rPr lang="en-US" sz="2000" dirty="0"/>
                  <a:t>00000000000000000000000000000</a:t>
                </a:r>
              </a:p>
              <a:p>
                <a:pPr marL="0" indent="0" algn="ctr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/>
                  <a:t>Scientific notation</a:t>
                </a:r>
                <a:r>
                  <a:rPr lang="en-US" sz="2000" dirty="0"/>
                  <a:t>: a way to represent numbers where the range of expressible numbers is independent of the number of significant digits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840D3C-9279-AB4A-A039-C4E675DBB7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3059" y="1101320"/>
                <a:ext cx="8357694" cy="5062865"/>
              </a:xfrm>
              <a:blipFill>
                <a:blip r:embed="rId2"/>
                <a:stretch>
                  <a:fillRect l="-759" t="-1250" r="-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135FC-3819-0F4E-B2A0-472CC901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C1678C4-9655-8948-B213-7FF9EF869A74}"/>
              </a:ext>
            </a:extLst>
          </p:cNvPr>
          <p:cNvSpPr txBox="1">
            <a:spLocks/>
          </p:cNvSpPr>
          <p:nvPr/>
        </p:nvSpPr>
        <p:spPr>
          <a:xfrm>
            <a:off x="6066768" y="3329644"/>
            <a:ext cx="2839764" cy="1782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041CD37-B3DB-FD44-AB93-ABF9B5ECA5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38500" y="4079362"/>
                <a:ext cx="2468947" cy="5044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×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041CD37-B3DB-FD44-AB93-ABF9B5ECA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0" y="4079362"/>
                <a:ext cx="2468947" cy="504496"/>
              </a:xfrm>
              <a:prstGeom prst="rect">
                <a:avLst/>
              </a:prstGeom>
              <a:blipFill>
                <a:blip r:embed="rId3"/>
                <a:stretch>
                  <a:fillRect t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AC976A-5905-FF4E-8A88-DD47146587AB}"/>
              </a:ext>
            </a:extLst>
          </p:cNvPr>
          <p:cNvSpPr txBox="1">
            <a:spLocks/>
          </p:cNvSpPr>
          <p:nvPr/>
        </p:nvSpPr>
        <p:spPr>
          <a:xfrm>
            <a:off x="3040776" y="4541893"/>
            <a:ext cx="2666671" cy="816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chemeClr val="accent1"/>
                </a:solidFill>
              </a:rPr>
              <a:t>fraction (mantissa)</a:t>
            </a:r>
            <a:endParaRPr lang="en-US" sz="2000" i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718EA50-76F0-C64D-88D0-6F9B530E3F95}"/>
              </a:ext>
            </a:extLst>
          </p:cNvPr>
          <p:cNvSpPr txBox="1">
            <a:spLocks/>
          </p:cNvSpPr>
          <p:nvPr/>
        </p:nvSpPr>
        <p:spPr>
          <a:xfrm>
            <a:off x="5741607" y="3999358"/>
            <a:ext cx="1537795" cy="816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chemeClr val="accent6"/>
                </a:solidFill>
              </a:rPr>
              <a:t>exponent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AD05BF-F673-6D46-9E4C-2E3F6A84742D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4374112" y="4414421"/>
            <a:ext cx="0" cy="12747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760D71-8C53-124A-B271-346BBEED2871}"/>
              </a:ext>
            </a:extLst>
          </p:cNvPr>
          <p:cNvCxnSpPr>
            <a:cxnSpLocks/>
          </p:cNvCxnSpPr>
          <p:nvPr/>
        </p:nvCxnSpPr>
        <p:spPr>
          <a:xfrm flipH="1" flipV="1">
            <a:off x="5139398" y="4189541"/>
            <a:ext cx="823422" cy="385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B2130E2-F54C-4449-A2DF-6083A89220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9507" y="5049138"/>
                <a:ext cx="4618310" cy="21304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u="sng" dirty="0"/>
                  <a:t>Examples: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smtClean="0">
                          <a:latin typeface="Cambria Math" panose="02040503050406030204" pitchFamily="18" charset="0"/>
                        </a:rPr>
                        <m:t>3.14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00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smtClean="0">
                          <a:latin typeface="Cambria Math" panose="02040503050406030204" pitchFamily="18" charset="0"/>
                        </a:rPr>
                        <m:t>0.000001</m:t>
                      </m:r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1984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B2130E2-F54C-4449-A2DF-6083A89220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07" y="5049138"/>
                <a:ext cx="4618310" cy="2130480"/>
              </a:xfrm>
              <a:prstGeom prst="rect">
                <a:avLst/>
              </a:prstGeom>
              <a:blipFill>
                <a:blip r:embed="rId4"/>
                <a:stretch>
                  <a:fillRect l="-1374" t="-2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7683041E-E462-3842-BD25-97A856E63ED9}"/>
              </a:ext>
            </a:extLst>
          </p:cNvPr>
          <p:cNvSpPr/>
          <p:nvPr/>
        </p:nvSpPr>
        <p:spPr>
          <a:xfrm>
            <a:off x="4736555" y="5118257"/>
            <a:ext cx="44576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Precision</a:t>
            </a:r>
            <a:r>
              <a:rPr lang="en-US" sz="2000" dirty="0"/>
              <a:t> is determined by number of digits in the </a:t>
            </a:r>
            <a:r>
              <a:rPr lang="en-US" sz="2000" i="1" dirty="0">
                <a:solidFill>
                  <a:schemeClr val="accent1"/>
                </a:solidFill>
              </a:rPr>
              <a:t>fraction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Range</a:t>
            </a:r>
            <a:r>
              <a:rPr lang="en-US" sz="2000" dirty="0"/>
              <a:t> is determined by number of digits in the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exponent</a:t>
            </a:r>
          </a:p>
        </p:txBody>
      </p:sp>
    </p:spTree>
    <p:extLst>
      <p:ext uri="{BB962C8B-B14F-4D97-AF65-F5344CB8AC3E}">
        <p14:creationId xmlns:p14="http://schemas.microsoft.com/office/powerpoint/2010/main" val="319339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C3E0EF-74AC-474D-AF8F-73821EEBC8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2550970"/>
                <a:ext cx="7886700" cy="362599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</a:rPr>
                  <a:t>fraction </a:t>
                </a:r>
                <a:r>
                  <a:rPr lang="en-US" b="1" i="1" dirty="0">
                    <a:solidFill>
                      <a:schemeClr val="accent1"/>
                    </a:solidFill>
                  </a:rPr>
                  <a:t>f</a:t>
                </a:r>
                <a:r>
                  <a:rPr lang="en-US" b="1" dirty="0">
                    <a:solidFill>
                      <a:schemeClr val="accent1"/>
                    </a:solidFill>
                  </a:rPr>
                  <a:t>:  </a:t>
                </a:r>
                <a:r>
                  <a:rPr lang="en-US" b="1" dirty="0"/>
                  <a:t>signed three digits</a:t>
                </a:r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0.1≤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&lt;1)</m:t>
                    </m:r>
                  </m:oMath>
                </a14:m>
                <a:r>
                  <a:rPr lang="en-US" dirty="0"/>
                  <a:t> or zero</a:t>
                </a:r>
              </a:p>
              <a:p>
                <a:r>
                  <a:rPr lang="en-US" dirty="0"/>
                  <a:t>Ex:  -0.999, -0.123, -0.100, 0.100, 0.123, 0.999, …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accent6">
                        <a:lumMod val="75000"/>
                      </a:schemeClr>
                    </a:solidFill>
                  </a:rPr>
                  <a:t>exponent </a:t>
                </a:r>
                <a:r>
                  <a:rPr lang="en-US" b="1" i="1" dirty="0">
                    <a:solidFill>
                      <a:schemeClr val="accent6">
                        <a:lumMod val="75000"/>
                      </a:schemeClr>
                    </a:solidFill>
                  </a:rPr>
                  <a:t>e</a:t>
                </a:r>
                <a:r>
                  <a:rPr lang="en-US" b="1" dirty="0"/>
                  <a:t>: signed two digits</a:t>
                </a:r>
              </a:p>
              <a:p>
                <a:r>
                  <a:rPr lang="en-US" dirty="0"/>
                  <a:t>Ex: -99, -5, 0, 12, 99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Range in magnitude: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+0.100 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−99</m:t>
                        </m:r>
                      </m:sup>
                    </m:sSup>
                  </m:oMath>
                </a14:m>
                <a:r>
                  <a:rPr lang="en-US" dirty="0"/>
                  <a:t>   to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+0.999 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99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C3E0EF-74AC-474D-AF8F-73821EEBC8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550970"/>
                <a:ext cx="7886700" cy="3625993"/>
              </a:xfrm>
              <a:blipFill>
                <a:blip r:embed="rId2"/>
                <a:stretch>
                  <a:fillRect l="-804" t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5A914-DEAD-8C4E-BA76-EA08BE09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41D08E4-1CEA-C840-B819-0BC3957F0C5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02169" y="1271752"/>
                <a:ext cx="2468947" cy="5044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×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41D08E4-1CEA-C840-B819-0BC3957F0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169" y="1271752"/>
                <a:ext cx="2468947" cy="504496"/>
              </a:xfrm>
              <a:prstGeom prst="rect">
                <a:avLst/>
              </a:prstGeom>
              <a:blipFill>
                <a:blip r:embed="rId3"/>
                <a:stretch>
                  <a:fillRect t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5A05EAF-D0B0-AB41-AADE-3823A6E7CCF1}"/>
              </a:ext>
            </a:extLst>
          </p:cNvPr>
          <p:cNvSpPr txBox="1">
            <a:spLocks/>
          </p:cNvSpPr>
          <p:nvPr/>
        </p:nvSpPr>
        <p:spPr>
          <a:xfrm>
            <a:off x="2704445" y="1734283"/>
            <a:ext cx="2666671" cy="816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chemeClr val="accent1"/>
                </a:solidFill>
              </a:rPr>
              <a:t>fraction (mantissa)</a:t>
            </a:r>
            <a:endParaRPr lang="en-US" sz="2000" i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9875B65-577F-3243-BDDD-761C4A04F320}"/>
              </a:ext>
            </a:extLst>
          </p:cNvPr>
          <p:cNvSpPr txBox="1">
            <a:spLocks/>
          </p:cNvSpPr>
          <p:nvPr/>
        </p:nvSpPr>
        <p:spPr>
          <a:xfrm>
            <a:off x="5405276" y="1191748"/>
            <a:ext cx="1537795" cy="816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chemeClr val="accent6"/>
                </a:solidFill>
              </a:rPr>
              <a:t>exponent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5841158-FE9F-7248-93C4-BB0DFFB97252}"/>
              </a:ext>
            </a:extLst>
          </p:cNvPr>
          <p:cNvCxnSpPr>
            <a:cxnSpLocks/>
          </p:cNvCxnSpPr>
          <p:nvPr/>
        </p:nvCxnSpPr>
        <p:spPr>
          <a:xfrm flipV="1">
            <a:off x="4037782" y="1599542"/>
            <a:ext cx="0" cy="12747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1F4E9E4-0B4A-7744-A906-ED74A98B7E49}"/>
              </a:ext>
            </a:extLst>
          </p:cNvPr>
          <p:cNvCxnSpPr>
            <a:cxnSpLocks/>
          </p:cNvCxnSpPr>
          <p:nvPr/>
        </p:nvCxnSpPr>
        <p:spPr>
          <a:xfrm flipH="1" flipV="1">
            <a:off x="4803068" y="1374662"/>
            <a:ext cx="823422" cy="385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71B11362-BE77-9646-867C-B548BB9A06C6}"/>
              </a:ext>
            </a:extLst>
          </p:cNvPr>
          <p:cNvSpPr txBox="1">
            <a:spLocks/>
          </p:cNvSpPr>
          <p:nvPr/>
        </p:nvSpPr>
        <p:spPr>
          <a:xfrm>
            <a:off x="210207" y="245511"/>
            <a:ext cx="8933793" cy="727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Example: limited storage for fraction and exponent</a:t>
            </a:r>
          </a:p>
        </p:txBody>
      </p:sp>
    </p:spTree>
    <p:extLst>
      <p:ext uri="{BB962C8B-B14F-4D97-AF65-F5344CB8AC3E}">
        <p14:creationId xmlns:p14="http://schemas.microsoft.com/office/powerpoint/2010/main" val="42902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A6F70C-5C18-D345-99EC-072DF4FB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30673FE-2036-2445-8255-3B043BC9B135}"/>
              </a:ext>
            </a:extLst>
          </p:cNvPr>
          <p:cNvSpPr txBox="1">
            <a:spLocks/>
          </p:cNvSpPr>
          <p:nvPr/>
        </p:nvSpPr>
        <p:spPr>
          <a:xfrm>
            <a:off x="210207" y="245511"/>
            <a:ext cx="8933793" cy="727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Example: limited storage for fraction and exponent</a:t>
            </a:r>
          </a:p>
        </p:txBody>
      </p:sp>
      <p:pic>
        <p:nvPicPr>
          <p:cNvPr id="16" name="Content Placeholder 15" descr="Timeline&#10;&#10;Description automatically generated">
            <a:extLst>
              <a:ext uri="{FF2B5EF4-FFF2-40B4-BE49-F238E27FC236}">
                <a16:creationId xmlns:a16="http://schemas.microsoft.com/office/drawing/2014/main" id="{9EE777F7-A900-794E-97F2-66198F338A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8310" y="1954753"/>
            <a:ext cx="9015690" cy="4497529"/>
          </a:xfr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BF2D722E-5A7E-4343-96D9-92CC1B8B422A}"/>
              </a:ext>
            </a:extLst>
          </p:cNvPr>
          <p:cNvSpPr txBox="1">
            <a:spLocks/>
          </p:cNvSpPr>
          <p:nvPr/>
        </p:nvSpPr>
        <p:spPr>
          <a:xfrm>
            <a:off x="628650" y="918688"/>
            <a:ext cx="7886700" cy="914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/>
              <a:t>Round</a:t>
            </a:r>
            <a:r>
              <a:rPr lang="en-US" sz="2000" dirty="0"/>
              <a:t> to nearest number that can be expressed</a:t>
            </a:r>
            <a:br>
              <a:rPr lang="en-US" sz="2000" dirty="0"/>
            </a:br>
            <a:r>
              <a:rPr lang="en-US" sz="2000" dirty="0"/>
              <a:t>(can introduce an error which is relative)</a:t>
            </a:r>
          </a:p>
        </p:txBody>
      </p:sp>
    </p:spTree>
    <p:extLst>
      <p:ext uri="{BB962C8B-B14F-4D97-AF65-F5344CB8AC3E}">
        <p14:creationId xmlns:p14="http://schemas.microsoft.com/office/powerpoint/2010/main" val="274034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95771-EC54-7741-B264-9CB45E23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at a code example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53E38-BE0B-2543-817C-3929E5598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0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EC87-9488-2248-B312-F8067ADB0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31" y="0"/>
            <a:ext cx="7886700" cy="1082566"/>
          </a:xfrm>
        </p:spPr>
        <p:txBody>
          <a:bodyPr/>
          <a:lstStyle/>
          <a:p>
            <a:r>
              <a:rPr lang="en-US" dirty="0"/>
              <a:t>Git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6BC8D-898C-5A49-9055-5F86AC316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31" y="851338"/>
            <a:ext cx="8618483" cy="57806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See ‘Guide’ on our course website for info on basic command line usage, markdown, and changing your git-keeper password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1. When you get the email, it will give you a repository to clone. Copy and paste the link to clone it to your class folder</a:t>
            </a:r>
          </a:p>
          <a:p>
            <a:pPr marL="0" indent="0">
              <a:buNone/>
            </a:pPr>
            <a:r>
              <a:rPr lang="en-US" sz="1900" dirty="0">
                <a:latin typeface="Andale Mono" panose="020B0509000000000004" pitchFamily="49" charset="0"/>
                <a:cs typeface="Courier New" panose="02070309020205020404" pitchFamily="49" charset="0"/>
              </a:rPr>
              <a:t>git clone hguarnera@gitkeeper.wooster.edu:/hw03-floating_point.git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2. When you modify a file, add it.</a:t>
            </a:r>
          </a:p>
          <a:p>
            <a:pPr marL="0" indent="0">
              <a:buNone/>
            </a:pPr>
            <a:r>
              <a:rPr lang="en-US" sz="1900" dirty="0">
                <a:latin typeface="Andale Mono" panose="020B0509000000000004" pitchFamily="49" charset="0"/>
                <a:cs typeface="Courier New" panose="02070309020205020404" pitchFamily="49" charset="0"/>
              </a:rPr>
              <a:t>git add </a:t>
            </a:r>
            <a:r>
              <a:rPr lang="en-US" sz="1900" dirty="0" err="1">
                <a:latin typeface="Andale Mono" panose="020B0509000000000004" pitchFamily="49" charset="0"/>
                <a:cs typeface="Courier New" panose="02070309020205020404" pitchFamily="49" charset="0"/>
              </a:rPr>
              <a:t>answers.md</a:t>
            </a:r>
            <a:endParaRPr lang="en-US" sz="1900" dirty="0">
              <a:latin typeface="Andale Mono" panose="020B05090000000000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3. When you’ve made a cohesive set of changes, commit them.</a:t>
            </a:r>
          </a:p>
          <a:p>
            <a:pPr marL="0" indent="0">
              <a:buNone/>
            </a:pPr>
            <a:r>
              <a:rPr lang="en-US" sz="1900" dirty="0">
                <a:latin typeface="Andale Mono" panose="020B0509000000000004" pitchFamily="49" charset="0"/>
              </a:rPr>
              <a:t>git commit –m “A descriptive message of your changes”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4. After you’ve made one (or more) commits and you’re ready to submit the assignment, push the changes.</a:t>
            </a:r>
          </a:p>
          <a:p>
            <a:pPr marL="0" indent="0">
              <a:buNone/>
            </a:pPr>
            <a:r>
              <a:rPr lang="en-US" sz="1900" dirty="0">
                <a:latin typeface="Andale Mono" panose="020B0509000000000004" pitchFamily="49" charset="0"/>
              </a:rPr>
              <a:t>git push</a:t>
            </a:r>
          </a:p>
          <a:p>
            <a:pPr marL="0" indent="0">
              <a:buNone/>
            </a:pPr>
            <a:endParaRPr lang="en-US" sz="19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chemeClr val="accent1"/>
                </a:solidFill>
              </a:rPr>
              <a:t>5. You’ll get an email confirming that your assignment was received.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2D95F-0A41-244C-8868-961D29B3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5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57658-F87A-0241-8C16-29AB973FD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03" y="136524"/>
            <a:ext cx="7886700" cy="1325563"/>
          </a:xfrm>
        </p:spPr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13732-CC21-9748-B02C-E7DDFCE47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497" y="1111689"/>
            <a:ext cx="8010853" cy="5244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Write a C program which stores each of these values as doubles, and then prints them out with 30 digits of accuracy:</a:t>
            </a:r>
            <a:br>
              <a:rPr lang="en-US" dirty="0"/>
            </a:br>
            <a:r>
              <a:rPr lang="en-US" dirty="0"/>
              <a:t>0.1,</a:t>
            </a:r>
            <a:br>
              <a:rPr lang="en-US" dirty="0"/>
            </a:br>
            <a:r>
              <a:rPr lang="en-US" dirty="0"/>
              <a:t>0.125,</a:t>
            </a:r>
            <a:br>
              <a:rPr lang="en-US" dirty="0"/>
            </a:br>
            <a:r>
              <a:rPr lang="en-US" dirty="0"/>
              <a:t>0.2,</a:t>
            </a:r>
            <a:br>
              <a:rPr lang="en-US" dirty="0"/>
            </a:br>
            <a:r>
              <a:rPr lang="en-US" dirty="0"/>
              <a:t>0.25,</a:t>
            </a:r>
            <a:br>
              <a:rPr lang="en-US" dirty="0"/>
            </a:br>
            <a:r>
              <a:rPr lang="en-US" dirty="0"/>
              <a:t>0.3,</a:t>
            </a:r>
            <a:br>
              <a:rPr lang="en-US" dirty="0"/>
            </a:br>
            <a:r>
              <a:rPr lang="en-US" dirty="0"/>
              <a:t>0.4,</a:t>
            </a:r>
            <a:br>
              <a:rPr lang="en-US" dirty="0"/>
            </a:br>
            <a:r>
              <a:rPr lang="en-US" dirty="0"/>
              <a:t>0.5,</a:t>
            </a:r>
            <a:br>
              <a:rPr lang="en-US" dirty="0"/>
            </a:br>
            <a:r>
              <a:rPr lang="en-US" dirty="0"/>
              <a:t>0.525,</a:t>
            </a:r>
            <a:br>
              <a:rPr lang="en-US" dirty="0"/>
            </a:br>
            <a:r>
              <a:rPr lang="en-US" dirty="0"/>
              <a:t>0.6,</a:t>
            </a:r>
            <a:br>
              <a:rPr lang="en-US" dirty="0"/>
            </a:br>
            <a:r>
              <a:rPr lang="en-US" dirty="0"/>
              <a:t>0.625.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ones have an exactly accurate representation?</a:t>
            </a:r>
          </a:p>
          <a:p>
            <a:pPr marL="0" indent="0">
              <a:buNone/>
            </a:pPr>
            <a:r>
              <a:rPr lang="en-US" dirty="0"/>
              <a:t>Why do you think that 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D415C-DF36-3140-9394-8AC6A512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3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0920D-F1ED-224C-BFAB-9E071D8C4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2336"/>
          </a:xfrm>
        </p:spPr>
        <p:txBody>
          <a:bodyPr>
            <a:normAutofit fontScale="90000"/>
          </a:bodyPr>
          <a:lstStyle/>
          <a:p>
            <a:r>
              <a:rPr lang="en-US" dirty="0"/>
              <a:t>Different ways to represent the same floating point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84807-FB91-AD45-847F-80097008F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924" y="1439917"/>
            <a:ext cx="8376744" cy="4737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Notes:</a:t>
            </a:r>
          </a:p>
          <a:p>
            <a:r>
              <a:rPr lang="en-US" dirty="0"/>
              <a:t>we use exponentiation in base 2 (or a power of 2, such as 4, 8, 16, etc.) rather than 10</a:t>
            </a:r>
          </a:p>
          <a:p>
            <a:r>
              <a:rPr lang="en-US" dirty="0"/>
              <a:t>the fraction consists of a string of binary, base-4, octal, hexadecimal digits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leftmost digit of the fraction is 0, all digits can be shifted one place to the left and the exponent decreased by 1, </a:t>
            </a:r>
            <a:r>
              <a:rPr lang="en-US" i="1" dirty="0"/>
              <a:t>without changing the value of the number</a:t>
            </a:r>
            <a:r>
              <a:rPr lang="en-US" dirty="0"/>
              <a:t> (barring underflow).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fraction with a nonzero leftmost digit is said to be </a:t>
            </a:r>
            <a:r>
              <a:rPr lang="en-US" b="1" dirty="0"/>
              <a:t>normalized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D6A9A-D4E3-9D4D-83C2-F8BE7AD3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5CD58-F064-4649-8FEF-00DC8F85E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21FBE4E-53AD-7640-8AB2-D4885CADB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882"/>
            <a:ext cx="9103617" cy="365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89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8431</TotalTime>
  <Words>536</Words>
  <Application>Microsoft Macintosh PowerPoint</Application>
  <PresentationFormat>On-screen Show (4:3)</PresentationFormat>
  <Paragraphs>71</Paragraphs>
  <Slides>9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Andale Mono</vt:lpstr>
      <vt:lpstr>Arial</vt:lpstr>
      <vt:lpstr>Calibri</vt:lpstr>
      <vt:lpstr>Calibri Light</vt:lpstr>
      <vt:lpstr>Cambria Math</vt:lpstr>
      <vt:lpstr>Office Theme</vt:lpstr>
      <vt:lpstr>Floating-Point Numbers</vt:lpstr>
      <vt:lpstr>Principles of Floating-Point Numbers</vt:lpstr>
      <vt:lpstr>PowerPoint Presentation</vt:lpstr>
      <vt:lpstr>PowerPoint Presentation</vt:lpstr>
      <vt:lpstr>Let’s look at a code example …</vt:lpstr>
      <vt:lpstr>Git</vt:lpstr>
      <vt:lpstr>Group work</vt:lpstr>
      <vt:lpstr>Different ways to represent the same floating point number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13</cp:revision>
  <cp:lastPrinted>2021-08-27T16:12:24Z</cp:lastPrinted>
  <dcterms:created xsi:type="dcterms:W3CDTF">2021-08-22T21:24:08Z</dcterms:created>
  <dcterms:modified xsi:type="dcterms:W3CDTF">2021-09-01T01:37:59Z</dcterms:modified>
</cp:coreProperties>
</file>