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3"/>
  </p:notesMasterIdLst>
  <p:sldIdLst>
    <p:sldId id="256" r:id="rId2"/>
    <p:sldId id="272" r:id="rId3"/>
    <p:sldId id="273" r:id="rId4"/>
    <p:sldId id="274" r:id="rId5"/>
    <p:sldId id="275" r:id="rId6"/>
    <p:sldId id="277" r:id="rId7"/>
    <p:sldId id="265" r:id="rId8"/>
    <p:sldId id="271" r:id="rId9"/>
    <p:sldId id="268" r:id="rId10"/>
    <p:sldId id="27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/>
    <p:restoredTop sz="94762"/>
  </p:normalViewPr>
  <p:slideViewPr>
    <p:cSldViewPr snapToGrid="0" snapToObjects="1">
      <p:cViewPr>
        <p:scale>
          <a:sx n="113" d="100"/>
          <a:sy n="113" d="100"/>
        </p:scale>
        <p:origin x="77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8/27/21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8/27/21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8/27/21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8/27/21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8/27/21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8/27/21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8/27/21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448766"/>
            <a:ext cx="6858000" cy="2387600"/>
          </a:xfrm>
        </p:spPr>
        <p:txBody>
          <a:bodyPr/>
          <a:lstStyle/>
          <a:p>
            <a:r>
              <a:rPr lang="en-US" dirty="0"/>
              <a:t>Negative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D16B6723-E89C-E44A-B50B-6AA9CE93756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43000" y="4972050"/>
                <a:ext cx="6858000" cy="1885950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Appendix A</a:t>
                </a:r>
              </a:p>
              <a:p>
                <a:r>
                  <a:rPr lang="en-US" dirty="0"/>
                  <a:t>Signed magnitude</a:t>
                </a:r>
              </a:p>
              <a:p>
                <a:r>
                  <a:rPr lang="en-US" dirty="0"/>
                  <a:t>One’s complement</a:t>
                </a:r>
              </a:p>
              <a:p>
                <a:r>
                  <a:rPr lang="en-US" dirty="0"/>
                  <a:t>Two’s complement</a:t>
                </a:r>
              </a:p>
              <a:p>
                <a:r>
                  <a:rPr lang="en-US" dirty="0"/>
                  <a:t>Excess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D16B6723-E89C-E44A-B50B-6AA9CE9375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43000" y="4972050"/>
                <a:ext cx="6858000" cy="1885950"/>
              </a:xfrm>
              <a:blipFill>
                <a:blip r:embed="rId2"/>
                <a:stretch>
                  <a:fillRect t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1D30ED0B-95A9-F441-8626-215E103BC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013" y="466630"/>
            <a:ext cx="4600575" cy="332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377D-1A25-2549-97CD-816059A7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6929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945D5-F9E3-544B-B80B-579B051B5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8179"/>
            <a:ext cx="8172450" cy="9020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Perform the following calculations on 8-bit two’s complement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B3F80-144B-D741-B954-28B9B724D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20ADAA-8462-C544-9A25-77C11ED9B928}"/>
              </a:ext>
            </a:extLst>
          </p:cNvPr>
          <p:cNvSpPr/>
          <p:nvPr/>
        </p:nvSpPr>
        <p:spPr>
          <a:xfrm>
            <a:off x="888294" y="2299097"/>
            <a:ext cx="3571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 0010 1101</a:t>
            </a:r>
          </a:p>
          <a:p>
            <a:r>
              <a:rPr lang="en-US" sz="2400" dirty="0"/>
              <a:t>+ </a:t>
            </a:r>
            <a:r>
              <a:rPr lang="en-US" sz="2400" u="sng" dirty="0"/>
              <a:t>0110 1111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A7C9D1-F0A6-0B4E-A58E-5A24DB107AF8}"/>
              </a:ext>
            </a:extLst>
          </p:cNvPr>
          <p:cNvSpPr/>
          <p:nvPr/>
        </p:nvSpPr>
        <p:spPr>
          <a:xfrm>
            <a:off x="3538450" y="2299097"/>
            <a:ext cx="3571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 1111 1111</a:t>
            </a:r>
          </a:p>
          <a:p>
            <a:r>
              <a:rPr lang="en-US" sz="2400" dirty="0"/>
              <a:t>+ </a:t>
            </a:r>
            <a:r>
              <a:rPr lang="en-US" sz="2400" u="sng" dirty="0"/>
              <a:t>1111 1111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34281B-ACDE-5A4D-8165-6BD0E1CFBE35}"/>
              </a:ext>
            </a:extLst>
          </p:cNvPr>
          <p:cNvSpPr/>
          <p:nvPr/>
        </p:nvSpPr>
        <p:spPr>
          <a:xfrm>
            <a:off x="6188606" y="2299098"/>
            <a:ext cx="3571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 0000 0000</a:t>
            </a:r>
          </a:p>
          <a:p>
            <a:r>
              <a:rPr lang="en-US" sz="2400" dirty="0"/>
              <a:t>-  </a:t>
            </a:r>
            <a:r>
              <a:rPr lang="en-US" sz="2400" u="sng" dirty="0"/>
              <a:t>1111 1111</a:t>
            </a:r>
          </a:p>
        </p:txBody>
      </p:sp>
    </p:spTree>
    <p:extLst>
      <p:ext uri="{BB962C8B-B14F-4D97-AF65-F5344CB8AC3E}">
        <p14:creationId xmlns:p14="http://schemas.microsoft.com/office/powerpoint/2010/main" val="21970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2146-5C49-4248-8ED6-BFA42089C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1AB5-60B0-0547-AB66-BB351FB24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Convert the following to 8-bit two’s complement:</a:t>
            </a:r>
          </a:p>
          <a:p>
            <a:pPr marL="0" indent="0">
              <a:buNone/>
            </a:pPr>
            <a:r>
              <a:rPr lang="en-US" dirty="0"/>
              <a:t>+80</a:t>
            </a:r>
          </a:p>
          <a:p>
            <a:pPr marL="0" indent="0">
              <a:buNone/>
            </a:pPr>
            <a:r>
              <a:rPr lang="en-US" dirty="0"/>
              <a:t>- 40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Subtraction by two’s complement:</a:t>
            </a:r>
            <a:r>
              <a:rPr lang="en-US" dirty="0"/>
              <a:t> To perform binary subtraction, we can convert the subtrahend (the number being subtracted) to its two’s complement and then </a:t>
            </a:r>
            <a:r>
              <a:rPr lang="en-US" b="1" dirty="0"/>
              <a:t>add</a:t>
            </a:r>
            <a:r>
              <a:rPr lang="en-US" dirty="0"/>
              <a:t> it to the minuend (the number being subtracted from). Perform the following subtraction by converting the numbers to 8-bit binary and then follow this method. Show all your steps to </a:t>
            </a:r>
            <a:r>
              <a:rPr lang="en-US" b="1" dirty="0"/>
              <a:t>compute 80 - 40.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08A07-9258-7B48-BDA4-7211836E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0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, venn diagram&#10;&#10;Description automatically generated">
            <a:extLst>
              <a:ext uri="{FF2B5EF4-FFF2-40B4-BE49-F238E27FC236}">
                <a16:creationId xmlns:a16="http://schemas.microsoft.com/office/drawing/2014/main" id="{6A49A584-D7F7-9C40-AB74-EE814ADE1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765" y="46557"/>
            <a:ext cx="4561236" cy="31036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5C404F-499E-ED4E-A731-E7553EF3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1095842"/>
          </a:xfrm>
        </p:spPr>
        <p:txBody>
          <a:bodyPr/>
          <a:lstStyle/>
          <a:p>
            <a:r>
              <a:rPr lang="en-US" dirty="0"/>
              <a:t>Signed Magnitude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0D3C-9279-AB4A-A039-C4E675DB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098"/>
            <a:ext cx="7886700" cy="5062865"/>
          </a:xfrm>
        </p:spPr>
        <p:txBody>
          <a:bodyPr>
            <a:normAutofit/>
          </a:bodyPr>
          <a:lstStyle/>
          <a:p>
            <a:r>
              <a:rPr lang="en-US" dirty="0"/>
              <a:t>Leftmost bit is the sign bit (0=+, 1=-)</a:t>
            </a:r>
          </a:p>
          <a:p>
            <a:r>
              <a:rPr lang="en-US" dirty="0"/>
              <a:t>Remaining bits hold absolute magnitude</a:t>
            </a:r>
          </a:p>
          <a:p>
            <a:r>
              <a:rPr lang="en-US" i="1" dirty="0"/>
              <a:t>Negate</a:t>
            </a:r>
            <a:r>
              <a:rPr lang="en-US" dirty="0"/>
              <a:t>: swap sign bit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Examples of negation in signed magnitude:</a:t>
            </a:r>
          </a:p>
          <a:p>
            <a:pPr marL="0" indent="0">
              <a:buNone/>
            </a:pP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+5     is  0000 0101             -5   is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+65   is  0100 0001             -65 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1678C4-9655-8948-B213-7FF9EF869A74}"/>
              </a:ext>
            </a:extLst>
          </p:cNvPr>
          <p:cNvSpPr txBox="1">
            <a:spLocks/>
          </p:cNvSpPr>
          <p:nvPr/>
        </p:nvSpPr>
        <p:spPr>
          <a:xfrm>
            <a:off x="6066768" y="3329644"/>
            <a:ext cx="2839764" cy="1782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9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404F-499E-ED4E-A731-E7553EF3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1095842"/>
          </a:xfrm>
        </p:spPr>
        <p:txBody>
          <a:bodyPr/>
          <a:lstStyle/>
          <a:p>
            <a:r>
              <a:rPr lang="en-US" dirty="0"/>
              <a:t>One’s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0D3C-9279-AB4A-A039-C4E675DB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098"/>
            <a:ext cx="7886700" cy="5062865"/>
          </a:xfrm>
        </p:spPr>
        <p:txBody>
          <a:bodyPr>
            <a:normAutofit/>
          </a:bodyPr>
          <a:lstStyle/>
          <a:p>
            <a:r>
              <a:rPr lang="en-US" dirty="0"/>
              <a:t>Leftmost bit is the sign bit (0=+, 1=-)</a:t>
            </a:r>
          </a:p>
          <a:p>
            <a:r>
              <a:rPr lang="en-US" i="1" dirty="0"/>
              <a:t>Negate</a:t>
            </a:r>
            <a:r>
              <a:rPr lang="en-US" dirty="0"/>
              <a:t>: swap </a:t>
            </a:r>
            <a:r>
              <a:rPr lang="en-US" b="1" dirty="0"/>
              <a:t>all</a:t>
            </a:r>
            <a:r>
              <a:rPr lang="en-US" dirty="0"/>
              <a:t> bits</a:t>
            </a: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Examples of negation in one’s complement:</a:t>
            </a:r>
          </a:p>
          <a:p>
            <a:pPr marL="0" indent="0">
              <a:buNone/>
            </a:pP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+5     is  0000 0101             -5   is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+65   is  0100 0001             -65 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1678C4-9655-8948-B213-7FF9EF869A74}"/>
              </a:ext>
            </a:extLst>
          </p:cNvPr>
          <p:cNvSpPr txBox="1">
            <a:spLocks/>
          </p:cNvSpPr>
          <p:nvPr/>
        </p:nvSpPr>
        <p:spPr>
          <a:xfrm>
            <a:off x="6066768" y="3329644"/>
            <a:ext cx="2839764" cy="1782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05CD9815-8283-334E-912B-13F96BF27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896" y="-1"/>
            <a:ext cx="4257104" cy="315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4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699040F4-CF74-F24C-A5A4-B2A778E29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5" y="18256"/>
            <a:ext cx="4200525" cy="31848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5C404F-499E-ED4E-A731-E7553EF3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1095842"/>
          </a:xfrm>
        </p:spPr>
        <p:txBody>
          <a:bodyPr/>
          <a:lstStyle/>
          <a:p>
            <a:r>
              <a:rPr lang="en-US" dirty="0"/>
              <a:t>Two’s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0D3C-9279-AB4A-A039-C4E675DB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098"/>
            <a:ext cx="7886700" cy="5062865"/>
          </a:xfrm>
        </p:spPr>
        <p:txBody>
          <a:bodyPr>
            <a:normAutofit/>
          </a:bodyPr>
          <a:lstStyle/>
          <a:p>
            <a:r>
              <a:rPr lang="en-US" dirty="0"/>
              <a:t>Leftmost bit is the sign bit (0=+, 1=-)</a:t>
            </a:r>
          </a:p>
          <a:p>
            <a:r>
              <a:rPr lang="en-US" i="1" dirty="0"/>
              <a:t>Negate</a:t>
            </a:r>
            <a:r>
              <a:rPr lang="en-US" dirty="0"/>
              <a:t>: swap all bits</a:t>
            </a:r>
            <a:br>
              <a:rPr lang="en-US" dirty="0"/>
            </a:br>
            <a:r>
              <a:rPr lang="en-US" dirty="0"/>
              <a:t>THEN add one to result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Examples of negation in two’s complement:</a:t>
            </a:r>
          </a:p>
          <a:p>
            <a:pPr marL="0" indent="0">
              <a:buNone/>
            </a:pP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+5     is  0000 0101             -5   is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+65   is  0100 0001             -65 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1678C4-9655-8948-B213-7FF9EF869A74}"/>
              </a:ext>
            </a:extLst>
          </p:cNvPr>
          <p:cNvSpPr txBox="1">
            <a:spLocks/>
          </p:cNvSpPr>
          <p:nvPr/>
        </p:nvSpPr>
        <p:spPr>
          <a:xfrm>
            <a:off x="6066768" y="3329644"/>
            <a:ext cx="2839764" cy="1782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4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EDE9D6F7-B02F-9740-B711-CF36028DC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300" y="18256"/>
            <a:ext cx="4457700" cy="33704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5C404F-499E-ED4E-A731-E7553EF3DAF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18256"/>
                <a:ext cx="7886700" cy="1095842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Excess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5C404F-499E-ED4E-A731-E7553EF3DA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18256"/>
                <a:ext cx="7886700" cy="1095842"/>
              </a:xfrm>
              <a:blipFill>
                <a:blip r:embed="rId3"/>
                <a:stretch>
                  <a:fillRect l="-2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114098"/>
                <a:ext cx="7886700" cy="545486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Represent an m-bit number as</a:t>
                </a:r>
                <a:br>
                  <a:rPr lang="en-US" dirty="0"/>
                </a:br>
                <a:r>
                  <a:rPr lang="en-US" dirty="0"/>
                  <a:t>sum of itself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Ex: when m=8, it is called excess 128</a:t>
                </a:r>
              </a:p>
              <a:p>
                <a:pPr marL="0" indent="0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u="sng" dirty="0">
                    <a:solidFill>
                      <a:schemeClr val="accent6">
                        <a:lumMod val="75000"/>
                      </a:schemeClr>
                    </a:solidFill>
                  </a:rPr>
                  <a:t>Examples of excess 128 notation:</a:t>
                </a:r>
              </a:p>
              <a:p>
                <a:pPr marL="0" indent="0">
                  <a:buNone/>
                </a:pPr>
                <a:endParaRPr lang="en-US" u="sng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+5     is   </a:t>
                </a:r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1000 0101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               </a:t>
                </a:r>
                <a:r>
                  <a:rPr lang="en-US" dirty="0"/>
                  <a:t>-5   is    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0111 1011</a:t>
                </a:r>
                <a:endParaRPr lang="en-US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133                       </a:t>
                </a: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(-5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123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+65   is 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1100 0001   </a:t>
                </a:r>
                <a:r>
                  <a:rPr lang="en-US" b="1" dirty="0"/>
                  <a:t>            </a:t>
                </a:r>
                <a:r>
                  <a:rPr lang="en-US" dirty="0"/>
                  <a:t>-65   is  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0011 1111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(65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193                     </a:t>
                </a: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(-65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63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114098"/>
                <a:ext cx="7886700" cy="5454868"/>
              </a:xfrm>
              <a:blipFill>
                <a:blip r:embed="rId4"/>
                <a:stretch>
                  <a:fillRect l="-804" t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1678C4-9655-8948-B213-7FF9EF869A74}"/>
              </a:ext>
            </a:extLst>
          </p:cNvPr>
          <p:cNvSpPr txBox="1">
            <a:spLocks/>
          </p:cNvSpPr>
          <p:nvPr/>
        </p:nvSpPr>
        <p:spPr>
          <a:xfrm>
            <a:off x="6066768" y="3059057"/>
            <a:ext cx="2839764" cy="1782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2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EDE9D6F7-B02F-9740-B711-CF36028DC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300" y="18256"/>
            <a:ext cx="4457700" cy="33704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5C404F-499E-ED4E-A731-E7553EF3DAF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18256"/>
                <a:ext cx="7886700" cy="1095842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Excess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5C404F-499E-ED4E-A731-E7553EF3DA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18256"/>
                <a:ext cx="7886700" cy="1095842"/>
              </a:xfrm>
              <a:blipFill>
                <a:blip r:embed="rId3"/>
                <a:stretch>
                  <a:fillRect l="-2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114098"/>
                <a:ext cx="7886700" cy="545486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Represent an m-bit number as</a:t>
                </a:r>
                <a:br>
                  <a:rPr lang="en-US" dirty="0"/>
                </a:br>
                <a:r>
                  <a:rPr lang="en-US" dirty="0"/>
                  <a:t>sum of itself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Ex: when m=8, it is called excess 128</a:t>
                </a:r>
              </a:p>
              <a:p>
                <a:pPr marL="0" indent="0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u="sng" dirty="0">
                    <a:solidFill>
                      <a:schemeClr val="accent6">
                        <a:lumMod val="75000"/>
                      </a:schemeClr>
                    </a:solidFill>
                  </a:rPr>
                  <a:t>Examples of excess 128 notation:</a:t>
                </a:r>
              </a:p>
              <a:p>
                <a:pPr marL="0" indent="0">
                  <a:buNone/>
                </a:pPr>
                <a:endParaRPr lang="en-US" u="sng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+5     is   </a:t>
                </a:r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1000 0101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               </a:t>
                </a:r>
                <a:r>
                  <a:rPr lang="en-US" dirty="0"/>
                  <a:t>-5   is    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0111 1011</a:t>
                </a:r>
                <a:endParaRPr lang="en-US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133                       </a:t>
                </a: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(-5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123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+65   is 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</a:rPr>
                  <a:t>1100 0001   </a:t>
                </a:r>
                <a:r>
                  <a:rPr lang="en-US" b="1" dirty="0"/>
                  <a:t>            </a:t>
                </a:r>
                <a:r>
                  <a:rPr lang="en-US" dirty="0"/>
                  <a:t>-65   is  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0011 1111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(65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193                     </a:t>
                </a:r>
                <a:r>
                  <a:rPr lang="en-US" dirty="0">
                    <a:solidFill>
                      <a:schemeClr val="bg2">
                        <a:lumMod val="25000"/>
                      </a:schemeClr>
                    </a:solidFill>
                  </a:rPr>
                  <a:t>(-65 + 128) =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63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114098"/>
                <a:ext cx="7886700" cy="5454868"/>
              </a:xfrm>
              <a:blipFill>
                <a:blip r:embed="rId4"/>
                <a:stretch>
                  <a:fillRect l="-804" t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1678C4-9655-8948-B213-7FF9EF869A74}"/>
              </a:ext>
            </a:extLst>
          </p:cNvPr>
          <p:cNvSpPr txBox="1">
            <a:spLocks/>
          </p:cNvSpPr>
          <p:nvPr/>
        </p:nvSpPr>
        <p:spPr>
          <a:xfrm>
            <a:off x="6066768" y="3059057"/>
            <a:ext cx="2839764" cy="1782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796F815-0094-3647-A6AE-841CC74A85B1}"/>
              </a:ext>
            </a:extLst>
          </p:cNvPr>
          <p:cNvSpPr/>
          <p:nvPr/>
        </p:nvSpPr>
        <p:spPr>
          <a:xfrm>
            <a:off x="3456590" y="3659599"/>
            <a:ext cx="2556313" cy="89075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B440C25-9A21-C644-AF75-E3A13323DF32}"/>
              </a:ext>
            </a:extLst>
          </p:cNvPr>
          <p:cNvSpPr txBox="1">
            <a:spLocks/>
          </p:cNvSpPr>
          <p:nvPr/>
        </p:nvSpPr>
        <p:spPr>
          <a:xfrm>
            <a:off x="6189279" y="3746640"/>
            <a:ext cx="2663388" cy="109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Question:</a:t>
            </a:r>
            <a:r>
              <a:rPr lang="en-US" dirty="0">
                <a:solidFill>
                  <a:schemeClr val="accent1"/>
                </a:solidFill>
              </a:rPr>
              <a:t> How would we convert 123 to binary?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4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0BF2AF-5DD7-CB44-B47C-96766AFC0C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270533"/>
                <a:ext cx="7886700" cy="812033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Example: Convert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 to binary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80BF2AF-5DD7-CB44-B47C-96766AFC0C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270533"/>
                <a:ext cx="7886700" cy="812033"/>
              </a:xfrm>
              <a:blipFill>
                <a:blip r:embed="rId2"/>
                <a:stretch>
                  <a:fillRect l="-2090"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922F7-8E69-644D-97B5-F32EF0089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6409"/>
            <a:ext cx="7886700" cy="1630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Approach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repeatedly divide by 2</a:t>
            </a:r>
          </a:p>
          <a:p>
            <a:pPr>
              <a:buFontTx/>
              <a:buChar char="-"/>
            </a:pPr>
            <a:r>
              <a:rPr lang="en-US" dirty="0"/>
              <a:t>store the remainder (0 if even, 1 if odd)</a:t>
            </a:r>
          </a:p>
          <a:p>
            <a:pPr>
              <a:buFontTx/>
              <a:buChar char="-"/>
            </a:pPr>
            <a:r>
              <a:rPr lang="en-US" dirty="0"/>
              <a:t>bit string is constructed by all remainders, where the bit remainder from the last division is the most significant bit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87494-275E-EC41-9FE6-AAD9D8DD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5C404F-499E-ED4E-A731-E7553EF3DAF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36634" y="18256"/>
                <a:ext cx="9007366" cy="109584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Systems to represent negative numbers     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5</a:t>
                </a:r>
                <a:endParaRPr lang="en-US" b="1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35C404F-499E-ED4E-A731-E7553EF3DA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6634" y="18256"/>
                <a:ext cx="9007366" cy="1095842"/>
              </a:xfrm>
              <a:blipFill>
                <a:blip r:embed="rId2"/>
                <a:stretch>
                  <a:fillRect l="-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9614" y="1203792"/>
                <a:ext cx="6875736" cy="506286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Signed magnitude</a:t>
                </a:r>
              </a:p>
              <a:p>
                <a:r>
                  <a:rPr lang="en-US" dirty="0"/>
                  <a:t>Leftmost bit is the sign bit (0 = +, 1 = -)</a:t>
                </a:r>
              </a:p>
              <a:p>
                <a:r>
                  <a:rPr lang="en-US" dirty="0"/>
                  <a:t>Remaining bits hold absolute magnitude</a:t>
                </a:r>
              </a:p>
              <a:p>
                <a:r>
                  <a:rPr lang="en-US" i="1" dirty="0"/>
                  <a:t>Negate</a:t>
                </a:r>
                <a:r>
                  <a:rPr lang="en-US" dirty="0"/>
                  <a:t>: swap sign bit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One’s complement</a:t>
                </a:r>
              </a:p>
              <a:p>
                <a:r>
                  <a:rPr lang="en-US" dirty="0"/>
                  <a:t>Leftmost bit is the sign bit (0 = +, 1 = -)</a:t>
                </a:r>
              </a:p>
              <a:p>
                <a:r>
                  <a:rPr lang="en-US" i="1" dirty="0"/>
                  <a:t>Negate</a:t>
                </a:r>
                <a:r>
                  <a:rPr lang="en-US" dirty="0"/>
                  <a:t>: swap all bits</a:t>
                </a:r>
                <a:endParaRPr lang="en-US" b="1" dirty="0">
                  <a:solidFill>
                    <a:schemeClr val="accent1"/>
                  </a:solidFill>
                </a:endParaRPr>
              </a:p>
              <a:p>
                <a:endParaRPr lang="en-US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Two’s complement</a:t>
                </a:r>
              </a:p>
              <a:p>
                <a:r>
                  <a:rPr lang="en-US" dirty="0"/>
                  <a:t>Leftmost bit is the sign bit (0 = +, 1 = -)</a:t>
                </a:r>
              </a:p>
              <a:p>
                <a:r>
                  <a:rPr lang="en-US" i="1" dirty="0"/>
                  <a:t>Negate</a:t>
                </a:r>
                <a:r>
                  <a:rPr lang="en-US" dirty="0"/>
                  <a:t>: swap all bits THEN add one to result,</a:t>
                </a:r>
                <a:br>
                  <a:rPr lang="en-US" dirty="0"/>
                </a:br>
                <a:r>
                  <a:rPr lang="en-US" dirty="0"/>
                  <a:t>note if a carry occurs from leftmost bit, it is thrown away.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Excess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Represent an m-bit number as sum of itself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Ex: when m=8, it is called excess 128</a:t>
                </a:r>
              </a:p>
              <a:p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9614" y="1203792"/>
                <a:ext cx="6875736" cy="5062865"/>
              </a:xfrm>
              <a:blipFill>
                <a:blip r:embed="rId3"/>
                <a:stretch>
                  <a:fillRect l="-923" t="-2000" b="-2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AB264-014F-5D48-974E-A657F2021045}"/>
              </a:ext>
            </a:extLst>
          </p:cNvPr>
          <p:cNvSpPr/>
          <p:nvPr/>
        </p:nvSpPr>
        <p:spPr>
          <a:xfrm>
            <a:off x="0" y="2651425"/>
            <a:ext cx="1680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+5:   0000 0101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D412AB-9FA6-4E4A-95C3-93EA43A426DD}"/>
              </a:ext>
            </a:extLst>
          </p:cNvPr>
          <p:cNvSpPr/>
          <p:nvPr/>
        </p:nvSpPr>
        <p:spPr>
          <a:xfrm>
            <a:off x="31258" y="5469542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+5: 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1000 0101 </a:t>
            </a:r>
            <a:endParaRPr lang="en-US" b="1" dirty="0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57D9EA9D-ABF5-4E42-BBD2-F8E301651959}"/>
              </a:ext>
            </a:extLst>
          </p:cNvPr>
          <p:cNvSpPr/>
          <p:nvPr/>
        </p:nvSpPr>
        <p:spPr>
          <a:xfrm>
            <a:off x="1476032" y="1145394"/>
            <a:ext cx="327163" cy="3920592"/>
          </a:xfrm>
          <a:prstGeom prst="leftBrace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3BA385F0-F3C7-A54A-AFE7-4A458A2DB183}"/>
              </a:ext>
            </a:extLst>
          </p:cNvPr>
          <p:cNvSpPr/>
          <p:nvPr/>
        </p:nvSpPr>
        <p:spPr>
          <a:xfrm>
            <a:off x="1447085" y="5262320"/>
            <a:ext cx="338345" cy="1199202"/>
          </a:xfrm>
          <a:prstGeom prst="leftBrace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2E2C3E-2D52-3245-961B-CD84309A100E}"/>
              </a:ext>
            </a:extLst>
          </p:cNvPr>
          <p:cNvSpPr/>
          <p:nvPr/>
        </p:nvSpPr>
        <p:spPr>
          <a:xfrm>
            <a:off x="6849474" y="1513429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-5:   1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000 0101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5BAEE0-1507-B547-B686-ED68B9D20385}"/>
              </a:ext>
            </a:extLst>
          </p:cNvPr>
          <p:cNvSpPr/>
          <p:nvPr/>
        </p:nvSpPr>
        <p:spPr>
          <a:xfrm>
            <a:off x="6849473" y="2651425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-5: 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1111 1010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9EB6AE-AD58-4F40-89DF-E37ED53A7D0E}"/>
              </a:ext>
            </a:extLst>
          </p:cNvPr>
          <p:cNvSpPr/>
          <p:nvPr/>
        </p:nvSpPr>
        <p:spPr>
          <a:xfrm>
            <a:off x="6849472" y="3980984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-5: 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1111 1011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2D81F4-7D6D-6142-999B-A630E7221A7A}"/>
              </a:ext>
            </a:extLst>
          </p:cNvPr>
          <p:cNvSpPr/>
          <p:nvPr/>
        </p:nvSpPr>
        <p:spPr>
          <a:xfrm>
            <a:off x="6849472" y="5325044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-5:   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111 1011 </a:t>
            </a:r>
          </a:p>
        </p:txBody>
      </p:sp>
    </p:spTree>
    <p:extLst>
      <p:ext uri="{BB962C8B-B14F-4D97-AF65-F5344CB8AC3E}">
        <p14:creationId xmlns:p14="http://schemas.microsoft.com/office/powerpoint/2010/main" val="182217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C9B4695-6543-6D45-B9BA-3C0C73FCB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475" y="1324149"/>
            <a:ext cx="4523490" cy="133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C6D96C-1583-A54D-BB67-4BEB848C8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36524"/>
            <a:ext cx="7886700" cy="1325563"/>
          </a:xfrm>
        </p:spPr>
        <p:txBody>
          <a:bodyPr/>
          <a:lstStyle/>
          <a:p>
            <a:r>
              <a:rPr lang="en-US" dirty="0"/>
              <a:t>Back to arithmetic:</a:t>
            </a:r>
            <a:br>
              <a:rPr lang="en-US" dirty="0"/>
            </a:br>
            <a:r>
              <a:rPr lang="en-US" dirty="0"/>
              <a:t>Subtracting = adding a negative number!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4383B-18E2-C04C-836E-FCA81CB5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320A69-6504-C045-BB17-9DB765E44969}"/>
              </a:ext>
            </a:extLst>
          </p:cNvPr>
          <p:cNvSpPr/>
          <p:nvPr/>
        </p:nvSpPr>
        <p:spPr>
          <a:xfrm>
            <a:off x="628649" y="3467705"/>
            <a:ext cx="47979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chemeClr val="accent1"/>
                </a:solidFill>
              </a:rPr>
              <a:t>What to do with the carry?</a:t>
            </a:r>
          </a:p>
          <a:p>
            <a:r>
              <a:rPr lang="en-US" sz="2100" dirty="0">
                <a:solidFill>
                  <a:schemeClr val="accent1"/>
                </a:solidFill>
              </a:rPr>
              <a:t>Depends on the system…</a:t>
            </a:r>
          </a:p>
          <a:p>
            <a:endParaRPr lang="en-US" sz="2100" dirty="0">
              <a:solidFill>
                <a:schemeClr val="accent1"/>
              </a:solidFill>
            </a:endParaRPr>
          </a:p>
          <a:p>
            <a:r>
              <a:rPr lang="en-US" sz="2100" dirty="0">
                <a:solidFill>
                  <a:schemeClr val="accent1"/>
                </a:solidFill>
              </a:rPr>
              <a:t>With 2’s complement: discard it!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234EC62-B4C5-C147-B71C-99CEA1F1CE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49"/>
          <a:stretch/>
        </p:blipFill>
        <p:spPr bwMode="auto">
          <a:xfrm>
            <a:off x="5843589" y="3352646"/>
            <a:ext cx="1956912" cy="294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DB4A52A-4A27-BD4A-B564-BFE97E029F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4" t="-6285" r="77893" b="6285"/>
          <a:stretch/>
        </p:blipFill>
        <p:spPr bwMode="auto">
          <a:xfrm>
            <a:off x="4336763" y="3119649"/>
            <a:ext cx="1258024" cy="294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B74F574-DB0D-5646-92BE-9430F11B9FE5}"/>
              </a:ext>
            </a:extLst>
          </p:cNvPr>
          <p:cNvSpPr txBox="1">
            <a:spLocks/>
          </p:cNvSpPr>
          <p:nvPr/>
        </p:nvSpPr>
        <p:spPr>
          <a:xfrm>
            <a:off x="628650" y="5695632"/>
            <a:ext cx="7886700" cy="922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/>
                </a:solidFill>
              </a:rPr>
              <a:t>Overflow </a:t>
            </a:r>
            <a:r>
              <a:rPr lang="en-US" dirty="0">
                <a:solidFill>
                  <a:schemeClr val="accent1"/>
                </a:solidFill>
              </a:rPr>
              <a:t>occurs if and only if the addend &amp; augend have the same sign, but the output is of a different sign.</a:t>
            </a:r>
          </a:p>
          <a:p>
            <a:pPr>
              <a:buFontTx/>
              <a:buChar char="-"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6832</TotalTime>
  <Words>681</Words>
  <Application>Microsoft Macintosh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Negative Numbers</vt:lpstr>
      <vt:lpstr>Signed Magnitude</vt:lpstr>
      <vt:lpstr>One’s Complement</vt:lpstr>
      <vt:lpstr>Two’s Complement</vt:lpstr>
      <vt:lpstr>Excess 2^(m-1)</vt:lpstr>
      <vt:lpstr>Excess 2^(m-1)</vt:lpstr>
      <vt:lpstr>Example: Convert  123_10   to binary</vt:lpstr>
      <vt:lpstr>Systems to represent negative numbers      Ex: ±5</vt:lpstr>
      <vt:lpstr>Back to arithmetic: Subtracting = adding a negative number!</vt:lpstr>
      <vt:lpstr>Examples</vt:lpstr>
      <vt:lpstr>Group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7</cp:revision>
  <cp:lastPrinted>2021-08-27T16:12:24Z</cp:lastPrinted>
  <dcterms:created xsi:type="dcterms:W3CDTF">2021-08-22T21:24:08Z</dcterms:created>
  <dcterms:modified xsi:type="dcterms:W3CDTF">2021-08-29T18:33:53Z</dcterms:modified>
</cp:coreProperties>
</file>