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44" r:id="rId1"/>
  </p:sldMasterIdLst>
  <p:notesMasterIdLst>
    <p:notesMasterId r:id="rId13"/>
  </p:notesMasterIdLst>
  <p:sldIdLst>
    <p:sldId id="256" r:id="rId2"/>
    <p:sldId id="272" r:id="rId3"/>
    <p:sldId id="273" r:id="rId4"/>
    <p:sldId id="274" r:id="rId5"/>
    <p:sldId id="275" r:id="rId6"/>
    <p:sldId id="277" r:id="rId7"/>
    <p:sldId id="265" r:id="rId8"/>
    <p:sldId id="271" r:id="rId9"/>
    <p:sldId id="268" r:id="rId10"/>
    <p:sldId id="270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30"/>
    <p:restoredTop sz="94762"/>
  </p:normalViewPr>
  <p:slideViewPr>
    <p:cSldViewPr snapToGrid="0" snapToObjects="1">
      <p:cViewPr>
        <p:scale>
          <a:sx n="113" d="100"/>
          <a:sy n="113" d="100"/>
        </p:scale>
        <p:origin x="776" y="3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889B5B-3776-BE4F-868C-1B2A87EE9F55}" type="datetimeFigureOut">
              <a:rPr lang="en-US" smtClean="0"/>
              <a:t>8/27/21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797832-957E-7B43-BA87-5190060D9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060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54C76B-F481-4B46-B84D-6C9FF7B420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311C9B-4099-5C4D-8B54-9DAE6FC3CA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AE0679-A7C6-E14E-8539-DDC5D566D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85BA7-582E-2140-8013-501BE95556AB}" type="datetime1">
              <a:rPr lang="en-US" smtClean="0"/>
              <a:t>8/27/21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E12A32-FCFF-6B4F-9CC9-FD9BCD880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363EB3-7D72-DB4C-AFDE-36AAC0511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469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DD4FC3-190A-C940-894B-4AE784747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525167-94B0-8044-9E86-94CC0AF317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A4F78B-EE2D-1943-84F5-53F02ED71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2B990-0929-EA47-A12B-54F01F6A90B0}" type="datetime1">
              <a:rPr lang="en-US" smtClean="0"/>
              <a:t>8/27/21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A960DF-5DBA-994B-B183-14778DAFC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C1D950-8A20-A943-8117-A8E09CBB3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292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EF24E0-E21D-DA46-9F46-8C1C14B3A6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44F490-3917-5C43-B015-A4ADDF3398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DD93D7-A4C7-4241-ABE8-67A4C12D6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4E5D3-4781-3041-87FF-D7E5DCAFBC7E}" type="datetime1">
              <a:rPr lang="en-US" smtClean="0"/>
              <a:t>8/27/21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E15236-F98F-FB4D-A41A-FFD6F439E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66CCD7-E388-A04A-94BB-4A99D63BA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31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BA900-56CA-F94B-A7A4-1A3088954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BA6751-F811-C040-9E4E-4EA98DF94E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9085FD-0970-424E-A8A5-C682BB7EA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8F7D8-1A93-3D41-8559-FE70918A9AAA}" type="datetime1">
              <a:rPr lang="en-US" smtClean="0"/>
              <a:t>8/27/21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111FB-7852-FF47-A86B-1C4675E59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65D7C2-5A59-A34C-B9A5-D3A81A0C6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055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06947-0056-A642-818C-00ED1C27E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2DA323-644D-2643-98FF-C2EF094D17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F80BA5-5208-1941-9BE6-474710983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E26E8-A393-7B49-8DA0-1E963770F884}" type="datetime1">
              <a:rPr lang="en-US" smtClean="0"/>
              <a:t>8/27/21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20908B-8D59-C848-83B3-2361B452B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A2C1D3-42CD-A64F-85D8-E66317C48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49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DD585-19EF-054F-B7F8-A565B9B01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967AA2-8203-894A-9D0D-5156214F84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FFAA03-4301-F949-A038-AA8AE7FEA7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AEF3C7-B4C8-0C4C-A19A-049C28EAC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6EA9B-264D-914A-8790-20CEE0CB9230}" type="datetime1">
              <a:rPr lang="en-US" smtClean="0"/>
              <a:t>8/27/21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D55031-5C0B-B544-A983-0BB292641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82D867-4F31-F04F-B03D-4FBDAAD87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030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1CD11D-1D8C-C74A-8E29-2E30B69D4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6433E3-4E94-3847-BFA6-CC644CC6CD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2E07B7-4AC9-FD48-B2B4-8D4865C9CB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8D5226-1B0D-7B4C-A51D-B3D7B2C6A6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155A05E-0817-AF44-B1A3-4272264DC0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01F9DD-FE5F-F94D-94DB-EA1649A28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1738D-0276-F842-B20C-E5E003DD496D}" type="datetime1">
              <a:rPr lang="en-US" smtClean="0"/>
              <a:t>8/27/21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4B3665F-C1B9-6E43-BAF5-72F75B981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B2DA01-C01C-334C-8B07-5BB4C417A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324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48B4CA-C8E6-234B-8DB5-49995B230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8E089E-06F0-C24B-A4B1-7E4062BED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3245E-67B7-3048-B3B8-492D90AD5BC2}" type="datetime1">
              <a:rPr lang="en-US" smtClean="0"/>
              <a:t>8/27/21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150516-421F-7045-A955-C44FF99BD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2A7FF8-5841-044E-996A-5BDCD1F14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446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535543-8F30-BF45-9F03-45E21E179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E042A-A58F-D948-8267-ED87F08E420F}" type="datetime1">
              <a:rPr lang="en-US" smtClean="0"/>
              <a:t>8/27/21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55BBC4F-2AEB-9741-A167-353594E71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0F73D3-42A3-C141-9F4B-E848C49BB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005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A7B3E-370A-6247-A2C1-2CD4E3E1A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EC3033-CD8B-8941-B832-E889D39F13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586D72-1F53-5840-BA6A-4DD8D85EF0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82AE9E-548B-8842-985F-F6A9242CE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70420-CEB4-0B48-9D83-AEDCE8CCFFB1}" type="datetime1">
              <a:rPr lang="en-US" smtClean="0"/>
              <a:t>8/27/21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F37943-DC54-3C42-B6F4-562485CD2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D6FCC1-7060-EA49-8C42-2AC920450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393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B7C82-2A23-1B45-B567-83B7F4F35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33D656-0F50-AC47-80E9-C0B348DCDB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7AF622-F83D-ED45-865E-F241EAB371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0D394F-E5F9-C34A-ADFE-172CCC004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9F5B9-DE07-F440-8F4A-1B96236D1422}" type="datetime1">
              <a:rPr lang="en-US" smtClean="0"/>
              <a:t>8/27/21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041C22-92DF-824D-8312-CB7416A7A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18C75B-DBAA-D241-8A76-997FDA2D7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204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6C0006-094F-B34E-A95E-B763B8B3D3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362515-B95B-CA46-862A-B286B96E06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25C914-234E-1344-B41B-2B445D82AA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915F45-6A6C-A54C-AFFB-D90B9D92EE06}" type="datetime1">
              <a:rPr lang="en-US" smtClean="0"/>
              <a:t>8/27/21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F44F4D-6A38-ED4E-A5EA-E53C2C10D0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349903-ED0B-4744-946C-AE382CD415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154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7C7AE-A8E6-8C4C-8712-40D0769943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2448766"/>
            <a:ext cx="6858000" cy="2387600"/>
          </a:xfrm>
        </p:spPr>
        <p:txBody>
          <a:bodyPr/>
          <a:lstStyle/>
          <a:p>
            <a:r>
              <a:rPr lang="en-US" dirty="0"/>
              <a:t>Negative Numbers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ubtitle 2">
                <a:extLst>
                  <a:ext uri="{FF2B5EF4-FFF2-40B4-BE49-F238E27FC236}">
                    <a16:creationId xmlns:a16="http://schemas.microsoft.com/office/drawing/2014/main" id="{D16B6723-E89C-E44A-B50B-6AA9CE93756E}"/>
                  </a:ext>
                </a:extLst>
              </p:cNvPr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1143000" y="4972050"/>
                <a:ext cx="6858000" cy="1885950"/>
              </a:xfrm>
            </p:spPr>
            <p:txBody>
              <a:bodyPr>
                <a:normAutofit/>
              </a:bodyPr>
              <a:lstStyle/>
              <a:p>
                <a:r>
                  <a:rPr lang="en-US" dirty="0">
                    <a:solidFill>
                      <a:schemeClr val="accent1"/>
                    </a:solidFill>
                  </a:rPr>
                  <a:t>Appendix A</a:t>
                </a:r>
              </a:p>
              <a:p>
                <a:r>
                  <a:rPr lang="en-US" dirty="0"/>
                  <a:t>Signed magnitude</a:t>
                </a:r>
              </a:p>
              <a:p>
                <a:r>
                  <a:rPr lang="en-US" dirty="0"/>
                  <a:t>One’s complement</a:t>
                </a:r>
              </a:p>
              <a:p>
                <a:r>
                  <a:rPr lang="en-US" dirty="0"/>
                  <a:t>Two’s complement</a:t>
                </a:r>
              </a:p>
              <a:p>
                <a:r>
                  <a:rPr lang="en-US" dirty="0"/>
                  <a:t>Excess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Subtitle 2">
                <a:extLst>
                  <a:ext uri="{FF2B5EF4-FFF2-40B4-BE49-F238E27FC236}">
                    <a16:creationId xmlns:a16="http://schemas.microsoft.com/office/drawing/2014/main" id="{D16B6723-E89C-E44A-B50B-6AA9CE93756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1143000" y="4972050"/>
                <a:ext cx="6858000" cy="1885950"/>
              </a:xfrm>
              <a:blipFill>
                <a:blip r:embed="rId2"/>
                <a:stretch>
                  <a:fillRect t="-26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 descr="A picture containing diagram&#10;&#10;Description automatically generated">
            <a:extLst>
              <a:ext uri="{FF2B5EF4-FFF2-40B4-BE49-F238E27FC236}">
                <a16:creationId xmlns:a16="http://schemas.microsoft.com/office/drawing/2014/main" id="{1D30ED0B-95A9-F441-8626-215E103BCC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6013" y="466630"/>
            <a:ext cx="4600575" cy="3325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07179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3377D-1A25-2549-97CD-816059A7D7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06929"/>
          </a:xfrm>
        </p:spPr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8945D5-F9E3-544B-B80B-579B051B5B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98179"/>
            <a:ext cx="8172450" cy="90208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Perform the following calculations on 8-bit two’s complement numbers.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DB3F80-144B-D741-B954-28B9B724D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10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220ADAA-8462-C544-9A25-77C11ED9B928}"/>
              </a:ext>
            </a:extLst>
          </p:cNvPr>
          <p:cNvSpPr/>
          <p:nvPr/>
        </p:nvSpPr>
        <p:spPr>
          <a:xfrm>
            <a:off x="888294" y="2299097"/>
            <a:ext cx="357187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   0010 1101</a:t>
            </a:r>
          </a:p>
          <a:p>
            <a:r>
              <a:rPr lang="en-US" sz="2400" dirty="0"/>
              <a:t>+ </a:t>
            </a:r>
            <a:r>
              <a:rPr lang="en-US" sz="2400" u="sng" dirty="0"/>
              <a:t>0110 1111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2A7C9D1-F0A6-0B4E-A58E-5A24DB107AF8}"/>
              </a:ext>
            </a:extLst>
          </p:cNvPr>
          <p:cNvSpPr/>
          <p:nvPr/>
        </p:nvSpPr>
        <p:spPr>
          <a:xfrm>
            <a:off x="3538450" y="2299097"/>
            <a:ext cx="357187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   1111 1111</a:t>
            </a:r>
          </a:p>
          <a:p>
            <a:r>
              <a:rPr lang="en-US" sz="2400" dirty="0"/>
              <a:t>+ </a:t>
            </a:r>
            <a:r>
              <a:rPr lang="en-US" sz="2400" u="sng" dirty="0"/>
              <a:t>1111 1111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B34281B-ACDE-5A4D-8165-6BD0E1CFBE35}"/>
              </a:ext>
            </a:extLst>
          </p:cNvPr>
          <p:cNvSpPr/>
          <p:nvPr/>
        </p:nvSpPr>
        <p:spPr>
          <a:xfrm>
            <a:off x="6188606" y="2299098"/>
            <a:ext cx="357187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   0000 0000</a:t>
            </a:r>
          </a:p>
          <a:p>
            <a:r>
              <a:rPr lang="en-US" sz="2400" dirty="0"/>
              <a:t>-  </a:t>
            </a:r>
            <a:r>
              <a:rPr lang="en-US" sz="2400" u="sng" dirty="0"/>
              <a:t>1111 1111</a:t>
            </a:r>
          </a:p>
        </p:txBody>
      </p:sp>
    </p:spTree>
    <p:extLst>
      <p:ext uri="{BB962C8B-B14F-4D97-AF65-F5344CB8AC3E}">
        <p14:creationId xmlns:p14="http://schemas.microsoft.com/office/powerpoint/2010/main" val="2197085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6F2146-5C49-4248-8ED6-BFA42089C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1F1AB5-60B0-0547-AB66-BB351FB24F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Convert the following to 8-bit two’s complement:</a:t>
            </a:r>
          </a:p>
          <a:p>
            <a:pPr marL="0" indent="0">
              <a:buNone/>
            </a:pPr>
            <a:r>
              <a:rPr lang="en-US" dirty="0"/>
              <a:t>+80</a:t>
            </a:r>
          </a:p>
          <a:p>
            <a:pPr marL="0" indent="0">
              <a:buNone/>
            </a:pPr>
            <a:r>
              <a:rPr lang="en-US" dirty="0"/>
              <a:t>- 40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Subtraction by two’s complement:</a:t>
            </a:r>
            <a:r>
              <a:rPr lang="en-US" dirty="0"/>
              <a:t> To perform binary subtraction, we can convert the subtrahend (the number being subtracted) to its two’s complement and then </a:t>
            </a:r>
            <a:r>
              <a:rPr lang="en-US" b="1" dirty="0"/>
              <a:t>add</a:t>
            </a:r>
            <a:r>
              <a:rPr lang="en-US" dirty="0"/>
              <a:t> it to the minuend (the number being subtracted from). Perform the following subtraction by converting the numbers to 8-bit binary and then follow this method. Show all your steps to </a:t>
            </a:r>
            <a:r>
              <a:rPr lang="en-US" b="1" dirty="0"/>
              <a:t>compute 80 - 40.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008A07-9258-7B48-BDA4-7211836EF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702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iagram, venn diagram&#10;&#10;Description automatically generated">
            <a:extLst>
              <a:ext uri="{FF2B5EF4-FFF2-40B4-BE49-F238E27FC236}">
                <a16:creationId xmlns:a16="http://schemas.microsoft.com/office/drawing/2014/main" id="{6A49A584-D7F7-9C40-AB74-EE814ADE1A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2765" y="46557"/>
            <a:ext cx="4561236" cy="31036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35C404F-499E-ED4E-A731-E7553EF3D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256"/>
            <a:ext cx="7886700" cy="1095842"/>
          </a:xfrm>
        </p:spPr>
        <p:txBody>
          <a:bodyPr/>
          <a:lstStyle/>
          <a:p>
            <a:r>
              <a:rPr lang="en-US" dirty="0"/>
              <a:t>Signed Magnitude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840D3C-9279-AB4A-A039-C4E675DBB7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14098"/>
            <a:ext cx="7886700" cy="5062865"/>
          </a:xfrm>
        </p:spPr>
        <p:txBody>
          <a:bodyPr>
            <a:normAutofit/>
          </a:bodyPr>
          <a:lstStyle/>
          <a:p>
            <a:r>
              <a:rPr lang="en-US" dirty="0"/>
              <a:t>Leftmost bit is the sign bit (0=+, 1=-)</a:t>
            </a:r>
          </a:p>
          <a:p>
            <a:r>
              <a:rPr lang="en-US" dirty="0"/>
              <a:t>Remaining bits hold absolute magnitude</a:t>
            </a:r>
          </a:p>
          <a:p>
            <a:r>
              <a:rPr lang="en-US" i="1" dirty="0"/>
              <a:t>Negate</a:t>
            </a:r>
            <a:r>
              <a:rPr lang="en-US" dirty="0"/>
              <a:t>: swap sign bit</a:t>
            </a:r>
          </a:p>
          <a:p>
            <a:pPr marL="0" indent="0">
              <a:buNone/>
            </a:pPr>
            <a:endParaRPr lang="en-US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u="sng" dirty="0">
                <a:solidFill>
                  <a:schemeClr val="accent6">
                    <a:lumMod val="75000"/>
                  </a:schemeClr>
                </a:solidFill>
              </a:rPr>
              <a:t>Examples of negation in signed magnitude:</a:t>
            </a:r>
          </a:p>
          <a:p>
            <a:pPr marL="0" indent="0">
              <a:buNone/>
            </a:pPr>
            <a:endParaRPr lang="en-US" u="sng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dirty="0"/>
              <a:t>+5     is  0000 0101             -5   is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dirty="0"/>
              <a:t>+65   is  0100 0001             -65 is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0135FC-3819-0F4E-B2A0-472CC9011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2</a:t>
            </a:fld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1C1678C4-9655-8948-B213-7FF9EF869A74}"/>
              </a:ext>
            </a:extLst>
          </p:cNvPr>
          <p:cNvSpPr txBox="1">
            <a:spLocks/>
          </p:cNvSpPr>
          <p:nvPr/>
        </p:nvSpPr>
        <p:spPr>
          <a:xfrm>
            <a:off x="6066768" y="3329644"/>
            <a:ext cx="2839764" cy="17827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3395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5C404F-499E-ED4E-A731-E7553EF3D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256"/>
            <a:ext cx="7886700" cy="1095842"/>
          </a:xfrm>
        </p:spPr>
        <p:txBody>
          <a:bodyPr/>
          <a:lstStyle/>
          <a:p>
            <a:r>
              <a:rPr lang="en-US" dirty="0"/>
              <a:t>One’s Complement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840D3C-9279-AB4A-A039-C4E675DBB7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14098"/>
            <a:ext cx="7886700" cy="5062865"/>
          </a:xfrm>
        </p:spPr>
        <p:txBody>
          <a:bodyPr>
            <a:normAutofit/>
          </a:bodyPr>
          <a:lstStyle/>
          <a:p>
            <a:r>
              <a:rPr lang="en-US" dirty="0"/>
              <a:t>Leftmost bit is the sign bit (0=+, 1=-)</a:t>
            </a:r>
          </a:p>
          <a:p>
            <a:r>
              <a:rPr lang="en-US" i="1" dirty="0"/>
              <a:t>Negate</a:t>
            </a:r>
            <a:r>
              <a:rPr lang="en-US" dirty="0"/>
              <a:t>: swap </a:t>
            </a:r>
            <a:r>
              <a:rPr lang="en-US" b="1" dirty="0"/>
              <a:t>all</a:t>
            </a:r>
            <a:r>
              <a:rPr lang="en-US" dirty="0"/>
              <a:t> bits</a:t>
            </a:r>
            <a:endParaRPr lang="en-US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u="sng" dirty="0">
                <a:solidFill>
                  <a:schemeClr val="accent6">
                    <a:lumMod val="75000"/>
                  </a:schemeClr>
                </a:solidFill>
              </a:rPr>
              <a:t>Examples of negation in one’s complement:</a:t>
            </a:r>
          </a:p>
          <a:p>
            <a:pPr marL="0" indent="0">
              <a:buNone/>
            </a:pPr>
            <a:endParaRPr lang="en-US" u="sng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dirty="0"/>
              <a:t>+5     is  0000 0101             -5   is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dirty="0"/>
              <a:t>+65   is  0100 0001             -65 is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0135FC-3819-0F4E-B2A0-472CC9011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3</a:t>
            </a:fld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1C1678C4-9655-8948-B213-7FF9EF869A74}"/>
              </a:ext>
            </a:extLst>
          </p:cNvPr>
          <p:cNvSpPr txBox="1">
            <a:spLocks/>
          </p:cNvSpPr>
          <p:nvPr/>
        </p:nvSpPr>
        <p:spPr>
          <a:xfrm>
            <a:off x="6066768" y="3329644"/>
            <a:ext cx="2839764" cy="17827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6" name="Picture 5" descr="Diagram&#10;&#10;Description automatically generated">
            <a:extLst>
              <a:ext uri="{FF2B5EF4-FFF2-40B4-BE49-F238E27FC236}">
                <a16:creationId xmlns:a16="http://schemas.microsoft.com/office/drawing/2014/main" id="{05CD9815-8283-334E-912B-13F96BF278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6896" y="-1"/>
            <a:ext cx="4257104" cy="3150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6049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iagram&#10;&#10;Description automatically generated">
            <a:extLst>
              <a:ext uri="{FF2B5EF4-FFF2-40B4-BE49-F238E27FC236}">
                <a16:creationId xmlns:a16="http://schemas.microsoft.com/office/drawing/2014/main" id="{699040F4-CF74-F24C-A5A4-B2A778E295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43475" y="18256"/>
            <a:ext cx="4200525" cy="318482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35C404F-499E-ED4E-A731-E7553EF3D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256"/>
            <a:ext cx="7886700" cy="1095842"/>
          </a:xfrm>
        </p:spPr>
        <p:txBody>
          <a:bodyPr/>
          <a:lstStyle/>
          <a:p>
            <a:r>
              <a:rPr lang="en-US" dirty="0"/>
              <a:t>Two’s Complement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840D3C-9279-AB4A-A039-C4E675DBB7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14098"/>
            <a:ext cx="7886700" cy="5062865"/>
          </a:xfrm>
        </p:spPr>
        <p:txBody>
          <a:bodyPr>
            <a:normAutofit/>
          </a:bodyPr>
          <a:lstStyle/>
          <a:p>
            <a:r>
              <a:rPr lang="en-US" dirty="0"/>
              <a:t>Leftmost bit is the sign bit (0=+, 1=-)</a:t>
            </a:r>
          </a:p>
          <a:p>
            <a:r>
              <a:rPr lang="en-US" i="1" dirty="0"/>
              <a:t>Negate</a:t>
            </a:r>
            <a:r>
              <a:rPr lang="en-US" dirty="0"/>
              <a:t>: swap all bits</a:t>
            </a:r>
            <a:br>
              <a:rPr lang="en-US" dirty="0"/>
            </a:br>
            <a:r>
              <a:rPr lang="en-US" dirty="0"/>
              <a:t>THEN add one to result</a:t>
            </a:r>
          </a:p>
          <a:p>
            <a:pPr marL="0" indent="0">
              <a:buNone/>
            </a:pPr>
            <a:endParaRPr lang="en-US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u="sng" dirty="0">
                <a:solidFill>
                  <a:schemeClr val="accent6">
                    <a:lumMod val="75000"/>
                  </a:schemeClr>
                </a:solidFill>
              </a:rPr>
              <a:t>Examples of negation in two’s complement:</a:t>
            </a:r>
          </a:p>
          <a:p>
            <a:pPr marL="0" indent="0">
              <a:buNone/>
            </a:pPr>
            <a:endParaRPr lang="en-US" u="sng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dirty="0"/>
              <a:t>+5     is  0000 0101             -5   is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dirty="0"/>
              <a:t>+65   is  0100 0001             -65 is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0135FC-3819-0F4E-B2A0-472CC9011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4</a:t>
            </a:fld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1C1678C4-9655-8948-B213-7FF9EF869A74}"/>
              </a:ext>
            </a:extLst>
          </p:cNvPr>
          <p:cNvSpPr txBox="1">
            <a:spLocks/>
          </p:cNvSpPr>
          <p:nvPr/>
        </p:nvSpPr>
        <p:spPr>
          <a:xfrm>
            <a:off x="6066768" y="3329644"/>
            <a:ext cx="2839764" cy="17827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4140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iagram&#10;&#10;Description automatically generated">
            <a:extLst>
              <a:ext uri="{FF2B5EF4-FFF2-40B4-BE49-F238E27FC236}">
                <a16:creationId xmlns:a16="http://schemas.microsoft.com/office/drawing/2014/main" id="{EDE9D6F7-B02F-9740-B711-CF36028DC8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6300" y="18256"/>
            <a:ext cx="4457700" cy="3370456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035C404F-499E-ED4E-A731-E7553EF3DAFF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628650" y="18256"/>
                <a:ext cx="7886700" cy="1095842"/>
              </a:xfrm>
            </p:spPr>
            <p:txBody>
              <a:bodyPr/>
              <a:lstStyle/>
              <a:p>
                <a:r>
                  <a:rPr lang="en-US" dirty="0">
                    <a:solidFill>
                      <a:schemeClr val="tx1"/>
                    </a:solidFill>
                  </a:rPr>
                  <a:t>Excess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035C404F-499E-ED4E-A731-E7553EF3DAF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628650" y="18256"/>
                <a:ext cx="7886700" cy="1095842"/>
              </a:xfrm>
              <a:blipFill>
                <a:blip r:embed="rId3"/>
                <a:stretch>
                  <a:fillRect l="-20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E840D3C-9279-AB4A-A039-C4E675DBB77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50" y="1114098"/>
                <a:ext cx="7886700" cy="5454868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Represent an m-bit number as</a:t>
                </a:r>
                <a:br>
                  <a:rPr lang="en-US" dirty="0"/>
                </a:br>
                <a:r>
                  <a:rPr lang="en-US" dirty="0"/>
                  <a:t>sum of itself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US" dirty="0"/>
              </a:p>
              <a:p>
                <a:r>
                  <a:rPr lang="en-US" dirty="0"/>
                  <a:t>Ex: when m=8, it is called excess 128</a:t>
                </a:r>
              </a:p>
              <a:p>
                <a:pPr marL="0" indent="0">
                  <a:buNone/>
                </a:pPr>
                <a:endParaRPr lang="en-US" b="1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endParaRPr lang="en-US" b="1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en-US" u="sng" dirty="0">
                    <a:solidFill>
                      <a:schemeClr val="accent6">
                        <a:lumMod val="75000"/>
                      </a:schemeClr>
                    </a:solidFill>
                  </a:rPr>
                  <a:t>Examples of excess 128 notation:</a:t>
                </a:r>
              </a:p>
              <a:p>
                <a:pPr marL="0" indent="0">
                  <a:buNone/>
                </a:pPr>
                <a:endParaRPr lang="en-US" u="sng" dirty="0">
                  <a:solidFill>
                    <a:schemeClr val="accent6">
                      <a:lumMod val="75000"/>
                    </a:schemeClr>
                  </a:solidFill>
                </a:endParaRPr>
              </a:p>
              <a:p>
                <a:pPr marL="0" indent="0">
                  <a:buNone/>
                </a:pPr>
                <a:r>
                  <a:rPr lang="en-US" dirty="0"/>
                  <a:t>+5     is   </a:t>
                </a:r>
                <a:r>
                  <a:rPr lang="en-US" b="1" dirty="0">
                    <a:solidFill>
                      <a:schemeClr val="accent6">
                        <a:lumMod val="50000"/>
                      </a:schemeClr>
                    </a:solidFill>
                  </a:rPr>
                  <a:t>1000 0101</a:t>
                </a:r>
                <a:r>
                  <a:rPr lang="en-US" dirty="0">
                    <a:solidFill>
                      <a:schemeClr val="accent6">
                        <a:lumMod val="50000"/>
                      </a:schemeClr>
                    </a:solidFill>
                  </a:rPr>
                  <a:t>               </a:t>
                </a:r>
                <a:r>
                  <a:rPr lang="en-US" dirty="0"/>
                  <a:t>-5   is     </a:t>
                </a:r>
                <a:r>
                  <a:rPr lang="en-US" dirty="0">
                    <a:solidFill>
                      <a:schemeClr val="accent6">
                        <a:lumMod val="50000"/>
                      </a:schemeClr>
                    </a:solidFill>
                  </a:rPr>
                  <a:t>0111 1011</a:t>
                </a:r>
                <a:endParaRPr lang="en-US" b="1" dirty="0">
                  <a:solidFill>
                    <a:schemeClr val="accent6">
                      <a:lumMod val="50000"/>
                    </a:schemeClr>
                  </a:solidFill>
                </a:endParaRPr>
              </a:p>
              <a:p>
                <a:pPr marL="0" indent="0">
                  <a:buNone/>
                </a:pPr>
                <a:r>
                  <a:rPr lang="en-US" dirty="0">
                    <a:solidFill>
                      <a:schemeClr val="bg2">
                        <a:lumMod val="25000"/>
                      </a:schemeClr>
                    </a:solidFill>
                  </a:rPr>
                  <a:t>(5 + 128) = </a:t>
                </a:r>
                <a:r>
                  <a:rPr lang="en-US" dirty="0">
                    <a:solidFill>
                      <a:schemeClr val="accent6">
                        <a:lumMod val="50000"/>
                      </a:schemeClr>
                    </a:solidFill>
                  </a:rPr>
                  <a:t>133                       </a:t>
                </a:r>
                <a:r>
                  <a:rPr lang="en-US" dirty="0">
                    <a:solidFill>
                      <a:schemeClr val="bg2">
                        <a:lumMod val="25000"/>
                      </a:schemeClr>
                    </a:solidFill>
                  </a:rPr>
                  <a:t>(-5 + 128) = </a:t>
                </a:r>
                <a:r>
                  <a:rPr lang="en-US" dirty="0">
                    <a:solidFill>
                      <a:schemeClr val="accent6">
                        <a:lumMod val="50000"/>
                      </a:schemeClr>
                    </a:solidFill>
                  </a:rPr>
                  <a:t>123</a:t>
                </a:r>
              </a:p>
              <a:p>
                <a:pPr marL="0" indent="0">
                  <a:buNone/>
                </a:pPr>
                <a:endParaRPr lang="en-US" b="1" dirty="0"/>
              </a:p>
              <a:p>
                <a:pPr marL="0" indent="0">
                  <a:buNone/>
                </a:pPr>
                <a:r>
                  <a:rPr lang="en-US" dirty="0"/>
                  <a:t>+65   is  </a:t>
                </a:r>
                <a:r>
                  <a:rPr lang="en-US" dirty="0">
                    <a:solidFill>
                      <a:schemeClr val="accent6">
                        <a:lumMod val="50000"/>
                      </a:schemeClr>
                    </a:solidFill>
                  </a:rPr>
                  <a:t> </a:t>
                </a:r>
                <a:r>
                  <a:rPr lang="en-US" b="1" dirty="0">
                    <a:solidFill>
                      <a:schemeClr val="accent6">
                        <a:lumMod val="50000"/>
                      </a:schemeClr>
                    </a:solidFill>
                  </a:rPr>
                  <a:t>1100 0001   </a:t>
                </a:r>
                <a:r>
                  <a:rPr lang="en-US" b="1" dirty="0"/>
                  <a:t>            </a:t>
                </a:r>
                <a:r>
                  <a:rPr lang="en-US" dirty="0"/>
                  <a:t>-65   is   </a:t>
                </a:r>
                <a:r>
                  <a:rPr lang="en-US" dirty="0">
                    <a:solidFill>
                      <a:schemeClr val="accent6">
                        <a:lumMod val="50000"/>
                      </a:schemeClr>
                    </a:solidFill>
                  </a:rPr>
                  <a:t>0011 1111</a:t>
                </a:r>
              </a:p>
              <a:p>
                <a:pPr marL="0" indent="0">
                  <a:buNone/>
                </a:pPr>
                <a:r>
                  <a:rPr lang="en-US" dirty="0">
                    <a:solidFill>
                      <a:schemeClr val="bg2">
                        <a:lumMod val="25000"/>
                      </a:schemeClr>
                    </a:solidFill>
                  </a:rPr>
                  <a:t>(65 + 128) = </a:t>
                </a:r>
                <a:r>
                  <a:rPr lang="en-US" dirty="0">
                    <a:solidFill>
                      <a:schemeClr val="accent6">
                        <a:lumMod val="50000"/>
                      </a:schemeClr>
                    </a:solidFill>
                  </a:rPr>
                  <a:t>193                     </a:t>
                </a:r>
                <a:r>
                  <a:rPr lang="en-US" dirty="0">
                    <a:solidFill>
                      <a:schemeClr val="bg2">
                        <a:lumMod val="25000"/>
                      </a:schemeClr>
                    </a:solidFill>
                  </a:rPr>
                  <a:t>(-65 + 128) = </a:t>
                </a:r>
                <a:r>
                  <a:rPr lang="en-US" dirty="0">
                    <a:solidFill>
                      <a:schemeClr val="accent6">
                        <a:lumMod val="50000"/>
                      </a:schemeClr>
                    </a:solidFill>
                  </a:rPr>
                  <a:t>63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E840D3C-9279-AB4A-A039-C4E675DBB77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114098"/>
                <a:ext cx="7886700" cy="5454868"/>
              </a:xfrm>
              <a:blipFill>
                <a:blip r:embed="rId4"/>
                <a:stretch>
                  <a:fillRect l="-804" t="-13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0135FC-3819-0F4E-B2A0-472CC9011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5</a:t>
            </a:fld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1C1678C4-9655-8948-B213-7FF9EF869A74}"/>
              </a:ext>
            </a:extLst>
          </p:cNvPr>
          <p:cNvSpPr txBox="1">
            <a:spLocks/>
          </p:cNvSpPr>
          <p:nvPr/>
        </p:nvSpPr>
        <p:spPr>
          <a:xfrm>
            <a:off x="6066768" y="3059057"/>
            <a:ext cx="2839764" cy="17827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20209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iagram&#10;&#10;Description automatically generated">
            <a:extLst>
              <a:ext uri="{FF2B5EF4-FFF2-40B4-BE49-F238E27FC236}">
                <a16:creationId xmlns:a16="http://schemas.microsoft.com/office/drawing/2014/main" id="{EDE9D6F7-B02F-9740-B711-CF36028DC8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6300" y="18256"/>
            <a:ext cx="4457700" cy="3370456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035C404F-499E-ED4E-A731-E7553EF3DAFF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628650" y="18256"/>
                <a:ext cx="7886700" cy="1095842"/>
              </a:xfrm>
            </p:spPr>
            <p:txBody>
              <a:bodyPr/>
              <a:lstStyle/>
              <a:p>
                <a:r>
                  <a:rPr lang="en-US" dirty="0">
                    <a:solidFill>
                      <a:schemeClr val="tx1"/>
                    </a:solidFill>
                  </a:rPr>
                  <a:t>Excess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035C404F-499E-ED4E-A731-E7553EF3DAF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628650" y="18256"/>
                <a:ext cx="7886700" cy="1095842"/>
              </a:xfrm>
              <a:blipFill>
                <a:blip r:embed="rId3"/>
                <a:stretch>
                  <a:fillRect l="-20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E840D3C-9279-AB4A-A039-C4E675DBB77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50" y="1114098"/>
                <a:ext cx="7886700" cy="5454868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Represent an m-bit number as</a:t>
                </a:r>
                <a:br>
                  <a:rPr lang="en-US" dirty="0"/>
                </a:br>
                <a:r>
                  <a:rPr lang="en-US" dirty="0"/>
                  <a:t>sum of itself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US" dirty="0"/>
              </a:p>
              <a:p>
                <a:r>
                  <a:rPr lang="en-US" dirty="0"/>
                  <a:t>Ex: when m=8, it is called excess 128</a:t>
                </a:r>
              </a:p>
              <a:p>
                <a:pPr marL="0" indent="0">
                  <a:buNone/>
                </a:pPr>
                <a:endParaRPr lang="en-US" b="1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endParaRPr lang="en-US" b="1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en-US" u="sng" dirty="0">
                    <a:solidFill>
                      <a:schemeClr val="accent6">
                        <a:lumMod val="75000"/>
                      </a:schemeClr>
                    </a:solidFill>
                  </a:rPr>
                  <a:t>Examples of excess 128 notation:</a:t>
                </a:r>
              </a:p>
              <a:p>
                <a:pPr marL="0" indent="0">
                  <a:buNone/>
                </a:pPr>
                <a:endParaRPr lang="en-US" u="sng" dirty="0">
                  <a:solidFill>
                    <a:schemeClr val="accent6">
                      <a:lumMod val="75000"/>
                    </a:schemeClr>
                  </a:solidFill>
                </a:endParaRPr>
              </a:p>
              <a:p>
                <a:pPr marL="0" indent="0">
                  <a:buNone/>
                </a:pPr>
                <a:r>
                  <a:rPr lang="en-US" dirty="0"/>
                  <a:t>+5     is   </a:t>
                </a:r>
                <a:r>
                  <a:rPr lang="en-US" b="1" dirty="0">
                    <a:solidFill>
                      <a:schemeClr val="accent6">
                        <a:lumMod val="50000"/>
                      </a:schemeClr>
                    </a:solidFill>
                  </a:rPr>
                  <a:t>1000 0101</a:t>
                </a:r>
                <a:r>
                  <a:rPr lang="en-US" dirty="0">
                    <a:solidFill>
                      <a:schemeClr val="accent6">
                        <a:lumMod val="50000"/>
                      </a:schemeClr>
                    </a:solidFill>
                  </a:rPr>
                  <a:t>               </a:t>
                </a:r>
                <a:r>
                  <a:rPr lang="en-US" dirty="0"/>
                  <a:t>-5   is     </a:t>
                </a:r>
                <a:r>
                  <a:rPr lang="en-US" dirty="0">
                    <a:solidFill>
                      <a:schemeClr val="accent6">
                        <a:lumMod val="50000"/>
                      </a:schemeClr>
                    </a:solidFill>
                  </a:rPr>
                  <a:t>0111 1011</a:t>
                </a:r>
                <a:endParaRPr lang="en-US" b="1" dirty="0">
                  <a:solidFill>
                    <a:schemeClr val="accent6">
                      <a:lumMod val="50000"/>
                    </a:schemeClr>
                  </a:solidFill>
                </a:endParaRPr>
              </a:p>
              <a:p>
                <a:pPr marL="0" indent="0">
                  <a:buNone/>
                </a:pPr>
                <a:r>
                  <a:rPr lang="en-US" dirty="0">
                    <a:solidFill>
                      <a:schemeClr val="bg2">
                        <a:lumMod val="25000"/>
                      </a:schemeClr>
                    </a:solidFill>
                  </a:rPr>
                  <a:t>(5 + 128) = </a:t>
                </a:r>
                <a:r>
                  <a:rPr lang="en-US" dirty="0">
                    <a:solidFill>
                      <a:schemeClr val="accent6">
                        <a:lumMod val="50000"/>
                      </a:schemeClr>
                    </a:solidFill>
                  </a:rPr>
                  <a:t>133                       </a:t>
                </a:r>
                <a:r>
                  <a:rPr lang="en-US" dirty="0">
                    <a:solidFill>
                      <a:schemeClr val="bg2">
                        <a:lumMod val="25000"/>
                      </a:schemeClr>
                    </a:solidFill>
                  </a:rPr>
                  <a:t>(-5 + 128) = </a:t>
                </a:r>
                <a:r>
                  <a:rPr lang="en-US" dirty="0">
                    <a:solidFill>
                      <a:schemeClr val="accent6">
                        <a:lumMod val="50000"/>
                      </a:schemeClr>
                    </a:solidFill>
                  </a:rPr>
                  <a:t>123</a:t>
                </a:r>
              </a:p>
              <a:p>
                <a:pPr marL="0" indent="0">
                  <a:buNone/>
                </a:pPr>
                <a:endParaRPr lang="en-US" b="1" dirty="0"/>
              </a:p>
              <a:p>
                <a:pPr marL="0" indent="0">
                  <a:buNone/>
                </a:pPr>
                <a:r>
                  <a:rPr lang="en-US" dirty="0"/>
                  <a:t>+65   is  </a:t>
                </a:r>
                <a:r>
                  <a:rPr lang="en-US" dirty="0">
                    <a:solidFill>
                      <a:schemeClr val="accent6">
                        <a:lumMod val="50000"/>
                      </a:schemeClr>
                    </a:solidFill>
                  </a:rPr>
                  <a:t> </a:t>
                </a:r>
                <a:r>
                  <a:rPr lang="en-US" b="1" dirty="0">
                    <a:solidFill>
                      <a:schemeClr val="accent6">
                        <a:lumMod val="50000"/>
                      </a:schemeClr>
                    </a:solidFill>
                  </a:rPr>
                  <a:t>1100 0001   </a:t>
                </a:r>
                <a:r>
                  <a:rPr lang="en-US" b="1" dirty="0"/>
                  <a:t>            </a:t>
                </a:r>
                <a:r>
                  <a:rPr lang="en-US" dirty="0"/>
                  <a:t>-65   is   </a:t>
                </a:r>
                <a:r>
                  <a:rPr lang="en-US" dirty="0">
                    <a:solidFill>
                      <a:schemeClr val="accent6">
                        <a:lumMod val="50000"/>
                      </a:schemeClr>
                    </a:solidFill>
                  </a:rPr>
                  <a:t>0011 1111</a:t>
                </a:r>
              </a:p>
              <a:p>
                <a:pPr marL="0" indent="0">
                  <a:buNone/>
                </a:pPr>
                <a:r>
                  <a:rPr lang="en-US" dirty="0">
                    <a:solidFill>
                      <a:schemeClr val="bg2">
                        <a:lumMod val="25000"/>
                      </a:schemeClr>
                    </a:solidFill>
                  </a:rPr>
                  <a:t>(65 + 128) = </a:t>
                </a:r>
                <a:r>
                  <a:rPr lang="en-US" dirty="0">
                    <a:solidFill>
                      <a:schemeClr val="accent6">
                        <a:lumMod val="50000"/>
                      </a:schemeClr>
                    </a:solidFill>
                  </a:rPr>
                  <a:t>193                     </a:t>
                </a:r>
                <a:r>
                  <a:rPr lang="en-US" dirty="0">
                    <a:solidFill>
                      <a:schemeClr val="bg2">
                        <a:lumMod val="25000"/>
                      </a:schemeClr>
                    </a:solidFill>
                  </a:rPr>
                  <a:t>(-65 + 128) = </a:t>
                </a:r>
                <a:r>
                  <a:rPr lang="en-US" dirty="0">
                    <a:solidFill>
                      <a:schemeClr val="accent6">
                        <a:lumMod val="50000"/>
                      </a:schemeClr>
                    </a:solidFill>
                  </a:rPr>
                  <a:t>63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E840D3C-9279-AB4A-A039-C4E675DBB77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114098"/>
                <a:ext cx="7886700" cy="5454868"/>
              </a:xfrm>
              <a:blipFill>
                <a:blip r:embed="rId4"/>
                <a:stretch>
                  <a:fillRect l="-804" t="-13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0135FC-3819-0F4E-B2A0-472CC9011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6</a:t>
            </a:fld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1C1678C4-9655-8948-B213-7FF9EF869A74}"/>
              </a:ext>
            </a:extLst>
          </p:cNvPr>
          <p:cNvSpPr txBox="1">
            <a:spLocks/>
          </p:cNvSpPr>
          <p:nvPr/>
        </p:nvSpPr>
        <p:spPr>
          <a:xfrm>
            <a:off x="6066768" y="3059057"/>
            <a:ext cx="2839764" cy="17827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E796F815-0094-3647-A6AE-841CC74A85B1}"/>
              </a:ext>
            </a:extLst>
          </p:cNvPr>
          <p:cNvSpPr/>
          <p:nvPr/>
        </p:nvSpPr>
        <p:spPr>
          <a:xfrm>
            <a:off x="3456590" y="3659599"/>
            <a:ext cx="2556313" cy="890752"/>
          </a:xfrm>
          <a:prstGeom prst="round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CB440C25-9A21-C644-AF75-E3A13323DF32}"/>
              </a:ext>
            </a:extLst>
          </p:cNvPr>
          <p:cNvSpPr txBox="1">
            <a:spLocks/>
          </p:cNvSpPr>
          <p:nvPr/>
        </p:nvSpPr>
        <p:spPr>
          <a:xfrm>
            <a:off x="6189279" y="3746640"/>
            <a:ext cx="2663388" cy="10983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solidFill>
                  <a:schemeClr val="accent1"/>
                </a:solidFill>
              </a:rPr>
              <a:t>Question:</a:t>
            </a:r>
            <a:r>
              <a:rPr lang="en-US" dirty="0">
                <a:solidFill>
                  <a:schemeClr val="accent1"/>
                </a:solidFill>
              </a:rPr>
              <a:t> How would we convert 123 to binary?</a:t>
            </a:r>
          </a:p>
          <a:p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12473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380BF2AF-5DD7-CB44-B47C-96766AFC0C71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628650" y="270533"/>
                <a:ext cx="7886700" cy="812033"/>
              </a:xfrm>
            </p:spPr>
            <p:txBody>
              <a:bodyPr>
                <a:normAutofit/>
              </a:bodyPr>
              <a:lstStyle/>
              <a:p>
                <a:r>
                  <a:rPr lang="en-US" dirty="0">
                    <a:solidFill>
                      <a:schemeClr val="accent1"/>
                    </a:solidFill>
                  </a:rPr>
                  <a:t>Example: Convert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123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sub>
                    </m:sSub>
                    <m:r>
                      <a:rPr lang="en-US" b="0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accent1"/>
                    </a:solidFill>
                  </a:rPr>
                  <a:t> to binary</a:t>
                </a:r>
              </a:p>
            </p:txBody>
          </p:sp>
        </mc:Choice>
        <mc:Fallback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380BF2AF-5DD7-CB44-B47C-96766AFC0C7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628650" y="270533"/>
                <a:ext cx="7886700" cy="812033"/>
              </a:xfrm>
              <a:blipFill>
                <a:blip r:embed="rId2"/>
                <a:stretch>
                  <a:fillRect l="-2090" b="-92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3922F7-8E69-644D-97B5-F32EF0089E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86409"/>
            <a:ext cx="7886700" cy="16303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u="sng" dirty="0"/>
              <a:t>Approach</a:t>
            </a:r>
            <a:endParaRPr lang="en-US" dirty="0"/>
          </a:p>
          <a:p>
            <a:pPr>
              <a:buFontTx/>
              <a:buChar char="-"/>
            </a:pPr>
            <a:r>
              <a:rPr lang="en-US" dirty="0"/>
              <a:t>repeatedly divide by 2</a:t>
            </a:r>
          </a:p>
          <a:p>
            <a:pPr>
              <a:buFontTx/>
              <a:buChar char="-"/>
            </a:pPr>
            <a:r>
              <a:rPr lang="en-US" dirty="0"/>
              <a:t>store the remainder (0 if even, 1 if odd)</a:t>
            </a:r>
          </a:p>
          <a:p>
            <a:pPr>
              <a:buFontTx/>
              <a:buChar char="-"/>
            </a:pPr>
            <a:r>
              <a:rPr lang="en-US" dirty="0"/>
              <a:t>bit string is constructed by all remainders, where the bit remainder from the last division is the most significant bit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187494-275E-EC41-9FE6-AAD9D8DD0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563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035C404F-499E-ED4E-A731-E7553EF3DAFF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136634" y="18256"/>
                <a:ext cx="9007366" cy="1095842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Systems to represent negative numbers      </a:t>
                </a:r>
                <a:r>
                  <a:rPr lang="en-US" b="1" dirty="0">
                    <a:solidFill>
                      <a:schemeClr val="accent6">
                        <a:lumMod val="75000"/>
                      </a:schemeClr>
                    </a:solidFill>
                  </a:rPr>
                  <a:t>Ex: 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</m:oMath>
                </a14:m>
                <a:r>
                  <a:rPr lang="en-US" b="1" dirty="0">
                    <a:solidFill>
                      <a:schemeClr val="accent6">
                        <a:lumMod val="75000"/>
                      </a:schemeClr>
                    </a:solidFill>
                  </a:rPr>
                  <a:t>5</a:t>
                </a:r>
                <a:endParaRPr lang="en-US" b="1" dirty="0"/>
              </a:p>
            </p:txBody>
          </p:sp>
        </mc:Choice>
        <mc:Fallback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035C404F-499E-ED4E-A731-E7553EF3DAF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36634" y="18256"/>
                <a:ext cx="9007366" cy="1095842"/>
              </a:xfrm>
              <a:blipFill>
                <a:blip r:embed="rId2"/>
                <a:stretch>
                  <a:fillRect l="-18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E840D3C-9279-AB4A-A039-C4E675DBB77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39614" y="1203792"/>
                <a:ext cx="6875736" cy="5062865"/>
              </a:xfrm>
            </p:spPr>
            <p:txBody>
              <a:bodyPr>
                <a:normAutofit fontScale="92500" lnSpcReduction="20000"/>
              </a:bodyPr>
              <a:lstStyle/>
              <a:p>
                <a:pPr marL="0" indent="0">
                  <a:buNone/>
                </a:pPr>
                <a:r>
                  <a:rPr lang="en-US" dirty="0">
                    <a:solidFill>
                      <a:schemeClr val="accent1"/>
                    </a:solidFill>
                  </a:rPr>
                  <a:t>Signed magnitude</a:t>
                </a:r>
              </a:p>
              <a:p>
                <a:r>
                  <a:rPr lang="en-US" dirty="0"/>
                  <a:t>Leftmost bit is the sign bit (0 = +, 1 = -)</a:t>
                </a:r>
              </a:p>
              <a:p>
                <a:r>
                  <a:rPr lang="en-US" dirty="0"/>
                  <a:t>Remaining bits hold absolute magnitude</a:t>
                </a:r>
              </a:p>
              <a:p>
                <a:r>
                  <a:rPr lang="en-US" i="1" dirty="0"/>
                  <a:t>Negate</a:t>
                </a:r>
                <a:r>
                  <a:rPr lang="en-US" dirty="0"/>
                  <a:t>: swap sign bit</a:t>
                </a:r>
              </a:p>
              <a:p>
                <a:endParaRPr lang="en-US" dirty="0"/>
              </a:p>
              <a:p>
                <a:pPr marL="0" indent="0">
                  <a:buNone/>
                </a:pPr>
                <a:r>
                  <a:rPr lang="en-US" dirty="0">
                    <a:solidFill>
                      <a:schemeClr val="accent1"/>
                    </a:solidFill>
                  </a:rPr>
                  <a:t>One’s complement</a:t>
                </a:r>
              </a:p>
              <a:p>
                <a:r>
                  <a:rPr lang="en-US" dirty="0"/>
                  <a:t>Leftmost bit is the sign bit (0 = +, 1 = -)</a:t>
                </a:r>
              </a:p>
              <a:p>
                <a:r>
                  <a:rPr lang="en-US" i="1" dirty="0"/>
                  <a:t>Negate</a:t>
                </a:r>
                <a:r>
                  <a:rPr lang="en-US" dirty="0"/>
                  <a:t>: swap all bits</a:t>
                </a:r>
                <a:endParaRPr lang="en-US" b="1" dirty="0">
                  <a:solidFill>
                    <a:schemeClr val="accent1"/>
                  </a:solidFill>
                </a:endParaRPr>
              </a:p>
              <a:p>
                <a:endParaRPr lang="en-US" b="1" dirty="0">
                  <a:solidFill>
                    <a:schemeClr val="accent1"/>
                  </a:solidFill>
                </a:endParaRPr>
              </a:p>
              <a:p>
                <a:pPr marL="0" indent="0">
                  <a:buNone/>
                </a:pPr>
                <a:r>
                  <a:rPr lang="en-US" dirty="0">
                    <a:solidFill>
                      <a:schemeClr val="accent1"/>
                    </a:solidFill>
                  </a:rPr>
                  <a:t>Two’s complement</a:t>
                </a:r>
              </a:p>
              <a:p>
                <a:r>
                  <a:rPr lang="en-US" dirty="0"/>
                  <a:t>Leftmost bit is the sign bit (0 = +, 1 = -)</a:t>
                </a:r>
              </a:p>
              <a:p>
                <a:r>
                  <a:rPr lang="en-US" i="1" dirty="0"/>
                  <a:t>Negate</a:t>
                </a:r>
                <a:r>
                  <a:rPr lang="en-US" dirty="0"/>
                  <a:t>: swap all bits THEN add one to result,</a:t>
                </a:r>
                <a:br>
                  <a:rPr lang="en-US" dirty="0"/>
                </a:br>
                <a:r>
                  <a:rPr lang="en-US" dirty="0"/>
                  <a:t>note if a carry occurs from leftmost bit, it is thrown away.</a:t>
                </a:r>
              </a:p>
              <a:p>
                <a:endParaRPr lang="en-US" dirty="0"/>
              </a:p>
              <a:p>
                <a:pPr marL="0" indent="0">
                  <a:buNone/>
                </a:pPr>
                <a:r>
                  <a:rPr lang="en-US" dirty="0">
                    <a:solidFill>
                      <a:schemeClr val="accent1"/>
                    </a:solidFill>
                  </a:rPr>
                  <a:t>Excess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US" dirty="0"/>
              </a:p>
              <a:p>
                <a:r>
                  <a:rPr lang="en-US" dirty="0"/>
                  <a:t>Represent an m-bit number as sum of itself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  <a:p>
                <a:r>
                  <a:rPr lang="en-US" dirty="0"/>
                  <a:t>Ex: when m=8, it is called excess 128</a:t>
                </a:r>
              </a:p>
              <a:p>
                <a:endParaRPr lang="en-US" b="1" dirty="0">
                  <a:solidFill>
                    <a:schemeClr val="accent1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E840D3C-9279-AB4A-A039-C4E675DBB77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39614" y="1203792"/>
                <a:ext cx="6875736" cy="5062865"/>
              </a:xfrm>
              <a:blipFill>
                <a:blip r:embed="rId3"/>
                <a:stretch>
                  <a:fillRect l="-923" t="-2000" b="-2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0135FC-3819-0F4E-B2A0-472CC9011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8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70AB264-014F-5D48-974E-A657F2021045}"/>
              </a:ext>
            </a:extLst>
          </p:cNvPr>
          <p:cNvSpPr/>
          <p:nvPr/>
        </p:nvSpPr>
        <p:spPr>
          <a:xfrm>
            <a:off x="0" y="2651425"/>
            <a:ext cx="16802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+5:   0000 0101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DD412AB-9FA6-4E4A-95C3-93EA43A426DD}"/>
              </a:ext>
            </a:extLst>
          </p:cNvPr>
          <p:cNvSpPr/>
          <p:nvPr/>
        </p:nvSpPr>
        <p:spPr>
          <a:xfrm>
            <a:off x="31258" y="5469542"/>
            <a:ext cx="16177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+5: </a:t>
            </a:r>
            <a:r>
              <a:rPr lang="en-US" b="1" dirty="0"/>
              <a:t> 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1000 0101 </a:t>
            </a:r>
            <a:endParaRPr lang="en-US" b="1" dirty="0"/>
          </a:p>
        </p:txBody>
      </p:sp>
      <p:sp>
        <p:nvSpPr>
          <p:cNvPr id="9" name="Left Brace 8">
            <a:extLst>
              <a:ext uri="{FF2B5EF4-FFF2-40B4-BE49-F238E27FC236}">
                <a16:creationId xmlns:a16="http://schemas.microsoft.com/office/drawing/2014/main" id="{57D9EA9D-ABF5-4E42-BBD2-F8E301651959}"/>
              </a:ext>
            </a:extLst>
          </p:cNvPr>
          <p:cNvSpPr/>
          <p:nvPr/>
        </p:nvSpPr>
        <p:spPr>
          <a:xfrm>
            <a:off x="1476032" y="1145394"/>
            <a:ext cx="327163" cy="3920592"/>
          </a:xfrm>
          <a:prstGeom prst="leftBrace">
            <a:avLst/>
          </a:prstGeom>
          <a:ln w="3492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Left Brace 9">
            <a:extLst>
              <a:ext uri="{FF2B5EF4-FFF2-40B4-BE49-F238E27FC236}">
                <a16:creationId xmlns:a16="http://schemas.microsoft.com/office/drawing/2014/main" id="{3BA385F0-F3C7-A54A-AFE7-4A458A2DB183}"/>
              </a:ext>
            </a:extLst>
          </p:cNvPr>
          <p:cNvSpPr/>
          <p:nvPr/>
        </p:nvSpPr>
        <p:spPr>
          <a:xfrm>
            <a:off x="1447085" y="5262320"/>
            <a:ext cx="338345" cy="1199202"/>
          </a:xfrm>
          <a:prstGeom prst="leftBrace">
            <a:avLst/>
          </a:prstGeom>
          <a:ln w="3492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A2E2C3E-2D52-3245-961B-CD84309A100E}"/>
              </a:ext>
            </a:extLst>
          </p:cNvPr>
          <p:cNvSpPr/>
          <p:nvPr/>
        </p:nvSpPr>
        <p:spPr>
          <a:xfrm>
            <a:off x="6849474" y="1513429"/>
            <a:ext cx="16369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-5:   1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000 0101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85BAEE0-1507-B547-B686-ED68B9D20385}"/>
              </a:ext>
            </a:extLst>
          </p:cNvPr>
          <p:cNvSpPr/>
          <p:nvPr/>
        </p:nvSpPr>
        <p:spPr>
          <a:xfrm>
            <a:off x="6849473" y="2651425"/>
            <a:ext cx="16369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-5:   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1111 1010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A9EB6AE-AD58-4F40-89DF-E37ED53A7D0E}"/>
              </a:ext>
            </a:extLst>
          </p:cNvPr>
          <p:cNvSpPr/>
          <p:nvPr/>
        </p:nvSpPr>
        <p:spPr>
          <a:xfrm>
            <a:off x="6849472" y="3980984"/>
            <a:ext cx="16369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-5:   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1111 1011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02D81F4-7D6D-6142-999B-A630E7221A7A}"/>
              </a:ext>
            </a:extLst>
          </p:cNvPr>
          <p:cNvSpPr/>
          <p:nvPr/>
        </p:nvSpPr>
        <p:spPr>
          <a:xfrm>
            <a:off x="6849472" y="5325044"/>
            <a:ext cx="16369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-5:   0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111 1011 </a:t>
            </a:r>
          </a:p>
        </p:txBody>
      </p:sp>
    </p:spTree>
    <p:extLst>
      <p:ext uri="{BB962C8B-B14F-4D97-AF65-F5344CB8AC3E}">
        <p14:creationId xmlns:p14="http://schemas.microsoft.com/office/powerpoint/2010/main" val="18221723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CC9B4695-6543-6D45-B9BA-3C0C73FCBD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1475" y="1324149"/>
            <a:ext cx="4523490" cy="13370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3C6D96C-1583-A54D-BB67-4BEB848C8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136524"/>
            <a:ext cx="7886700" cy="1325563"/>
          </a:xfrm>
        </p:spPr>
        <p:txBody>
          <a:bodyPr/>
          <a:lstStyle/>
          <a:p>
            <a:r>
              <a:rPr lang="en-US" dirty="0"/>
              <a:t>Back to arithmetic:</a:t>
            </a:r>
            <a:br>
              <a:rPr lang="en-US" dirty="0"/>
            </a:br>
            <a:r>
              <a:rPr lang="en-US" dirty="0"/>
              <a:t>Subtracting = adding a negative number!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54383B-18E2-C04C-836E-FCA81CB55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9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0320A69-6504-C045-BB17-9DB765E44969}"/>
              </a:ext>
            </a:extLst>
          </p:cNvPr>
          <p:cNvSpPr/>
          <p:nvPr/>
        </p:nvSpPr>
        <p:spPr>
          <a:xfrm>
            <a:off x="628649" y="3467705"/>
            <a:ext cx="479797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100" b="1" dirty="0">
                <a:solidFill>
                  <a:schemeClr val="accent1"/>
                </a:solidFill>
              </a:rPr>
              <a:t>What to do with the carry?</a:t>
            </a:r>
          </a:p>
          <a:p>
            <a:r>
              <a:rPr lang="en-US" sz="2100" dirty="0">
                <a:solidFill>
                  <a:schemeClr val="accent1"/>
                </a:solidFill>
              </a:rPr>
              <a:t>Depends on the system…</a:t>
            </a:r>
          </a:p>
          <a:p>
            <a:endParaRPr lang="en-US" sz="2100" dirty="0">
              <a:solidFill>
                <a:schemeClr val="accent1"/>
              </a:solidFill>
            </a:endParaRPr>
          </a:p>
          <a:p>
            <a:r>
              <a:rPr lang="en-US" sz="2100" dirty="0">
                <a:solidFill>
                  <a:schemeClr val="accent1"/>
                </a:solidFill>
              </a:rPr>
              <a:t>With 2’s complement: discard it!</a:t>
            </a:r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8234EC62-B4C5-C147-B71C-99CEA1F1CE0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649"/>
          <a:stretch/>
        </p:blipFill>
        <p:spPr bwMode="auto">
          <a:xfrm>
            <a:off x="5843589" y="3352646"/>
            <a:ext cx="1956912" cy="29471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>
            <a:extLst>
              <a:ext uri="{FF2B5EF4-FFF2-40B4-BE49-F238E27FC236}">
                <a16:creationId xmlns:a16="http://schemas.microsoft.com/office/drawing/2014/main" id="{6DB4A52A-4A27-BD4A-B564-BFE97E029F7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904" t="-6285" r="77893" b="6285"/>
          <a:stretch/>
        </p:blipFill>
        <p:spPr bwMode="auto">
          <a:xfrm>
            <a:off x="4336763" y="3119649"/>
            <a:ext cx="1258024" cy="29471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0B74F574-DB0D-5646-92BE-9430F11B9FE5}"/>
              </a:ext>
            </a:extLst>
          </p:cNvPr>
          <p:cNvSpPr txBox="1">
            <a:spLocks/>
          </p:cNvSpPr>
          <p:nvPr/>
        </p:nvSpPr>
        <p:spPr>
          <a:xfrm>
            <a:off x="628650" y="5695632"/>
            <a:ext cx="7886700" cy="9220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b="1" dirty="0">
                <a:solidFill>
                  <a:schemeClr val="accent1"/>
                </a:solidFill>
              </a:rPr>
              <a:t>Overflow </a:t>
            </a:r>
            <a:r>
              <a:rPr lang="en-US" dirty="0">
                <a:solidFill>
                  <a:schemeClr val="accent1"/>
                </a:solidFill>
              </a:rPr>
              <a:t>occurs if and only if the addend &amp; augend have the same sign, but the output is of a different sign.</a:t>
            </a:r>
          </a:p>
          <a:p>
            <a:pPr>
              <a:buFontTx/>
              <a:buChar char="-"/>
            </a:pPr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9478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6832</TotalTime>
  <Words>681</Words>
  <Application>Microsoft Macintosh PowerPoint</Application>
  <PresentationFormat>On-screen Show (4:3)</PresentationFormat>
  <Paragraphs>121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Office Theme</vt:lpstr>
      <vt:lpstr>Negative Numbers</vt:lpstr>
      <vt:lpstr>Signed Magnitude</vt:lpstr>
      <vt:lpstr>One’s Complement</vt:lpstr>
      <vt:lpstr>Two’s Complement</vt:lpstr>
      <vt:lpstr>Excess 2^(m-1)</vt:lpstr>
      <vt:lpstr>Excess 2^(m-1)</vt:lpstr>
      <vt:lpstr>Example: Convert  123_10   to binary</vt:lpstr>
      <vt:lpstr>Systems to represent negative numbers      Ex: ±5</vt:lpstr>
      <vt:lpstr>Back to arithmetic: Subtracting = adding a negative number!</vt:lpstr>
      <vt:lpstr>Examples</vt:lpstr>
      <vt:lpstr>Group work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Binary Numbers</dc:title>
  <dc:creator>Heather Guarnera</dc:creator>
  <cp:lastModifiedBy>Heather Guarnera</cp:lastModifiedBy>
  <cp:revision>7</cp:revision>
  <cp:lastPrinted>2021-08-27T16:12:24Z</cp:lastPrinted>
  <dcterms:created xsi:type="dcterms:W3CDTF">2021-08-22T21:24:08Z</dcterms:created>
  <dcterms:modified xsi:type="dcterms:W3CDTF">2021-08-29T18:33:53Z</dcterms:modified>
</cp:coreProperties>
</file>