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9"/>
  </p:notesMasterIdLst>
  <p:sldIdLst>
    <p:sldId id="256" r:id="rId2"/>
    <p:sldId id="264" r:id="rId3"/>
    <p:sldId id="257" r:id="rId4"/>
    <p:sldId id="265" r:id="rId5"/>
    <p:sldId id="266" r:id="rId6"/>
    <p:sldId id="267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3"/>
    <p:restoredTop sz="94771"/>
  </p:normalViewPr>
  <p:slideViewPr>
    <p:cSldViewPr snapToGrid="0" snapToObjects="1">
      <p:cViewPr varScale="1">
        <p:scale>
          <a:sx n="100" d="100"/>
          <a:sy n="100" d="100"/>
        </p:scale>
        <p:origin x="132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8/29/21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8/29/21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8/29/21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8/29/21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8/29/21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8/29/21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8/29/21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708400"/>
            <a:ext cx="6858000" cy="2387600"/>
          </a:xfrm>
        </p:spPr>
        <p:txBody>
          <a:bodyPr/>
          <a:lstStyle/>
          <a:p>
            <a:r>
              <a:rPr lang="en-US" dirty="0"/>
              <a:t>Binary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6096000"/>
            <a:ext cx="6858000" cy="617536"/>
          </a:xfrm>
        </p:spPr>
        <p:txBody>
          <a:bodyPr/>
          <a:lstStyle/>
          <a:p>
            <a:r>
              <a:rPr lang="en-US" dirty="0"/>
              <a:t>Appendix 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2D89AE-448C-F043-91EA-095F3EDF0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144464"/>
            <a:ext cx="5041900" cy="504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71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C404F-499E-ED4E-A731-E7553EF3D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0D3C-9279-AB4A-A039-C4E675DBB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Bit</a:t>
            </a:r>
            <a:r>
              <a:rPr lang="en-US" dirty="0">
                <a:solidFill>
                  <a:schemeClr val="accent1"/>
                </a:solidFill>
              </a:rPr>
              <a:t> (binary digit)</a:t>
            </a:r>
          </a:p>
          <a:p>
            <a:r>
              <a:rPr lang="en-US" dirty="0"/>
              <a:t>Most basic unit of information on a computer</a:t>
            </a:r>
          </a:p>
          <a:p>
            <a:r>
              <a:rPr lang="en-US" dirty="0"/>
              <a:t>Has one of two values: 0 or 1</a:t>
            </a:r>
          </a:p>
          <a:p>
            <a:r>
              <a:rPr lang="en-US" dirty="0"/>
              <a:t>Interpretation depends on context</a:t>
            </a:r>
          </a:p>
          <a:p>
            <a:pPr lvl="1"/>
            <a:r>
              <a:rPr lang="en-US" dirty="0"/>
              <a:t>Literal 0 / 1</a:t>
            </a:r>
          </a:p>
          <a:p>
            <a:pPr lvl="1"/>
            <a:r>
              <a:rPr lang="en-US" dirty="0"/>
              <a:t>True / False</a:t>
            </a:r>
          </a:p>
          <a:p>
            <a:pPr lvl="1"/>
            <a:r>
              <a:rPr lang="en-US" dirty="0"/>
              <a:t>Part of more complex piece of information (number, string, etc.)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Byte</a:t>
            </a:r>
            <a:r>
              <a:rPr lang="en-US" dirty="0">
                <a:solidFill>
                  <a:schemeClr val="accent1"/>
                </a:solidFill>
              </a:rPr>
              <a:t> (almost always 8 bits)</a:t>
            </a:r>
          </a:p>
          <a:p>
            <a:r>
              <a:rPr lang="en-US" dirty="0"/>
              <a:t>Smallest addressable unit of memory</a:t>
            </a:r>
          </a:p>
          <a:p>
            <a:r>
              <a:rPr lang="en-US" dirty="0"/>
              <a:t>Can store</a:t>
            </a:r>
          </a:p>
          <a:p>
            <a:pPr lvl="1"/>
            <a:r>
              <a:rPr lang="en-US" dirty="0"/>
              <a:t>Single extended ASCII character</a:t>
            </a:r>
          </a:p>
          <a:p>
            <a:pPr lvl="1"/>
            <a:r>
              <a:rPr lang="en-US" dirty="0"/>
              <a:t>Unsigned values [0, 255]</a:t>
            </a:r>
          </a:p>
          <a:p>
            <a:pPr lvl="1"/>
            <a:r>
              <a:rPr lang="en-US" dirty="0"/>
              <a:t>Signed values [-128, 127]</a:t>
            </a:r>
          </a:p>
          <a:p>
            <a:r>
              <a:rPr lang="en-US" dirty="0"/>
              <a:t>Multi-byte values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i="0" dirty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b="0" i="0" dirty="0"/>
              <a:t> is typically 4 bytes (32 bits)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135FC-3819-0F4E-B2A0-472CC901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1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96DA6-3695-3641-8973-E08D57F47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Finite-Precision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EFD03-7B64-E647-BDD7-CD454E8AF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Consider representing numbers by three decimal digits [0, 999]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are some problems:</a:t>
            </a:r>
          </a:p>
          <a:p>
            <a:r>
              <a:rPr lang="en-US" dirty="0"/>
              <a:t>   Numbers larger than 999</a:t>
            </a:r>
          </a:p>
          <a:p>
            <a:r>
              <a:rPr lang="en-US" dirty="0"/>
              <a:t>   Negative numbers</a:t>
            </a:r>
          </a:p>
          <a:p>
            <a:r>
              <a:rPr lang="en-US" dirty="0"/>
              <a:t>   Fractions</a:t>
            </a:r>
          </a:p>
          <a:p>
            <a:r>
              <a:rPr lang="en-US" dirty="0"/>
              <a:t>   Irrational numbers</a:t>
            </a:r>
          </a:p>
          <a:p>
            <a:r>
              <a:rPr lang="en-US" dirty="0"/>
              <a:t>   Complex numbers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Important property on the set of integers is </a:t>
            </a:r>
            <a:r>
              <a:rPr lang="en-US" b="1" dirty="0"/>
              <a:t>closure</a:t>
            </a:r>
            <a:r>
              <a:rPr lang="en-US" dirty="0"/>
              <a:t> with respect to operations (e.g., add, subtract, multiply)</a:t>
            </a:r>
          </a:p>
          <a:p>
            <a:r>
              <a:rPr lang="en-US" dirty="0"/>
              <a:t>Finite precision numbers </a:t>
            </a:r>
            <a:r>
              <a:rPr lang="en-US" b="1" dirty="0"/>
              <a:t>are not closed </a:t>
            </a:r>
            <a:r>
              <a:rPr lang="en-US" dirty="0"/>
              <a:t>with respect to these operations</a:t>
            </a:r>
          </a:p>
          <a:p>
            <a:r>
              <a:rPr lang="en-US" dirty="0"/>
              <a:t>Ex: result is too large (overflow error) or too small (underflow error)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4C208-BFD7-FB4B-B1EA-6EE4E4763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40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25CA3-1A3D-4743-985F-66609DBD3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System: Decimal and 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A1B69-160D-E846-AC55-FFADE1F2B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03400"/>
            <a:ext cx="7886700" cy="43735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Decimal:    3 4 0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Binary:        1 0 1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F0B2-0FBA-3E40-B5DE-C77857C42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1C6E9-EEAF-2F42-921A-811D8D6F6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Addition: note the overflow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63BCB-8582-AB49-9EAB-243EAA6B7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348" y="3873497"/>
            <a:ext cx="1314450" cy="174307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Decimal</a:t>
            </a:r>
          </a:p>
          <a:p>
            <a:pPr marL="0" indent="0">
              <a:buNone/>
            </a:pPr>
            <a:r>
              <a:rPr lang="en-US" dirty="0"/>
              <a:t>    1 1</a:t>
            </a:r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u="sng" dirty="0"/>
              <a:t>    1</a:t>
            </a:r>
          </a:p>
          <a:p>
            <a:pPr marL="0" indent="0">
              <a:buNone/>
            </a:pPr>
            <a:r>
              <a:rPr lang="en-US" dirty="0"/>
              <a:t>    1 2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7DF8C-2850-EB4F-AB10-C988DEDA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146C3C4-7772-2340-B53C-7F0BEE3CC0C6}"/>
              </a:ext>
            </a:extLst>
          </p:cNvPr>
          <p:cNvSpPr txBox="1">
            <a:spLocks/>
          </p:cNvSpPr>
          <p:nvPr/>
        </p:nvSpPr>
        <p:spPr>
          <a:xfrm>
            <a:off x="5441952" y="3878261"/>
            <a:ext cx="1790700" cy="1738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1"/>
                </a:solidFill>
              </a:rPr>
              <a:t>Binary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   1 1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+ </a:t>
            </a:r>
            <a:r>
              <a:rPr lang="en-US" u="sng" dirty="0"/>
              <a:t>   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1 0 0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E2065F-326A-AF46-B2DA-681A6D070E4E}"/>
              </a:ext>
            </a:extLst>
          </p:cNvPr>
          <p:cNvSpPr txBox="1">
            <a:spLocks/>
          </p:cNvSpPr>
          <p:nvPr/>
        </p:nvSpPr>
        <p:spPr>
          <a:xfrm>
            <a:off x="1911348" y="1700214"/>
            <a:ext cx="1314450" cy="1743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1"/>
                </a:solidFill>
              </a:rPr>
              <a:t>Decimal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      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+ </a:t>
            </a:r>
            <a:r>
              <a:rPr lang="en-US" u="sng" dirty="0"/>
              <a:t>   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   1 0</a:t>
            </a:r>
          </a:p>
        </p:txBody>
      </p:sp>
    </p:spTree>
    <p:extLst>
      <p:ext uri="{BB962C8B-B14F-4D97-AF65-F5344CB8AC3E}">
        <p14:creationId xmlns:p14="http://schemas.microsoft.com/office/powerpoint/2010/main" val="413047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59028-FBE0-9A4D-8952-C666DBED6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/>
          <a:lstStyle/>
          <a:p>
            <a:r>
              <a:rPr lang="en-US" dirty="0"/>
              <a:t>Conversion between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07D09-0A19-AD4D-BF17-74CFCEE86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55E747C6-46EA-E94A-96E2-305F28BC36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943970"/>
              </p:ext>
            </p:extLst>
          </p:nvPr>
        </p:nvGraphicFramePr>
        <p:xfrm>
          <a:off x="372484" y="1242696"/>
          <a:ext cx="2313567" cy="49377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53067">
                  <a:extLst>
                    <a:ext uri="{9D8B030D-6E8A-4147-A177-3AD203B41FA5}">
                      <a16:colId xmlns:a16="http://schemas.microsoft.com/office/drawing/2014/main" val="1172681490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92048649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150814033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Decimal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Binary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Hex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0439079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63373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55311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2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773008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413883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4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100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4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428963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5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101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5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1842152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6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110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6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17914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1108743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8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1000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54081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1001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9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394939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10</a:t>
                      </a:r>
                      <a:endParaRPr lang="en-US" sz="1800" i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1010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A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4352025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11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1011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B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69282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12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1100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C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769878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13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1101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20053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14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1110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38385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15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1111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F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345267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0102148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E3D224-7480-9D44-89A9-130DD4DE8A26}"/>
              </a:ext>
            </a:extLst>
          </p:cNvPr>
          <p:cNvSpPr txBox="1">
            <a:spLocks/>
          </p:cNvSpPr>
          <p:nvPr/>
        </p:nvSpPr>
        <p:spPr>
          <a:xfrm>
            <a:off x="3200400" y="1066801"/>
            <a:ext cx="5723516" cy="5654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/>
              <a:t>Example 1: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Binary:                      1 0 1 1 1 1 0 1 1 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Hexadecimal: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Decimal: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Example 2: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Hexadecimal:             D  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Binary: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Decimal: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06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12E17-F365-F64D-8C49-194C1EFC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8517B-279D-1541-8E9C-9AB59F500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Convert 10 0110 1001 (binary) to decimal and hexadecimal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Which of the following are valid hexadecimal numbers?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US" dirty="0"/>
              <a:t>BED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US" dirty="0"/>
              <a:t>CAB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US" dirty="0"/>
              <a:t>DAB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US" dirty="0"/>
              <a:t>DECADE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US" dirty="0"/>
              <a:t>ACCEDED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US" dirty="0"/>
              <a:t>BAG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US" dirty="0"/>
              <a:t>DAD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many </a:t>
            </a:r>
            <a:r>
              <a:rPr lang="en-US" b="1" dirty="0"/>
              <a:t>different</a:t>
            </a:r>
            <a:r>
              <a:rPr lang="en-US" dirty="0"/>
              <a:t> positive integers can be expressed in </a:t>
            </a:r>
            <a:r>
              <a:rPr lang="en-US" i="1" dirty="0"/>
              <a:t>k</a:t>
            </a:r>
            <a:r>
              <a:rPr lang="en-US" dirty="0"/>
              <a:t> digits using radix </a:t>
            </a:r>
            <a:r>
              <a:rPr lang="en-US" i="1" dirty="0"/>
              <a:t>r </a:t>
            </a:r>
            <a:r>
              <a:rPr lang="en-US" dirty="0"/>
              <a:t>numbers (note: radix 2 = binary; radix 10 = decimal; radix 16 = hexadecimal)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822F5-435F-1C42-A907-00F1E54C5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46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3845</TotalTime>
  <Words>387</Words>
  <Application>Microsoft Macintosh PowerPoint</Application>
  <PresentationFormat>On-screen Show (4:3)</PresentationFormat>
  <Paragraphs>139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Binary Numbers</vt:lpstr>
      <vt:lpstr>Binary</vt:lpstr>
      <vt:lpstr>Finite-Precision Numbers</vt:lpstr>
      <vt:lpstr>Radix System: Decimal and Binary</vt:lpstr>
      <vt:lpstr>Addition: note the overflow</vt:lpstr>
      <vt:lpstr>Conversion between systems</vt:lpstr>
      <vt:lpstr>Group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4</cp:revision>
  <cp:lastPrinted>2021-08-27T16:12:24Z</cp:lastPrinted>
  <dcterms:created xsi:type="dcterms:W3CDTF">2021-08-22T21:24:08Z</dcterms:created>
  <dcterms:modified xsi:type="dcterms:W3CDTF">2021-08-29T16:21:07Z</dcterms:modified>
</cp:coreProperties>
</file>