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72" r:id="rId3"/>
    <p:sldId id="275" r:id="rId4"/>
    <p:sldId id="257" r:id="rId5"/>
    <p:sldId id="273" r:id="rId6"/>
    <p:sldId id="260" r:id="rId7"/>
    <p:sldId id="267" r:id="rId8"/>
    <p:sldId id="262" r:id="rId9"/>
    <p:sldId id="270" r:id="rId10"/>
    <p:sldId id="274" r:id="rId11"/>
    <p:sldId id="268" r:id="rId12"/>
    <p:sldId id="269" r:id="rId13"/>
    <p:sldId id="263" r:id="rId14"/>
    <p:sldId id="271" r:id="rId15"/>
    <p:sldId id="265" r:id="rId16"/>
    <p:sldId id="264" r:id="rId17"/>
    <p:sldId id="27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D03347-6738-6942-B166-F2B2F089DD58}" v="366" dt="2022-05-10T00:13:12.7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00"/>
    <p:restoredTop sz="75271"/>
  </p:normalViewPr>
  <p:slideViewPr>
    <p:cSldViewPr snapToGrid="0" snapToObjects="1">
      <p:cViewPr varScale="1">
        <p:scale>
          <a:sx n="69" d="100"/>
          <a:sy n="69" d="100"/>
        </p:scale>
        <p:origin x="140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54632-81F6-064F-99AE-1C055C4F471D}" type="datetimeFigureOut">
              <a:rPr lang="en-US" smtClean="0"/>
              <a:t>5/9/22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C8AF97-8971-A44D-9AB1-0738D3F17EDC}" type="slidenum">
              <a:rPr lang="en-US" smtClean="0"/>
              <a:t>‹#›</a:t>
            </a:fld>
            <a:endParaRPr lang="en-US"/>
          </a:p>
        </p:txBody>
      </p:sp>
    </p:spTree>
    <p:extLst>
      <p:ext uri="{BB962C8B-B14F-4D97-AF65-F5344CB8AC3E}">
        <p14:creationId xmlns:p14="http://schemas.microsoft.com/office/powerpoint/2010/main" val="1019523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my junior IS presentation</a:t>
            </a:r>
          </a:p>
          <a:p>
            <a:r>
              <a:rPr lang="en-US" dirty="0"/>
              <a:t>I will be taking you through what I have covered so far with my research. The goal for this project was to understand get familiar with object detection and recognition.</a:t>
            </a:r>
          </a:p>
        </p:txBody>
      </p:sp>
      <p:sp>
        <p:nvSpPr>
          <p:cNvPr id="4" name="Slide Number Placeholder 3"/>
          <p:cNvSpPr>
            <a:spLocks noGrp="1"/>
          </p:cNvSpPr>
          <p:nvPr>
            <p:ph type="sldNum" sz="quarter" idx="5"/>
          </p:nvPr>
        </p:nvSpPr>
        <p:spPr/>
        <p:txBody>
          <a:bodyPr/>
          <a:lstStyle/>
          <a:p>
            <a:fld id="{B6C8AF97-8971-A44D-9AB1-0738D3F17EDC}" type="slidenum">
              <a:rPr lang="en-US" smtClean="0"/>
              <a:t>1</a:t>
            </a:fld>
            <a:endParaRPr lang="en-US"/>
          </a:p>
        </p:txBody>
      </p:sp>
    </p:spTree>
    <p:extLst>
      <p:ext uri="{BB962C8B-B14F-4D97-AF65-F5344CB8AC3E}">
        <p14:creationId xmlns:p14="http://schemas.microsoft.com/office/powerpoint/2010/main" val="2530200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Advantages</a:t>
            </a:r>
          </a:p>
          <a:p>
            <a:r>
              <a:rPr lang="en-US" dirty="0"/>
              <a:t>Good for images having better contrast between objects.</a:t>
            </a:r>
          </a:p>
          <a:p>
            <a:endParaRPr lang="en-US" dirty="0"/>
          </a:p>
          <a:p>
            <a:endParaRPr lang="en-US" dirty="0"/>
          </a:p>
          <a:p>
            <a:r>
              <a:rPr lang="en-US" dirty="0"/>
              <a:t>Disadvantages</a:t>
            </a:r>
          </a:p>
          <a:p>
            <a:r>
              <a:rPr lang="en-US" dirty="0"/>
              <a:t>Not suitable for noisy images</a:t>
            </a:r>
          </a:p>
          <a:p>
            <a:r>
              <a:rPr lang="en-US" dirty="0"/>
              <a:t>High resolution images also negatively affect edge detection</a:t>
            </a:r>
          </a:p>
          <a:p>
            <a:endParaRPr lang="en-US" dirty="0"/>
          </a:p>
          <a:p>
            <a:endParaRPr lang="en-US" dirty="0"/>
          </a:p>
          <a:p>
            <a:r>
              <a:rPr lang="en-US" dirty="0"/>
              <a:t>Pair with blurring for noise reduction</a:t>
            </a:r>
          </a:p>
          <a:p>
            <a:endParaRPr lang="en-US" dirty="0"/>
          </a:p>
          <a:p>
            <a:r>
              <a:rPr lang="en-US" dirty="0"/>
              <a:t>Use morphological operations to close and fix contour errors</a:t>
            </a:r>
          </a:p>
        </p:txBody>
      </p:sp>
      <p:sp>
        <p:nvSpPr>
          <p:cNvPr id="4" name="Slide Number Placeholder 3"/>
          <p:cNvSpPr>
            <a:spLocks noGrp="1"/>
          </p:cNvSpPr>
          <p:nvPr>
            <p:ph type="sldNum" sz="quarter" idx="5"/>
          </p:nvPr>
        </p:nvSpPr>
        <p:spPr/>
        <p:txBody>
          <a:bodyPr/>
          <a:lstStyle/>
          <a:p>
            <a:fld id="{B6C8AF97-8971-A44D-9AB1-0738D3F17EDC}" type="slidenum">
              <a:rPr lang="en-US" smtClean="0"/>
              <a:t>11</a:t>
            </a:fld>
            <a:endParaRPr lang="en-US"/>
          </a:p>
        </p:txBody>
      </p:sp>
    </p:spTree>
    <p:extLst>
      <p:ext uri="{BB962C8B-B14F-4D97-AF65-F5344CB8AC3E}">
        <p14:creationId xmlns:p14="http://schemas.microsoft.com/office/powerpoint/2010/main" val="1476278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K-means is one of the simplest unsupervised learning algorithms which can address the clustering problems, in general.</a:t>
            </a:r>
          </a:p>
          <a:p>
            <a:endParaRPr lang="en-US" dirty="0"/>
          </a:p>
          <a:p>
            <a:r>
              <a:rPr lang="en-US" sz="1200" b="0" i="0" u="none" strike="noStrike" kern="1200" dirty="0">
                <a:solidFill>
                  <a:schemeClr val="tx1"/>
                </a:solidFill>
                <a:effectLst/>
                <a:latin typeface="+mn-lt"/>
                <a:ea typeface="+mn-ea"/>
                <a:cs typeface="+mn-cs"/>
              </a:rPr>
              <a:t>K-means clustering, in particular, takes all the pixels into consideration and clusters them into “k” classes. Differing from region-growing methods, clustering-based methods do not need a seed point to start segmenting from. </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Input parameters</a:t>
            </a:r>
          </a:p>
          <a:p>
            <a:r>
              <a:rPr lang="en-US" sz="1200" b="1" i="0" u="none" strike="noStrike" kern="1200" dirty="0">
                <a:solidFill>
                  <a:schemeClr val="tx1"/>
                </a:solidFill>
                <a:effectLst/>
                <a:latin typeface="+mn-lt"/>
                <a:ea typeface="+mn-ea"/>
                <a:cs typeface="+mn-cs"/>
              </a:rPr>
              <a:t>samples</a:t>
            </a:r>
            <a:r>
              <a:rPr lang="en-US" sz="1200" b="0" i="0" u="none" strike="noStrike" kern="1200" dirty="0">
                <a:solidFill>
                  <a:schemeClr val="tx1"/>
                </a:solidFill>
                <a:effectLst/>
                <a:latin typeface="+mn-lt"/>
                <a:ea typeface="+mn-ea"/>
                <a:cs typeface="+mn-cs"/>
              </a:rPr>
              <a:t> : It should be of </a:t>
            </a:r>
            <a:r>
              <a:rPr lang="en-US" sz="1200" b="1" i="0" u="none" strike="noStrike" kern="1200" dirty="0">
                <a:solidFill>
                  <a:schemeClr val="tx1"/>
                </a:solidFill>
                <a:effectLst/>
                <a:latin typeface="+mn-lt"/>
                <a:ea typeface="+mn-ea"/>
                <a:cs typeface="+mn-cs"/>
              </a:rPr>
              <a:t>np.float32</a:t>
            </a:r>
            <a:r>
              <a:rPr lang="en-US" sz="1200" b="0" i="0" u="none" strike="noStrike" kern="1200" dirty="0">
                <a:solidFill>
                  <a:schemeClr val="tx1"/>
                </a:solidFill>
                <a:effectLst/>
                <a:latin typeface="+mn-lt"/>
                <a:ea typeface="+mn-ea"/>
                <a:cs typeface="+mn-cs"/>
              </a:rPr>
              <a:t> data type, and each feature should be put in a single column.</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en-US" sz="1200" b="1" i="0" u="none" strike="noStrike" kern="1200" dirty="0" err="1">
                <a:solidFill>
                  <a:schemeClr val="tx1"/>
                </a:solidFill>
                <a:effectLst/>
                <a:latin typeface="+mn-lt"/>
                <a:ea typeface="+mn-ea"/>
                <a:cs typeface="+mn-cs"/>
              </a:rPr>
              <a:t>nclusters</a:t>
            </a:r>
            <a:r>
              <a:rPr lang="en-US" sz="1200" b="1" i="0" u="none" strike="noStrike" kern="1200" dirty="0">
                <a:solidFill>
                  <a:schemeClr val="tx1"/>
                </a:solidFill>
                <a:effectLst/>
                <a:latin typeface="+mn-lt"/>
                <a:ea typeface="+mn-ea"/>
                <a:cs typeface="+mn-cs"/>
              </a:rPr>
              <a:t>(K)</a:t>
            </a:r>
            <a:r>
              <a:rPr lang="en-US" sz="1200" b="0" i="0" u="none" strike="noStrike" kern="1200" dirty="0">
                <a:solidFill>
                  <a:schemeClr val="tx1"/>
                </a:solidFill>
                <a:effectLst/>
                <a:latin typeface="+mn-lt"/>
                <a:ea typeface="+mn-ea"/>
                <a:cs typeface="+mn-cs"/>
              </a:rPr>
              <a:t> : Number of clusters required at end</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criteria</a:t>
            </a:r>
            <a:r>
              <a:rPr lang="en-US" sz="1200" b="0" i="0" u="none" strike="noStrike" kern="1200" dirty="0">
                <a:solidFill>
                  <a:schemeClr val="tx1"/>
                </a:solidFill>
                <a:effectLst/>
                <a:latin typeface="+mn-lt"/>
                <a:ea typeface="+mn-ea"/>
                <a:cs typeface="+mn-cs"/>
              </a:rPr>
              <a:t> : It is the iteration termination criteria. When this criteria is satisfied, algorithm iteration stops. Actually, it should be a tuple of 3 parameters. They are `( type, </a:t>
            </a:r>
            <a:r>
              <a:rPr lang="en-US" sz="1200" b="0" i="0" u="none" strike="noStrike" kern="1200" dirty="0" err="1">
                <a:solidFill>
                  <a:schemeClr val="tx1"/>
                </a:solidFill>
                <a:effectLst/>
                <a:latin typeface="+mn-lt"/>
                <a:ea typeface="+mn-ea"/>
                <a:cs typeface="+mn-cs"/>
              </a:rPr>
              <a:t>max_iter</a:t>
            </a:r>
            <a:r>
              <a:rPr lang="en-US" sz="1200" b="0" i="0" u="none" strike="noStrike" kern="1200" dirty="0">
                <a:solidFill>
                  <a:schemeClr val="tx1"/>
                </a:solidFill>
                <a:effectLst/>
                <a:latin typeface="+mn-lt"/>
                <a:ea typeface="+mn-ea"/>
                <a:cs typeface="+mn-cs"/>
              </a:rPr>
              <a:t>, epsilon )`:</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Output parameters</a:t>
            </a:r>
          </a:p>
          <a:p>
            <a:r>
              <a:rPr lang="en-US" sz="1200" b="1" i="0" u="none" strike="noStrike" kern="1200" dirty="0">
                <a:solidFill>
                  <a:schemeClr val="tx1"/>
                </a:solidFill>
                <a:effectLst/>
                <a:latin typeface="+mn-lt"/>
                <a:ea typeface="+mn-ea"/>
                <a:cs typeface="+mn-cs"/>
              </a:rPr>
              <a:t>compactness</a:t>
            </a:r>
            <a:r>
              <a:rPr lang="en-US" sz="1200" b="0" i="0" u="none" strike="noStrike" kern="1200" dirty="0">
                <a:solidFill>
                  <a:schemeClr val="tx1"/>
                </a:solidFill>
                <a:effectLst/>
                <a:latin typeface="+mn-lt"/>
                <a:ea typeface="+mn-ea"/>
                <a:cs typeface="+mn-cs"/>
              </a:rPr>
              <a:t> : It is the sum of squared distance from each point to their corresponding centers.</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labels</a:t>
            </a:r>
            <a:r>
              <a:rPr lang="en-US" sz="1200" b="0" i="0" u="none" strike="noStrike" kern="1200" dirty="0">
                <a:solidFill>
                  <a:schemeClr val="tx1"/>
                </a:solidFill>
                <a:effectLst/>
                <a:latin typeface="+mn-lt"/>
                <a:ea typeface="+mn-ea"/>
                <a:cs typeface="+mn-cs"/>
              </a:rPr>
              <a:t> : This is the label array (same as ‘code’ in previous article) where each element marked ‘0’, ‘1’…..</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centers</a:t>
            </a:r>
            <a:r>
              <a:rPr lang="en-US" sz="1200" b="0" i="0" u="none" strike="noStrike" kern="1200" dirty="0">
                <a:solidFill>
                  <a:schemeClr val="tx1"/>
                </a:solidFill>
                <a:effectLst/>
                <a:latin typeface="+mn-lt"/>
                <a:ea typeface="+mn-ea"/>
                <a:cs typeface="+mn-cs"/>
              </a:rPr>
              <a:t> : This is array of centers of clusters.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12</a:t>
            </a:fld>
            <a:endParaRPr lang="en-US"/>
          </a:p>
        </p:txBody>
      </p:sp>
    </p:spTree>
    <p:extLst>
      <p:ext uri="{BB962C8B-B14F-4D97-AF65-F5344CB8AC3E}">
        <p14:creationId xmlns:p14="http://schemas.microsoft.com/office/powerpoint/2010/main" val="78886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Started with a 12MP images taken on a smartphone</a:t>
            </a:r>
          </a:p>
          <a:p>
            <a:endParaRPr lang="en-US" dirty="0"/>
          </a:p>
          <a:p>
            <a:r>
              <a:rPr lang="en-US" dirty="0"/>
              <a:t>scaled it to 75%, 50%, 10%</a:t>
            </a:r>
          </a:p>
          <a:p>
            <a:endParaRPr lang="en-US" dirty="0"/>
          </a:p>
          <a:p>
            <a:r>
              <a:rPr lang="en-US" dirty="0"/>
              <a:t>smaller images = faster segmentation</a:t>
            </a:r>
          </a:p>
          <a:p>
            <a:endParaRPr lang="en-US" dirty="0"/>
          </a:p>
          <a:p>
            <a:r>
              <a:rPr lang="en-US" dirty="0"/>
              <a:t>larger images add significantly more complexity to the k means algorithm.</a:t>
            </a:r>
          </a:p>
        </p:txBody>
      </p:sp>
      <p:sp>
        <p:nvSpPr>
          <p:cNvPr id="4" name="Slide Number Placeholder 3"/>
          <p:cNvSpPr>
            <a:spLocks noGrp="1"/>
          </p:cNvSpPr>
          <p:nvPr>
            <p:ph type="sldNum" sz="quarter" idx="5"/>
          </p:nvPr>
        </p:nvSpPr>
        <p:spPr/>
        <p:txBody>
          <a:bodyPr/>
          <a:lstStyle/>
          <a:p>
            <a:fld id="{B6C8AF97-8971-A44D-9AB1-0738D3F17EDC}" type="slidenum">
              <a:rPr lang="en-US" smtClean="0"/>
              <a:t>13</a:t>
            </a:fld>
            <a:endParaRPr lang="en-US"/>
          </a:p>
        </p:txBody>
      </p:sp>
    </p:spTree>
    <p:extLst>
      <p:ext uri="{BB962C8B-B14F-4D97-AF65-F5344CB8AC3E}">
        <p14:creationId xmlns:p14="http://schemas.microsoft.com/office/powerpoint/2010/main" val="913195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 detection falls under the larger field of Digital Image processing</a:t>
            </a:r>
          </a:p>
          <a:p>
            <a:endParaRPr lang="en-US" dirty="0"/>
          </a:p>
          <a:p>
            <a:r>
              <a:rPr lang="en-US" dirty="0"/>
              <a:t>Which simply put is the practice of using computer algorithms to extract information.</a:t>
            </a:r>
          </a:p>
          <a:p>
            <a:endParaRPr lang="en-US" dirty="0"/>
          </a:p>
          <a:p>
            <a:endParaRPr lang="en-US" dirty="0"/>
          </a:p>
          <a:p>
            <a:r>
              <a:rPr lang="en-US" dirty="0"/>
              <a:t>But how exactly do computers learn to see?</a:t>
            </a:r>
          </a:p>
        </p:txBody>
      </p:sp>
      <p:sp>
        <p:nvSpPr>
          <p:cNvPr id="4" name="Slide Number Placeholder 3"/>
          <p:cNvSpPr>
            <a:spLocks noGrp="1"/>
          </p:cNvSpPr>
          <p:nvPr>
            <p:ph type="sldNum" sz="quarter" idx="5"/>
          </p:nvPr>
        </p:nvSpPr>
        <p:spPr/>
        <p:txBody>
          <a:bodyPr/>
          <a:lstStyle/>
          <a:p>
            <a:fld id="{B6C8AF97-8971-A44D-9AB1-0738D3F17EDC}" type="slidenum">
              <a:rPr lang="en-US" smtClean="0"/>
              <a:t>2</a:t>
            </a:fld>
            <a:endParaRPr lang="en-US"/>
          </a:p>
        </p:txBody>
      </p:sp>
    </p:spTree>
    <p:extLst>
      <p:ext uri="{BB962C8B-B14F-4D97-AF65-F5344CB8AC3E}">
        <p14:creationId xmlns:p14="http://schemas.microsoft.com/office/powerpoint/2010/main" val="394757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vision pipeline is a chain of processes whose output is the input of the next operation in the chain.</a:t>
            </a:r>
          </a:p>
          <a:p>
            <a:endParaRPr lang="en-US" dirty="0"/>
          </a:p>
          <a:p>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3</a:t>
            </a:fld>
            <a:endParaRPr lang="en-US"/>
          </a:p>
        </p:txBody>
      </p:sp>
    </p:spTree>
    <p:extLst>
      <p:ext uri="{BB962C8B-B14F-4D97-AF65-F5344CB8AC3E}">
        <p14:creationId xmlns:p14="http://schemas.microsoft.com/office/powerpoint/2010/main" val="3890195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precisely image segmentation involves labeling and grouping pixels in an image that share particular visual features. Each new region is comprised of pixels that share the same feature or computed value such as color, contours, texture, and objects.</a:t>
            </a:r>
          </a:p>
          <a:p>
            <a:endParaRPr lang="en-US" dirty="0"/>
          </a:p>
          <a:p>
            <a:r>
              <a:rPr lang="en-US" dirty="0"/>
              <a:t>NOTE: segmentation does not just apply to images in the field of natural language analysis segmentation can be used to break down sentences into words. Hence segmentation is just the partitioning of a complex object into smaller subgroups that helps decrease the intricacy making handling the object in question easier.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5</a:t>
            </a:fld>
            <a:endParaRPr lang="en-US"/>
          </a:p>
        </p:txBody>
      </p:sp>
    </p:spTree>
    <p:extLst>
      <p:ext uri="{BB962C8B-B14F-4D97-AF65-F5344CB8AC3E}">
        <p14:creationId xmlns:p14="http://schemas.microsoft.com/office/powerpoint/2010/main" val="1400151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my research I looked into three popular image segmentation techniques that being </a:t>
            </a:r>
          </a:p>
          <a:p>
            <a:endParaRPr lang="en-US" dirty="0"/>
          </a:p>
          <a:p>
            <a:r>
              <a:rPr lang="en-US" dirty="0"/>
              <a:t>Thresholding</a:t>
            </a:r>
          </a:p>
          <a:p>
            <a:endParaRPr lang="en-US" dirty="0"/>
          </a:p>
          <a:p>
            <a:r>
              <a:rPr lang="en-US" dirty="0"/>
              <a:t>Edge/Contour detection</a:t>
            </a:r>
          </a:p>
          <a:p>
            <a:endParaRPr lang="en-US" dirty="0"/>
          </a:p>
          <a:p>
            <a:r>
              <a:rPr lang="en-US" dirty="0"/>
              <a:t>Clustering using the K means algorithm</a:t>
            </a:r>
          </a:p>
        </p:txBody>
      </p:sp>
      <p:sp>
        <p:nvSpPr>
          <p:cNvPr id="4" name="Slide Number Placeholder 3"/>
          <p:cNvSpPr>
            <a:spLocks noGrp="1"/>
          </p:cNvSpPr>
          <p:nvPr>
            <p:ph type="sldNum" sz="quarter" idx="5"/>
          </p:nvPr>
        </p:nvSpPr>
        <p:spPr/>
        <p:txBody>
          <a:bodyPr/>
          <a:lstStyle/>
          <a:p>
            <a:fld id="{B6C8AF97-8971-A44D-9AB1-0738D3F17EDC}" type="slidenum">
              <a:rPr lang="en-US" smtClean="0"/>
              <a:t>6</a:t>
            </a:fld>
            <a:endParaRPr lang="en-US"/>
          </a:p>
        </p:txBody>
      </p:sp>
    </p:spTree>
    <p:extLst>
      <p:ext uri="{BB962C8B-B14F-4D97-AF65-F5344CB8AC3E}">
        <p14:creationId xmlns:p14="http://schemas.microsoft.com/office/powerpoint/2010/main" val="879864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7</a:t>
            </a:fld>
            <a:endParaRPr lang="en-US"/>
          </a:p>
        </p:txBody>
      </p:sp>
    </p:spTree>
    <p:extLst>
      <p:ext uri="{BB962C8B-B14F-4D97-AF65-F5344CB8AC3E}">
        <p14:creationId xmlns:p14="http://schemas.microsoft.com/office/powerpoint/2010/main" val="2498971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Thresholding is one of the easiest methods of image segmentation where a threshold is set for dividing pixels into two classes. Pixels that have values greater than the threshold value are set to 1 while pixels with values lesser than the threshold value are set to 0. </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For my project I was segmenting bananas from various images taken using my smartphone. I order to do so I had to set an upper and lower bound that contains the wide rage of colors that may be found on a banana. This was done through trial and error.</a:t>
            </a:r>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8</a:t>
            </a:fld>
            <a:endParaRPr lang="en-US"/>
          </a:p>
        </p:txBody>
      </p:sp>
    </p:spTree>
    <p:extLst>
      <p:ext uri="{BB962C8B-B14F-4D97-AF65-F5344CB8AC3E}">
        <p14:creationId xmlns:p14="http://schemas.microsoft.com/office/powerpoint/2010/main" val="821889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Advantages</a:t>
            </a:r>
          </a:p>
          <a:p>
            <a:r>
              <a:rPr lang="en-US" dirty="0"/>
              <a:t>Doesn't require complicated pre-processing, simple</a:t>
            </a:r>
          </a:p>
          <a:p>
            <a:endParaRPr lang="en-US" dirty="0"/>
          </a:p>
          <a:p>
            <a:r>
              <a:rPr lang="en-US" dirty="0"/>
              <a:t>Disadvantages</a:t>
            </a:r>
          </a:p>
          <a:p>
            <a:r>
              <a:rPr lang="en-US" dirty="0"/>
              <a:t>Many details can get omitted, threshold errors are common</a:t>
            </a:r>
          </a:p>
        </p:txBody>
      </p:sp>
      <p:sp>
        <p:nvSpPr>
          <p:cNvPr id="4" name="Slide Number Placeholder 3"/>
          <p:cNvSpPr>
            <a:spLocks noGrp="1"/>
          </p:cNvSpPr>
          <p:nvPr>
            <p:ph type="sldNum" sz="quarter" idx="5"/>
          </p:nvPr>
        </p:nvSpPr>
        <p:spPr/>
        <p:txBody>
          <a:bodyPr/>
          <a:lstStyle/>
          <a:p>
            <a:fld id="{B6C8AF97-8971-A44D-9AB1-0738D3F17EDC}" type="slidenum">
              <a:rPr lang="en-US" smtClean="0"/>
              <a:t>9</a:t>
            </a:fld>
            <a:endParaRPr lang="en-US"/>
          </a:p>
        </p:txBody>
      </p:sp>
    </p:spTree>
    <p:extLst>
      <p:ext uri="{BB962C8B-B14F-4D97-AF65-F5344CB8AC3E}">
        <p14:creationId xmlns:p14="http://schemas.microsoft.com/office/powerpoint/2010/main" val="1604778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Advantages</a:t>
            </a:r>
          </a:p>
          <a:p>
            <a:r>
              <a:rPr lang="en-US" dirty="0"/>
              <a:t>Doesn't require complicated pre-processing, simple</a:t>
            </a:r>
          </a:p>
          <a:p>
            <a:endParaRPr lang="en-US" dirty="0"/>
          </a:p>
          <a:p>
            <a:r>
              <a:rPr lang="en-US" dirty="0"/>
              <a:t>Disadvantages</a:t>
            </a:r>
          </a:p>
          <a:p>
            <a:r>
              <a:rPr lang="en-US" dirty="0"/>
              <a:t>Many details can get omitted, threshold errors are common</a:t>
            </a:r>
          </a:p>
          <a:p>
            <a:endParaRPr lang="en-US" dirty="0"/>
          </a:p>
        </p:txBody>
      </p:sp>
      <p:sp>
        <p:nvSpPr>
          <p:cNvPr id="4" name="Slide Number Placeholder 3"/>
          <p:cNvSpPr>
            <a:spLocks noGrp="1"/>
          </p:cNvSpPr>
          <p:nvPr>
            <p:ph type="sldNum" sz="quarter" idx="5"/>
          </p:nvPr>
        </p:nvSpPr>
        <p:spPr/>
        <p:txBody>
          <a:bodyPr/>
          <a:lstStyle/>
          <a:p>
            <a:fld id="{B6C8AF97-8971-A44D-9AB1-0738D3F17EDC}" type="slidenum">
              <a:rPr lang="en-US" smtClean="0"/>
              <a:t>10</a:t>
            </a:fld>
            <a:endParaRPr lang="en-US"/>
          </a:p>
        </p:txBody>
      </p:sp>
    </p:spTree>
    <p:extLst>
      <p:ext uri="{BB962C8B-B14F-4D97-AF65-F5344CB8AC3E}">
        <p14:creationId xmlns:p14="http://schemas.microsoft.com/office/powerpoint/2010/main" val="1960013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19C7B-3353-6B08-C847-F391A3EA51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000BBE9-42D9-F726-BC64-129190CC89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472F5B-649E-61EA-3E12-7DD586D5C5C1}"/>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AE4C2CD2-35F5-F289-AA77-104009488E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A2BB70-66B1-C96C-14FB-34DC77E313A8}"/>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2393888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AB82E-3DEC-8186-84CE-AEEE71A949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7939F-1335-0F45-CA96-4295ACCA19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FC6EA-A619-411E-0614-DFC5477D270F}"/>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614897F5-8D44-000F-9250-A18B13713D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EF0771-663B-CDEF-79A4-EB47249A8D28}"/>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2065235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7AE079-086C-F3B3-8011-AF449F5C688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757640-3C41-B8A8-C0F1-6313C6926B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7D3D14-6719-6A18-C18B-5610A5B7B921}"/>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A1132693-41CA-9764-33CD-408F2B8B5F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374C73-C255-D987-7E77-13AE89C779DF}"/>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3017265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F0A5D-0C99-8876-F3C4-C0C7FA40E3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6735FA-E285-62B1-A206-924E8EEC85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0B4FB1-C44D-E27C-A7C1-AA5CA7BBA1D9}"/>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B48A9894-AE17-B494-FDF4-D28E38370D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CE0333-7A05-DFE8-D1D4-6CB9AD6F2FFB}"/>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106731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4C3E8-9279-F1A7-5E5C-EB031D0452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4448F1-3299-92E3-5C6A-473AAA816D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330D67-8492-B7CA-E42E-FCE663EB8AFD}"/>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5A17208E-3167-C296-87E3-7EEF92C187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CAA5A0-8AA1-64F1-9F0C-EB828BCE2824}"/>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3955944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D5B29-57E8-B0B9-DEB5-6B692A49FC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AF91FF-907F-F7DE-F8C6-56A84FB6E0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C74CA2-A9E5-2268-2B02-C75B1C113A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451DC0-E054-B579-CD55-58CAAFC07452}"/>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6" name="Footer Placeholder 5">
            <a:extLst>
              <a:ext uri="{FF2B5EF4-FFF2-40B4-BE49-F238E27FC236}">
                <a16:creationId xmlns:a16="http://schemas.microsoft.com/office/drawing/2014/main" id="{8BBB1430-F7FD-49A3-0DFE-DD3625E794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5B2A16-6231-1EF6-DDF1-6F3221635F04}"/>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3284711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7D8D9-97B1-36E3-A74A-B4ECDCAE2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4F858FD-0B3A-4905-9B15-CFFD8B6ADA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7F303E-781E-DF5A-4D46-0B895FAA36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AE1789-5B78-9A04-2086-DAC6650037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FBDA4B-A8C7-C015-ED59-305E62392C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D950D8-5E20-7108-F756-D4420BA31B0E}"/>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8" name="Footer Placeholder 7">
            <a:extLst>
              <a:ext uri="{FF2B5EF4-FFF2-40B4-BE49-F238E27FC236}">
                <a16:creationId xmlns:a16="http://schemas.microsoft.com/office/drawing/2014/main" id="{D749E652-6B19-576E-CAF3-B6BF55AFD0A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53343AB-297A-B8B9-916A-80360463513C}"/>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744545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B76C2-E866-6F8A-EFB2-96BB4F0178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6270D-B32A-FF63-171D-FFFBC094CD83}"/>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4" name="Footer Placeholder 3">
            <a:extLst>
              <a:ext uri="{FF2B5EF4-FFF2-40B4-BE49-F238E27FC236}">
                <a16:creationId xmlns:a16="http://schemas.microsoft.com/office/drawing/2014/main" id="{D7BC2D12-44E1-B8D2-5082-BF3D6AEEB5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4663BD-4F80-3DED-0BEB-08191AEAFED1}"/>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3661011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3C505E-7B72-B6E1-3755-DC4E4283B8AF}"/>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3" name="Footer Placeholder 2">
            <a:extLst>
              <a:ext uri="{FF2B5EF4-FFF2-40B4-BE49-F238E27FC236}">
                <a16:creationId xmlns:a16="http://schemas.microsoft.com/office/drawing/2014/main" id="{0C658A15-D117-61B0-8DF5-05B5DD4C19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F7988E-625C-8373-4979-B5BF57332B2C}"/>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3001318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B532F-242C-DAFA-FAB5-CEC5B19EE8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EBCD79-2C04-1211-BE53-895B8587C5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4D4D7A-9B92-A31C-6BAB-B4B2A53E7A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DDEF8C-11E1-1F7A-5E52-8180732343F8}"/>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6" name="Footer Placeholder 5">
            <a:extLst>
              <a:ext uri="{FF2B5EF4-FFF2-40B4-BE49-F238E27FC236}">
                <a16:creationId xmlns:a16="http://schemas.microsoft.com/office/drawing/2014/main" id="{A430DDD7-E61F-CE1C-DD23-619B71FA6D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37AD80-7A34-8A73-5EB0-2A181774D5EB}"/>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270322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73BB1-80B9-0D57-6842-0E7FFF969B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924D70-F67D-5C0B-F27B-CBE21722B4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80CC74-D6A9-A5C5-389D-16ACEE7DAF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E9F5D8-6993-81B0-69F2-2B4271A9D2D0}"/>
              </a:ext>
            </a:extLst>
          </p:cNvPr>
          <p:cNvSpPr>
            <a:spLocks noGrp="1"/>
          </p:cNvSpPr>
          <p:nvPr>
            <p:ph type="dt" sz="half" idx="10"/>
          </p:nvPr>
        </p:nvSpPr>
        <p:spPr/>
        <p:txBody>
          <a:bodyPr/>
          <a:lstStyle/>
          <a:p>
            <a:fld id="{B664B65A-699B-C949-83CF-866274834B01}" type="datetimeFigureOut">
              <a:rPr lang="en-US" smtClean="0"/>
              <a:t>5/9/22</a:t>
            </a:fld>
            <a:endParaRPr lang="en-US"/>
          </a:p>
        </p:txBody>
      </p:sp>
      <p:sp>
        <p:nvSpPr>
          <p:cNvPr id="6" name="Footer Placeholder 5">
            <a:extLst>
              <a:ext uri="{FF2B5EF4-FFF2-40B4-BE49-F238E27FC236}">
                <a16:creationId xmlns:a16="http://schemas.microsoft.com/office/drawing/2014/main" id="{617B201E-4072-660E-7714-7C58F742ED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DFAF38-07CC-7BD9-264D-303629D83F22}"/>
              </a:ext>
            </a:extLst>
          </p:cNvPr>
          <p:cNvSpPr>
            <a:spLocks noGrp="1"/>
          </p:cNvSpPr>
          <p:nvPr>
            <p:ph type="sldNum" sz="quarter" idx="12"/>
          </p:nvPr>
        </p:nvSpPr>
        <p:spPr/>
        <p:txBody>
          <a:bodyPr/>
          <a:lstStyle/>
          <a:p>
            <a:fld id="{247D0725-DDC6-264A-A74C-00D999EA12A0}" type="slidenum">
              <a:rPr lang="en-US" smtClean="0"/>
              <a:t>‹#›</a:t>
            </a:fld>
            <a:endParaRPr lang="en-US"/>
          </a:p>
        </p:txBody>
      </p:sp>
    </p:spTree>
    <p:extLst>
      <p:ext uri="{BB962C8B-B14F-4D97-AF65-F5344CB8AC3E}">
        <p14:creationId xmlns:p14="http://schemas.microsoft.com/office/powerpoint/2010/main" val="1228561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7C7914-0283-445E-0348-0BC2A707EC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A54F60-FBE7-2ED7-451D-80592651DE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03CA08-0936-C722-AC0C-798AF93F85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64B65A-699B-C949-83CF-866274834B01}" type="datetimeFigureOut">
              <a:rPr lang="en-US" smtClean="0"/>
              <a:t>5/9/22</a:t>
            </a:fld>
            <a:endParaRPr lang="en-US"/>
          </a:p>
        </p:txBody>
      </p:sp>
      <p:sp>
        <p:nvSpPr>
          <p:cNvPr id="5" name="Footer Placeholder 4">
            <a:extLst>
              <a:ext uri="{FF2B5EF4-FFF2-40B4-BE49-F238E27FC236}">
                <a16:creationId xmlns:a16="http://schemas.microsoft.com/office/drawing/2014/main" id="{35D4A33E-289F-836E-27C3-A51C06EA2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C5D5916-924E-A95F-3E42-854CBE72E8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7D0725-DDC6-264A-A74C-00D999EA12A0}" type="slidenum">
              <a:rPr lang="en-US" smtClean="0"/>
              <a:t>‹#›</a:t>
            </a:fld>
            <a:endParaRPr lang="en-US"/>
          </a:p>
        </p:txBody>
      </p:sp>
    </p:spTree>
    <p:extLst>
      <p:ext uri="{BB962C8B-B14F-4D97-AF65-F5344CB8AC3E}">
        <p14:creationId xmlns:p14="http://schemas.microsoft.com/office/powerpoint/2010/main" val="2483534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662C65-77E8-74F8-31A7-1B143C0E4F60}"/>
              </a:ext>
            </a:extLst>
          </p:cNvPr>
          <p:cNvPicPr>
            <a:picLocks noChangeAspect="1"/>
          </p:cNvPicPr>
          <p:nvPr/>
        </p:nvPicPr>
        <p:blipFill>
          <a:blip r:embed="rId3"/>
          <a:srcRect/>
          <a:stretch/>
        </p:blipFill>
        <p:spPr>
          <a:xfrm>
            <a:off x="0" y="-1"/>
            <a:ext cx="6096001" cy="3974353"/>
          </a:xfrm>
          <a:prstGeom prst="rect">
            <a:avLst/>
          </a:prstGeom>
        </p:spPr>
      </p:pic>
      <p:pic>
        <p:nvPicPr>
          <p:cNvPr id="7" name="Picture 6">
            <a:extLst>
              <a:ext uri="{FF2B5EF4-FFF2-40B4-BE49-F238E27FC236}">
                <a16:creationId xmlns:a16="http://schemas.microsoft.com/office/drawing/2014/main" id="{51D38454-B0C8-94F7-D2E2-2B83DE1B3C1B}"/>
              </a:ext>
            </a:extLst>
          </p:cNvPr>
          <p:cNvPicPr>
            <a:picLocks noChangeAspect="1"/>
          </p:cNvPicPr>
          <p:nvPr/>
        </p:nvPicPr>
        <p:blipFill>
          <a:blip r:embed="rId4"/>
          <a:srcRect/>
          <a:stretch/>
        </p:blipFill>
        <p:spPr>
          <a:xfrm>
            <a:off x="6892636" y="4329"/>
            <a:ext cx="5299364" cy="4762500"/>
          </a:xfrm>
          <a:prstGeom prst="rect">
            <a:avLst/>
          </a:prstGeom>
        </p:spPr>
      </p:pic>
      <p:sp>
        <p:nvSpPr>
          <p:cNvPr id="17" name="Title 10">
            <a:extLst>
              <a:ext uri="{FF2B5EF4-FFF2-40B4-BE49-F238E27FC236}">
                <a16:creationId xmlns:a16="http://schemas.microsoft.com/office/drawing/2014/main" id="{8D0353B0-F301-9CA9-D148-962B3F772B8A}"/>
              </a:ext>
            </a:extLst>
          </p:cNvPr>
          <p:cNvSpPr txBox="1">
            <a:spLocks/>
          </p:cNvSpPr>
          <p:nvPr/>
        </p:nvSpPr>
        <p:spPr>
          <a:xfrm>
            <a:off x="481660" y="4405220"/>
            <a:ext cx="10106579" cy="9828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latin typeface="Trebuchet MS" panose="020B0703020202090204" pitchFamily="34" charset="0"/>
              </a:rPr>
              <a:t>Image Segmentation Techniques: An Analysis</a:t>
            </a:r>
            <a:endParaRPr lang="en-US" sz="3600" dirty="0">
              <a:latin typeface="Trebuchet MS" panose="020B0703020202090204" pitchFamily="34" charset="0"/>
            </a:endParaRPr>
          </a:p>
        </p:txBody>
      </p:sp>
      <p:sp>
        <p:nvSpPr>
          <p:cNvPr id="19" name="Subtitle 11">
            <a:extLst>
              <a:ext uri="{FF2B5EF4-FFF2-40B4-BE49-F238E27FC236}">
                <a16:creationId xmlns:a16="http://schemas.microsoft.com/office/drawing/2014/main" id="{3B17DD4A-0DF3-835A-FEEF-449B69D4BE18}"/>
              </a:ext>
            </a:extLst>
          </p:cNvPr>
          <p:cNvSpPr txBox="1">
            <a:spLocks/>
          </p:cNvSpPr>
          <p:nvPr/>
        </p:nvSpPr>
        <p:spPr>
          <a:xfrm>
            <a:off x="481660" y="5559745"/>
            <a:ext cx="9526126" cy="649144"/>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dirty="0">
                <a:solidFill>
                  <a:prstClr val="black"/>
                </a:solidFill>
                <a:latin typeface="Trebuchet MS" panose="020B0703020202090204" pitchFamily="34" charset="0"/>
              </a:rPr>
              <a:t>Junior Independent Study Thesis</a:t>
            </a:r>
          </a:p>
          <a:p>
            <a:pPr lvl="0" algn="l"/>
            <a:r>
              <a:rPr lang="en-US" dirty="0">
                <a:solidFill>
                  <a:prstClr val="black"/>
                </a:solidFill>
                <a:latin typeface="Trebuchet MS" panose="020B0703020202090204" pitchFamily="34" charset="0"/>
              </a:rPr>
              <a:t>Craig </a:t>
            </a:r>
            <a:r>
              <a:rPr lang="en-US" dirty="0" err="1">
                <a:solidFill>
                  <a:prstClr val="black"/>
                </a:solidFill>
                <a:latin typeface="Trebuchet MS" panose="020B0703020202090204" pitchFamily="34" charset="0"/>
              </a:rPr>
              <a:t>Akiri</a:t>
            </a:r>
            <a:r>
              <a:rPr lang="en-US" dirty="0">
                <a:solidFill>
                  <a:prstClr val="black"/>
                </a:solidFill>
                <a:latin typeface="Trebuchet MS" panose="020B0703020202090204" pitchFamily="34" charset="0"/>
              </a:rPr>
              <a:t>, May 1</a:t>
            </a:r>
            <a:r>
              <a:rPr lang="en-US" baseline="30000" dirty="0">
                <a:solidFill>
                  <a:prstClr val="black"/>
                </a:solidFill>
                <a:latin typeface="Trebuchet MS" panose="020B0703020202090204" pitchFamily="34" charset="0"/>
              </a:rPr>
              <a:t>st</a:t>
            </a:r>
            <a:r>
              <a:rPr lang="en-US" dirty="0">
                <a:solidFill>
                  <a:prstClr val="black"/>
                </a:solidFill>
                <a:latin typeface="Trebuchet MS" panose="020B0703020202090204" pitchFamily="34" charset="0"/>
              </a:rPr>
              <a:t>, 2022</a:t>
            </a:r>
          </a:p>
        </p:txBody>
      </p:sp>
    </p:spTree>
    <p:extLst>
      <p:ext uri="{BB962C8B-B14F-4D97-AF65-F5344CB8AC3E}">
        <p14:creationId xmlns:p14="http://schemas.microsoft.com/office/powerpoint/2010/main" val="909739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301AF-0313-4EC3-0BEE-FD6C4C7964E6}"/>
              </a:ext>
            </a:extLst>
          </p:cNvPr>
          <p:cNvSpPr>
            <a:spLocks noGrp="1"/>
          </p:cNvSpPr>
          <p:nvPr>
            <p:ph type="title"/>
          </p:nvPr>
        </p:nvSpPr>
        <p:spPr/>
        <p:txBody>
          <a:bodyPr/>
          <a:lstStyle/>
          <a:p>
            <a:r>
              <a:rPr lang="en-US" dirty="0">
                <a:latin typeface="Trebuchet MS" panose="020B0703020202090204" pitchFamily="34" charset="0"/>
              </a:rPr>
              <a:t>Threshold based segmentation</a:t>
            </a:r>
          </a:p>
        </p:txBody>
      </p:sp>
      <p:sp>
        <p:nvSpPr>
          <p:cNvPr id="3" name="Content Placeholder 2">
            <a:extLst>
              <a:ext uri="{FF2B5EF4-FFF2-40B4-BE49-F238E27FC236}">
                <a16:creationId xmlns:a16="http://schemas.microsoft.com/office/drawing/2014/main" id="{88BC2526-0EFF-62EA-C45A-4B575AE5639D}"/>
              </a:ext>
            </a:extLst>
          </p:cNvPr>
          <p:cNvSpPr>
            <a:spLocks noGrp="1"/>
          </p:cNvSpPr>
          <p:nvPr>
            <p:ph idx="1"/>
          </p:nvPr>
        </p:nvSpPr>
        <p:spPr/>
        <p:txBody>
          <a:bodyPr>
            <a:normAutofit/>
          </a:bodyPr>
          <a:lstStyle/>
          <a:p>
            <a:r>
              <a:rPr lang="en-US" sz="2000" dirty="0">
                <a:latin typeface="Trebuchet MS" panose="020B0703020202090204" pitchFamily="34" charset="0"/>
              </a:rPr>
              <a:t>Realtime Demo</a:t>
            </a:r>
          </a:p>
        </p:txBody>
      </p:sp>
      <p:pic>
        <p:nvPicPr>
          <p:cNvPr id="6" name="Picture 5">
            <a:extLst>
              <a:ext uri="{FF2B5EF4-FFF2-40B4-BE49-F238E27FC236}">
                <a16:creationId xmlns:a16="http://schemas.microsoft.com/office/drawing/2014/main" id="{33D7846A-FACC-1F98-7CF9-656301BC91E2}"/>
              </a:ext>
            </a:extLst>
          </p:cNvPr>
          <p:cNvPicPr>
            <a:picLocks noChangeAspect="1"/>
          </p:cNvPicPr>
          <p:nvPr/>
        </p:nvPicPr>
        <p:blipFill rotWithShape="1">
          <a:blip r:embed="rId3"/>
          <a:srcRect l="23" r="23"/>
          <a:stretch/>
        </p:blipFill>
        <p:spPr>
          <a:xfrm>
            <a:off x="3073116" y="1595551"/>
            <a:ext cx="8280684" cy="4811485"/>
          </a:xfrm>
          <a:prstGeom prst="rect">
            <a:avLst/>
          </a:prstGeom>
          <a:effectLst>
            <a:softEdge rad="0"/>
          </a:effectLst>
        </p:spPr>
      </p:pic>
    </p:spTree>
    <p:extLst>
      <p:ext uri="{BB962C8B-B14F-4D97-AF65-F5344CB8AC3E}">
        <p14:creationId xmlns:p14="http://schemas.microsoft.com/office/powerpoint/2010/main" val="2340010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301AF-0313-4EC3-0BEE-FD6C4C7964E6}"/>
              </a:ext>
            </a:extLst>
          </p:cNvPr>
          <p:cNvSpPr>
            <a:spLocks noGrp="1"/>
          </p:cNvSpPr>
          <p:nvPr>
            <p:ph type="title"/>
          </p:nvPr>
        </p:nvSpPr>
        <p:spPr/>
        <p:txBody>
          <a:bodyPr/>
          <a:lstStyle/>
          <a:p>
            <a:r>
              <a:rPr lang="en-US" dirty="0">
                <a:latin typeface="Trebuchet MS" panose="020B0703020202090204" pitchFamily="34" charset="0"/>
              </a:rPr>
              <a:t>Edge based segmentation</a:t>
            </a:r>
          </a:p>
        </p:txBody>
      </p:sp>
      <p:sp>
        <p:nvSpPr>
          <p:cNvPr id="3" name="Content Placeholder 2">
            <a:extLst>
              <a:ext uri="{FF2B5EF4-FFF2-40B4-BE49-F238E27FC236}">
                <a16:creationId xmlns:a16="http://schemas.microsoft.com/office/drawing/2014/main" id="{88BC2526-0EFF-62EA-C45A-4B575AE5639D}"/>
              </a:ext>
            </a:extLst>
          </p:cNvPr>
          <p:cNvSpPr>
            <a:spLocks noGrp="1"/>
          </p:cNvSpPr>
          <p:nvPr>
            <p:ph idx="1"/>
          </p:nvPr>
        </p:nvSpPr>
        <p:spPr/>
        <p:txBody>
          <a:bodyPr>
            <a:normAutofit/>
          </a:bodyPr>
          <a:lstStyle/>
          <a:p>
            <a:r>
              <a:rPr lang="en-US" sz="2000" dirty="0">
                <a:latin typeface="Trebuchet MS" panose="020B0703020202090204" pitchFamily="34" charset="0"/>
              </a:rPr>
              <a:t>images</a:t>
            </a:r>
          </a:p>
        </p:txBody>
      </p:sp>
      <p:pic>
        <p:nvPicPr>
          <p:cNvPr id="5" name="Picture 4">
            <a:extLst>
              <a:ext uri="{FF2B5EF4-FFF2-40B4-BE49-F238E27FC236}">
                <a16:creationId xmlns:a16="http://schemas.microsoft.com/office/drawing/2014/main" id="{E0F87632-835B-3AAC-ED81-C4BE3442FA5E}"/>
              </a:ext>
            </a:extLst>
          </p:cNvPr>
          <p:cNvPicPr>
            <a:picLocks noChangeAspect="1"/>
          </p:cNvPicPr>
          <p:nvPr/>
        </p:nvPicPr>
        <p:blipFill>
          <a:blip r:embed="rId3"/>
          <a:srcRect/>
          <a:stretch/>
        </p:blipFill>
        <p:spPr>
          <a:xfrm>
            <a:off x="537853" y="2747963"/>
            <a:ext cx="5299363" cy="6858000"/>
          </a:xfrm>
          <a:prstGeom prst="rect">
            <a:avLst/>
          </a:prstGeom>
        </p:spPr>
      </p:pic>
      <p:pic>
        <p:nvPicPr>
          <p:cNvPr id="7" name="Picture 6">
            <a:extLst>
              <a:ext uri="{FF2B5EF4-FFF2-40B4-BE49-F238E27FC236}">
                <a16:creationId xmlns:a16="http://schemas.microsoft.com/office/drawing/2014/main" id="{0FADDEFF-8D0F-1F6A-1A13-BB40AEFA2DCB}"/>
              </a:ext>
            </a:extLst>
          </p:cNvPr>
          <p:cNvPicPr>
            <a:picLocks noChangeAspect="1"/>
          </p:cNvPicPr>
          <p:nvPr/>
        </p:nvPicPr>
        <p:blipFill>
          <a:blip r:embed="rId4"/>
          <a:srcRect/>
          <a:stretch/>
        </p:blipFill>
        <p:spPr>
          <a:xfrm>
            <a:off x="6354784" y="2747963"/>
            <a:ext cx="5299363" cy="6858000"/>
          </a:xfrm>
          <a:prstGeom prst="rect">
            <a:avLst/>
          </a:prstGeom>
        </p:spPr>
      </p:pic>
    </p:spTree>
    <p:extLst>
      <p:ext uri="{BB962C8B-B14F-4D97-AF65-F5344CB8AC3E}">
        <p14:creationId xmlns:p14="http://schemas.microsoft.com/office/powerpoint/2010/main" val="709591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301AF-0313-4EC3-0BEE-FD6C4C7964E6}"/>
              </a:ext>
            </a:extLst>
          </p:cNvPr>
          <p:cNvSpPr>
            <a:spLocks noGrp="1"/>
          </p:cNvSpPr>
          <p:nvPr>
            <p:ph type="title"/>
          </p:nvPr>
        </p:nvSpPr>
        <p:spPr/>
        <p:txBody>
          <a:bodyPr/>
          <a:lstStyle/>
          <a:p>
            <a:r>
              <a:rPr lang="en-US" dirty="0">
                <a:latin typeface="Trebuchet MS" panose="020B0703020202090204" pitchFamily="34" charset="0"/>
              </a:rPr>
              <a:t>K means segmentation</a:t>
            </a:r>
          </a:p>
        </p:txBody>
      </p:sp>
      <p:sp>
        <p:nvSpPr>
          <p:cNvPr id="3" name="Content Placeholder 2">
            <a:extLst>
              <a:ext uri="{FF2B5EF4-FFF2-40B4-BE49-F238E27FC236}">
                <a16:creationId xmlns:a16="http://schemas.microsoft.com/office/drawing/2014/main" id="{88BC2526-0EFF-62EA-C45A-4B575AE5639D}"/>
              </a:ext>
            </a:extLst>
          </p:cNvPr>
          <p:cNvSpPr>
            <a:spLocks noGrp="1"/>
          </p:cNvSpPr>
          <p:nvPr>
            <p:ph idx="1"/>
          </p:nvPr>
        </p:nvSpPr>
        <p:spPr/>
        <p:txBody>
          <a:bodyPr>
            <a:normAutofit/>
          </a:bodyPr>
          <a:lstStyle/>
          <a:p>
            <a:r>
              <a:rPr lang="en-US" sz="2000" dirty="0">
                <a:latin typeface="Trebuchet MS" panose="020B0703020202090204" pitchFamily="34" charset="0"/>
              </a:rPr>
              <a:t>images</a:t>
            </a:r>
          </a:p>
        </p:txBody>
      </p:sp>
      <p:pic>
        <p:nvPicPr>
          <p:cNvPr id="5" name="Picture 4">
            <a:extLst>
              <a:ext uri="{FF2B5EF4-FFF2-40B4-BE49-F238E27FC236}">
                <a16:creationId xmlns:a16="http://schemas.microsoft.com/office/drawing/2014/main" id="{6AA51A4E-345D-7475-B4E5-4871B40F1B8E}"/>
              </a:ext>
            </a:extLst>
          </p:cNvPr>
          <p:cNvPicPr>
            <a:picLocks noChangeAspect="1"/>
          </p:cNvPicPr>
          <p:nvPr/>
        </p:nvPicPr>
        <p:blipFill rotWithShape="1">
          <a:blip r:embed="rId3"/>
          <a:srcRect b="45381"/>
          <a:stretch/>
        </p:blipFill>
        <p:spPr>
          <a:xfrm>
            <a:off x="3637220" y="2304455"/>
            <a:ext cx="3956232" cy="2796372"/>
          </a:xfrm>
          <a:prstGeom prst="rect">
            <a:avLst/>
          </a:prstGeom>
        </p:spPr>
      </p:pic>
      <p:pic>
        <p:nvPicPr>
          <p:cNvPr id="7" name="Picture 6">
            <a:extLst>
              <a:ext uri="{FF2B5EF4-FFF2-40B4-BE49-F238E27FC236}">
                <a16:creationId xmlns:a16="http://schemas.microsoft.com/office/drawing/2014/main" id="{B24A2A77-B2D3-7411-C625-987687BC0043}"/>
              </a:ext>
            </a:extLst>
          </p:cNvPr>
          <p:cNvPicPr>
            <a:picLocks noChangeAspect="1"/>
          </p:cNvPicPr>
          <p:nvPr/>
        </p:nvPicPr>
        <p:blipFill rotWithShape="1">
          <a:blip r:embed="rId4"/>
          <a:srcRect b="42382"/>
          <a:stretch/>
        </p:blipFill>
        <p:spPr>
          <a:xfrm>
            <a:off x="7793537" y="681037"/>
            <a:ext cx="3964633" cy="2956190"/>
          </a:xfrm>
          <a:prstGeom prst="rect">
            <a:avLst/>
          </a:prstGeom>
        </p:spPr>
      </p:pic>
      <p:pic>
        <p:nvPicPr>
          <p:cNvPr id="9" name="Picture 8">
            <a:extLst>
              <a:ext uri="{FF2B5EF4-FFF2-40B4-BE49-F238E27FC236}">
                <a16:creationId xmlns:a16="http://schemas.microsoft.com/office/drawing/2014/main" id="{57EFF72C-1748-2F3D-9EB0-161D90AE8DDE}"/>
              </a:ext>
            </a:extLst>
          </p:cNvPr>
          <p:cNvPicPr>
            <a:picLocks noChangeAspect="1"/>
          </p:cNvPicPr>
          <p:nvPr/>
        </p:nvPicPr>
        <p:blipFill rotWithShape="1">
          <a:blip r:embed="rId5"/>
          <a:srcRect b="42382"/>
          <a:stretch/>
        </p:blipFill>
        <p:spPr>
          <a:xfrm>
            <a:off x="7793537" y="3864873"/>
            <a:ext cx="3964631" cy="2956189"/>
          </a:xfrm>
          <a:prstGeom prst="rect">
            <a:avLst/>
          </a:prstGeom>
        </p:spPr>
      </p:pic>
      <p:pic>
        <p:nvPicPr>
          <p:cNvPr id="11" name="Picture 10">
            <a:extLst>
              <a:ext uri="{FF2B5EF4-FFF2-40B4-BE49-F238E27FC236}">
                <a16:creationId xmlns:a16="http://schemas.microsoft.com/office/drawing/2014/main" id="{332DD3A9-C545-5B4D-A294-1BF5DA3691FD}"/>
              </a:ext>
            </a:extLst>
          </p:cNvPr>
          <p:cNvPicPr>
            <a:picLocks noChangeAspect="1"/>
          </p:cNvPicPr>
          <p:nvPr/>
        </p:nvPicPr>
        <p:blipFill rotWithShape="1">
          <a:blip r:embed="rId6"/>
          <a:srcRect b="27790"/>
          <a:stretch/>
        </p:blipFill>
        <p:spPr>
          <a:xfrm>
            <a:off x="273700" y="2224546"/>
            <a:ext cx="3163435" cy="2956189"/>
          </a:xfrm>
          <a:prstGeom prst="rect">
            <a:avLst/>
          </a:prstGeom>
        </p:spPr>
      </p:pic>
    </p:spTree>
    <p:extLst>
      <p:ext uri="{BB962C8B-B14F-4D97-AF65-F5344CB8AC3E}">
        <p14:creationId xmlns:p14="http://schemas.microsoft.com/office/powerpoint/2010/main" val="4286918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F2A8-AFA8-BBD5-2B74-8AFF4D5113AB}"/>
              </a:ext>
            </a:extLst>
          </p:cNvPr>
          <p:cNvSpPr>
            <a:spLocks noGrp="1"/>
          </p:cNvSpPr>
          <p:nvPr>
            <p:ph type="title"/>
          </p:nvPr>
        </p:nvSpPr>
        <p:spPr/>
        <p:txBody>
          <a:bodyPr/>
          <a:lstStyle/>
          <a:p>
            <a:r>
              <a:rPr lang="en-US" dirty="0">
                <a:latin typeface="Trebuchet MS" panose="020B0703020202090204" pitchFamily="34" charset="0"/>
              </a:rPr>
              <a:t>Performance</a:t>
            </a:r>
          </a:p>
        </p:txBody>
      </p:sp>
      <p:graphicFrame>
        <p:nvGraphicFramePr>
          <p:cNvPr id="6" name="Table 6">
            <a:extLst>
              <a:ext uri="{FF2B5EF4-FFF2-40B4-BE49-F238E27FC236}">
                <a16:creationId xmlns:a16="http://schemas.microsoft.com/office/drawing/2014/main" id="{788331A9-599A-CB0A-25BA-02CFAF8444FF}"/>
              </a:ext>
            </a:extLst>
          </p:cNvPr>
          <p:cNvGraphicFramePr>
            <a:graphicFrameLocks noGrp="1"/>
          </p:cNvGraphicFramePr>
          <p:nvPr>
            <p:extLst>
              <p:ext uri="{D42A27DB-BD31-4B8C-83A1-F6EECF244321}">
                <p14:modId xmlns:p14="http://schemas.microsoft.com/office/powerpoint/2010/main" val="2098140399"/>
              </p:ext>
            </p:extLst>
          </p:nvPr>
        </p:nvGraphicFramePr>
        <p:xfrm>
          <a:off x="2495754" y="2840539"/>
          <a:ext cx="7200491" cy="2225040"/>
        </p:xfrm>
        <a:graphic>
          <a:graphicData uri="http://schemas.openxmlformats.org/drawingml/2006/table">
            <a:tbl>
              <a:tblPr firstRow="1" bandRow="1">
                <a:tableStyleId>{00A15C55-8517-42AA-B614-E9B94910E393}</a:tableStyleId>
              </a:tblPr>
              <a:tblGrid>
                <a:gridCol w="1492012">
                  <a:extLst>
                    <a:ext uri="{9D8B030D-6E8A-4147-A177-3AD203B41FA5}">
                      <a16:colId xmlns:a16="http://schemas.microsoft.com/office/drawing/2014/main" val="2097958956"/>
                    </a:ext>
                  </a:extLst>
                </a:gridCol>
                <a:gridCol w="1759188">
                  <a:extLst>
                    <a:ext uri="{9D8B030D-6E8A-4147-A177-3AD203B41FA5}">
                      <a16:colId xmlns:a16="http://schemas.microsoft.com/office/drawing/2014/main" val="2528550151"/>
                    </a:ext>
                  </a:extLst>
                </a:gridCol>
                <a:gridCol w="1368324">
                  <a:extLst>
                    <a:ext uri="{9D8B030D-6E8A-4147-A177-3AD203B41FA5}">
                      <a16:colId xmlns:a16="http://schemas.microsoft.com/office/drawing/2014/main" val="1490888934"/>
                    </a:ext>
                  </a:extLst>
                </a:gridCol>
                <a:gridCol w="1209367">
                  <a:extLst>
                    <a:ext uri="{9D8B030D-6E8A-4147-A177-3AD203B41FA5}">
                      <a16:colId xmlns:a16="http://schemas.microsoft.com/office/drawing/2014/main" val="1107402066"/>
                    </a:ext>
                  </a:extLst>
                </a:gridCol>
                <a:gridCol w="1371600">
                  <a:extLst>
                    <a:ext uri="{9D8B030D-6E8A-4147-A177-3AD203B41FA5}">
                      <a16:colId xmlns:a16="http://schemas.microsoft.com/office/drawing/2014/main" val="188696201"/>
                    </a:ext>
                  </a:extLst>
                </a:gridCol>
              </a:tblGrid>
              <a:tr h="370840">
                <a:tc gridSpan="2">
                  <a:txBody>
                    <a:bodyPr/>
                    <a:lstStyle/>
                    <a:p>
                      <a:pPr algn="ctr"/>
                      <a:r>
                        <a:rPr lang="en-US" dirty="0">
                          <a:latin typeface="Trebuchet MS" panose="020B0703020202090204" pitchFamily="34" charset="0"/>
                        </a:rPr>
                        <a:t>Image Size</a:t>
                      </a:r>
                    </a:p>
                  </a:txBody>
                  <a:tcPr/>
                </a:tc>
                <a:tc hMerge="1">
                  <a:txBody>
                    <a:bodyPr/>
                    <a:lstStyle/>
                    <a:p>
                      <a:endParaRPr lang="en-US" dirty="0"/>
                    </a:p>
                  </a:txBody>
                  <a:tcPr/>
                </a:tc>
                <a:tc gridSpan="3">
                  <a:txBody>
                    <a:bodyPr/>
                    <a:lstStyle/>
                    <a:p>
                      <a:pPr algn="ctr"/>
                      <a:r>
                        <a:rPr lang="en-US" dirty="0">
                          <a:latin typeface="Trebuchet MS" panose="020B0703020202090204" pitchFamily="34" charset="0"/>
                        </a:rPr>
                        <a:t>CPU Runtime (ms)</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740619211"/>
                  </a:ext>
                </a:extLst>
              </a:tr>
              <a:tr h="370840">
                <a:tc>
                  <a:txBody>
                    <a:bodyPr/>
                    <a:lstStyle/>
                    <a:p>
                      <a:pPr algn="ctr"/>
                      <a:r>
                        <a:rPr lang="en-US" sz="1400" dirty="0">
                          <a:solidFill>
                            <a:schemeClr val="accent4">
                              <a:lumMod val="75000"/>
                            </a:schemeClr>
                          </a:solidFill>
                          <a:latin typeface="Trebuchet MS" panose="020B0703020202090204" pitchFamily="34" charset="0"/>
                        </a:rPr>
                        <a:t>h * w</a:t>
                      </a:r>
                    </a:p>
                  </a:txBody>
                  <a:tcPr/>
                </a:tc>
                <a:tc>
                  <a:txBody>
                    <a:bodyPr/>
                    <a:lstStyle/>
                    <a:p>
                      <a:pPr algn="ctr"/>
                      <a:r>
                        <a:rPr lang="en-US" sz="1400" dirty="0">
                          <a:solidFill>
                            <a:schemeClr val="accent4">
                              <a:lumMod val="75000"/>
                            </a:schemeClr>
                          </a:solidFill>
                          <a:latin typeface="Trebuchet MS" panose="020B0703020202090204" pitchFamily="34" charset="0"/>
                        </a:rPr>
                        <a:t>Resolution (MP)</a:t>
                      </a:r>
                    </a:p>
                  </a:txBody>
                  <a:tcPr/>
                </a:tc>
                <a:tc>
                  <a:txBody>
                    <a:bodyPr/>
                    <a:lstStyle/>
                    <a:p>
                      <a:pPr algn="ctr"/>
                      <a:r>
                        <a:rPr lang="en-US" sz="1400" dirty="0">
                          <a:solidFill>
                            <a:schemeClr val="accent4">
                              <a:lumMod val="75000"/>
                            </a:schemeClr>
                          </a:solidFill>
                          <a:latin typeface="Trebuchet MS" panose="020B0703020202090204" pitchFamily="34" charset="0"/>
                        </a:rPr>
                        <a:t>Thresholding</a:t>
                      </a:r>
                    </a:p>
                  </a:txBody>
                  <a:tcPr/>
                </a:tc>
                <a:tc>
                  <a:txBody>
                    <a:bodyPr/>
                    <a:lstStyle/>
                    <a:p>
                      <a:pPr algn="ctr"/>
                      <a:r>
                        <a:rPr lang="en-US" sz="1400" dirty="0">
                          <a:solidFill>
                            <a:schemeClr val="accent4">
                              <a:lumMod val="75000"/>
                            </a:schemeClr>
                          </a:solidFill>
                          <a:latin typeface="Trebuchet MS" panose="020B0703020202090204" pitchFamily="34" charset="0"/>
                        </a:rPr>
                        <a:t>Edge</a:t>
                      </a:r>
                    </a:p>
                  </a:txBody>
                  <a:tcPr/>
                </a:tc>
                <a:tc>
                  <a:txBody>
                    <a:bodyPr/>
                    <a:lstStyle/>
                    <a:p>
                      <a:pPr algn="ctr"/>
                      <a:r>
                        <a:rPr lang="en-US" sz="1400" dirty="0">
                          <a:solidFill>
                            <a:schemeClr val="accent4">
                              <a:lumMod val="75000"/>
                            </a:schemeClr>
                          </a:solidFill>
                          <a:latin typeface="Trebuchet MS" panose="020B0703020202090204" pitchFamily="34" charset="0"/>
                        </a:rPr>
                        <a:t>K-means</a:t>
                      </a:r>
                    </a:p>
                  </a:txBody>
                  <a:tcPr/>
                </a:tc>
                <a:extLst>
                  <a:ext uri="{0D108BD9-81ED-4DB2-BD59-A6C34878D82A}">
                    <a16:rowId xmlns:a16="http://schemas.microsoft.com/office/drawing/2014/main" val="3335440526"/>
                  </a:ext>
                </a:extLst>
              </a:tr>
              <a:tr h="370840">
                <a:tc>
                  <a:txBody>
                    <a:bodyPr/>
                    <a:lstStyle/>
                    <a:p>
                      <a:pPr algn="ctr"/>
                      <a:r>
                        <a:rPr lang="en-US" sz="1400" dirty="0">
                          <a:effectLst/>
                          <a:latin typeface="Trebuchet MS" panose="020B0703020202090204" pitchFamily="34" charset="0"/>
                        </a:rPr>
                        <a:t>403 * 302</a:t>
                      </a:r>
                    </a:p>
                  </a:txBody>
                  <a:tcPr marL="47625" marR="47625" marT="9525" marB="9525"/>
                </a:tc>
                <a:tc>
                  <a:txBody>
                    <a:bodyPr/>
                    <a:lstStyle/>
                    <a:p>
                      <a:pPr algn="ctr"/>
                      <a:r>
                        <a:rPr lang="en-US" sz="1400" dirty="0">
                          <a:effectLst/>
                          <a:latin typeface="Trebuchet MS" panose="020B0703020202090204" pitchFamily="34" charset="0"/>
                        </a:rPr>
                        <a:t>0.122</a:t>
                      </a:r>
                    </a:p>
                  </a:txBody>
                  <a:tcPr marL="47625" marR="47625" marT="9525" marB="9525"/>
                </a:tc>
                <a:tc>
                  <a:txBody>
                    <a:bodyPr/>
                    <a:lstStyle/>
                    <a:p>
                      <a:pPr algn="ctr"/>
                      <a:r>
                        <a:rPr lang="en-US" sz="1400" dirty="0">
                          <a:effectLst/>
                          <a:latin typeface="Trebuchet MS" panose="020B0703020202090204" pitchFamily="34" charset="0"/>
                        </a:rPr>
                        <a:t>121</a:t>
                      </a:r>
                    </a:p>
                  </a:txBody>
                  <a:tcPr marL="47625" marR="47625" marT="9525" marB="9525"/>
                </a:tc>
                <a:tc>
                  <a:txBody>
                    <a:bodyPr/>
                    <a:lstStyle/>
                    <a:p>
                      <a:pPr algn="ctr"/>
                      <a:r>
                        <a:rPr lang="en-US" sz="1400" dirty="0">
                          <a:effectLst/>
                          <a:latin typeface="Trebuchet MS" panose="020B0703020202090204" pitchFamily="34" charset="0"/>
                        </a:rPr>
                        <a:t>112</a:t>
                      </a:r>
                    </a:p>
                  </a:txBody>
                  <a:tcPr marL="47625" marR="47625" marT="9525" marB="9525"/>
                </a:tc>
                <a:tc>
                  <a:txBody>
                    <a:bodyPr/>
                    <a:lstStyle/>
                    <a:p>
                      <a:pPr algn="ctr"/>
                      <a:r>
                        <a:rPr lang="en-US" sz="1400" dirty="0">
                          <a:effectLst/>
                          <a:latin typeface="Trebuchet MS" panose="020B0703020202090204" pitchFamily="34" charset="0"/>
                        </a:rPr>
                        <a:t>161</a:t>
                      </a:r>
                    </a:p>
                  </a:txBody>
                  <a:tcPr marL="47625" marR="47625" marT="9525" marB="9525"/>
                </a:tc>
                <a:extLst>
                  <a:ext uri="{0D108BD9-81ED-4DB2-BD59-A6C34878D82A}">
                    <a16:rowId xmlns:a16="http://schemas.microsoft.com/office/drawing/2014/main" val="3335944017"/>
                  </a:ext>
                </a:extLst>
              </a:tr>
              <a:tr h="370840">
                <a:tc>
                  <a:txBody>
                    <a:bodyPr/>
                    <a:lstStyle/>
                    <a:p>
                      <a:pPr algn="ctr"/>
                      <a:r>
                        <a:rPr lang="en-US" sz="1400" dirty="0">
                          <a:effectLst/>
                          <a:latin typeface="Trebuchet MS" panose="020B0703020202090204" pitchFamily="34" charset="0"/>
                        </a:rPr>
                        <a:t>2016 * 1512</a:t>
                      </a:r>
                    </a:p>
                  </a:txBody>
                  <a:tcPr marL="47625" marR="47625" marT="9525" marB="9525"/>
                </a:tc>
                <a:tc>
                  <a:txBody>
                    <a:bodyPr/>
                    <a:lstStyle/>
                    <a:p>
                      <a:pPr algn="ctr"/>
                      <a:r>
                        <a:rPr lang="en-US" sz="1400" dirty="0">
                          <a:effectLst/>
                          <a:latin typeface="Trebuchet MS" panose="020B0703020202090204" pitchFamily="34" charset="0"/>
                        </a:rPr>
                        <a:t>3.05</a:t>
                      </a:r>
                    </a:p>
                  </a:txBody>
                  <a:tcPr marL="47625" marR="47625" marT="9525" marB="9525"/>
                </a:tc>
                <a:tc>
                  <a:txBody>
                    <a:bodyPr/>
                    <a:lstStyle/>
                    <a:p>
                      <a:pPr algn="ctr"/>
                      <a:r>
                        <a:rPr lang="en-US" sz="1400" dirty="0">
                          <a:effectLst/>
                          <a:latin typeface="Trebuchet MS" panose="020B0703020202090204" pitchFamily="34" charset="0"/>
                        </a:rPr>
                        <a:t>122</a:t>
                      </a:r>
                    </a:p>
                  </a:txBody>
                  <a:tcPr marL="47625" marR="47625" marT="9525" marB="9525"/>
                </a:tc>
                <a:tc>
                  <a:txBody>
                    <a:bodyPr/>
                    <a:lstStyle/>
                    <a:p>
                      <a:pPr algn="ctr"/>
                      <a:r>
                        <a:rPr lang="en-US" sz="1400" dirty="0">
                          <a:effectLst/>
                          <a:latin typeface="Trebuchet MS" panose="020B0703020202090204" pitchFamily="34" charset="0"/>
                        </a:rPr>
                        <a:t>160*</a:t>
                      </a:r>
                    </a:p>
                  </a:txBody>
                  <a:tcPr marL="47625" marR="47625" marT="9525" marB="9525"/>
                </a:tc>
                <a:tc>
                  <a:txBody>
                    <a:bodyPr/>
                    <a:lstStyle/>
                    <a:p>
                      <a:pPr algn="ctr"/>
                      <a:r>
                        <a:rPr lang="en-US" sz="1400" dirty="0">
                          <a:effectLst/>
                          <a:latin typeface="Trebuchet MS" panose="020B0703020202090204" pitchFamily="34" charset="0"/>
                        </a:rPr>
                        <a:t>1790</a:t>
                      </a:r>
                    </a:p>
                  </a:txBody>
                  <a:tcPr marL="47625" marR="47625" marT="9525" marB="9525"/>
                </a:tc>
                <a:extLst>
                  <a:ext uri="{0D108BD9-81ED-4DB2-BD59-A6C34878D82A}">
                    <a16:rowId xmlns:a16="http://schemas.microsoft.com/office/drawing/2014/main" val="2864727297"/>
                  </a:ext>
                </a:extLst>
              </a:tr>
              <a:tr h="370840">
                <a:tc>
                  <a:txBody>
                    <a:bodyPr/>
                    <a:lstStyle/>
                    <a:p>
                      <a:pPr algn="ctr"/>
                      <a:r>
                        <a:rPr lang="en-US" sz="1400" dirty="0">
                          <a:effectLst/>
                          <a:latin typeface="Trebuchet MS" panose="020B0703020202090204" pitchFamily="34" charset="0"/>
                        </a:rPr>
                        <a:t>3024 * 2268</a:t>
                      </a:r>
                    </a:p>
                  </a:txBody>
                  <a:tcPr marL="47625" marR="47625" marT="9525" marB="9525"/>
                </a:tc>
                <a:tc>
                  <a:txBody>
                    <a:bodyPr/>
                    <a:lstStyle/>
                    <a:p>
                      <a:pPr algn="ctr"/>
                      <a:r>
                        <a:rPr lang="en-US" sz="1400" dirty="0">
                          <a:effectLst/>
                          <a:latin typeface="Trebuchet MS" panose="020B0703020202090204" pitchFamily="34" charset="0"/>
                        </a:rPr>
                        <a:t>6.86</a:t>
                      </a:r>
                    </a:p>
                  </a:txBody>
                  <a:tcPr marL="47625" marR="47625" marT="9525" marB="9525"/>
                </a:tc>
                <a:tc>
                  <a:txBody>
                    <a:bodyPr/>
                    <a:lstStyle/>
                    <a:p>
                      <a:pPr algn="ctr"/>
                      <a:r>
                        <a:rPr lang="en-US" sz="1400" dirty="0">
                          <a:effectLst/>
                          <a:latin typeface="Trebuchet MS" panose="020B0703020202090204" pitchFamily="34" charset="0"/>
                        </a:rPr>
                        <a:t>184</a:t>
                      </a:r>
                    </a:p>
                  </a:txBody>
                  <a:tcPr marL="47625" marR="47625" marT="9525" marB="9525"/>
                </a:tc>
                <a:tc>
                  <a:txBody>
                    <a:bodyPr/>
                    <a:lstStyle/>
                    <a:p>
                      <a:pPr algn="ctr"/>
                      <a:r>
                        <a:rPr lang="en-US" sz="1400" dirty="0">
                          <a:effectLst/>
                          <a:latin typeface="Trebuchet MS" panose="020B0703020202090204" pitchFamily="34" charset="0"/>
                        </a:rPr>
                        <a:t>259*</a:t>
                      </a:r>
                    </a:p>
                  </a:txBody>
                  <a:tcPr marL="47625" marR="47625" marT="9525" marB="9525"/>
                </a:tc>
                <a:tc>
                  <a:txBody>
                    <a:bodyPr/>
                    <a:lstStyle/>
                    <a:p>
                      <a:pPr algn="ctr"/>
                      <a:r>
                        <a:rPr lang="en-US" sz="1400" dirty="0">
                          <a:effectLst/>
                          <a:latin typeface="Trebuchet MS" panose="020B0703020202090204" pitchFamily="34" charset="0"/>
                        </a:rPr>
                        <a:t>4160</a:t>
                      </a:r>
                    </a:p>
                  </a:txBody>
                  <a:tcPr marL="47625" marR="47625" marT="9525" marB="9525"/>
                </a:tc>
                <a:extLst>
                  <a:ext uri="{0D108BD9-81ED-4DB2-BD59-A6C34878D82A}">
                    <a16:rowId xmlns:a16="http://schemas.microsoft.com/office/drawing/2014/main" val="2993772299"/>
                  </a:ext>
                </a:extLst>
              </a:tr>
              <a:tr h="370840">
                <a:tc>
                  <a:txBody>
                    <a:bodyPr/>
                    <a:lstStyle/>
                    <a:p>
                      <a:pPr algn="ctr"/>
                      <a:r>
                        <a:rPr lang="en-US" sz="1400" dirty="0">
                          <a:effectLst/>
                          <a:latin typeface="Trebuchet MS" panose="020B0703020202090204" pitchFamily="34" charset="0"/>
                        </a:rPr>
                        <a:t>4032 * 3024</a:t>
                      </a:r>
                    </a:p>
                  </a:txBody>
                  <a:tcPr marL="47625" marR="47625" marT="9525" marB="9525"/>
                </a:tc>
                <a:tc>
                  <a:txBody>
                    <a:bodyPr/>
                    <a:lstStyle/>
                    <a:p>
                      <a:pPr algn="ctr"/>
                      <a:r>
                        <a:rPr lang="en-US" sz="1400" dirty="0">
                          <a:effectLst/>
                          <a:latin typeface="Trebuchet MS" panose="020B0703020202090204" pitchFamily="34" charset="0"/>
                        </a:rPr>
                        <a:t>12.19</a:t>
                      </a:r>
                    </a:p>
                  </a:txBody>
                  <a:tcPr marL="47625" marR="47625" marT="9525" marB="9525"/>
                </a:tc>
                <a:tc>
                  <a:txBody>
                    <a:bodyPr/>
                    <a:lstStyle/>
                    <a:p>
                      <a:pPr algn="ctr"/>
                      <a:r>
                        <a:rPr lang="en-US" sz="1400" dirty="0">
                          <a:effectLst/>
                          <a:latin typeface="Trebuchet MS" panose="020B0703020202090204" pitchFamily="34" charset="0"/>
                        </a:rPr>
                        <a:t>253</a:t>
                      </a:r>
                    </a:p>
                  </a:txBody>
                  <a:tcPr marL="47625" marR="47625" marT="9525" marB="9525"/>
                </a:tc>
                <a:tc>
                  <a:txBody>
                    <a:bodyPr/>
                    <a:lstStyle/>
                    <a:p>
                      <a:pPr algn="ctr"/>
                      <a:r>
                        <a:rPr lang="en-US" sz="1400" dirty="0">
                          <a:effectLst/>
                          <a:latin typeface="Trebuchet MS" panose="020B0703020202090204" pitchFamily="34" charset="0"/>
                        </a:rPr>
                        <a:t>375*</a:t>
                      </a:r>
                    </a:p>
                  </a:txBody>
                  <a:tcPr marL="47625" marR="47625" marT="9525" marB="9525"/>
                </a:tc>
                <a:tc>
                  <a:txBody>
                    <a:bodyPr/>
                    <a:lstStyle/>
                    <a:p>
                      <a:pPr algn="ctr"/>
                      <a:r>
                        <a:rPr lang="en-US" sz="1400" dirty="0">
                          <a:effectLst/>
                          <a:latin typeface="Trebuchet MS" panose="020B0703020202090204" pitchFamily="34" charset="0"/>
                        </a:rPr>
                        <a:t>7540</a:t>
                      </a:r>
                    </a:p>
                  </a:txBody>
                  <a:tcPr marL="47625" marR="47625" marT="9525" marB="9525"/>
                </a:tc>
                <a:extLst>
                  <a:ext uri="{0D108BD9-81ED-4DB2-BD59-A6C34878D82A}">
                    <a16:rowId xmlns:a16="http://schemas.microsoft.com/office/drawing/2014/main" val="2576554305"/>
                  </a:ext>
                </a:extLst>
              </a:tr>
            </a:tbl>
          </a:graphicData>
        </a:graphic>
      </p:graphicFrame>
      <p:sp>
        <p:nvSpPr>
          <p:cNvPr id="7" name="Content Placeholder 5">
            <a:extLst>
              <a:ext uri="{FF2B5EF4-FFF2-40B4-BE49-F238E27FC236}">
                <a16:creationId xmlns:a16="http://schemas.microsoft.com/office/drawing/2014/main" id="{B21119EC-FF23-D98B-EFAC-EB001035832E}"/>
              </a:ext>
            </a:extLst>
          </p:cNvPr>
          <p:cNvSpPr txBox="1">
            <a:spLocks/>
          </p:cNvSpPr>
          <p:nvPr/>
        </p:nvSpPr>
        <p:spPr>
          <a:xfrm>
            <a:off x="36368" y="5564401"/>
            <a:ext cx="12192000" cy="1004691"/>
          </a:xfrm>
          <a:prstGeom prst="rect">
            <a:avLst/>
          </a:prstGeom>
        </p:spPr>
        <p:txBody>
          <a:bodyPr/>
          <a:lstStyle>
            <a:lvl1pPr marL="0" indent="0" algn="l" rtl="0" fontAlgn="base">
              <a:lnSpc>
                <a:spcPct val="90000"/>
              </a:lnSpc>
              <a:spcBef>
                <a:spcPts val="900"/>
              </a:spcBef>
              <a:spcAft>
                <a:spcPts val="900"/>
              </a:spcAft>
              <a:buClr>
                <a:schemeClr val="bg2"/>
              </a:buClr>
              <a:buSzPct val="100000"/>
              <a:buFontTx/>
              <a:buNone/>
              <a:defRPr sz="1800" b="0">
                <a:solidFill>
                  <a:schemeClr val="bg1"/>
                </a:solidFill>
                <a:latin typeface="Trebuchet MS" pitchFamily="34" charset="0"/>
                <a:ea typeface="+mn-ea"/>
                <a:cs typeface="+mn-cs"/>
              </a:defRPr>
            </a:lvl1pPr>
            <a:lvl2pPr marL="571500" indent="0" algn="l" rtl="0" fontAlgn="base">
              <a:lnSpc>
                <a:spcPct val="90000"/>
              </a:lnSpc>
              <a:spcBef>
                <a:spcPts val="900"/>
              </a:spcBef>
              <a:spcAft>
                <a:spcPts val="900"/>
              </a:spcAft>
              <a:buClr>
                <a:schemeClr val="bg2"/>
              </a:buClr>
              <a:buSzPct val="100000"/>
              <a:buFontTx/>
              <a:buNone/>
              <a:defRPr sz="1600" b="0">
                <a:solidFill>
                  <a:schemeClr val="bg1"/>
                </a:solidFill>
                <a:latin typeface="Trebuchet MS" pitchFamily="34" charset="0"/>
              </a:defRPr>
            </a:lvl2pPr>
            <a:lvl3pPr marL="1089025" indent="0" algn="l" rtl="0" fontAlgn="base">
              <a:lnSpc>
                <a:spcPct val="90000"/>
              </a:lnSpc>
              <a:spcBef>
                <a:spcPts val="900"/>
              </a:spcBef>
              <a:spcAft>
                <a:spcPts val="900"/>
              </a:spcAft>
              <a:buClr>
                <a:schemeClr val="bg2"/>
              </a:buClr>
              <a:buSzPct val="100000"/>
              <a:buFontTx/>
              <a:buNone/>
              <a:defRPr sz="1400" b="0">
                <a:solidFill>
                  <a:schemeClr val="bg1"/>
                </a:solidFill>
                <a:latin typeface="Trebuchet MS" pitchFamily="34" charset="0"/>
              </a:defRPr>
            </a:lvl3pPr>
            <a:lvl4pPr marL="1774825" indent="-228600" algn="l" rtl="0" fontAlgn="base">
              <a:spcBef>
                <a:spcPct val="20000"/>
              </a:spcBef>
              <a:spcAft>
                <a:spcPct val="0"/>
              </a:spcAft>
              <a:buChar char="–"/>
              <a:defRPr sz="2000">
                <a:solidFill>
                  <a:schemeClr val="bg1"/>
                </a:solidFill>
                <a:latin typeface="+mn-lt"/>
              </a:defRPr>
            </a:lvl4pPr>
            <a:lvl5pPr marL="2117725" indent="-228600" algn="l" rtl="0" fontAlgn="base">
              <a:spcBef>
                <a:spcPct val="20000"/>
              </a:spcBef>
              <a:spcAft>
                <a:spcPct val="0"/>
              </a:spcAft>
              <a:buChar char="»"/>
              <a:defRPr sz="2000">
                <a:solidFill>
                  <a:schemeClr val="bg1"/>
                </a:solidFill>
                <a:latin typeface="+mn-lt"/>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ctr" defTabSz="914400"/>
            <a:r>
              <a:rPr lang="en-US" kern="0" dirty="0">
                <a:solidFill>
                  <a:schemeClr val="tx1"/>
                </a:solidFill>
              </a:rPr>
              <a:t>Performance figures reported in milliseconds (ms)</a:t>
            </a:r>
          </a:p>
          <a:p>
            <a:pPr algn="ctr" defTabSz="914400"/>
            <a:r>
              <a:rPr lang="en-US" kern="0" dirty="0">
                <a:solidFill>
                  <a:schemeClr val="tx1"/>
                </a:solidFill>
              </a:rPr>
              <a:t>*Incorrect mask was produced</a:t>
            </a:r>
          </a:p>
        </p:txBody>
      </p:sp>
      <p:sp>
        <p:nvSpPr>
          <p:cNvPr id="8" name="Content Placeholder 5">
            <a:extLst>
              <a:ext uri="{FF2B5EF4-FFF2-40B4-BE49-F238E27FC236}">
                <a16:creationId xmlns:a16="http://schemas.microsoft.com/office/drawing/2014/main" id="{614CEF63-63D5-E068-C847-19FB019B19C1}"/>
              </a:ext>
            </a:extLst>
          </p:cNvPr>
          <p:cNvSpPr txBox="1">
            <a:spLocks/>
          </p:cNvSpPr>
          <p:nvPr/>
        </p:nvSpPr>
        <p:spPr>
          <a:xfrm>
            <a:off x="0" y="1970843"/>
            <a:ext cx="12192000" cy="589541"/>
          </a:xfrm>
          <a:prstGeom prst="rect">
            <a:avLst/>
          </a:prstGeom>
        </p:spPr>
        <p:txBody>
          <a:bodyPr/>
          <a:lstStyle>
            <a:lvl1pPr marL="0" indent="0" algn="l" rtl="0" fontAlgn="base">
              <a:lnSpc>
                <a:spcPct val="90000"/>
              </a:lnSpc>
              <a:spcBef>
                <a:spcPts val="900"/>
              </a:spcBef>
              <a:spcAft>
                <a:spcPts val="900"/>
              </a:spcAft>
              <a:buClr>
                <a:schemeClr val="bg2"/>
              </a:buClr>
              <a:buSzPct val="100000"/>
              <a:buFontTx/>
              <a:buNone/>
              <a:defRPr sz="1800" b="0">
                <a:solidFill>
                  <a:schemeClr val="bg1"/>
                </a:solidFill>
                <a:latin typeface="Trebuchet MS" pitchFamily="34" charset="0"/>
                <a:ea typeface="+mn-ea"/>
                <a:cs typeface="+mn-cs"/>
              </a:defRPr>
            </a:lvl1pPr>
            <a:lvl2pPr marL="571500" indent="0" algn="l" rtl="0" fontAlgn="base">
              <a:lnSpc>
                <a:spcPct val="90000"/>
              </a:lnSpc>
              <a:spcBef>
                <a:spcPts val="900"/>
              </a:spcBef>
              <a:spcAft>
                <a:spcPts val="900"/>
              </a:spcAft>
              <a:buClr>
                <a:schemeClr val="bg2"/>
              </a:buClr>
              <a:buSzPct val="100000"/>
              <a:buFontTx/>
              <a:buNone/>
              <a:defRPr sz="1600" b="0">
                <a:solidFill>
                  <a:schemeClr val="bg1"/>
                </a:solidFill>
                <a:latin typeface="Trebuchet MS" pitchFamily="34" charset="0"/>
              </a:defRPr>
            </a:lvl2pPr>
            <a:lvl3pPr marL="1089025" indent="0" algn="l" rtl="0" fontAlgn="base">
              <a:lnSpc>
                <a:spcPct val="90000"/>
              </a:lnSpc>
              <a:spcBef>
                <a:spcPts val="900"/>
              </a:spcBef>
              <a:spcAft>
                <a:spcPts val="900"/>
              </a:spcAft>
              <a:buClr>
                <a:schemeClr val="bg2"/>
              </a:buClr>
              <a:buSzPct val="100000"/>
              <a:buFontTx/>
              <a:buNone/>
              <a:defRPr sz="1400" b="0">
                <a:solidFill>
                  <a:schemeClr val="bg1"/>
                </a:solidFill>
                <a:latin typeface="Trebuchet MS" pitchFamily="34" charset="0"/>
              </a:defRPr>
            </a:lvl3pPr>
            <a:lvl4pPr marL="1774825" indent="-228600" algn="l" rtl="0" fontAlgn="base">
              <a:spcBef>
                <a:spcPct val="20000"/>
              </a:spcBef>
              <a:spcAft>
                <a:spcPct val="0"/>
              </a:spcAft>
              <a:buChar char="–"/>
              <a:defRPr sz="2000">
                <a:solidFill>
                  <a:schemeClr val="bg1"/>
                </a:solidFill>
                <a:latin typeface="+mn-lt"/>
              </a:defRPr>
            </a:lvl4pPr>
            <a:lvl5pPr marL="2117725" indent="-228600" algn="l" rtl="0" fontAlgn="base">
              <a:spcBef>
                <a:spcPct val="20000"/>
              </a:spcBef>
              <a:spcAft>
                <a:spcPct val="0"/>
              </a:spcAft>
              <a:buChar char="»"/>
              <a:defRPr sz="2000">
                <a:solidFill>
                  <a:schemeClr val="bg1"/>
                </a:solidFill>
                <a:latin typeface="+mn-lt"/>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ctr"/>
            <a:r>
              <a:rPr lang="en-US" sz="2000" kern="0" dirty="0">
                <a:solidFill>
                  <a:schemeClr val="tx1"/>
                </a:solidFill>
              </a:rPr>
              <a:t>Original image </a:t>
            </a:r>
            <a:r>
              <a:rPr lang="en-US" sz="2000" kern="0" dirty="0">
                <a:solidFill>
                  <a:schemeClr val="accent4">
                    <a:lumMod val="75000"/>
                  </a:schemeClr>
                </a:solidFill>
              </a:rPr>
              <a:t>4032x3024</a:t>
            </a:r>
            <a:r>
              <a:rPr lang="en-US" sz="2000" kern="0" dirty="0">
                <a:solidFill>
                  <a:schemeClr val="tx1"/>
                </a:solidFill>
              </a:rPr>
              <a:t> resolution, image was resized using scale; 0.1, 0.5, and 0.75</a:t>
            </a:r>
          </a:p>
        </p:txBody>
      </p:sp>
    </p:spTree>
    <p:extLst>
      <p:ext uri="{BB962C8B-B14F-4D97-AF65-F5344CB8AC3E}">
        <p14:creationId xmlns:p14="http://schemas.microsoft.com/office/powerpoint/2010/main" val="3347587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F2A8-AFA8-BBD5-2B74-8AFF4D5113AB}"/>
              </a:ext>
            </a:extLst>
          </p:cNvPr>
          <p:cNvSpPr>
            <a:spLocks noGrp="1"/>
          </p:cNvSpPr>
          <p:nvPr>
            <p:ph type="title"/>
          </p:nvPr>
        </p:nvSpPr>
        <p:spPr/>
        <p:txBody>
          <a:bodyPr/>
          <a:lstStyle/>
          <a:p>
            <a:r>
              <a:rPr lang="en-US" dirty="0">
                <a:latin typeface="Trebuchet MS" panose="020B0703020202090204" pitchFamily="34" charset="0"/>
              </a:rPr>
              <a:t>Conclusions</a:t>
            </a:r>
          </a:p>
        </p:txBody>
      </p:sp>
      <p:sp>
        <p:nvSpPr>
          <p:cNvPr id="9" name="Content Placeholder 2">
            <a:extLst>
              <a:ext uri="{FF2B5EF4-FFF2-40B4-BE49-F238E27FC236}">
                <a16:creationId xmlns:a16="http://schemas.microsoft.com/office/drawing/2014/main" id="{7E87D8FA-5CCF-D744-5AA8-2F1E2BA9D3A2}"/>
              </a:ext>
            </a:extLst>
          </p:cNvPr>
          <p:cNvSpPr>
            <a:spLocks noGrp="1"/>
          </p:cNvSpPr>
          <p:nvPr>
            <p:ph idx="1"/>
          </p:nvPr>
        </p:nvSpPr>
        <p:spPr>
          <a:xfrm>
            <a:off x="838200" y="1825625"/>
            <a:ext cx="10515600" cy="4351338"/>
          </a:xfrm>
        </p:spPr>
        <p:txBody>
          <a:bodyPr>
            <a:normAutofit/>
          </a:bodyPr>
          <a:lstStyle/>
          <a:p>
            <a:r>
              <a:rPr lang="en-US" sz="2000" dirty="0">
                <a:latin typeface="Trebuchet MS" panose="020B0703020202090204" pitchFamily="34" charset="0"/>
                <a:cs typeface="Diwan Kufi" pitchFamily="2" charset="-78"/>
              </a:rPr>
              <a:t>Basic segmentation is </a:t>
            </a:r>
            <a:r>
              <a:rPr lang="en-US" sz="2000" dirty="0">
                <a:solidFill>
                  <a:schemeClr val="accent4">
                    <a:lumMod val="75000"/>
                  </a:schemeClr>
                </a:solidFill>
                <a:latin typeface="Trebuchet MS" panose="020B0703020202090204" pitchFamily="34" charset="0"/>
                <a:cs typeface="Diwan Kufi" pitchFamily="2" charset="-78"/>
              </a:rPr>
              <a:t>quick</a:t>
            </a:r>
            <a:r>
              <a:rPr lang="en-US" sz="2000" dirty="0">
                <a:latin typeface="Trebuchet MS" panose="020B0703020202090204" pitchFamily="34" charset="0"/>
                <a:cs typeface="Diwan Kufi" pitchFamily="2" charset="-78"/>
              </a:rPr>
              <a:t> even on consumer hardware</a:t>
            </a:r>
          </a:p>
          <a:p>
            <a:endParaRPr lang="en-US" sz="2000" dirty="0">
              <a:latin typeface="Trebuchet MS" panose="020B0703020202090204" pitchFamily="34" charset="0"/>
              <a:cs typeface="Diwan Kufi" pitchFamily="2" charset="-78"/>
            </a:endParaRPr>
          </a:p>
          <a:p>
            <a:r>
              <a:rPr lang="en-US" sz="2000" dirty="0">
                <a:latin typeface="Trebuchet MS" panose="020B0703020202090204" pitchFamily="34" charset="0"/>
                <a:cs typeface="Diwan Kufi" pitchFamily="2" charset="-78"/>
              </a:rPr>
              <a:t>Each technique has an optimal running environment </a:t>
            </a:r>
          </a:p>
          <a:p>
            <a:endParaRPr lang="en-US" sz="2000" dirty="0">
              <a:latin typeface="Trebuchet MS" panose="020B0703020202090204" pitchFamily="34" charset="0"/>
              <a:cs typeface="Diwan Kufi" pitchFamily="2" charset="-78"/>
            </a:endParaRPr>
          </a:p>
          <a:p>
            <a:r>
              <a:rPr lang="en-US" sz="2000" dirty="0">
                <a:solidFill>
                  <a:schemeClr val="accent4">
                    <a:lumMod val="75000"/>
                  </a:schemeClr>
                </a:solidFill>
                <a:latin typeface="Trebuchet MS" panose="020B0703020202090204" pitchFamily="34" charset="0"/>
                <a:cs typeface="Diwan Kufi" pitchFamily="2" charset="-78"/>
              </a:rPr>
              <a:t>Higher resolution </a:t>
            </a:r>
            <a:r>
              <a:rPr lang="en-US" sz="2000" dirty="0">
                <a:latin typeface="Trebuchet MS" panose="020B0703020202090204" pitchFamily="34" charset="0"/>
                <a:cs typeface="Diwan Kufi" pitchFamily="2" charset="-78"/>
              </a:rPr>
              <a:t>= Slower and more error prone segmentation</a:t>
            </a:r>
          </a:p>
          <a:p>
            <a:endParaRPr lang="en-US" sz="2000" dirty="0">
              <a:latin typeface="Trebuchet MS" panose="020B0703020202090204" pitchFamily="34" charset="0"/>
              <a:cs typeface="Diwan Kufi" pitchFamily="2" charset="-78"/>
            </a:endParaRPr>
          </a:p>
          <a:p>
            <a:r>
              <a:rPr lang="en-US" sz="2000" dirty="0">
                <a:solidFill>
                  <a:schemeClr val="accent4">
                    <a:lumMod val="75000"/>
                  </a:schemeClr>
                </a:solidFill>
                <a:latin typeface="Trebuchet MS" panose="020B0703020202090204" pitchFamily="34" charset="0"/>
                <a:cs typeface="Diwan Kufi" pitchFamily="2" charset="-78"/>
              </a:rPr>
              <a:t>Future steps</a:t>
            </a:r>
            <a:r>
              <a:rPr lang="en-US" sz="2000" dirty="0">
                <a:latin typeface="Trebuchet MS" panose="020B0703020202090204" pitchFamily="34" charset="0"/>
                <a:cs typeface="Diwan Kufi" pitchFamily="2" charset="-78"/>
              </a:rPr>
              <a:t>: Masks can be used to train a neural net for higher efficiency</a:t>
            </a:r>
          </a:p>
        </p:txBody>
      </p:sp>
    </p:spTree>
    <p:extLst>
      <p:ext uri="{BB962C8B-B14F-4D97-AF65-F5344CB8AC3E}">
        <p14:creationId xmlns:p14="http://schemas.microsoft.com/office/powerpoint/2010/main" val="2508667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43633-BE83-382F-8BC0-9A0F668EF727}"/>
              </a:ext>
            </a:extLst>
          </p:cNvPr>
          <p:cNvSpPr>
            <a:spLocks noGrp="1"/>
          </p:cNvSpPr>
          <p:nvPr>
            <p:ph type="title"/>
          </p:nvPr>
        </p:nvSpPr>
        <p:spPr/>
        <p:txBody>
          <a:bodyPr/>
          <a:lstStyle/>
          <a:p>
            <a:r>
              <a:rPr lang="en-US" dirty="0">
                <a:latin typeface="Trebuchet MS" panose="020B0703020202090204" pitchFamily="34" charset="0"/>
              </a:rPr>
              <a:t>Future Work</a:t>
            </a:r>
          </a:p>
        </p:txBody>
      </p:sp>
      <p:sp>
        <p:nvSpPr>
          <p:cNvPr id="3" name="Content Placeholder 2">
            <a:extLst>
              <a:ext uri="{FF2B5EF4-FFF2-40B4-BE49-F238E27FC236}">
                <a16:creationId xmlns:a16="http://schemas.microsoft.com/office/drawing/2014/main" id="{D2646189-E77C-551A-6C45-32C6249666A8}"/>
              </a:ext>
            </a:extLst>
          </p:cNvPr>
          <p:cNvSpPr>
            <a:spLocks noGrp="1"/>
          </p:cNvSpPr>
          <p:nvPr>
            <p:ph idx="1"/>
          </p:nvPr>
        </p:nvSpPr>
        <p:spPr/>
        <p:txBody>
          <a:bodyPr>
            <a:normAutofit/>
          </a:bodyPr>
          <a:lstStyle/>
          <a:p>
            <a:r>
              <a:rPr lang="en-US" sz="2000" dirty="0">
                <a:latin typeface="Trebuchet MS" panose="020B0703020202090204" pitchFamily="34" charset="0"/>
                <a:cs typeface="Diwan Kufi" pitchFamily="2" charset="-78"/>
              </a:rPr>
              <a:t>Explore more algorithms (Watershed, Region grown, ANN, </a:t>
            </a:r>
            <a:r>
              <a:rPr lang="en-US" sz="2000" dirty="0" err="1">
                <a:latin typeface="Trebuchet MS" panose="020B0703020202090204" pitchFamily="34" charset="0"/>
                <a:cs typeface="Diwan Kufi" pitchFamily="2" charset="-78"/>
              </a:rPr>
              <a:t>e.t.c</a:t>
            </a:r>
            <a:r>
              <a:rPr lang="en-US" sz="2000" dirty="0">
                <a:latin typeface="Trebuchet MS" panose="020B0703020202090204" pitchFamily="34" charset="0"/>
                <a:cs typeface="Diwan Kufi" pitchFamily="2" charset="-78"/>
              </a:rPr>
              <a:t>)</a:t>
            </a:r>
          </a:p>
          <a:p>
            <a:endParaRPr lang="en-US" sz="2000" dirty="0">
              <a:latin typeface="Trebuchet MS" panose="020B0703020202090204" pitchFamily="34" charset="0"/>
              <a:cs typeface="Diwan Kufi" pitchFamily="2" charset="-78"/>
            </a:endParaRPr>
          </a:p>
          <a:p>
            <a:r>
              <a:rPr lang="en-US" sz="2000" dirty="0">
                <a:latin typeface="Trebuchet MS" panose="020B0703020202090204" pitchFamily="34" charset="0"/>
                <a:cs typeface="Diwan Kufi" pitchFamily="2" charset="-78"/>
              </a:rPr>
              <a:t>Compare hybrid algorithms to vanilla algorithms </a:t>
            </a:r>
          </a:p>
          <a:p>
            <a:endParaRPr lang="en-US" sz="2000" dirty="0">
              <a:latin typeface="Trebuchet MS" panose="020B0703020202090204" pitchFamily="34" charset="0"/>
              <a:cs typeface="Diwan Kufi" pitchFamily="2" charset="-78"/>
            </a:endParaRPr>
          </a:p>
          <a:p>
            <a:r>
              <a:rPr lang="en-US" sz="2000" dirty="0">
                <a:latin typeface="Trebuchet MS" panose="020B0703020202090204" pitchFamily="34" charset="0"/>
                <a:cs typeface="Diwan Kufi" pitchFamily="2" charset="-78"/>
              </a:rPr>
              <a:t>Determine algorithm accuracy/reliability</a:t>
            </a:r>
          </a:p>
          <a:p>
            <a:endParaRPr lang="en-US" sz="2000" dirty="0">
              <a:latin typeface="Trebuchet MS" panose="020B0703020202090204" pitchFamily="34" charset="0"/>
              <a:cs typeface="Diwan Kufi" pitchFamily="2" charset="-78"/>
            </a:endParaRPr>
          </a:p>
          <a:p>
            <a:r>
              <a:rPr lang="en-US" sz="2000" dirty="0">
                <a:latin typeface="Trebuchet MS" panose="020B0703020202090204" pitchFamily="34" charset="0"/>
                <a:cs typeface="Diwan Kufi" pitchFamily="2" charset="-78"/>
              </a:rPr>
              <a:t>Test more values for different variables: kernel size, k value, threshold bounds.</a:t>
            </a:r>
          </a:p>
          <a:p>
            <a:endParaRPr lang="en-US" sz="2000" dirty="0">
              <a:latin typeface="Trebuchet MS" panose="020B0703020202090204" pitchFamily="34" charset="0"/>
              <a:cs typeface="Diwan Kufi" pitchFamily="2" charset="-78"/>
            </a:endParaRPr>
          </a:p>
          <a:p>
            <a:r>
              <a:rPr lang="en-US" sz="2000" dirty="0">
                <a:latin typeface="Trebuchet MS" panose="020B0703020202090204" pitchFamily="34" charset="0"/>
                <a:cs typeface="Diwan Kufi" pitchFamily="2" charset="-78"/>
              </a:rPr>
              <a:t>Utilize hardware acceleration</a:t>
            </a:r>
          </a:p>
        </p:txBody>
      </p:sp>
    </p:spTree>
    <p:extLst>
      <p:ext uri="{BB962C8B-B14F-4D97-AF65-F5344CB8AC3E}">
        <p14:creationId xmlns:p14="http://schemas.microsoft.com/office/powerpoint/2010/main" val="390570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BC384-9051-471E-D34E-0EE3B81F7759}"/>
              </a:ext>
            </a:extLst>
          </p:cNvPr>
          <p:cNvSpPr>
            <a:spLocks noGrp="1"/>
          </p:cNvSpPr>
          <p:nvPr>
            <p:ph type="title"/>
          </p:nvPr>
        </p:nvSpPr>
        <p:spPr/>
        <p:txBody>
          <a:bodyPr/>
          <a:lstStyle/>
          <a:p>
            <a:r>
              <a:rPr lang="en-US" dirty="0">
                <a:latin typeface="Trebuchet MS" panose="020B0703020202090204" pitchFamily="34" charset="0"/>
              </a:rPr>
              <a:t>Resources</a:t>
            </a:r>
          </a:p>
        </p:txBody>
      </p:sp>
      <p:sp>
        <p:nvSpPr>
          <p:cNvPr id="3" name="Content Placeholder 2">
            <a:extLst>
              <a:ext uri="{FF2B5EF4-FFF2-40B4-BE49-F238E27FC236}">
                <a16:creationId xmlns:a16="http://schemas.microsoft.com/office/drawing/2014/main" id="{8BFB7510-EAB5-F845-CC18-EB93A40352FE}"/>
              </a:ext>
            </a:extLst>
          </p:cNvPr>
          <p:cNvSpPr>
            <a:spLocks noGrp="1"/>
          </p:cNvSpPr>
          <p:nvPr>
            <p:ph idx="1"/>
          </p:nvPr>
        </p:nvSpPr>
        <p:spPr/>
        <p:txBody>
          <a:bodyPr>
            <a:normAutofit/>
          </a:bodyPr>
          <a:lstStyle/>
          <a:p>
            <a:pPr marL="0" indent="0">
              <a:lnSpc>
                <a:spcPct val="150000"/>
              </a:lnSpc>
              <a:buNone/>
            </a:pPr>
            <a:r>
              <a:rPr lang="en-US" sz="1200" dirty="0">
                <a:latin typeface="Trebuchet MS" panose="020B0703020202090204" pitchFamily="34" charset="0"/>
              </a:rPr>
              <a:t>[1]  </a:t>
            </a:r>
            <a:r>
              <a:rPr lang="en-US" sz="1200" dirty="0" err="1">
                <a:latin typeface="Trebuchet MS" panose="020B0703020202090204" pitchFamily="34" charset="0"/>
              </a:rPr>
              <a:t>Vatsal</a:t>
            </a:r>
            <a:r>
              <a:rPr lang="en-US" sz="1200" dirty="0">
                <a:latin typeface="Trebuchet MS" panose="020B0703020202090204" pitchFamily="34" charset="0"/>
              </a:rPr>
              <a:t> . K-means explained, Feb 2021. </a:t>
            </a:r>
          </a:p>
          <a:p>
            <a:pPr marL="0" indent="0">
              <a:lnSpc>
                <a:spcPct val="150000"/>
              </a:lnSpc>
              <a:buNone/>
            </a:pPr>
            <a:r>
              <a:rPr lang="en-US" sz="1200" dirty="0">
                <a:latin typeface="Trebuchet MS" panose="020B0703020202090204" pitchFamily="34" charset="0"/>
              </a:rPr>
              <a:t>[2]  </a:t>
            </a:r>
            <a:r>
              <a:rPr lang="en-US" sz="1200" dirty="0" err="1">
                <a:latin typeface="Trebuchet MS" panose="020B0703020202090204" pitchFamily="34" charset="0"/>
              </a:rPr>
              <a:t>Hmrishav</a:t>
            </a:r>
            <a:r>
              <a:rPr lang="en-US" sz="1200" dirty="0">
                <a:latin typeface="Trebuchet MS" panose="020B0703020202090204" pitchFamily="34" charset="0"/>
              </a:rPr>
              <a:t> Bandyopadhyay. A gentle introduction to image segmentation for machine learning, 2022. </a:t>
            </a:r>
          </a:p>
          <a:p>
            <a:pPr marL="0" indent="0">
              <a:lnSpc>
                <a:spcPct val="150000"/>
              </a:lnSpc>
              <a:buNone/>
            </a:pPr>
            <a:r>
              <a:rPr lang="en-US" sz="1200" dirty="0">
                <a:latin typeface="Trebuchet MS" panose="020B0703020202090204" pitchFamily="34" charset="0"/>
              </a:rPr>
              <a:t>[3]  </a:t>
            </a:r>
            <a:r>
              <a:rPr lang="en-US" sz="1200" dirty="0" err="1">
                <a:latin typeface="Trebuchet MS" panose="020B0703020202090204" pitchFamily="34" charset="0"/>
              </a:rPr>
              <a:t>Sunila</a:t>
            </a:r>
            <a:r>
              <a:rPr lang="en-US" sz="1200" dirty="0">
                <a:latin typeface="Trebuchet MS" panose="020B0703020202090204" pitchFamily="34" charset="0"/>
              </a:rPr>
              <a:t> </a:t>
            </a:r>
            <a:r>
              <a:rPr lang="en-US" sz="1200" dirty="0" err="1">
                <a:latin typeface="Trebuchet MS" panose="020B0703020202090204" pitchFamily="34" charset="0"/>
              </a:rPr>
              <a:t>Gollapudi</a:t>
            </a:r>
            <a:r>
              <a:rPr lang="en-US" sz="1200" dirty="0">
                <a:latin typeface="Trebuchet MS" panose="020B0703020202090204" pitchFamily="34" charset="0"/>
              </a:rPr>
              <a:t>. Learn Computer Vision using </a:t>
            </a:r>
            <a:r>
              <a:rPr lang="en-US" sz="1200" dirty="0" err="1">
                <a:latin typeface="Trebuchet MS" panose="020B0703020202090204" pitchFamily="34" charset="0"/>
              </a:rPr>
              <a:t>opencv</a:t>
            </a:r>
            <a:r>
              <a:rPr lang="en-US" sz="1200" dirty="0">
                <a:latin typeface="Trebuchet MS" panose="020B0703020202090204" pitchFamily="34" charset="0"/>
              </a:rPr>
              <a:t>: With deep learning </a:t>
            </a:r>
            <a:r>
              <a:rPr lang="en-US" sz="1200" dirty="0" err="1">
                <a:latin typeface="Trebuchet MS" panose="020B0703020202090204" pitchFamily="34" charset="0"/>
              </a:rPr>
              <a:t>cnns</a:t>
            </a:r>
            <a:r>
              <a:rPr lang="en-US" sz="1200" dirty="0">
                <a:latin typeface="Trebuchet MS" panose="020B0703020202090204" pitchFamily="34" charset="0"/>
              </a:rPr>
              <a:t> and RNNS. </a:t>
            </a:r>
            <a:r>
              <a:rPr lang="en-US" sz="1200" dirty="0" err="1">
                <a:latin typeface="Trebuchet MS" panose="020B0703020202090204" pitchFamily="34" charset="0"/>
              </a:rPr>
              <a:t>Apress</a:t>
            </a:r>
            <a:r>
              <a:rPr lang="en-US" sz="1200" dirty="0">
                <a:latin typeface="Trebuchet MS" panose="020B0703020202090204" pitchFamily="34" charset="0"/>
              </a:rPr>
              <a:t>, 2019. </a:t>
            </a:r>
          </a:p>
          <a:p>
            <a:pPr marL="0" indent="0">
              <a:lnSpc>
                <a:spcPct val="150000"/>
              </a:lnSpc>
              <a:buNone/>
            </a:pPr>
            <a:r>
              <a:rPr lang="en-US" sz="1200" dirty="0">
                <a:latin typeface="Trebuchet MS" panose="020B0703020202090204" pitchFamily="34" charset="0"/>
              </a:rPr>
              <a:t>[4]  Mircea Ionescu. Tomato shape, 2020. </a:t>
            </a:r>
          </a:p>
          <a:p>
            <a:pPr marL="0" indent="0">
              <a:lnSpc>
                <a:spcPct val="150000"/>
              </a:lnSpc>
              <a:buNone/>
            </a:pPr>
            <a:r>
              <a:rPr lang="en-US" sz="1200" dirty="0">
                <a:latin typeface="Trebuchet MS" panose="020B0703020202090204" pitchFamily="34" charset="0"/>
              </a:rPr>
              <a:t>[5]  Dan Jameson. Image segmentation guide, 2019. </a:t>
            </a:r>
          </a:p>
          <a:p>
            <a:pPr marL="0" indent="0">
              <a:lnSpc>
                <a:spcPct val="150000"/>
              </a:lnSpc>
              <a:buNone/>
            </a:pPr>
            <a:r>
              <a:rPr lang="en-US" sz="1200" dirty="0">
                <a:latin typeface="Trebuchet MS" panose="020B0703020202090204" pitchFamily="34" charset="0"/>
              </a:rPr>
              <a:t>[6]  Daniel Johnson. Unsupervised machine learning: Algorithms, types with example, Mar 2022. </a:t>
            </a:r>
          </a:p>
          <a:p>
            <a:pPr marL="0" indent="0">
              <a:lnSpc>
                <a:spcPct val="150000"/>
              </a:lnSpc>
              <a:buNone/>
            </a:pPr>
            <a:r>
              <a:rPr lang="en-US" sz="1200" dirty="0">
                <a:latin typeface="Trebuchet MS" panose="020B0703020202090204" pitchFamily="34" charset="0"/>
              </a:rPr>
              <a:t>[7]  Waseem Khan. Image segmentation techniques: A survey. Journal of Image and Graph- </a:t>
            </a:r>
            <a:r>
              <a:rPr lang="en-US" sz="1200" dirty="0" err="1">
                <a:latin typeface="Trebuchet MS" panose="020B0703020202090204" pitchFamily="34" charset="0"/>
              </a:rPr>
              <a:t>ics</a:t>
            </a:r>
            <a:r>
              <a:rPr lang="en-US" sz="1200" dirty="0">
                <a:latin typeface="Trebuchet MS" panose="020B0703020202090204" pitchFamily="34" charset="0"/>
              </a:rPr>
              <a:t>, pages 166–170, 2014. </a:t>
            </a:r>
          </a:p>
          <a:p>
            <a:pPr marL="0" indent="0">
              <a:lnSpc>
                <a:spcPct val="150000"/>
              </a:lnSpc>
              <a:buNone/>
            </a:pPr>
            <a:r>
              <a:rPr lang="en-US" sz="1200" dirty="0">
                <a:latin typeface="Trebuchet MS" panose="020B0703020202090204" pitchFamily="34" charset="0"/>
              </a:rPr>
              <a:t>[8]  OpenCV Library. Basic thresholding operations, 2000. </a:t>
            </a:r>
          </a:p>
        </p:txBody>
      </p:sp>
    </p:spTree>
    <p:extLst>
      <p:ext uri="{BB962C8B-B14F-4D97-AF65-F5344CB8AC3E}">
        <p14:creationId xmlns:p14="http://schemas.microsoft.com/office/powerpoint/2010/main" val="3912728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BC384-9051-471E-D34E-0EE3B81F7759}"/>
              </a:ext>
            </a:extLst>
          </p:cNvPr>
          <p:cNvSpPr>
            <a:spLocks noGrp="1"/>
          </p:cNvSpPr>
          <p:nvPr>
            <p:ph type="title"/>
          </p:nvPr>
        </p:nvSpPr>
        <p:spPr/>
        <p:txBody>
          <a:bodyPr/>
          <a:lstStyle/>
          <a:p>
            <a:r>
              <a:rPr lang="en-US" dirty="0">
                <a:latin typeface="Trebuchet MS" panose="020B0703020202090204" pitchFamily="34" charset="0"/>
              </a:rPr>
              <a:t>Resources</a:t>
            </a:r>
          </a:p>
        </p:txBody>
      </p:sp>
      <p:sp>
        <p:nvSpPr>
          <p:cNvPr id="3" name="Content Placeholder 2">
            <a:extLst>
              <a:ext uri="{FF2B5EF4-FFF2-40B4-BE49-F238E27FC236}">
                <a16:creationId xmlns:a16="http://schemas.microsoft.com/office/drawing/2014/main" id="{8BFB7510-EAB5-F845-CC18-EB93A40352FE}"/>
              </a:ext>
            </a:extLst>
          </p:cNvPr>
          <p:cNvSpPr>
            <a:spLocks noGrp="1"/>
          </p:cNvSpPr>
          <p:nvPr>
            <p:ph idx="1"/>
          </p:nvPr>
        </p:nvSpPr>
        <p:spPr/>
        <p:txBody>
          <a:bodyPr>
            <a:normAutofit/>
          </a:bodyPr>
          <a:lstStyle/>
          <a:p>
            <a:pPr marL="0" indent="0">
              <a:lnSpc>
                <a:spcPct val="150000"/>
              </a:lnSpc>
              <a:buNone/>
            </a:pPr>
            <a:r>
              <a:rPr lang="en-US" sz="1200" dirty="0">
                <a:latin typeface="Trebuchet MS" panose="020B0703020202090204" pitchFamily="34" charset="0"/>
              </a:rPr>
              <a:t>[9]  OpenCV Library. Eroding and dilating, 2000. </a:t>
            </a:r>
          </a:p>
          <a:p>
            <a:pPr marL="0" indent="0">
              <a:lnSpc>
                <a:spcPct val="150000"/>
              </a:lnSpc>
              <a:buNone/>
            </a:pPr>
            <a:r>
              <a:rPr lang="en-US" sz="1200" dirty="0">
                <a:latin typeface="Trebuchet MS" panose="020B0703020202090204" pitchFamily="34" charset="0"/>
              </a:rPr>
              <a:t>[10]  Arm Ltd. What is computer vision. </a:t>
            </a:r>
          </a:p>
          <a:p>
            <a:pPr marL="0" indent="0">
              <a:lnSpc>
                <a:spcPct val="150000"/>
              </a:lnSpc>
              <a:buNone/>
            </a:pPr>
            <a:r>
              <a:rPr lang="en-US" sz="1200" dirty="0">
                <a:latin typeface="Trebuchet MS" panose="020B0703020202090204" pitchFamily="34" charset="0"/>
              </a:rPr>
              <a:t>[11]  Thomas B </a:t>
            </a:r>
            <a:r>
              <a:rPr lang="en-US" sz="1200" dirty="0" err="1">
                <a:latin typeface="Trebuchet MS" panose="020B0703020202090204" pitchFamily="34" charset="0"/>
              </a:rPr>
              <a:t>Moeslund</a:t>
            </a:r>
            <a:r>
              <a:rPr lang="en-US" sz="1200" dirty="0">
                <a:latin typeface="Trebuchet MS" panose="020B0703020202090204" pitchFamily="34" charset="0"/>
              </a:rPr>
              <a:t>. Canny edge detection, Mar 2009. </a:t>
            </a:r>
          </a:p>
          <a:p>
            <a:pPr marL="0" indent="0">
              <a:lnSpc>
                <a:spcPct val="150000"/>
              </a:lnSpc>
              <a:buNone/>
            </a:pPr>
            <a:r>
              <a:rPr lang="en-US" sz="1200" dirty="0">
                <a:latin typeface="Trebuchet MS" panose="020B0703020202090204" pitchFamily="34" charset="0"/>
              </a:rPr>
              <a:t>[12]  Pulkit S. Computer vision tutorial: A step-by-step introduction to image segmentation techniques (part 1), Aug 2019. </a:t>
            </a:r>
          </a:p>
          <a:p>
            <a:pPr marL="0" indent="0">
              <a:lnSpc>
                <a:spcPct val="150000"/>
              </a:lnSpc>
              <a:buNone/>
            </a:pPr>
            <a:r>
              <a:rPr lang="en-US" sz="1200" dirty="0">
                <a:latin typeface="Trebuchet MS" panose="020B0703020202090204" pitchFamily="34" charset="0"/>
              </a:rPr>
              <a:t>[13]  Rebecca Stone. Image segmentation using color spaces in </a:t>
            </a:r>
            <a:r>
              <a:rPr lang="en-US" sz="1200" dirty="0" err="1">
                <a:latin typeface="Trebuchet MS" panose="020B0703020202090204" pitchFamily="34" charset="0"/>
              </a:rPr>
              <a:t>opencv</a:t>
            </a:r>
            <a:r>
              <a:rPr lang="en-US" sz="1200" dirty="0">
                <a:latin typeface="Trebuchet MS" panose="020B0703020202090204" pitchFamily="34" charset="0"/>
              </a:rPr>
              <a:t> + python, Nov 2020. </a:t>
            </a:r>
          </a:p>
          <a:p>
            <a:pPr marL="0" indent="0">
              <a:lnSpc>
                <a:spcPct val="150000"/>
              </a:lnSpc>
              <a:buNone/>
            </a:pPr>
            <a:r>
              <a:rPr lang="en-US" sz="1200" dirty="0">
                <a:latin typeface="Trebuchet MS" panose="020B0703020202090204" pitchFamily="34" charset="0"/>
              </a:rPr>
              <a:t>[14]  S. Sural, Gang Qian, and S. </a:t>
            </a:r>
            <a:r>
              <a:rPr lang="en-US" sz="1200" dirty="0" err="1">
                <a:latin typeface="Trebuchet MS" panose="020B0703020202090204" pitchFamily="34" charset="0"/>
              </a:rPr>
              <a:t>Pramanik</a:t>
            </a:r>
            <a:r>
              <a:rPr lang="en-US" sz="1200" dirty="0">
                <a:latin typeface="Trebuchet MS" panose="020B0703020202090204" pitchFamily="34" charset="0"/>
              </a:rPr>
              <a:t>. Segmentation and histogram generation using the </a:t>
            </a:r>
            <a:r>
              <a:rPr lang="en-US" sz="1200" dirty="0" err="1">
                <a:latin typeface="Trebuchet MS" panose="020B0703020202090204" pitchFamily="34" charset="0"/>
              </a:rPr>
              <a:t>hsv</a:t>
            </a:r>
            <a:r>
              <a:rPr lang="en-US" sz="1200" dirty="0">
                <a:latin typeface="Trebuchet MS" panose="020B0703020202090204" pitchFamily="34" charset="0"/>
              </a:rPr>
              <a:t> color space for image retrieval.</a:t>
            </a:r>
          </a:p>
          <a:p>
            <a:pPr marL="0" indent="0">
              <a:lnSpc>
                <a:spcPct val="150000"/>
              </a:lnSpc>
              <a:buNone/>
            </a:pPr>
            <a:r>
              <a:rPr lang="en-US" sz="1200" dirty="0">
                <a:latin typeface="Trebuchet MS" panose="020B0703020202090204" pitchFamily="34" charset="0"/>
              </a:rPr>
              <a:t>        In Proceedings. International Conference on Image Processing, volume 2, pages II–II, 2002. </a:t>
            </a:r>
          </a:p>
          <a:p>
            <a:pPr marL="0" indent="0">
              <a:lnSpc>
                <a:spcPct val="150000"/>
              </a:lnSpc>
              <a:buNone/>
            </a:pPr>
            <a:r>
              <a:rPr lang="en-US" sz="1200" dirty="0">
                <a:latin typeface="Trebuchet MS" panose="020B0703020202090204" pitchFamily="34" charset="0"/>
              </a:rPr>
              <a:t>[15]  Mrinal Tyagi. Image segmentation: Part 1, Jul 2021. </a:t>
            </a:r>
          </a:p>
          <a:p>
            <a:pPr marL="0" indent="0">
              <a:lnSpc>
                <a:spcPct val="150000"/>
              </a:lnSpc>
              <a:buNone/>
            </a:pPr>
            <a:r>
              <a:rPr lang="en-US" sz="1200" dirty="0">
                <a:latin typeface="Trebuchet MS" panose="020B0703020202090204" pitchFamily="34" charset="0"/>
              </a:rPr>
              <a:t>[16]  Mrinal Tyagi. Image segmentation: Part 2, Jul 2021. </a:t>
            </a:r>
          </a:p>
          <a:p>
            <a:pPr marL="0" indent="0">
              <a:lnSpc>
                <a:spcPct val="150000"/>
              </a:lnSpc>
              <a:buNone/>
            </a:pPr>
            <a:r>
              <a:rPr lang="en-US" sz="1200" dirty="0">
                <a:latin typeface="Trebuchet MS" panose="020B0703020202090204" pitchFamily="34" charset="0"/>
              </a:rPr>
              <a:t>[17]  Pavan </a:t>
            </a:r>
            <a:r>
              <a:rPr lang="en-US" sz="1200" dirty="0" err="1">
                <a:latin typeface="Trebuchet MS" panose="020B0703020202090204" pitchFamily="34" charset="0"/>
              </a:rPr>
              <a:t>Vadapalli</a:t>
            </a:r>
            <a:r>
              <a:rPr lang="en-US" sz="1200" dirty="0">
                <a:latin typeface="Trebuchet MS" panose="020B0703020202090204" pitchFamily="34" charset="0"/>
              </a:rPr>
              <a:t>. Image segmentation techniques [step by step implementation], Feb 2021. </a:t>
            </a:r>
          </a:p>
          <a:p>
            <a:pPr marL="0" indent="0">
              <a:lnSpc>
                <a:spcPct val="150000"/>
              </a:lnSpc>
              <a:buNone/>
            </a:pPr>
            <a:r>
              <a:rPr lang="en-US" sz="1200" dirty="0">
                <a:latin typeface="Trebuchet MS" panose="020B0703020202090204" pitchFamily="34" charset="0"/>
              </a:rPr>
              <a:t>[18]  </a:t>
            </a:r>
            <a:r>
              <a:rPr lang="en-US" sz="1200" dirty="0" err="1">
                <a:latin typeface="Trebuchet MS" panose="020B0703020202090204" pitchFamily="34" charset="0"/>
              </a:rPr>
              <a:t>Zhengxia</a:t>
            </a:r>
            <a:r>
              <a:rPr lang="en-US" sz="1200" dirty="0">
                <a:latin typeface="Trebuchet MS" panose="020B0703020202090204" pitchFamily="34" charset="0"/>
              </a:rPr>
              <a:t> Zou, </a:t>
            </a:r>
            <a:r>
              <a:rPr lang="en-US" sz="1200" dirty="0" err="1">
                <a:latin typeface="Trebuchet MS" panose="020B0703020202090204" pitchFamily="34" charset="0"/>
              </a:rPr>
              <a:t>Zhenwei</a:t>
            </a:r>
            <a:r>
              <a:rPr lang="en-US" sz="1200" dirty="0">
                <a:latin typeface="Trebuchet MS" panose="020B0703020202090204" pitchFamily="34" charset="0"/>
              </a:rPr>
              <a:t> Shi, </a:t>
            </a:r>
            <a:r>
              <a:rPr lang="en-US" sz="1200" dirty="0" err="1">
                <a:latin typeface="Trebuchet MS" panose="020B0703020202090204" pitchFamily="34" charset="0"/>
              </a:rPr>
              <a:t>Yuhong</a:t>
            </a:r>
            <a:r>
              <a:rPr lang="en-US" sz="1200" dirty="0">
                <a:latin typeface="Trebuchet MS" panose="020B0703020202090204" pitchFamily="34" charset="0"/>
              </a:rPr>
              <a:t> Guo, and </a:t>
            </a:r>
            <a:r>
              <a:rPr lang="en-US" sz="1200" dirty="0" err="1">
                <a:latin typeface="Trebuchet MS" panose="020B0703020202090204" pitchFamily="34" charset="0"/>
              </a:rPr>
              <a:t>Jieping</a:t>
            </a:r>
            <a:r>
              <a:rPr lang="en-US" sz="1200" dirty="0">
                <a:latin typeface="Trebuchet MS" panose="020B0703020202090204" pitchFamily="34" charset="0"/>
              </a:rPr>
              <a:t> Ye. Object detection in 20 years: A survey. </a:t>
            </a:r>
            <a:r>
              <a:rPr lang="en-US" sz="1200" dirty="0" err="1">
                <a:latin typeface="Trebuchet MS" panose="020B0703020202090204" pitchFamily="34" charset="0"/>
              </a:rPr>
              <a:t>CoRR</a:t>
            </a:r>
            <a:r>
              <a:rPr lang="en-US" sz="1200" dirty="0">
                <a:latin typeface="Trebuchet MS" panose="020B0703020202090204" pitchFamily="34" charset="0"/>
              </a:rPr>
              <a:t>, abs/1905.05055, 2019.</a:t>
            </a:r>
          </a:p>
        </p:txBody>
      </p:sp>
    </p:spTree>
    <p:extLst>
      <p:ext uri="{BB962C8B-B14F-4D97-AF65-F5344CB8AC3E}">
        <p14:creationId xmlns:p14="http://schemas.microsoft.com/office/powerpoint/2010/main" val="1681627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2C0D359-7175-5C17-713A-F5E54A2D0EB1}"/>
              </a:ext>
            </a:extLst>
          </p:cNvPr>
          <p:cNvSpPr txBox="1">
            <a:spLocks/>
          </p:cNvSpPr>
          <p:nvPr/>
        </p:nvSpPr>
        <p:spPr bwMode="auto">
          <a:xfrm>
            <a:off x="498348" y="737426"/>
            <a:ext cx="9976104" cy="590931"/>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algn="ctr" rtl="0" fontAlgn="base">
              <a:lnSpc>
                <a:spcPct val="90000"/>
              </a:lnSpc>
              <a:spcBef>
                <a:spcPct val="0"/>
              </a:spcBef>
              <a:spcAft>
                <a:spcPct val="0"/>
              </a:spcAft>
              <a:defRPr sz="3600" b="1" cap="all" baseline="0">
                <a:solidFill>
                  <a:schemeClr val="bg1"/>
                </a:solidFill>
                <a:latin typeface="Trebuchet MS" panose="020B0603020202020204"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0" algn="l" rtl="0" eaLnBrk="1" fontAlgn="base" hangingPunct="1">
              <a:spcBef>
                <a:spcPct val="0"/>
              </a:spcBef>
              <a:spcAft>
                <a:spcPct val="0"/>
              </a:spcAft>
              <a:defRPr sz="3200" b="1">
                <a:solidFill>
                  <a:srgbClr val="73B900"/>
                </a:solidFill>
                <a:latin typeface="Arial" charset="0"/>
              </a:defRPr>
            </a:lvl6pPr>
            <a:lvl7pPr marL="914400" algn="l" rtl="0" eaLnBrk="1" fontAlgn="base" hangingPunct="1">
              <a:spcBef>
                <a:spcPct val="0"/>
              </a:spcBef>
              <a:spcAft>
                <a:spcPct val="0"/>
              </a:spcAft>
              <a:defRPr sz="3200" b="1">
                <a:solidFill>
                  <a:srgbClr val="73B900"/>
                </a:solidFill>
                <a:latin typeface="Arial" charset="0"/>
              </a:defRPr>
            </a:lvl7pPr>
            <a:lvl8pPr marL="1371600" algn="l" rtl="0" eaLnBrk="1" fontAlgn="base" hangingPunct="1">
              <a:spcBef>
                <a:spcPct val="0"/>
              </a:spcBef>
              <a:spcAft>
                <a:spcPct val="0"/>
              </a:spcAft>
              <a:defRPr sz="3200" b="1">
                <a:solidFill>
                  <a:srgbClr val="73B900"/>
                </a:solidFill>
                <a:latin typeface="Arial" charset="0"/>
              </a:defRPr>
            </a:lvl8pPr>
            <a:lvl9pPr marL="1828800" algn="l" rtl="0" eaLnBrk="1" fontAlgn="base" hangingPunct="1">
              <a:spcBef>
                <a:spcPct val="0"/>
              </a:spcBef>
              <a:spcAft>
                <a:spcPct val="0"/>
              </a:spcAft>
              <a:defRPr sz="3200" b="1">
                <a:solidFill>
                  <a:srgbClr val="73B900"/>
                </a:solidFill>
                <a:latin typeface="Arial"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Image Processing</a:t>
            </a:r>
          </a:p>
        </p:txBody>
      </p:sp>
      <p:sp>
        <p:nvSpPr>
          <p:cNvPr id="3" name="Content Placeholder 2">
            <a:extLst>
              <a:ext uri="{FF2B5EF4-FFF2-40B4-BE49-F238E27FC236}">
                <a16:creationId xmlns:a16="http://schemas.microsoft.com/office/drawing/2014/main" id="{B904E7A3-A0B8-C4A6-C097-83CA29885905}"/>
              </a:ext>
            </a:extLst>
          </p:cNvPr>
          <p:cNvSpPr>
            <a:spLocks noGrp="1"/>
          </p:cNvSpPr>
          <p:nvPr>
            <p:ph idx="1"/>
          </p:nvPr>
        </p:nvSpPr>
        <p:spPr>
          <a:xfrm>
            <a:off x="838200" y="2416557"/>
            <a:ext cx="10515600" cy="3760406"/>
          </a:xfrm>
        </p:spPr>
        <p:txBody>
          <a:bodyPr>
            <a:normAutofit/>
          </a:bodyPr>
          <a:lstStyle/>
          <a:p>
            <a:pPr marL="0" indent="0" algn="ctr">
              <a:lnSpc>
                <a:spcPct val="200000"/>
              </a:lnSpc>
              <a:buNone/>
            </a:pPr>
            <a:r>
              <a:rPr lang="en-US" sz="2000" dirty="0">
                <a:latin typeface="Trebuchet MS" panose="020B0703020202090204" pitchFamily="34" charset="0"/>
              </a:rPr>
              <a:t>Digital image processing is the practice of using computer algorithms to manipulate images in order to extract useful information. </a:t>
            </a:r>
          </a:p>
          <a:p>
            <a:pPr marL="0" indent="0" algn="ctr">
              <a:lnSpc>
                <a:spcPct val="200000"/>
              </a:lnSpc>
              <a:buNone/>
            </a:pPr>
            <a:endParaRPr lang="en-US" sz="2000" dirty="0">
              <a:latin typeface="Trebuchet MS" panose="020B0703020202090204" pitchFamily="34" charset="0"/>
            </a:endParaRPr>
          </a:p>
          <a:p>
            <a:pPr marL="0" indent="0" algn="ctr">
              <a:lnSpc>
                <a:spcPct val="200000"/>
              </a:lnSpc>
              <a:buNone/>
            </a:pPr>
            <a:r>
              <a:rPr lang="en-US" sz="2000" dirty="0">
                <a:latin typeface="Trebuchet MS" panose="020B0703020202090204" pitchFamily="34" charset="0"/>
              </a:rPr>
              <a:t>How do we teach computers to analyze images?</a:t>
            </a:r>
            <a:br>
              <a:rPr lang="en-US" sz="2000" dirty="0">
                <a:latin typeface="Trebuchet MS" panose="020B0703020202090204" pitchFamily="34" charset="0"/>
              </a:rPr>
            </a:br>
            <a:endParaRPr lang="en-US" sz="2000" dirty="0">
              <a:latin typeface="Trebuchet MS" panose="020B0703020202090204" pitchFamily="34" charset="0"/>
            </a:endParaRPr>
          </a:p>
        </p:txBody>
      </p:sp>
      <p:sp>
        <p:nvSpPr>
          <p:cNvPr id="7" name="Text Placeholder 9">
            <a:extLst>
              <a:ext uri="{FF2B5EF4-FFF2-40B4-BE49-F238E27FC236}">
                <a16:creationId xmlns:a16="http://schemas.microsoft.com/office/drawing/2014/main" id="{6FEE9E4A-ED6E-6CE8-26AF-9FE6B703AF9A}"/>
              </a:ext>
            </a:extLst>
          </p:cNvPr>
          <p:cNvSpPr txBox="1">
            <a:spLocks/>
          </p:cNvSpPr>
          <p:nvPr/>
        </p:nvSpPr>
        <p:spPr bwMode="auto">
          <a:xfrm>
            <a:off x="722488" y="1314260"/>
            <a:ext cx="9751963" cy="525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fontAlgn="base">
              <a:lnSpc>
                <a:spcPct val="90000"/>
              </a:lnSpc>
              <a:spcBef>
                <a:spcPts val="900"/>
              </a:spcBef>
              <a:spcAft>
                <a:spcPts val="900"/>
              </a:spcAft>
              <a:buClr>
                <a:schemeClr val="bg2"/>
              </a:buClr>
              <a:buSzPct val="100000"/>
              <a:buFontTx/>
              <a:buNone/>
              <a:defRPr sz="2400" b="0">
                <a:solidFill>
                  <a:schemeClr val="tx2"/>
                </a:solidFill>
                <a:latin typeface="Trebuchet MS" panose="020B0603020202020204" pitchFamily="34" charset="0"/>
                <a:ea typeface="+mn-ea"/>
                <a:cs typeface="+mn-cs"/>
              </a:defRPr>
            </a:lvl1pPr>
            <a:lvl2pPr marL="571500"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2pPr>
            <a:lvl3pPr marL="1089025"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3pPr>
            <a:lvl4pPr marL="1546225" indent="0" algn="ctr" rtl="0" fontAlgn="base">
              <a:spcBef>
                <a:spcPct val="20000"/>
              </a:spcBef>
              <a:spcAft>
                <a:spcPct val="0"/>
              </a:spcAft>
              <a:buFontTx/>
              <a:buNone/>
              <a:defRPr sz="2800">
                <a:solidFill>
                  <a:schemeClr val="tx2"/>
                </a:solidFill>
                <a:latin typeface="Trebuchet MS" panose="020B0603020202020204" pitchFamily="34" charset="0"/>
              </a:defRPr>
            </a:lvl4pPr>
            <a:lvl5pPr marL="1889125" indent="0" algn="ctr" rtl="0" fontAlgn="base">
              <a:spcBef>
                <a:spcPct val="20000"/>
              </a:spcBef>
              <a:spcAft>
                <a:spcPct val="0"/>
              </a:spcAft>
              <a:buFontTx/>
              <a:buNone/>
              <a:defRPr sz="2800">
                <a:solidFill>
                  <a:schemeClr val="tx2"/>
                </a:solidFill>
                <a:latin typeface="Trebuchet MS" panose="020B0603020202020204" pitchFamily="34" charset="0"/>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l">
              <a:buClr>
                <a:srgbClr val="B3B3B3"/>
              </a:buClr>
              <a:defRPr/>
            </a:pPr>
            <a:r>
              <a:rPr lang="en-US" sz="2800" kern="0" dirty="0">
                <a:solidFill>
                  <a:schemeClr val="accent4">
                    <a:lumMod val="75000"/>
                  </a:schemeClr>
                </a:solidFill>
              </a:rPr>
              <a:t>Problem Space</a:t>
            </a:r>
            <a:endParaRPr kumimoji="0" lang="en-US" sz="2800" b="0" i="0" u="none" strike="noStrike" kern="0" cap="none" spc="0" normalizeH="0" baseline="0" noProof="0" dirty="0">
              <a:ln>
                <a:noFill/>
              </a:ln>
              <a:solidFill>
                <a:schemeClr val="accent4">
                  <a:lumMod val="75000"/>
                </a:schemeClr>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576628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2C0D359-7175-5C17-713A-F5E54A2D0EB1}"/>
              </a:ext>
            </a:extLst>
          </p:cNvPr>
          <p:cNvSpPr txBox="1">
            <a:spLocks/>
          </p:cNvSpPr>
          <p:nvPr/>
        </p:nvSpPr>
        <p:spPr bwMode="auto">
          <a:xfrm>
            <a:off x="498348" y="737426"/>
            <a:ext cx="9976104" cy="590931"/>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algn="ctr" rtl="0" fontAlgn="base">
              <a:lnSpc>
                <a:spcPct val="90000"/>
              </a:lnSpc>
              <a:spcBef>
                <a:spcPct val="0"/>
              </a:spcBef>
              <a:spcAft>
                <a:spcPct val="0"/>
              </a:spcAft>
              <a:defRPr sz="3600" b="1" cap="all" baseline="0">
                <a:solidFill>
                  <a:schemeClr val="bg1"/>
                </a:solidFill>
                <a:latin typeface="Trebuchet MS" panose="020B0603020202020204"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0" algn="l" rtl="0" eaLnBrk="1" fontAlgn="base" hangingPunct="1">
              <a:spcBef>
                <a:spcPct val="0"/>
              </a:spcBef>
              <a:spcAft>
                <a:spcPct val="0"/>
              </a:spcAft>
              <a:defRPr sz="3200" b="1">
                <a:solidFill>
                  <a:srgbClr val="73B900"/>
                </a:solidFill>
                <a:latin typeface="Arial" charset="0"/>
              </a:defRPr>
            </a:lvl6pPr>
            <a:lvl7pPr marL="914400" algn="l" rtl="0" eaLnBrk="1" fontAlgn="base" hangingPunct="1">
              <a:spcBef>
                <a:spcPct val="0"/>
              </a:spcBef>
              <a:spcAft>
                <a:spcPct val="0"/>
              </a:spcAft>
              <a:defRPr sz="3200" b="1">
                <a:solidFill>
                  <a:srgbClr val="73B900"/>
                </a:solidFill>
                <a:latin typeface="Arial" charset="0"/>
              </a:defRPr>
            </a:lvl7pPr>
            <a:lvl8pPr marL="1371600" algn="l" rtl="0" eaLnBrk="1" fontAlgn="base" hangingPunct="1">
              <a:spcBef>
                <a:spcPct val="0"/>
              </a:spcBef>
              <a:spcAft>
                <a:spcPct val="0"/>
              </a:spcAft>
              <a:defRPr sz="3200" b="1">
                <a:solidFill>
                  <a:srgbClr val="73B900"/>
                </a:solidFill>
                <a:latin typeface="Arial" charset="0"/>
              </a:defRPr>
            </a:lvl8pPr>
            <a:lvl9pPr marL="1828800" algn="l" rtl="0" eaLnBrk="1" fontAlgn="base" hangingPunct="1">
              <a:spcBef>
                <a:spcPct val="0"/>
              </a:spcBef>
              <a:spcAft>
                <a:spcPct val="0"/>
              </a:spcAft>
              <a:defRPr sz="3200" b="1">
                <a:solidFill>
                  <a:srgbClr val="73B900"/>
                </a:solidFill>
                <a:latin typeface="Arial"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Image Processing</a:t>
            </a:r>
          </a:p>
        </p:txBody>
      </p:sp>
      <p:sp>
        <p:nvSpPr>
          <p:cNvPr id="7" name="Text Placeholder 9">
            <a:extLst>
              <a:ext uri="{FF2B5EF4-FFF2-40B4-BE49-F238E27FC236}">
                <a16:creationId xmlns:a16="http://schemas.microsoft.com/office/drawing/2014/main" id="{6FEE9E4A-ED6E-6CE8-26AF-9FE6B703AF9A}"/>
              </a:ext>
            </a:extLst>
          </p:cNvPr>
          <p:cNvSpPr txBox="1">
            <a:spLocks/>
          </p:cNvSpPr>
          <p:nvPr/>
        </p:nvSpPr>
        <p:spPr bwMode="auto">
          <a:xfrm>
            <a:off x="722488" y="1314260"/>
            <a:ext cx="9751963" cy="525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fontAlgn="base">
              <a:lnSpc>
                <a:spcPct val="90000"/>
              </a:lnSpc>
              <a:spcBef>
                <a:spcPts val="900"/>
              </a:spcBef>
              <a:spcAft>
                <a:spcPts val="900"/>
              </a:spcAft>
              <a:buClr>
                <a:schemeClr val="bg2"/>
              </a:buClr>
              <a:buSzPct val="100000"/>
              <a:buFontTx/>
              <a:buNone/>
              <a:defRPr sz="2400" b="0">
                <a:solidFill>
                  <a:schemeClr val="tx2"/>
                </a:solidFill>
                <a:latin typeface="Trebuchet MS" panose="020B0603020202020204" pitchFamily="34" charset="0"/>
                <a:ea typeface="+mn-ea"/>
                <a:cs typeface="+mn-cs"/>
              </a:defRPr>
            </a:lvl1pPr>
            <a:lvl2pPr marL="571500"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2pPr>
            <a:lvl3pPr marL="1089025"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3pPr>
            <a:lvl4pPr marL="1546225" indent="0" algn="ctr" rtl="0" fontAlgn="base">
              <a:spcBef>
                <a:spcPct val="20000"/>
              </a:spcBef>
              <a:spcAft>
                <a:spcPct val="0"/>
              </a:spcAft>
              <a:buFontTx/>
              <a:buNone/>
              <a:defRPr sz="2800">
                <a:solidFill>
                  <a:schemeClr val="tx2"/>
                </a:solidFill>
                <a:latin typeface="Trebuchet MS" panose="020B0603020202020204" pitchFamily="34" charset="0"/>
              </a:defRPr>
            </a:lvl4pPr>
            <a:lvl5pPr marL="1889125" indent="0" algn="ctr" rtl="0" fontAlgn="base">
              <a:spcBef>
                <a:spcPct val="20000"/>
              </a:spcBef>
              <a:spcAft>
                <a:spcPct val="0"/>
              </a:spcAft>
              <a:buFontTx/>
              <a:buNone/>
              <a:defRPr sz="2800">
                <a:solidFill>
                  <a:schemeClr val="tx2"/>
                </a:solidFill>
                <a:latin typeface="Trebuchet MS" panose="020B0603020202020204" pitchFamily="34" charset="0"/>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l">
              <a:buClr>
                <a:srgbClr val="B3B3B3"/>
              </a:buClr>
              <a:defRPr/>
            </a:pPr>
            <a:r>
              <a:rPr lang="en-US" sz="2800" kern="0" dirty="0">
                <a:solidFill>
                  <a:schemeClr val="accent4">
                    <a:lumMod val="75000"/>
                  </a:schemeClr>
                </a:solidFill>
              </a:rPr>
              <a:t>Problem Space</a:t>
            </a:r>
            <a:endParaRPr kumimoji="0" lang="en-US" sz="2800" b="0" i="0" u="none" strike="noStrike" kern="0" cap="none" spc="0" normalizeH="0" baseline="0" noProof="0" dirty="0">
              <a:ln>
                <a:noFill/>
              </a:ln>
              <a:solidFill>
                <a:schemeClr val="accent4">
                  <a:lumMod val="75000"/>
                </a:schemeClr>
              </a:solidFill>
              <a:effectLst/>
              <a:uLnTx/>
              <a:uFillTx/>
              <a:latin typeface="Trebuchet MS" panose="020B0603020202020204" pitchFamily="34" charset="0"/>
              <a:ea typeface="+mn-ea"/>
              <a:cs typeface="+mn-cs"/>
            </a:endParaRPr>
          </a:p>
        </p:txBody>
      </p:sp>
      <p:pic>
        <p:nvPicPr>
          <p:cNvPr id="1025" name="Picture 1" descr="page114image498993632">
            <a:extLst>
              <a:ext uri="{FF2B5EF4-FFF2-40B4-BE49-F238E27FC236}">
                <a16:creationId xmlns:a16="http://schemas.microsoft.com/office/drawing/2014/main" id="{C730A126-5E54-2CB2-E4C8-43CC389DCE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7222" y="727027"/>
            <a:ext cx="2688771" cy="539354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B0F0FA7-CFB3-048B-81B0-E09B00960D0B}"/>
              </a:ext>
            </a:extLst>
          </p:cNvPr>
          <p:cNvSpPr/>
          <p:nvPr/>
        </p:nvSpPr>
        <p:spPr>
          <a:xfrm>
            <a:off x="1240971" y="2416557"/>
            <a:ext cx="4245429" cy="202474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latin typeface="Trebuchet MS" panose="020B0703020202090204" pitchFamily="34" charset="0"/>
              </a:rPr>
              <a:t>Computer Vision Pipeline</a:t>
            </a:r>
          </a:p>
        </p:txBody>
      </p:sp>
    </p:spTree>
    <p:extLst>
      <p:ext uri="{BB962C8B-B14F-4D97-AF65-F5344CB8AC3E}">
        <p14:creationId xmlns:p14="http://schemas.microsoft.com/office/powerpoint/2010/main" val="1937670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CC0B6-263D-5DA0-179C-C43312124DB4}"/>
              </a:ext>
            </a:extLst>
          </p:cNvPr>
          <p:cNvSpPr>
            <a:spLocks noGrp="1"/>
          </p:cNvSpPr>
          <p:nvPr>
            <p:ph type="title"/>
          </p:nvPr>
        </p:nvSpPr>
        <p:spPr/>
        <p:txBody>
          <a:bodyPr/>
          <a:lstStyle/>
          <a:p>
            <a:r>
              <a:rPr lang="en-US" dirty="0">
                <a:latin typeface="Trebuchet MS" panose="020B0703020202090204" pitchFamily="34" charset="0"/>
              </a:rPr>
              <a:t>Applications</a:t>
            </a:r>
          </a:p>
        </p:txBody>
      </p:sp>
      <p:sp>
        <p:nvSpPr>
          <p:cNvPr id="3" name="Content Placeholder 2">
            <a:extLst>
              <a:ext uri="{FF2B5EF4-FFF2-40B4-BE49-F238E27FC236}">
                <a16:creationId xmlns:a16="http://schemas.microsoft.com/office/drawing/2014/main" id="{CA3A14CD-F7F3-B9BA-FCEF-D161A634A1B1}"/>
              </a:ext>
            </a:extLst>
          </p:cNvPr>
          <p:cNvSpPr>
            <a:spLocks noGrp="1"/>
          </p:cNvSpPr>
          <p:nvPr>
            <p:ph idx="1"/>
          </p:nvPr>
        </p:nvSpPr>
        <p:spPr/>
        <p:txBody>
          <a:bodyPr>
            <a:normAutofit fontScale="92500" lnSpcReduction="20000"/>
          </a:bodyPr>
          <a:lstStyle/>
          <a:p>
            <a:r>
              <a:rPr lang="en-US" sz="2000" dirty="0">
                <a:solidFill>
                  <a:schemeClr val="accent4">
                    <a:lumMod val="75000"/>
                  </a:schemeClr>
                </a:solidFill>
                <a:latin typeface="Trebuchet MS" panose="020B0703020202090204" pitchFamily="34" charset="0"/>
              </a:rPr>
              <a:t>Medical diagnosis</a:t>
            </a:r>
            <a:r>
              <a:rPr lang="en-US" sz="2000" dirty="0">
                <a:latin typeface="Trebuchet MS" panose="020B0703020202090204" pitchFamily="34" charset="0"/>
              </a:rPr>
              <a:t>: Cancer cell detection</a:t>
            </a:r>
          </a:p>
          <a:p>
            <a:endParaRPr lang="en-US" sz="2000" dirty="0">
              <a:latin typeface="Trebuchet MS" panose="020B0703020202090204" pitchFamily="34" charset="0"/>
            </a:endParaRPr>
          </a:p>
          <a:p>
            <a:r>
              <a:rPr lang="en-US" sz="2000" dirty="0">
                <a:solidFill>
                  <a:schemeClr val="accent4">
                    <a:lumMod val="75000"/>
                  </a:schemeClr>
                </a:solidFill>
                <a:latin typeface="Trebuchet MS" panose="020B0703020202090204" pitchFamily="34" charset="0"/>
              </a:rPr>
              <a:t>Database management</a:t>
            </a:r>
            <a:r>
              <a:rPr lang="en-US" sz="2000" dirty="0">
                <a:latin typeface="Trebuchet MS" panose="020B0703020202090204" pitchFamily="34" charset="0"/>
              </a:rPr>
              <a:t>: Detecting duplicate images</a:t>
            </a:r>
          </a:p>
          <a:p>
            <a:endParaRPr lang="en-US" sz="2000" dirty="0">
              <a:latin typeface="Trebuchet MS" panose="020B0703020202090204" pitchFamily="34" charset="0"/>
            </a:endParaRPr>
          </a:p>
          <a:p>
            <a:r>
              <a:rPr lang="en-US" sz="2000" dirty="0">
                <a:latin typeface="Trebuchet MS" panose="020B0703020202090204" pitchFamily="34" charset="0"/>
              </a:rPr>
              <a:t>Image labeling for easy lookup and accessibility (alt text)</a:t>
            </a:r>
          </a:p>
          <a:p>
            <a:endParaRPr lang="en-US" sz="2000" dirty="0">
              <a:latin typeface="Trebuchet MS" panose="020B0703020202090204" pitchFamily="34" charset="0"/>
            </a:endParaRPr>
          </a:p>
          <a:p>
            <a:r>
              <a:rPr lang="en-US" sz="2000" dirty="0">
                <a:solidFill>
                  <a:schemeClr val="accent4">
                    <a:lumMod val="75000"/>
                  </a:schemeClr>
                </a:solidFill>
                <a:latin typeface="Trebuchet MS" panose="020B0703020202090204" pitchFamily="34" charset="0"/>
              </a:rPr>
              <a:t>Biometrics</a:t>
            </a:r>
            <a:r>
              <a:rPr lang="en-US" sz="2000" dirty="0">
                <a:latin typeface="Trebuchet MS" panose="020B0703020202090204" pitchFamily="34" charset="0"/>
              </a:rPr>
              <a:t>: Face, Fingerprint, Iris</a:t>
            </a:r>
          </a:p>
          <a:p>
            <a:endParaRPr lang="en-US" sz="2000" dirty="0">
              <a:latin typeface="Trebuchet MS" panose="020B0703020202090204" pitchFamily="34" charset="0"/>
            </a:endParaRPr>
          </a:p>
          <a:p>
            <a:r>
              <a:rPr lang="en-US" sz="2000" dirty="0">
                <a:solidFill>
                  <a:schemeClr val="accent4">
                    <a:lumMod val="75000"/>
                  </a:schemeClr>
                </a:solidFill>
                <a:latin typeface="Trebuchet MS" panose="020B0703020202090204" pitchFamily="34" charset="0"/>
              </a:rPr>
              <a:t>Factories</a:t>
            </a:r>
            <a:r>
              <a:rPr lang="en-US" sz="2000" dirty="0">
                <a:latin typeface="Trebuchet MS" panose="020B0703020202090204" pitchFamily="34" charset="0"/>
              </a:rPr>
              <a:t>: recycling, damage detection</a:t>
            </a:r>
          </a:p>
          <a:p>
            <a:endParaRPr lang="en-US" sz="2000" dirty="0">
              <a:latin typeface="Trebuchet MS" panose="020B0703020202090204" pitchFamily="34" charset="0"/>
            </a:endParaRPr>
          </a:p>
          <a:p>
            <a:r>
              <a:rPr lang="en-US" sz="2000" dirty="0">
                <a:latin typeface="Trebuchet MS" panose="020B0703020202090204" pitchFamily="34" charset="0"/>
              </a:rPr>
              <a:t>Autonomous vehicles</a:t>
            </a:r>
          </a:p>
          <a:p>
            <a:endParaRPr lang="en-US" sz="2000" dirty="0">
              <a:latin typeface="Trebuchet MS" panose="020B0703020202090204" pitchFamily="34" charset="0"/>
            </a:endParaRPr>
          </a:p>
          <a:p>
            <a:r>
              <a:rPr lang="en-US" sz="2000" dirty="0">
                <a:latin typeface="Trebuchet MS" panose="020B0703020202090204" pitchFamily="34" charset="0"/>
              </a:rPr>
              <a:t>Satellite imaging</a:t>
            </a:r>
          </a:p>
          <a:p>
            <a:endParaRPr lang="en-US" sz="2000" dirty="0">
              <a:latin typeface="Trebuchet MS" panose="020B0703020202090204" pitchFamily="34" charset="0"/>
            </a:endParaRPr>
          </a:p>
          <a:p>
            <a:endParaRPr lang="en-US" sz="2000" dirty="0">
              <a:latin typeface="Trebuchet MS" panose="020B0703020202090204" pitchFamily="34" charset="0"/>
            </a:endParaRPr>
          </a:p>
          <a:p>
            <a:endParaRPr lang="en-US" sz="2000" dirty="0">
              <a:latin typeface="Trebuchet MS" panose="020B0703020202090204" pitchFamily="34" charset="0"/>
            </a:endParaRPr>
          </a:p>
        </p:txBody>
      </p:sp>
    </p:spTree>
    <p:extLst>
      <p:ext uri="{BB962C8B-B14F-4D97-AF65-F5344CB8AC3E}">
        <p14:creationId xmlns:p14="http://schemas.microsoft.com/office/powerpoint/2010/main" val="1031502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2C0D359-7175-5C17-713A-F5E54A2D0EB1}"/>
              </a:ext>
            </a:extLst>
          </p:cNvPr>
          <p:cNvSpPr txBox="1">
            <a:spLocks/>
          </p:cNvSpPr>
          <p:nvPr/>
        </p:nvSpPr>
        <p:spPr bwMode="auto">
          <a:xfrm>
            <a:off x="498348" y="737426"/>
            <a:ext cx="9976104" cy="590931"/>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algn="ctr" rtl="0" fontAlgn="base">
              <a:lnSpc>
                <a:spcPct val="90000"/>
              </a:lnSpc>
              <a:spcBef>
                <a:spcPct val="0"/>
              </a:spcBef>
              <a:spcAft>
                <a:spcPct val="0"/>
              </a:spcAft>
              <a:defRPr sz="3600" b="1" cap="all" baseline="0">
                <a:solidFill>
                  <a:schemeClr val="bg1"/>
                </a:solidFill>
                <a:latin typeface="Trebuchet MS" panose="020B0603020202020204"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0" algn="l" rtl="0" eaLnBrk="1" fontAlgn="base" hangingPunct="1">
              <a:spcBef>
                <a:spcPct val="0"/>
              </a:spcBef>
              <a:spcAft>
                <a:spcPct val="0"/>
              </a:spcAft>
              <a:defRPr sz="3200" b="1">
                <a:solidFill>
                  <a:srgbClr val="73B900"/>
                </a:solidFill>
                <a:latin typeface="Arial" charset="0"/>
              </a:defRPr>
            </a:lvl6pPr>
            <a:lvl7pPr marL="914400" algn="l" rtl="0" eaLnBrk="1" fontAlgn="base" hangingPunct="1">
              <a:spcBef>
                <a:spcPct val="0"/>
              </a:spcBef>
              <a:spcAft>
                <a:spcPct val="0"/>
              </a:spcAft>
              <a:defRPr sz="3200" b="1">
                <a:solidFill>
                  <a:srgbClr val="73B900"/>
                </a:solidFill>
                <a:latin typeface="Arial" charset="0"/>
              </a:defRPr>
            </a:lvl7pPr>
            <a:lvl8pPr marL="1371600" algn="l" rtl="0" eaLnBrk="1" fontAlgn="base" hangingPunct="1">
              <a:spcBef>
                <a:spcPct val="0"/>
              </a:spcBef>
              <a:spcAft>
                <a:spcPct val="0"/>
              </a:spcAft>
              <a:defRPr sz="3200" b="1">
                <a:solidFill>
                  <a:srgbClr val="73B900"/>
                </a:solidFill>
                <a:latin typeface="Arial" charset="0"/>
              </a:defRPr>
            </a:lvl8pPr>
            <a:lvl9pPr marL="1828800" algn="l" rtl="0" eaLnBrk="1" fontAlgn="base" hangingPunct="1">
              <a:spcBef>
                <a:spcPct val="0"/>
              </a:spcBef>
              <a:spcAft>
                <a:spcPct val="0"/>
              </a:spcAft>
              <a:defRPr sz="3200" b="1">
                <a:solidFill>
                  <a:srgbClr val="73B900"/>
                </a:solidFill>
                <a:latin typeface="Arial"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Image Segmentation</a:t>
            </a:r>
          </a:p>
        </p:txBody>
      </p:sp>
      <p:sp>
        <p:nvSpPr>
          <p:cNvPr id="3" name="Content Placeholder 2">
            <a:extLst>
              <a:ext uri="{FF2B5EF4-FFF2-40B4-BE49-F238E27FC236}">
                <a16:creationId xmlns:a16="http://schemas.microsoft.com/office/drawing/2014/main" id="{B904E7A3-A0B8-C4A6-C097-83CA29885905}"/>
              </a:ext>
            </a:extLst>
          </p:cNvPr>
          <p:cNvSpPr>
            <a:spLocks noGrp="1"/>
          </p:cNvSpPr>
          <p:nvPr>
            <p:ph idx="1"/>
          </p:nvPr>
        </p:nvSpPr>
        <p:spPr>
          <a:xfrm>
            <a:off x="838200" y="2416557"/>
            <a:ext cx="10515600" cy="3760406"/>
          </a:xfrm>
        </p:spPr>
        <p:txBody>
          <a:bodyPr>
            <a:normAutofit/>
          </a:bodyPr>
          <a:lstStyle/>
          <a:p>
            <a:pPr marL="0" indent="0" algn="ctr">
              <a:lnSpc>
                <a:spcPct val="200000"/>
              </a:lnSpc>
              <a:buNone/>
            </a:pPr>
            <a:r>
              <a:rPr lang="en-US" sz="2000" dirty="0">
                <a:latin typeface="Trebuchet MS" panose="020B0703020202090204" pitchFamily="34" charset="0"/>
              </a:rPr>
              <a:t>Image segmentation is the </a:t>
            </a:r>
            <a:r>
              <a:rPr lang="en-US" sz="2000" dirty="0">
                <a:solidFill>
                  <a:schemeClr val="accent4">
                    <a:lumMod val="75000"/>
                  </a:schemeClr>
                </a:solidFill>
                <a:latin typeface="Trebuchet MS" panose="020B0703020202090204" pitchFamily="34" charset="0"/>
              </a:rPr>
              <a:t>decomposition</a:t>
            </a:r>
            <a:r>
              <a:rPr lang="en-US" sz="2000" dirty="0">
                <a:latin typeface="Trebuchet MS" panose="020B0703020202090204" pitchFamily="34" charset="0"/>
              </a:rPr>
              <a:t> otherwise breaking down of an image or image sequence into </a:t>
            </a:r>
            <a:r>
              <a:rPr lang="en-US" sz="2000" dirty="0">
                <a:solidFill>
                  <a:schemeClr val="accent4">
                    <a:lumMod val="75000"/>
                  </a:schemeClr>
                </a:solidFill>
                <a:latin typeface="Trebuchet MS" panose="020B0703020202090204" pitchFamily="34" charset="0"/>
              </a:rPr>
              <a:t>regions of interest</a:t>
            </a:r>
            <a:r>
              <a:rPr lang="en-US" sz="2000" dirty="0">
                <a:latin typeface="Trebuchet MS" panose="020B0703020202090204" pitchFamily="34" charset="0"/>
              </a:rPr>
              <a:t>. This is done by dividing the image into multiple segments using various algorithms</a:t>
            </a:r>
          </a:p>
          <a:p>
            <a:pPr marL="0" indent="0" algn="ctr">
              <a:lnSpc>
                <a:spcPct val="200000"/>
              </a:lnSpc>
              <a:buNone/>
            </a:pPr>
            <a:endParaRPr lang="en-US" sz="2000" dirty="0">
              <a:latin typeface="Trebuchet MS" panose="020B0703020202090204" pitchFamily="34" charset="0"/>
            </a:endParaRPr>
          </a:p>
        </p:txBody>
      </p:sp>
      <p:sp>
        <p:nvSpPr>
          <p:cNvPr id="7" name="Text Placeholder 9">
            <a:extLst>
              <a:ext uri="{FF2B5EF4-FFF2-40B4-BE49-F238E27FC236}">
                <a16:creationId xmlns:a16="http://schemas.microsoft.com/office/drawing/2014/main" id="{6FEE9E4A-ED6E-6CE8-26AF-9FE6B703AF9A}"/>
              </a:ext>
            </a:extLst>
          </p:cNvPr>
          <p:cNvSpPr txBox="1">
            <a:spLocks/>
          </p:cNvSpPr>
          <p:nvPr/>
        </p:nvSpPr>
        <p:spPr bwMode="auto">
          <a:xfrm>
            <a:off x="722488" y="1314260"/>
            <a:ext cx="9751963" cy="525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fontAlgn="base">
              <a:lnSpc>
                <a:spcPct val="90000"/>
              </a:lnSpc>
              <a:spcBef>
                <a:spcPts val="900"/>
              </a:spcBef>
              <a:spcAft>
                <a:spcPts val="900"/>
              </a:spcAft>
              <a:buClr>
                <a:schemeClr val="bg2"/>
              </a:buClr>
              <a:buSzPct val="100000"/>
              <a:buFontTx/>
              <a:buNone/>
              <a:defRPr sz="2400" b="0">
                <a:solidFill>
                  <a:schemeClr val="tx2"/>
                </a:solidFill>
                <a:latin typeface="Trebuchet MS" panose="020B0603020202020204" pitchFamily="34" charset="0"/>
                <a:ea typeface="+mn-ea"/>
                <a:cs typeface="+mn-cs"/>
              </a:defRPr>
            </a:lvl1pPr>
            <a:lvl2pPr marL="571500"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2pPr>
            <a:lvl3pPr marL="1089025"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3pPr>
            <a:lvl4pPr marL="1546225" indent="0" algn="ctr" rtl="0" fontAlgn="base">
              <a:spcBef>
                <a:spcPct val="20000"/>
              </a:spcBef>
              <a:spcAft>
                <a:spcPct val="0"/>
              </a:spcAft>
              <a:buFontTx/>
              <a:buNone/>
              <a:defRPr sz="2800">
                <a:solidFill>
                  <a:schemeClr val="tx2"/>
                </a:solidFill>
                <a:latin typeface="Trebuchet MS" panose="020B0603020202020204" pitchFamily="34" charset="0"/>
              </a:defRPr>
            </a:lvl4pPr>
            <a:lvl5pPr marL="1889125" indent="0" algn="ctr" rtl="0" fontAlgn="base">
              <a:spcBef>
                <a:spcPct val="20000"/>
              </a:spcBef>
              <a:spcAft>
                <a:spcPct val="0"/>
              </a:spcAft>
              <a:buFontTx/>
              <a:buNone/>
              <a:defRPr sz="2800">
                <a:solidFill>
                  <a:schemeClr val="tx2"/>
                </a:solidFill>
                <a:latin typeface="Trebuchet MS" panose="020B0603020202020204" pitchFamily="34" charset="0"/>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l">
              <a:buClr>
                <a:srgbClr val="B3B3B3"/>
              </a:buClr>
              <a:defRPr/>
            </a:pPr>
            <a:r>
              <a:rPr lang="en-US" sz="2800" kern="0" dirty="0">
                <a:solidFill>
                  <a:schemeClr val="accent4">
                    <a:lumMod val="75000"/>
                  </a:schemeClr>
                </a:solidFill>
              </a:rPr>
              <a:t>Core Idea</a:t>
            </a:r>
            <a:endParaRPr kumimoji="0" lang="en-US" sz="2800" b="0" i="0" u="none" strike="noStrike" kern="0" cap="none" spc="0" normalizeH="0" baseline="0" noProof="0" dirty="0">
              <a:ln>
                <a:noFill/>
              </a:ln>
              <a:solidFill>
                <a:schemeClr val="accent4">
                  <a:lumMod val="75000"/>
                </a:schemeClr>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4017173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86E83-8E20-19AB-2030-D09AC3D487F4}"/>
              </a:ext>
            </a:extLst>
          </p:cNvPr>
          <p:cNvSpPr>
            <a:spLocks noGrp="1"/>
          </p:cNvSpPr>
          <p:nvPr>
            <p:ph type="title"/>
          </p:nvPr>
        </p:nvSpPr>
        <p:spPr/>
        <p:txBody>
          <a:bodyPr/>
          <a:lstStyle/>
          <a:p>
            <a:r>
              <a:rPr lang="en-US" dirty="0">
                <a:latin typeface="Trebuchet MS" panose="020B0703020202090204" pitchFamily="34" charset="0"/>
              </a:rPr>
              <a:t>Image Segmentation </a:t>
            </a:r>
            <a:r>
              <a:rPr lang="en-US" dirty="0">
                <a:solidFill>
                  <a:schemeClr val="accent4">
                    <a:lumMod val="75000"/>
                  </a:schemeClr>
                </a:solidFill>
                <a:latin typeface="Trebuchet MS" panose="020B0703020202090204" pitchFamily="34" charset="0"/>
              </a:rPr>
              <a:t>Algorithms</a:t>
            </a:r>
          </a:p>
        </p:txBody>
      </p:sp>
      <p:sp>
        <p:nvSpPr>
          <p:cNvPr id="3" name="Content Placeholder 2">
            <a:extLst>
              <a:ext uri="{FF2B5EF4-FFF2-40B4-BE49-F238E27FC236}">
                <a16:creationId xmlns:a16="http://schemas.microsoft.com/office/drawing/2014/main" id="{E9CA4256-F0EB-4677-EC68-6A8A2AE65609}"/>
              </a:ext>
            </a:extLst>
          </p:cNvPr>
          <p:cNvSpPr>
            <a:spLocks noGrp="1"/>
          </p:cNvSpPr>
          <p:nvPr>
            <p:ph idx="1"/>
          </p:nvPr>
        </p:nvSpPr>
        <p:spPr/>
        <p:txBody>
          <a:bodyPr>
            <a:normAutofit/>
          </a:bodyPr>
          <a:lstStyle/>
          <a:p>
            <a:pPr>
              <a:lnSpc>
                <a:spcPct val="200000"/>
              </a:lnSpc>
            </a:pPr>
            <a:r>
              <a:rPr lang="en-US" dirty="0">
                <a:latin typeface="Trebuchet MS" panose="020B0703020202090204" pitchFamily="34" charset="0"/>
              </a:rPr>
              <a:t>Threshold based segmentation</a:t>
            </a:r>
          </a:p>
          <a:p>
            <a:pPr>
              <a:lnSpc>
                <a:spcPct val="200000"/>
              </a:lnSpc>
            </a:pPr>
            <a:r>
              <a:rPr lang="en-US" dirty="0">
                <a:latin typeface="Trebuchet MS" panose="020B0703020202090204" pitchFamily="34" charset="0"/>
              </a:rPr>
              <a:t>Edge based segmentation</a:t>
            </a:r>
          </a:p>
          <a:p>
            <a:pPr>
              <a:lnSpc>
                <a:spcPct val="200000"/>
              </a:lnSpc>
            </a:pPr>
            <a:r>
              <a:rPr lang="en-US" dirty="0">
                <a:latin typeface="Trebuchet MS" panose="020B0703020202090204" pitchFamily="34" charset="0"/>
              </a:rPr>
              <a:t>K-means clustering</a:t>
            </a:r>
          </a:p>
        </p:txBody>
      </p:sp>
    </p:spTree>
    <p:extLst>
      <p:ext uri="{BB962C8B-B14F-4D97-AF65-F5344CB8AC3E}">
        <p14:creationId xmlns:p14="http://schemas.microsoft.com/office/powerpoint/2010/main" val="536277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F2A8-AFA8-BBD5-2B74-8AFF4D5113AB}"/>
              </a:ext>
            </a:extLst>
          </p:cNvPr>
          <p:cNvSpPr>
            <a:spLocks noGrp="1"/>
          </p:cNvSpPr>
          <p:nvPr>
            <p:ph type="title"/>
          </p:nvPr>
        </p:nvSpPr>
        <p:spPr/>
        <p:txBody>
          <a:bodyPr/>
          <a:lstStyle/>
          <a:p>
            <a:r>
              <a:rPr lang="en-US" dirty="0">
                <a:latin typeface="Trebuchet MS" panose="020B0703020202090204" pitchFamily="34" charset="0"/>
              </a:rPr>
              <a:t>Software Used</a:t>
            </a:r>
          </a:p>
        </p:txBody>
      </p:sp>
      <p:sp>
        <p:nvSpPr>
          <p:cNvPr id="3" name="Content Placeholder 2">
            <a:extLst>
              <a:ext uri="{FF2B5EF4-FFF2-40B4-BE49-F238E27FC236}">
                <a16:creationId xmlns:a16="http://schemas.microsoft.com/office/drawing/2014/main" id="{2F1BCB55-96CC-78CF-3E11-76A0A1A8CDC1}"/>
              </a:ext>
            </a:extLst>
          </p:cNvPr>
          <p:cNvSpPr>
            <a:spLocks noGrp="1"/>
          </p:cNvSpPr>
          <p:nvPr>
            <p:ph idx="1"/>
          </p:nvPr>
        </p:nvSpPr>
        <p:spPr/>
        <p:txBody>
          <a:bodyPr>
            <a:normAutofit/>
          </a:bodyPr>
          <a:lstStyle/>
          <a:p>
            <a:r>
              <a:rPr lang="en-US" sz="2000" dirty="0">
                <a:latin typeface="Trebuchet MS" panose="020B0703020202090204" pitchFamily="34" charset="0"/>
              </a:rPr>
              <a:t>Language: Python, (</a:t>
            </a:r>
            <a:r>
              <a:rPr lang="en-US" sz="2000" dirty="0" err="1">
                <a:latin typeface="Trebuchet MS" panose="020B0703020202090204" pitchFamily="34" charset="0"/>
              </a:rPr>
              <a:t>jupyter</a:t>
            </a:r>
            <a:r>
              <a:rPr lang="en-US" sz="2000" dirty="0">
                <a:latin typeface="Trebuchet MS" panose="020B0703020202090204" pitchFamily="34" charset="0"/>
              </a:rPr>
              <a:t> notebook)</a:t>
            </a:r>
          </a:p>
          <a:p>
            <a:endParaRPr lang="en-US" sz="2000" dirty="0">
              <a:latin typeface="Trebuchet MS" panose="020B0703020202090204" pitchFamily="34" charset="0"/>
            </a:endParaRPr>
          </a:p>
          <a:p>
            <a:r>
              <a:rPr lang="en-US" sz="2000" dirty="0">
                <a:latin typeface="Trebuchet MS" panose="020B0703020202090204" pitchFamily="34" charset="0"/>
              </a:rPr>
              <a:t>Packages: </a:t>
            </a:r>
            <a:r>
              <a:rPr lang="en-US" sz="2000" dirty="0" err="1">
                <a:latin typeface="Trebuchet MS" panose="020B0703020202090204" pitchFamily="34" charset="0"/>
              </a:rPr>
              <a:t>Numpy</a:t>
            </a:r>
            <a:r>
              <a:rPr lang="en-US" sz="2000" dirty="0">
                <a:latin typeface="Trebuchet MS" panose="020B0703020202090204" pitchFamily="34" charset="0"/>
              </a:rPr>
              <a:t>, </a:t>
            </a:r>
            <a:r>
              <a:rPr lang="en-US" sz="2000" dirty="0" err="1">
                <a:latin typeface="Trebuchet MS" panose="020B0703020202090204" pitchFamily="34" charset="0"/>
              </a:rPr>
              <a:t>Opencv</a:t>
            </a:r>
            <a:r>
              <a:rPr lang="en-US" sz="2000" dirty="0">
                <a:latin typeface="Trebuchet MS" panose="020B0703020202090204" pitchFamily="34" charset="0"/>
              </a:rPr>
              <a:t>-python, Pandas, Matplotlib, scikit-image, collections(Counter)</a:t>
            </a:r>
          </a:p>
        </p:txBody>
      </p:sp>
      <p:pic>
        <p:nvPicPr>
          <p:cNvPr id="6" name="Picture 5" descr="A picture containing logo&#10;&#10;Description automatically generated">
            <a:extLst>
              <a:ext uri="{FF2B5EF4-FFF2-40B4-BE49-F238E27FC236}">
                <a16:creationId xmlns:a16="http://schemas.microsoft.com/office/drawing/2014/main" id="{FBB6CBD9-2F64-A1D7-233D-5B5A7A82B955}"/>
              </a:ext>
            </a:extLst>
          </p:cNvPr>
          <p:cNvPicPr>
            <a:picLocks noChangeAspect="1"/>
          </p:cNvPicPr>
          <p:nvPr/>
        </p:nvPicPr>
        <p:blipFill>
          <a:blip r:embed="rId3"/>
          <a:stretch>
            <a:fillRect/>
          </a:stretch>
        </p:blipFill>
        <p:spPr>
          <a:xfrm>
            <a:off x="838200" y="4326870"/>
            <a:ext cx="5080000" cy="1270000"/>
          </a:xfrm>
          <a:prstGeom prst="rect">
            <a:avLst/>
          </a:prstGeom>
        </p:spPr>
      </p:pic>
      <p:pic>
        <p:nvPicPr>
          <p:cNvPr id="8" name="Picture 7" descr="Icon&#10;&#10;Description automatically generated">
            <a:extLst>
              <a:ext uri="{FF2B5EF4-FFF2-40B4-BE49-F238E27FC236}">
                <a16:creationId xmlns:a16="http://schemas.microsoft.com/office/drawing/2014/main" id="{917F9287-883F-1B38-01A0-653C0B14B039}"/>
              </a:ext>
            </a:extLst>
          </p:cNvPr>
          <p:cNvPicPr>
            <a:picLocks noChangeAspect="1"/>
          </p:cNvPicPr>
          <p:nvPr/>
        </p:nvPicPr>
        <p:blipFill>
          <a:blip r:embed="rId4"/>
          <a:stretch>
            <a:fillRect/>
          </a:stretch>
        </p:blipFill>
        <p:spPr>
          <a:xfrm>
            <a:off x="6273802" y="4326870"/>
            <a:ext cx="1031123" cy="1270000"/>
          </a:xfrm>
          <a:prstGeom prst="rect">
            <a:avLst/>
          </a:prstGeom>
        </p:spPr>
      </p:pic>
      <p:pic>
        <p:nvPicPr>
          <p:cNvPr id="10" name="Picture 9" descr="Logo, company name&#10;&#10;Description automatically generated">
            <a:extLst>
              <a:ext uri="{FF2B5EF4-FFF2-40B4-BE49-F238E27FC236}">
                <a16:creationId xmlns:a16="http://schemas.microsoft.com/office/drawing/2014/main" id="{95B8FCAA-D069-FD87-7B87-172A62677025}"/>
              </a:ext>
            </a:extLst>
          </p:cNvPr>
          <p:cNvPicPr>
            <a:picLocks noChangeAspect="1"/>
          </p:cNvPicPr>
          <p:nvPr/>
        </p:nvPicPr>
        <p:blipFill>
          <a:blip r:embed="rId5"/>
          <a:stretch>
            <a:fillRect/>
          </a:stretch>
        </p:blipFill>
        <p:spPr>
          <a:xfrm>
            <a:off x="7660527" y="4561908"/>
            <a:ext cx="1980467" cy="799923"/>
          </a:xfrm>
          <a:prstGeom prst="rect">
            <a:avLst/>
          </a:prstGeom>
        </p:spPr>
      </p:pic>
      <p:pic>
        <p:nvPicPr>
          <p:cNvPr id="12" name="Picture 11" descr="Logo&#10;&#10;Description automatically generated">
            <a:extLst>
              <a:ext uri="{FF2B5EF4-FFF2-40B4-BE49-F238E27FC236}">
                <a16:creationId xmlns:a16="http://schemas.microsoft.com/office/drawing/2014/main" id="{1EF9C86E-3435-601D-6477-51A3DAF597C1}"/>
              </a:ext>
            </a:extLst>
          </p:cNvPr>
          <p:cNvPicPr>
            <a:picLocks noChangeAspect="1"/>
          </p:cNvPicPr>
          <p:nvPr/>
        </p:nvPicPr>
        <p:blipFill>
          <a:blip r:embed="rId6"/>
          <a:stretch>
            <a:fillRect/>
          </a:stretch>
        </p:blipFill>
        <p:spPr>
          <a:xfrm>
            <a:off x="9996596" y="4769071"/>
            <a:ext cx="1927973" cy="385595"/>
          </a:xfrm>
          <a:prstGeom prst="rect">
            <a:avLst/>
          </a:prstGeom>
        </p:spPr>
      </p:pic>
    </p:spTree>
    <p:extLst>
      <p:ext uri="{BB962C8B-B14F-4D97-AF65-F5344CB8AC3E}">
        <p14:creationId xmlns:p14="http://schemas.microsoft.com/office/powerpoint/2010/main" val="2773800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301AF-0313-4EC3-0BEE-FD6C4C7964E6}"/>
              </a:ext>
            </a:extLst>
          </p:cNvPr>
          <p:cNvSpPr>
            <a:spLocks noGrp="1"/>
          </p:cNvSpPr>
          <p:nvPr>
            <p:ph type="title"/>
          </p:nvPr>
        </p:nvSpPr>
        <p:spPr/>
        <p:txBody>
          <a:bodyPr/>
          <a:lstStyle/>
          <a:p>
            <a:r>
              <a:rPr lang="en-US" dirty="0">
                <a:latin typeface="Trebuchet MS" panose="020B0703020202090204" pitchFamily="34" charset="0"/>
              </a:rPr>
              <a:t>Threshold based segmentation</a:t>
            </a:r>
          </a:p>
        </p:txBody>
      </p:sp>
      <p:pic>
        <p:nvPicPr>
          <p:cNvPr id="16" name="Picture 15" descr="A banana on a stand&#10;&#10;Description automatically generated with medium confidence">
            <a:extLst>
              <a:ext uri="{FF2B5EF4-FFF2-40B4-BE49-F238E27FC236}">
                <a16:creationId xmlns:a16="http://schemas.microsoft.com/office/drawing/2014/main" id="{B7325849-AC01-F6F8-D0B9-267EB929D179}"/>
              </a:ext>
            </a:extLst>
          </p:cNvPr>
          <p:cNvPicPr>
            <a:picLocks noChangeAspect="1"/>
          </p:cNvPicPr>
          <p:nvPr/>
        </p:nvPicPr>
        <p:blipFill rotWithShape="1">
          <a:blip r:embed="rId3"/>
          <a:srcRect l="13598" t="45079" r="13175" b="9931"/>
          <a:stretch/>
        </p:blipFill>
        <p:spPr>
          <a:xfrm>
            <a:off x="348342" y="4205676"/>
            <a:ext cx="3759200" cy="2309607"/>
          </a:xfrm>
          <a:prstGeom prst="rect">
            <a:avLst/>
          </a:prstGeom>
        </p:spPr>
      </p:pic>
      <p:pic>
        <p:nvPicPr>
          <p:cNvPr id="20" name="Picture 19" descr="Timeline&#10;&#10;Description automatically generated with medium confidence">
            <a:extLst>
              <a:ext uri="{FF2B5EF4-FFF2-40B4-BE49-F238E27FC236}">
                <a16:creationId xmlns:a16="http://schemas.microsoft.com/office/drawing/2014/main" id="{7F378694-FA3A-5841-E823-CF4C5617F96B}"/>
              </a:ext>
            </a:extLst>
          </p:cNvPr>
          <p:cNvPicPr>
            <a:picLocks noChangeAspect="1"/>
          </p:cNvPicPr>
          <p:nvPr/>
        </p:nvPicPr>
        <p:blipFill>
          <a:blip r:embed="rId4"/>
          <a:stretch>
            <a:fillRect/>
          </a:stretch>
        </p:blipFill>
        <p:spPr>
          <a:xfrm>
            <a:off x="888053" y="2032562"/>
            <a:ext cx="10415893" cy="2792875"/>
          </a:xfrm>
          <a:prstGeom prst="rect">
            <a:avLst/>
          </a:prstGeom>
        </p:spPr>
      </p:pic>
    </p:spTree>
    <p:extLst>
      <p:ext uri="{BB962C8B-B14F-4D97-AF65-F5344CB8AC3E}">
        <p14:creationId xmlns:p14="http://schemas.microsoft.com/office/powerpoint/2010/main" val="4077996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301AF-0313-4EC3-0BEE-FD6C4C7964E6}"/>
              </a:ext>
            </a:extLst>
          </p:cNvPr>
          <p:cNvSpPr>
            <a:spLocks noGrp="1"/>
          </p:cNvSpPr>
          <p:nvPr>
            <p:ph type="title"/>
          </p:nvPr>
        </p:nvSpPr>
        <p:spPr/>
        <p:txBody>
          <a:bodyPr/>
          <a:lstStyle/>
          <a:p>
            <a:r>
              <a:rPr lang="en-US" dirty="0">
                <a:latin typeface="Trebuchet MS" panose="020B0703020202090204" pitchFamily="34" charset="0"/>
              </a:rPr>
              <a:t>Threshold based segmentation</a:t>
            </a:r>
          </a:p>
        </p:txBody>
      </p:sp>
      <p:sp>
        <p:nvSpPr>
          <p:cNvPr id="3" name="Content Placeholder 2">
            <a:extLst>
              <a:ext uri="{FF2B5EF4-FFF2-40B4-BE49-F238E27FC236}">
                <a16:creationId xmlns:a16="http://schemas.microsoft.com/office/drawing/2014/main" id="{88BC2526-0EFF-62EA-C45A-4B575AE5639D}"/>
              </a:ext>
            </a:extLst>
          </p:cNvPr>
          <p:cNvSpPr>
            <a:spLocks noGrp="1"/>
          </p:cNvSpPr>
          <p:nvPr>
            <p:ph idx="1"/>
          </p:nvPr>
        </p:nvSpPr>
        <p:spPr/>
        <p:txBody>
          <a:bodyPr>
            <a:normAutofit/>
          </a:bodyPr>
          <a:lstStyle/>
          <a:p>
            <a:r>
              <a:rPr lang="en-US" sz="2000" dirty="0">
                <a:latin typeface="Trebuchet MS" panose="020B0703020202090204" pitchFamily="34" charset="0"/>
              </a:rPr>
              <a:t>images</a:t>
            </a:r>
          </a:p>
        </p:txBody>
      </p:sp>
      <p:pic>
        <p:nvPicPr>
          <p:cNvPr id="5" name="Picture 4">
            <a:extLst>
              <a:ext uri="{FF2B5EF4-FFF2-40B4-BE49-F238E27FC236}">
                <a16:creationId xmlns:a16="http://schemas.microsoft.com/office/drawing/2014/main" id="{998B716B-914B-DDA8-9E59-4C1A47D9BDE1}"/>
              </a:ext>
            </a:extLst>
          </p:cNvPr>
          <p:cNvPicPr>
            <a:picLocks noChangeAspect="1"/>
          </p:cNvPicPr>
          <p:nvPr/>
        </p:nvPicPr>
        <p:blipFill>
          <a:blip r:embed="rId3"/>
          <a:stretch>
            <a:fillRect/>
          </a:stretch>
        </p:blipFill>
        <p:spPr>
          <a:xfrm>
            <a:off x="280779" y="2849452"/>
            <a:ext cx="3362397" cy="4351338"/>
          </a:xfrm>
          <a:prstGeom prst="rect">
            <a:avLst/>
          </a:prstGeom>
        </p:spPr>
      </p:pic>
      <p:pic>
        <p:nvPicPr>
          <p:cNvPr id="7" name="Picture 6">
            <a:extLst>
              <a:ext uri="{FF2B5EF4-FFF2-40B4-BE49-F238E27FC236}">
                <a16:creationId xmlns:a16="http://schemas.microsoft.com/office/drawing/2014/main" id="{74DE49DD-6713-8DC4-3B0F-434964825F9B}"/>
              </a:ext>
            </a:extLst>
          </p:cNvPr>
          <p:cNvPicPr>
            <a:picLocks noChangeAspect="1"/>
          </p:cNvPicPr>
          <p:nvPr/>
        </p:nvPicPr>
        <p:blipFill>
          <a:blip r:embed="rId4"/>
          <a:stretch>
            <a:fillRect/>
          </a:stretch>
        </p:blipFill>
        <p:spPr>
          <a:xfrm>
            <a:off x="3955541" y="1825625"/>
            <a:ext cx="3785262" cy="4898574"/>
          </a:xfrm>
          <a:prstGeom prst="rect">
            <a:avLst/>
          </a:prstGeom>
        </p:spPr>
      </p:pic>
      <p:pic>
        <p:nvPicPr>
          <p:cNvPr id="9" name="Picture 8">
            <a:extLst>
              <a:ext uri="{FF2B5EF4-FFF2-40B4-BE49-F238E27FC236}">
                <a16:creationId xmlns:a16="http://schemas.microsoft.com/office/drawing/2014/main" id="{EE95FA92-5247-AD52-66BF-36AE29837C02}"/>
              </a:ext>
            </a:extLst>
          </p:cNvPr>
          <p:cNvPicPr>
            <a:picLocks noChangeAspect="1"/>
          </p:cNvPicPr>
          <p:nvPr/>
        </p:nvPicPr>
        <p:blipFill>
          <a:blip r:embed="rId5"/>
          <a:stretch>
            <a:fillRect/>
          </a:stretch>
        </p:blipFill>
        <p:spPr>
          <a:xfrm>
            <a:off x="4064985" y="4398399"/>
            <a:ext cx="3612996" cy="4675642"/>
          </a:xfrm>
          <a:prstGeom prst="rect">
            <a:avLst/>
          </a:prstGeom>
        </p:spPr>
      </p:pic>
      <p:pic>
        <p:nvPicPr>
          <p:cNvPr id="11" name="Picture 10">
            <a:extLst>
              <a:ext uri="{FF2B5EF4-FFF2-40B4-BE49-F238E27FC236}">
                <a16:creationId xmlns:a16="http://schemas.microsoft.com/office/drawing/2014/main" id="{2BCDB218-CE81-59CB-C150-E6479DDFE561}"/>
              </a:ext>
            </a:extLst>
          </p:cNvPr>
          <p:cNvPicPr>
            <a:picLocks noChangeAspect="1"/>
          </p:cNvPicPr>
          <p:nvPr/>
        </p:nvPicPr>
        <p:blipFill>
          <a:blip r:embed="rId6"/>
          <a:stretch>
            <a:fillRect/>
          </a:stretch>
        </p:blipFill>
        <p:spPr>
          <a:xfrm>
            <a:off x="8273245" y="1825625"/>
            <a:ext cx="3612997" cy="4675643"/>
          </a:xfrm>
          <a:prstGeom prst="rect">
            <a:avLst/>
          </a:prstGeom>
        </p:spPr>
      </p:pic>
      <p:pic>
        <p:nvPicPr>
          <p:cNvPr id="13" name="Picture 12">
            <a:extLst>
              <a:ext uri="{FF2B5EF4-FFF2-40B4-BE49-F238E27FC236}">
                <a16:creationId xmlns:a16="http://schemas.microsoft.com/office/drawing/2014/main" id="{91A0DF6A-EE72-F7CB-C269-C89BEB8790B2}"/>
              </a:ext>
            </a:extLst>
          </p:cNvPr>
          <p:cNvPicPr>
            <a:picLocks noChangeAspect="1"/>
          </p:cNvPicPr>
          <p:nvPr/>
        </p:nvPicPr>
        <p:blipFill>
          <a:blip r:embed="rId7"/>
          <a:stretch>
            <a:fillRect/>
          </a:stretch>
        </p:blipFill>
        <p:spPr>
          <a:xfrm>
            <a:off x="8298224" y="4274913"/>
            <a:ext cx="3612996" cy="4675642"/>
          </a:xfrm>
          <a:prstGeom prst="rect">
            <a:avLst/>
          </a:prstGeom>
        </p:spPr>
      </p:pic>
    </p:spTree>
    <p:extLst>
      <p:ext uri="{BB962C8B-B14F-4D97-AF65-F5344CB8AC3E}">
        <p14:creationId xmlns:p14="http://schemas.microsoft.com/office/powerpoint/2010/main" val="1918013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TotalTime>
  <Words>1333</Words>
  <Application>Microsoft Macintosh PowerPoint</Application>
  <PresentationFormat>Widescreen</PresentationFormat>
  <Paragraphs>201</Paragraphs>
  <Slides>17</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Trebuchet MS</vt:lpstr>
      <vt:lpstr>Office Theme</vt:lpstr>
      <vt:lpstr>PowerPoint Presentation</vt:lpstr>
      <vt:lpstr>PowerPoint Presentation</vt:lpstr>
      <vt:lpstr>PowerPoint Presentation</vt:lpstr>
      <vt:lpstr>Applications</vt:lpstr>
      <vt:lpstr>PowerPoint Presentation</vt:lpstr>
      <vt:lpstr>Image Segmentation Algorithms</vt:lpstr>
      <vt:lpstr>Software Used</vt:lpstr>
      <vt:lpstr>Threshold based segmentation</vt:lpstr>
      <vt:lpstr>Threshold based segmentation</vt:lpstr>
      <vt:lpstr>Threshold based segmentation</vt:lpstr>
      <vt:lpstr>Edge based segmentation</vt:lpstr>
      <vt:lpstr>K means segmentation</vt:lpstr>
      <vt:lpstr>Performance</vt:lpstr>
      <vt:lpstr>Conclusions</vt:lpstr>
      <vt:lpstr>Future Work</vt:lpstr>
      <vt:lpstr>Resources</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Craig Akiri</dc:creator>
  <cp:lastModifiedBy>Craig Akiri</cp:lastModifiedBy>
  <cp:revision>2</cp:revision>
  <dcterms:created xsi:type="dcterms:W3CDTF">2022-04-23T01:40:54Z</dcterms:created>
  <dcterms:modified xsi:type="dcterms:W3CDTF">2022-05-10T01:41:38Z</dcterms:modified>
</cp:coreProperties>
</file>