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embeddedFontLst>
    <p:embeddedFont>
      <p:font typeface="Arbutus Slab"/>
      <p:regular r:id="rId21"/>
    </p:embeddedFont>
    <p:embeddedFont>
      <p:font typeface="Pacifico"/>
      <p:regular r:id="rId22"/>
    </p:embeddedFont>
    <p:embeddedFont>
      <p:font typeface="Geist Mono"/>
      <p:regular r:id="rId23"/>
      <p:bold r:id="rId24"/>
    </p:embeddedFont>
    <p:embeddedFont>
      <p:font typeface="Qwigley"/>
      <p:regular r:id="rId25"/>
    </p:embeddedFont>
    <p:embeddedFont>
      <p:font typeface="Major Mono Display"/>
      <p:regular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Pacifico-regular.fntdata"/><Relationship Id="rId21" Type="http://schemas.openxmlformats.org/officeDocument/2006/relationships/font" Target="fonts/ArbutusSlab-regular.fntdata"/><Relationship Id="rId24" Type="http://schemas.openxmlformats.org/officeDocument/2006/relationships/font" Target="fonts/GeistMono-bold.fntdata"/><Relationship Id="rId23" Type="http://schemas.openxmlformats.org/officeDocument/2006/relationships/font" Target="fonts/GeistMono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ajorMonoDisplay-regular.fntdata"/><Relationship Id="rId25" Type="http://schemas.openxmlformats.org/officeDocument/2006/relationships/font" Target="fonts/Qwigley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1bed70cef_1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1bed70cef_1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31bed70cef_1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331bed70cef_1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31bed70cef_1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331bed70cef_1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31bed70cef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331bed70cef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339feb9f01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339feb9f01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+"/>
            </a:pPr>
            <a:r>
              <a:rPr lang="en"/>
              <a:t>Leah Note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39feb9f01f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339feb9f01f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31bed70cef_1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31bed70cef_1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31bed70cef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31bed70cef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31bed70cef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31bed70cef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31bed70cef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331bed70cef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31bed70cef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31bed70cef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31bed70cef_1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331bed70cef_1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31bed70cef_1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331bed70cef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SPEAK SLOWER 4HEAD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31bed70cef_1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31bed70cef_1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Hello Web Design Ch. 1-2.4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Leah and Grace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6" name="Google Shape;56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Typography (Kerning and Spacing)</a:t>
            </a:r>
            <a:endParaRPr/>
          </a:p>
        </p:txBody>
      </p:sp>
      <p:sp>
        <p:nvSpPr>
          <p:cNvPr id="142" name="Google Shape;142;p22"/>
          <p:cNvSpPr txBox="1"/>
          <p:nvPr>
            <p:ph idx="1" type="body"/>
          </p:nvPr>
        </p:nvSpPr>
        <p:spPr>
          <a:xfrm>
            <a:off x="311700" y="1152475"/>
            <a:ext cx="8608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>
                <a:solidFill>
                  <a:schemeClr val="dk1"/>
                </a:solidFill>
              </a:rPr>
              <a:t>Kerning is the measure of the space between individual letters in text.</a:t>
            </a:r>
            <a:endParaRPr>
              <a:solidFill>
                <a:schemeClr val="dk1"/>
              </a:solidFill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-"/>
            </a:pPr>
            <a:r>
              <a:rPr lang="en" sz="1500">
                <a:solidFill>
                  <a:schemeClr val="dk1"/>
                </a:solidFill>
              </a:rPr>
              <a:t>A kerning value which is too low will bring a feeling of </a:t>
            </a:r>
            <a:r>
              <a:rPr lang="en" sz="1500">
                <a:solidFill>
                  <a:schemeClr val="dk1"/>
                </a:solidFill>
              </a:rPr>
              <a:t>claustrophobia</a:t>
            </a:r>
            <a:r>
              <a:rPr lang="en" sz="1500">
                <a:solidFill>
                  <a:schemeClr val="dk1"/>
                </a:solidFill>
              </a:rPr>
              <a:t> and clutter to a page</a:t>
            </a:r>
            <a:endParaRPr sz="1500">
              <a:solidFill>
                <a:schemeClr val="dk1"/>
              </a:solidFill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-"/>
            </a:pPr>
            <a:r>
              <a:rPr lang="en" sz="1500">
                <a:solidFill>
                  <a:schemeClr val="dk1"/>
                </a:solidFill>
              </a:rPr>
              <a:t>A kerning value which is too high will make the text feel like </a:t>
            </a:r>
            <a:r>
              <a:rPr lang="en" sz="1500">
                <a:solidFill>
                  <a:schemeClr val="dk1"/>
                </a:solidFill>
              </a:rPr>
              <a:t>it's</a:t>
            </a:r>
            <a:r>
              <a:rPr lang="en" sz="1500">
                <a:solidFill>
                  <a:schemeClr val="dk1"/>
                </a:solidFill>
              </a:rPr>
              <a:t> falling apart at the seams</a:t>
            </a:r>
            <a:endParaRPr sz="1500"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 sz="1500">
                <a:solidFill>
                  <a:schemeClr val="dk1"/>
                </a:solidFill>
              </a:rPr>
              <a:t>Either way, it looks bad, its distracting, and it will take the reader’s attention away from the content of the page</a:t>
            </a:r>
            <a:br>
              <a:rPr lang="en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>
                <a:solidFill>
                  <a:schemeClr val="dk1"/>
                </a:solidFill>
              </a:rPr>
              <a:t>The same goes for Spacing between lines.</a:t>
            </a:r>
            <a:endParaRPr>
              <a:solidFill>
                <a:schemeClr val="dk1"/>
              </a:solidFill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-"/>
            </a:pPr>
            <a:r>
              <a:rPr lang="en" sz="1500">
                <a:solidFill>
                  <a:schemeClr val="dk1"/>
                </a:solidFill>
              </a:rPr>
              <a:t>Too little space between lines leads to crowding and clutter (and often poorly used white space)</a:t>
            </a:r>
            <a:endParaRPr sz="1500">
              <a:solidFill>
                <a:schemeClr val="dk1"/>
              </a:solidFill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-"/>
            </a:pPr>
            <a:r>
              <a:rPr lang="en" sz="1500">
                <a:solidFill>
                  <a:schemeClr val="dk1"/>
                </a:solidFill>
              </a:rPr>
              <a:t>Too much space between lines leads to a feeling of disconnect from one line to </a:t>
            </a:r>
            <a:r>
              <a:rPr lang="en" sz="1500">
                <a:solidFill>
                  <a:schemeClr val="dk1"/>
                </a:solidFill>
              </a:rPr>
              <a:t>another</a:t>
            </a:r>
            <a:r>
              <a:rPr lang="en" sz="1500">
                <a:solidFill>
                  <a:schemeClr val="dk1"/>
                </a:solidFill>
              </a:rPr>
              <a:t> and can make it </a:t>
            </a:r>
            <a:r>
              <a:rPr lang="en" sz="1500">
                <a:solidFill>
                  <a:schemeClr val="dk1"/>
                </a:solidFill>
              </a:rPr>
              <a:t>actively</a:t>
            </a:r>
            <a:r>
              <a:rPr lang="en" sz="1500">
                <a:solidFill>
                  <a:schemeClr val="dk1"/>
                </a:solidFill>
              </a:rPr>
              <a:t> </a:t>
            </a:r>
            <a:r>
              <a:rPr lang="en" sz="1500">
                <a:solidFill>
                  <a:schemeClr val="dk1"/>
                </a:solidFill>
              </a:rPr>
              <a:t>difficult</a:t>
            </a:r>
            <a:r>
              <a:rPr lang="en" sz="1500">
                <a:solidFill>
                  <a:schemeClr val="dk1"/>
                </a:solidFill>
              </a:rPr>
              <a:t> to read</a:t>
            </a:r>
            <a:endParaRPr sz="1500">
              <a:solidFill>
                <a:schemeClr val="dk1"/>
              </a:solidFill>
            </a:endParaRPr>
          </a:p>
        </p:txBody>
      </p:sp>
      <p:sp>
        <p:nvSpPr>
          <p:cNvPr id="143" name="Google Shape;143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Typography (Kerning and Spacing)</a:t>
            </a:r>
            <a:endParaRPr/>
          </a:p>
        </p:txBody>
      </p:sp>
      <p:sp>
        <p:nvSpPr>
          <p:cNvPr id="149" name="Google Shape;149;p23"/>
          <p:cNvSpPr txBox="1"/>
          <p:nvPr>
            <p:ph idx="1" type="body"/>
          </p:nvPr>
        </p:nvSpPr>
        <p:spPr>
          <a:xfrm>
            <a:off x="311700" y="1152475"/>
            <a:ext cx="8608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Kerning is the measure of the space between individual letters in text.</a:t>
            </a:r>
            <a:endParaRPr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 sz="1500"/>
              <a:t>A kerning value which is too low will bring a feeling of claustrophobia and clutter to a page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 sz="1500"/>
              <a:t>A kerning value which is too high will make the text feel like it's falling apart at the seams</a:t>
            </a:r>
            <a:endParaRPr sz="15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500"/>
              <a:t>Either way, it looks bad, its distracting, and it will take the reader’s attention away from the content of the page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The same goes for Spacing between lines.</a:t>
            </a:r>
            <a:endParaRPr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 sz="1500"/>
              <a:t>Too little space between lines leads to crowding and clutter (and often poorly used white space)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 sz="1500"/>
              <a:t>Too much space between lines leads to a feeling of disconnect from one line to another and can make it actively difficult to read</a:t>
            </a:r>
            <a:endParaRPr sz="1500"/>
          </a:p>
        </p:txBody>
      </p:sp>
      <p:sp>
        <p:nvSpPr>
          <p:cNvPr id="150" name="Google Shape;150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1" name="Google Shape;15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063547"/>
            <a:ext cx="8788500" cy="37205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Whitespace</a:t>
            </a:r>
            <a:endParaRPr/>
          </a:p>
        </p:txBody>
      </p:sp>
      <p:sp>
        <p:nvSpPr>
          <p:cNvPr id="157" name="Google Shape;157;p24"/>
          <p:cNvSpPr txBox="1"/>
          <p:nvPr>
            <p:ph idx="1" type="body"/>
          </p:nvPr>
        </p:nvSpPr>
        <p:spPr>
          <a:xfrm>
            <a:off x="311700" y="1152475"/>
            <a:ext cx="3999900" cy="3510900"/>
          </a:xfrm>
          <a:prstGeom prst="rect">
            <a:avLst/>
          </a:prstGeom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b="1" lang="en">
                <a:solidFill>
                  <a:schemeClr val="dk1"/>
                </a:solidFill>
              </a:rPr>
              <a:t>Definition</a:t>
            </a:r>
            <a:r>
              <a:rPr lang="en">
                <a:solidFill>
                  <a:schemeClr val="dk1"/>
                </a:solidFill>
              </a:rPr>
              <a:t>: the empty space around and between elements in your design </a:t>
            </a:r>
            <a:endParaRPr>
              <a:solidFill>
                <a:schemeClr val="dk1"/>
              </a:solidFill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-"/>
            </a:pPr>
            <a:r>
              <a:rPr lang="en">
                <a:solidFill>
                  <a:schemeClr val="dk1"/>
                </a:solidFill>
              </a:rPr>
              <a:t>Not necessarily white: just empty space</a:t>
            </a:r>
            <a:br>
              <a:rPr lang="en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>
                <a:solidFill>
                  <a:schemeClr val="dk1"/>
                </a:solidFill>
              </a:rPr>
              <a:t>Improves </a:t>
            </a:r>
            <a:r>
              <a:rPr lang="en">
                <a:solidFill>
                  <a:schemeClr val="dk1"/>
                </a:solidFill>
              </a:rPr>
              <a:t>comprehension</a:t>
            </a:r>
            <a:endParaRPr>
              <a:solidFill>
                <a:schemeClr val="dk1"/>
              </a:solidFill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-"/>
            </a:pPr>
            <a:r>
              <a:rPr lang="en">
                <a:solidFill>
                  <a:schemeClr val="dk1"/>
                </a:solidFill>
              </a:rPr>
              <a:t>N</a:t>
            </a:r>
            <a:r>
              <a:rPr lang="en">
                <a:solidFill>
                  <a:schemeClr val="dk1"/>
                </a:solidFill>
              </a:rPr>
              <a:t>o </a:t>
            </a:r>
            <a:r>
              <a:rPr lang="en">
                <a:solidFill>
                  <a:schemeClr val="dk1"/>
                </a:solidFill>
              </a:rPr>
              <a:t>information</a:t>
            </a:r>
            <a:r>
              <a:rPr lang="en">
                <a:solidFill>
                  <a:schemeClr val="dk1"/>
                </a:solidFill>
              </a:rPr>
              <a:t> overload</a:t>
            </a:r>
            <a:br>
              <a:rPr lang="en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>
                <a:solidFill>
                  <a:schemeClr val="dk1"/>
                </a:solidFill>
              </a:rPr>
              <a:t>Improves legibility</a:t>
            </a:r>
            <a:endParaRPr>
              <a:solidFill>
                <a:schemeClr val="dk1"/>
              </a:solidFill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-"/>
            </a:pPr>
            <a:r>
              <a:rPr lang="en">
                <a:solidFill>
                  <a:schemeClr val="dk1"/>
                </a:solidFill>
              </a:rPr>
              <a:t>Kerning and line spacing falls into this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>
                <a:solidFill>
                  <a:schemeClr val="dk1"/>
                </a:solidFill>
              </a:rPr>
              <a:t>Provides contrast</a:t>
            </a:r>
            <a:endParaRPr>
              <a:solidFill>
                <a:schemeClr val="dk1"/>
              </a:solidFill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-"/>
            </a:pPr>
            <a:r>
              <a:rPr lang="en">
                <a:solidFill>
                  <a:schemeClr val="dk1"/>
                </a:solidFill>
              </a:rPr>
              <a:t>Easier make things stand out</a:t>
            </a:r>
            <a:br>
              <a:rPr lang="en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>
                <a:solidFill>
                  <a:schemeClr val="dk1"/>
                </a:solidFill>
              </a:rPr>
              <a:t>Sets a tone</a:t>
            </a:r>
            <a:endParaRPr>
              <a:solidFill>
                <a:schemeClr val="dk1"/>
              </a:solidFill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-"/>
            </a:pPr>
            <a:r>
              <a:rPr lang="en">
                <a:solidFill>
                  <a:schemeClr val="dk1"/>
                </a:solidFill>
              </a:rPr>
              <a:t>Airy designs feel more professional than cluttered ones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58" name="Google Shape;158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9" name="Google Shape;159;p24"/>
          <p:cNvSpPr txBox="1"/>
          <p:nvPr>
            <p:ph idx="2" type="body"/>
          </p:nvPr>
        </p:nvSpPr>
        <p:spPr>
          <a:xfrm>
            <a:off x="4832400" y="1152475"/>
            <a:ext cx="3999900" cy="3510900"/>
          </a:xfrm>
          <a:prstGeom prst="rect">
            <a:avLst/>
          </a:prstGeom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</a:rPr>
              <a:t>Strategies</a:t>
            </a:r>
            <a:r>
              <a:rPr lang="en">
                <a:solidFill>
                  <a:schemeClr val="dk1"/>
                </a:solidFill>
              </a:rPr>
              <a:t>: t</a:t>
            </a:r>
            <a:r>
              <a:rPr lang="en">
                <a:solidFill>
                  <a:schemeClr val="dk1"/>
                </a:solidFill>
              </a:rPr>
              <a:t>hink about spacing between…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>
                <a:solidFill>
                  <a:schemeClr val="dk1"/>
                </a:solidFill>
              </a:rPr>
              <a:t>Letters and lines of text</a:t>
            </a:r>
            <a:br>
              <a:rPr lang="en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>
                <a:solidFill>
                  <a:schemeClr val="dk1"/>
                </a:solidFill>
              </a:rPr>
              <a:t>Elements (think of the Gestalt principles of spacing!)</a:t>
            </a:r>
            <a:br>
              <a:rPr lang="en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>
                <a:solidFill>
                  <a:schemeClr val="dk1"/>
                </a:solidFill>
              </a:rPr>
              <a:t>Groups of elements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Whitespace: Good Example</a:t>
            </a:r>
            <a:endParaRPr/>
          </a:p>
        </p:txBody>
      </p:sp>
      <p:sp>
        <p:nvSpPr>
          <p:cNvPr id="165" name="Google Shape;165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66" name="Google Shape;16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60300" y="0"/>
            <a:ext cx="9264594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45566"/>
            <a:ext cx="9144003" cy="4652368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Whitespace</a:t>
            </a:r>
            <a:endParaRPr/>
          </a:p>
        </p:txBody>
      </p:sp>
      <p:sp>
        <p:nvSpPr>
          <p:cNvPr id="179" name="Google Shape;179;p27"/>
          <p:cNvSpPr txBox="1"/>
          <p:nvPr>
            <p:ph idx="1" type="body"/>
          </p:nvPr>
        </p:nvSpPr>
        <p:spPr>
          <a:xfrm>
            <a:off x="5144100" y="1757250"/>
            <a:ext cx="3999900" cy="3510900"/>
          </a:xfrm>
          <a:prstGeom prst="rect">
            <a:avLst/>
          </a:prstGeom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b="1" lang="en">
                <a:solidFill>
                  <a:schemeClr val="dk1"/>
                </a:solidFill>
              </a:rPr>
              <a:t>Definition</a:t>
            </a:r>
            <a:r>
              <a:rPr lang="en">
                <a:solidFill>
                  <a:schemeClr val="dk1"/>
                </a:solidFill>
              </a:rPr>
              <a:t>: the empty space around and between elements in your design </a:t>
            </a:r>
            <a:endParaRPr>
              <a:solidFill>
                <a:schemeClr val="dk1"/>
              </a:solidFill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-"/>
            </a:pPr>
            <a:r>
              <a:rPr lang="en">
                <a:solidFill>
                  <a:schemeClr val="dk1"/>
                </a:solidFill>
              </a:rPr>
              <a:t>Not necessarily white: just empty space</a:t>
            </a:r>
            <a:br>
              <a:rPr lang="en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>
                <a:solidFill>
                  <a:schemeClr val="dk1"/>
                </a:solidFill>
              </a:rPr>
              <a:t>Improves comprehension</a:t>
            </a:r>
            <a:endParaRPr>
              <a:solidFill>
                <a:schemeClr val="dk1"/>
              </a:solidFill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-"/>
            </a:pPr>
            <a:r>
              <a:rPr lang="en">
                <a:solidFill>
                  <a:schemeClr val="dk1"/>
                </a:solidFill>
              </a:rPr>
              <a:t>No information overload</a:t>
            </a:r>
            <a:br>
              <a:rPr lang="en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>
                <a:solidFill>
                  <a:schemeClr val="dk1"/>
                </a:solidFill>
              </a:rPr>
              <a:t>Improves legibility</a:t>
            </a:r>
            <a:endParaRPr>
              <a:solidFill>
                <a:schemeClr val="dk1"/>
              </a:solidFill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-"/>
            </a:pPr>
            <a:r>
              <a:rPr lang="en">
                <a:solidFill>
                  <a:schemeClr val="dk1"/>
                </a:solidFill>
              </a:rPr>
              <a:t>Kerning and line spacing falls into this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>
                <a:solidFill>
                  <a:schemeClr val="dk1"/>
                </a:solidFill>
              </a:rPr>
              <a:t>Provides contrast</a:t>
            </a:r>
            <a:endParaRPr>
              <a:solidFill>
                <a:schemeClr val="dk1"/>
              </a:solidFill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-"/>
            </a:pPr>
            <a:r>
              <a:rPr lang="en">
                <a:solidFill>
                  <a:schemeClr val="dk1"/>
                </a:solidFill>
              </a:rPr>
              <a:t>Easier make things stand out</a:t>
            </a:r>
            <a:br>
              <a:rPr lang="en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>
                <a:solidFill>
                  <a:schemeClr val="dk1"/>
                </a:solidFill>
              </a:rPr>
              <a:t>Sets a tone</a:t>
            </a:r>
            <a:endParaRPr>
              <a:solidFill>
                <a:schemeClr val="dk1"/>
              </a:solidFill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-"/>
            </a:pPr>
            <a:r>
              <a:rPr lang="en">
                <a:solidFill>
                  <a:schemeClr val="dk1"/>
                </a:solidFill>
              </a:rPr>
              <a:t>Airy designs feel more professional than cluttered ones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80" name="Google Shape;180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1" name="Google Shape;181;p27"/>
          <p:cNvSpPr txBox="1"/>
          <p:nvPr>
            <p:ph idx="2" type="body"/>
          </p:nvPr>
        </p:nvSpPr>
        <p:spPr>
          <a:xfrm>
            <a:off x="5144100" y="0"/>
            <a:ext cx="3999900" cy="3510900"/>
          </a:xfrm>
          <a:prstGeom prst="rect">
            <a:avLst/>
          </a:prstGeom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</a:rPr>
              <a:t>Strategies</a:t>
            </a:r>
            <a:r>
              <a:rPr lang="en">
                <a:solidFill>
                  <a:schemeClr val="dk1"/>
                </a:solidFill>
              </a:rPr>
              <a:t>: think about spacing between…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>
                <a:solidFill>
                  <a:schemeClr val="dk1"/>
                </a:solidFill>
              </a:rPr>
              <a:t>Letters and lines of text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Elements (think of the Gestalt principles of spacing!)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Groups of elements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 steps to good design</a:t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">
                <a:solidFill>
                  <a:schemeClr val="dk1"/>
                </a:solidFill>
              </a:rPr>
              <a:t>Determine what success looks like: what is your design’s goal?</a:t>
            </a:r>
            <a:br>
              <a:rPr lang="en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">
                <a:solidFill>
                  <a:schemeClr val="dk1"/>
                </a:solidFill>
              </a:rPr>
              <a:t>Get feedback from target users</a:t>
            </a:r>
            <a:br>
              <a:rPr lang="en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lphaLcPeriod"/>
            </a:pPr>
            <a:r>
              <a:rPr lang="en" sz="1600">
                <a:solidFill>
                  <a:schemeClr val="dk1"/>
                </a:solidFill>
              </a:rPr>
              <a:t>May get conflicting feedback, prioritize users closer to your target audience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63" name="Google Shape;63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Quick Tips on Improving Design</a:t>
            </a:r>
            <a:endParaRPr/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>
                <a:solidFill>
                  <a:schemeClr val="dk1"/>
                </a:solidFill>
              </a:rPr>
              <a:t>Use a grid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>
                <a:solidFill>
                  <a:schemeClr val="dk1"/>
                </a:solidFill>
              </a:rPr>
              <a:t>Use only a few colors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>
                <a:solidFill>
                  <a:schemeClr val="dk1"/>
                </a:solidFill>
              </a:rPr>
              <a:t>Only use two different fonts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>
                <a:solidFill>
                  <a:schemeClr val="dk1"/>
                </a:solidFill>
              </a:rPr>
              <a:t>Simplify your text layout (no giant paragraphs)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>
                <a:solidFill>
                  <a:schemeClr val="dk1"/>
                </a:solidFill>
              </a:rPr>
              <a:t>Add whitespace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Bottom line: </a:t>
            </a:r>
            <a:endParaRPr b="1">
              <a:solidFill>
                <a:schemeClr val="dk1"/>
              </a:solidFill>
            </a:endParaRPr>
          </a:p>
          <a:p>
            <a:pPr indent="45720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Make sure your design works well, and </a:t>
            </a:r>
            <a:endParaRPr b="1">
              <a:solidFill>
                <a:schemeClr val="dk1"/>
              </a:solidFill>
            </a:endParaRPr>
          </a:p>
          <a:p>
            <a:pPr indent="45720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reduce as much clutter as possible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70" name="Google Shape;70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Grids</a:t>
            </a:r>
            <a:endParaRPr/>
          </a:p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 sz="1800">
                <a:solidFill>
                  <a:schemeClr val="dk1"/>
                </a:solidFill>
              </a:rPr>
              <a:t>Line things up!</a:t>
            </a:r>
            <a:br>
              <a:rPr lang="en" sz="1800">
                <a:solidFill>
                  <a:schemeClr val="dk1"/>
                </a:solidFill>
              </a:rPr>
            </a:b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 sz="1800">
                <a:solidFill>
                  <a:schemeClr val="dk1"/>
                </a:solidFill>
              </a:rPr>
              <a:t>Uneven alignment makes </a:t>
            </a:r>
            <a:r>
              <a:rPr lang="en" sz="1800">
                <a:solidFill>
                  <a:schemeClr val="dk1"/>
                </a:solidFill>
              </a:rPr>
              <a:t>everything look less cohesive</a:t>
            </a:r>
            <a:br>
              <a:rPr lang="en" sz="1800">
                <a:solidFill>
                  <a:schemeClr val="dk1"/>
                </a:solidFill>
              </a:rPr>
            </a:b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 sz="1800">
                <a:solidFill>
                  <a:schemeClr val="dk1"/>
                </a:solidFill>
              </a:rPr>
              <a:t>Using a grid as a starting point: you don’t have to start from a big empty canvas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77" name="Google Shape;77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40900" y="1152475"/>
            <a:ext cx="4391401" cy="2372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   Grids</a:t>
            </a:r>
            <a:endParaRPr/>
          </a:p>
        </p:txBody>
      </p:sp>
      <p:sp>
        <p:nvSpPr>
          <p:cNvPr id="84" name="Google Shape;84;p17"/>
          <p:cNvSpPr txBox="1"/>
          <p:nvPr>
            <p:ph idx="1" type="body"/>
          </p:nvPr>
        </p:nvSpPr>
        <p:spPr>
          <a:xfrm>
            <a:off x="311700" y="1131550"/>
            <a:ext cx="6127500" cy="241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Line things up!</a:t>
            </a:r>
            <a:br>
              <a:rPr lang="en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>
                <a:solidFill>
                  <a:schemeClr val="dk1"/>
                </a:solidFill>
              </a:rPr>
              <a:t>        Uneven alignment makes everything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                                 </a:t>
            </a:r>
            <a:r>
              <a:rPr lang="en">
                <a:solidFill>
                  <a:schemeClr val="dk1"/>
                </a:solidFill>
              </a:rPr>
              <a:t>                                   </a:t>
            </a:r>
            <a:r>
              <a:rPr lang="en">
                <a:solidFill>
                  <a:schemeClr val="dk1"/>
                </a:solidFill>
              </a:rPr>
              <a:t>look less cohesive</a:t>
            </a:r>
            <a:br>
              <a:rPr lang="en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dk1"/>
                </a:solidFill>
              </a:rPr>
              <a:t>      </a:t>
            </a:r>
            <a:r>
              <a:rPr lang="en">
                <a:solidFill>
                  <a:schemeClr val="dk1"/>
                </a:solidFill>
              </a:rPr>
              <a:t> Using  a grid as a starting point: you don’t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have to start from a big empty canvas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85" name="Google Shape;85;p17"/>
          <p:cNvSpPr txBox="1"/>
          <p:nvPr>
            <p:ph idx="12" type="sldNum"/>
          </p:nvPr>
        </p:nvSpPr>
        <p:spPr>
          <a:xfrm>
            <a:off x="7976333" y="47071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6" name="Google Shape;8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25050" y="2334400"/>
            <a:ext cx="4391401" cy="2372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>
            <p:ph idx="1" type="body"/>
          </p:nvPr>
        </p:nvSpPr>
        <p:spPr>
          <a:xfrm>
            <a:off x="311700" y="1067650"/>
            <a:ext cx="5164800" cy="34164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rmAutofit fontScale="92500" lnSpcReduction="10000"/>
          </a:bodyPr>
          <a:lstStyle/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lang="en">
                <a:solidFill>
                  <a:schemeClr val="dk1"/>
                </a:solidFill>
              </a:rPr>
              <a:t>Colors help attribute a ‘mood’ to a layout</a:t>
            </a:r>
            <a:br>
              <a:rPr lang="en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lang="en">
                <a:solidFill>
                  <a:schemeClr val="dk1"/>
                </a:solidFill>
              </a:rPr>
              <a:t>Generally, warmer and brighter colors create a higher energy environment while darker, less saturated colors create a calmer environment.</a:t>
            </a:r>
            <a:br>
              <a:rPr lang="en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lang="en">
                <a:solidFill>
                  <a:schemeClr val="dk1"/>
                </a:solidFill>
              </a:rPr>
              <a:t>Limited color use helps build cohesion</a:t>
            </a:r>
            <a:endParaRPr>
              <a:solidFill>
                <a:schemeClr val="dk1"/>
              </a:solidFill>
            </a:endParaRPr>
          </a:p>
          <a:p>
            <a:pPr indent="-32258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3670"/>
              <a:buChar char="-"/>
            </a:pPr>
            <a:r>
              <a:rPr lang="en" sz="1708">
                <a:solidFill>
                  <a:schemeClr val="dk1"/>
                </a:solidFill>
              </a:rPr>
              <a:t>Choose two colors as a base and a third one to bring </a:t>
            </a:r>
            <a:r>
              <a:rPr lang="en" sz="1708">
                <a:solidFill>
                  <a:srgbClr val="CC0000"/>
                </a:solidFill>
              </a:rPr>
              <a:t>emphasis</a:t>
            </a:r>
            <a:br>
              <a:rPr lang="en" sz="1600">
                <a:solidFill>
                  <a:schemeClr val="dk1"/>
                </a:solidFill>
              </a:rPr>
            </a:br>
            <a:endParaRPr sz="1600">
              <a:solidFill>
                <a:schemeClr val="dk1"/>
              </a:solidFill>
            </a:endParaRPr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lang="en">
                <a:solidFill>
                  <a:schemeClr val="dk1"/>
                </a:solidFill>
              </a:rPr>
              <a:t>Poor choices of conflicting colors can lead to illegibility and confusion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92" name="Google Shape;92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Colors</a:t>
            </a:r>
            <a:endParaRPr/>
          </a:p>
        </p:txBody>
      </p:sp>
      <p:sp>
        <p:nvSpPr>
          <p:cNvPr id="93" name="Google Shape;93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94" name="Google Shape;94;p18"/>
          <p:cNvGrpSpPr/>
          <p:nvPr/>
        </p:nvGrpSpPr>
        <p:grpSpPr>
          <a:xfrm>
            <a:off x="6008225" y="674750"/>
            <a:ext cx="2580363" cy="2386150"/>
            <a:chOff x="5893100" y="946900"/>
            <a:chExt cx="2580363" cy="2386150"/>
          </a:xfrm>
        </p:grpSpPr>
        <p:sp>
          <p:nvSpPr>
            <p:cNvPr id="95" name="Google Shape;95;p18"/>
            <p:cNvSpPr/>
            <p:nvPr/>
          </p:nvSpPr>
          <p:spPr>
            <a:xfrm rot="10800000">
              <a:off x="5893100" y="1103750"/>
              <a:ext cx="2577300" cy="22293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B6D7A8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18"/>
            <p:cNvSpPr txBox="1"/>
            <p:nvPr/>
          </p:nvSpPr>
          <p:spPr>
            <a:xfrm>
              <a:off x="5893100" y="1298893"/>
              <a:ext cx="2544900" cy="195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45720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dk1"/>
                  </a:solidFill>
                </a:rPr>
                <a:t>Passion, Anger</a:t>
              </a:r>
              <a:endParaRPr b="1" sz="1500">
                <a:solidFill>
                  <a:schemeClr val="dk1"/>
                </a:solidFill>
              </a:endParaRPr>
            </a:p>
            <a:p>
              <a:pPr indent="0" lvl="0" marL="457200" rtl="0" algn="l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dk1"/>
                  </a:solidFill>
                </a:rPr>
                <a:t>Friendly, Joyful</a:t>
              </a:r>
              <a:endParaRPr b="1" sz="1500">
                <a:solidFill>
                  <a:schemeClr val="dk1"/>
                </a:solidFill>
              </a:endParaRPr>
            </a:p>
            <a:p>
              <a:pPr indent="0" lvl="0" marL="457200" rtl="0" algn="l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dk1"/>
                  </a:solidFill>
                </a:rPr>
                <a:t>Natural, Successful</a:t>
              </a:r>
              <a:endParaRPr b="1" sz="1500">
                <a:solidFill>
                  <a:schemeClr val="dk1"/>
                </a:solidFill>
              </a:endParaRPr>
            </a:p>
            <a:p>
              <a:pPr indent="0" lvl="0" marL="457200" rtl="0" algn="l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dk1"/>
                  </a:solidFill>
                </a:rPr>
                <a:t>Comforting, Relaxed</a:t>
              </a:r>
              <a:endParaRPr b="1" sz="1500">
                <a:solidFill>
                  <a:schemeClr val="dk1"/>
                </a:solidFill>
              </a:endParaRPr>
            </a:p>
            <a:p>
              <a:pPr indent="0" lvl="0" marL="457200" rtl="0" algn="l">
                <a:lnSpc>
                  <a:spcPct val="100000"/>
                </a:lnSpc>
                <a:spcBef>
                  <a:spcPts val="1200"/>
                </a:spcBef>
                <a:spcAft>
                  <a:spcPts val="1200"/>
                </a:spcAft>
                <a:buNone/>
              </a:pPr>
              <a:r>
                <a:rPr b="1" lang="en" sz="1500">
                  <a:solidFill>
                    <a:schemeClr val="dk1"/>
                  </a:solidFill>
                </a:rPr>
                <a:t>Royal, Mysterious</a:t>
              </a:r>
              <a:endParaRPr b="1" sz="1500"/>
            </a:p>
          </p:txBody>
        </p:sp>
        <p:sp>
          <p:nvSpPr>
            <p:cNvPr id="97" name="Google Shape;97;p18"/>
            <p:cNvSpPr/>
            <p:nvPr/>
          </p:nvSpPr>
          <p:spPr>
            <a:xfrm>
              <a:off x="6193750" y="1352900"/>
              <a:ext cx="196200" cy="219000"/>
            </a:xfrm>
            <a:prstGeom prst="roundRect">
              <a:avLst>
                <a:gd fmla="val 16667" name="adj"/>
              </a:avLst>
            </a:prstGeom>
            <a:solidFill>
              <a:srgbClr val="FF00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18"/>
            <p:cNvSpPr/>
            <p:nvPr/>
          </p:nvSpPr>
          <p:spPr>
            <a:xfrm>
              <a:off x="6193750" y="1730900"/>
              <a:ext cx="196200" cy="219000"/>
            </a:xfrm>
            <a:prstGeom prst="roundRect">
              <a:avLst>
                <a:gd fmla="val 16667" name="adj"/>
              </a:avLst>
            </a:prstGeom>
            <a:solidFill>
              <a:srgbClr val="FFFF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18"/>
            <p:cNvSpPr/>
            <p:nvPr/>
          </p:nvSpPr>
          <p:spPr>
            <a:xfrm>
              <a:off x="6193750" y="2108900"/>
              <a:ext cx="196200" cy="219000"/>
            </a:xfrm>
            <a:prstGeom prst="roundRect">
              <a:avLst>
                <a:gd fmla="val 16667" name="adj"/>
              </a:avLst>
            </a:prstGeom>
            <a:solidFill>
              <a:srgbClr val="6AA84F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18"/>
            <p:cNvSpPr/>
            <p:nvPr/>
          </p:nvSpPr>
          <p:spPr>
            <a:xfrm>
              <a:off x="6193750" y="2486900"/>
              <a:ext cx="196200" cy="219000"/>
            </a:xfrm>
            <a:prstGeom prst="roundRect">
              <a:avLst>
                <a:gd fmla="val 16667" name="adj"/>
              </a:avLst>
            </a:prstGeom>
            <a:solidFill>
              <a:srgbClr val="1155CC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18"/>
            <p:cNvSpPr/>
            <p:nvPr/>
          </p:nvSpPr>
          <p:spPr>
            <a:xfrm>
              <a:off x="6193750" y="2864900"/>
              <a:ext cx="196200" cy="219000"/>
            </a:xfrm>
            <a:prstGeom prst="roundRect">
              <a:avLst>
                <a:gd fmla="val 16667" name="adj"/>
              </a:avLst>
            </a:prstGeom>
            <a:solidFill>
              <a:srgbClr val="9900FF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8"/>
            <p:cNvSpPr/>
            <p:nvPr/>
          </p:nvSpPr>
          <p:spPr>
            <a:xfrm>
              <a:off x="5896163" y="946900"/>
              <a:ext cx="2577300" cy="310200"/>
            </a:xfrm>
            <a:prstGeom prst="rect">
              <a:avLst/>
            </a:prstGeom>
            <a:solidFill>
              <a:srgbClr val="FFE599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/>
                <a:t>Color Moods:</a:t>
              </a:r>
              <a:endParaRPr b="1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34343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7" name="Google Shape;107;p19"/>
          <p:cNvCxnSpPr/>
          <p:nvPr/>
        </p:nvCxnSpPr>
        <p:spPr>
          <a:xfrm flipH="1" rot="10800000">
            <a:off x="5999700" y="3667525"/>
            <a:ext cx="3244800" cy="1465500"/>
          </a:xfrm>
          <a:prstGeom prst="straightConnector1">
            <a:avLst/>
          </a:prstGeom>
          <a:noFill/>
          <a:ln cap="flat" cmpd="sng" w="2286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8" name="Google Shape;108;p19"/>
          <p:cNvCxnSpPr/>
          <p:nvPr/>
        </p:nvCxnSpPr>
        <p:spPr>
          <a:xfrm flipH="1" rot="10800000">
            <a:off x="1163950" y="1480000"/>
            <a:ext cx="8342100" cy="3726300"/>
          </a:xfrm>
          <a:prstGeom prst="straightConnector1">
            <a:avLst/>
          </a:prstGeom>
          <a:noFill/>
          <a:ln cap="flat" cmpd="sng" w="228600">
            <a:solidFill>
              <a:srgbClr val="6FA8D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9" name="Google Shape;109;p19"/>
          <p:cNvCxnSpPr/>
          <p:nvPr/>
        </p:nvCxnSpPr>
        <p:spPr>
          <a:xfrm flipH="1" rot="10800000">
            <a:off x="-452575" y="-173750"/>
            <a:ext cx="9194700" cy="4245000"/>
          </a:xfrm>
          <a:prstGeom prst="straightConnector1">
            <a:avLst/>
          </a:prstGeom>
          <a:noFill/>
          <a:ln cap="flat" cmpd="sng" w="228600">
            <a:solidFill>
              <a:srgbClr val="FF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0" name="Google Shape;110;p19"/>
          <p:cNvCxnSpPr/>
          <p:nvPr/>
        </p:nvCxnSpPr>
        <p:spPr>
          <a:xfrm flipH="1" rot="10800000">
            <a:off x="-50250" y="-16675"/>
            <a:ext cx="5631300" cy="2646000"/>
          </a:xfrm>
          <a:prstGeom prst="straightConnector1">
            <a:avLst/>
          </a:prstGeom>
          <a:noFill/>
          <a:ln cap="flat" cmpd="sng" w="228600">
            <a:solidFill>
              <a:srgbClr val="7F6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1" name="Google Shape;111;p19"/>
          <p:cNvSpPr txBox="1"/>
          <p:nvPr>
            <p:ph idx="1" type="body"/>
          </p:nvPr>
        </p:nvSpPr>
        <p:spPr>
          <a:xfrm>
            <a:off x="311700" y="1067650"/>
            <a:ext cx="5164800" cy="34164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rmAutofit fontScale="92500" lnSpcReduction="10000"/>
          </a:bodyPr>
          <a:lstStyle/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lang="en">
                <a:solidFill>
                  <a:schemeClr val="dk1"/>
                </a:solidFill>
              </a:rPr>
              <a:t>Colors help attribute a ‘mood’ to a layout</a:t>
            </a:r>
            <a:br>
              <a:rPr lang="en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lang="en">
                <a:solidFill>
                  <a:schemeClr val="dk1"/>
                </a:solidFill>
              </a:rPr>
              <a:t>Generally, warmer and brighter colors create a higher energy environment while darker, less saturated colors create a calmer environment.</a:t>
            </a:r>
            <a:br>
              <a:rPr lang="en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lang="en">
                <a:solidFill>
                  <a:schemeClr val="dk1"/>
                </a:solidFill>
              </a:rPr>
              <a:t>Limited color use helps build cohesion</a:t>
            </a:r>
            <a:endParaRPr>
              <a:solidFill>
                <a:schemeClr val="dk1"/>
              </a:solidFill>
            </a:endParaRPr>
          </a:p>
          <a:p>
            <a:pPr indent="-32258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3670"/>
              <a:buChar char="-"/>
            </a:pPr>
            <a:r>
              <a:rPr lang="en" sz="1708">
                <a:solidFill>
                  <a:schemeClr val="dk1"/>
                </a:solidFill>
              </a:rPr>
              <a:t>Choose two colors as a base and a third one to bring </a:t>
            </a:r>
            <a:r>
              <a:rPr lang="en" sz="1708">
                <a:solidFill>
                  <a:srgbClr val="595969"/>
                </a:solidFill>
              </a:rPr>
              <a:t>emphasis</a:t>
            </a:r>
            <a:br>
              <a:rPr lang="en" sz="1600">
                <a:solidFill>
                  <a:schemeClr val="dk1"/>
                </a:solidFill>
              </a:rPr>
            </a:br>
            <a:endParaRPr sz="1600">
              <a:solidFill>
                <a:schemeClr val="dk1"/>
              </a:solidFill>
            </a:endParaRPr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100000"/>
              <a:buChar char="-"/>
            </a:pPr>
            <a:r>
              <a:rPr b="1" lang="en">
                <a:solidFill>
                  <a:srgbClr val="FFFF00"/>
                </a:solidFill>
                <a:highlight>
                  <a:schemeClr val="lt1"/>
                </a:highlight>
              </a:rPr>
              <a:t>Poor choices of conflicting colors can lead to illegibility and confusion</a:t>
            </a:r>
            <a:endParaRPr b="1">
              <a:solidFill>
                <a:srgbClr val="FFFF00"/>
              </a:solidFill>
              <a:highlight>
                <a:schemeClr val="lt1"/>
              </a:highlight>
            </a:endParaRPr>
          </a:p>
        </p:txBody>
      </p:sp>
      <p:sp>
        <p:nvSpPr>
          <p:cNvPr id="112" name="Google Shape;112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Colors</a:t>
            </a:r>
            <a:endParaRPr/>
          </a:p>
        </p:txBody>
      </p:sp>
      <p:sp>
        <p:nvSpPr>
          <p:cNvPr id="113" name="Google Shape;113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14" name="Google Shape;114;p19"/>
          <p:cNvGrpSpPr/>
          <p:nvPr/>
        </p:nvGrpSpPr>
        <p:grpSpPr>
          <a:xfrm>
            <a:off x="6008225" y="674750"/>
            <a:ext cx="2580363" cy="2386150"/>
            <a:chOff x="5893100" y="946900"/>
            <a:chExt cx="2580363" cy="2386150"/>
          </a:xfrm>
        </p:grpSpPr>
        <p:sp>
          <p:nvSpPr>
            <p:cNvPr id="115" name="Google Shape;115;p19"/>
            <p:cNvSpPr/>
            <p:nvPr/>
          </p:nvSpPr>
          <p:spPr>
            <a:xfrm rot="10800000">
              <a:off x="5893100" y="1103750"/>
              <a:ext cx="2577300" cy="22293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00FF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solidFill>
                  <a:srgbClr val="00FF00"/>
                </a:solidFill>
              </a:endParaRPr>
            </a:p>
          </p:txBody>
        </p:sp>
        <p:sp>
          <p:nvSpPr>
            <p:cNvPr id="116" name="Google Shape;116;p19"/>
            <p:cNvSpPr txBox="1"/>
            <p:nvPr/>
          </p:nvSpPr>
          <p:spPr>
            <a:xfrm>
              <a:off x="5893100" y="1298893"/>
              <a:ext cx="2544900" cy="195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45720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rgbClr val="FFFF00"/>
                  </a:solidFill>
                </a:rPr>
                <a:t>Passion, Anger</a:t>
              </a:r>
              <a:endParaRPr b="1" sz="1500">
                <a:solidFill>
                  <a:srgbClr val="FFFF00"/>
                </a:solidFill>
              </a:endParaRPr>
            </a:p>
            <a:p>
              <a:pPr indent="0" lvl="0" marL="457200" rtl="0" algn="l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rgbClr val="FFFF00"/>
                  </a:solidFill>
                </a:rPr>
                <a:t>Friendly, Joyful</a:t>
              </a:r>
              <a:endParaRPr b="1" sz="1500">
                <a:solidFill>
                  <a:srgbClr val="FFFF00"/>
                </a:solidFill>
              </a:endParaRPr>
            </a:p>
            <a:p>
              <a:pPr indent="0" lvl="0" marL="457200" rtl="0" algn="l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rgbClr val="FFFF00"/>
                  </a:solidFill>
                </a:rPr>
                <a:t>Natural, Successful</a:t>
              </a:r>
              <a:endParaRPr b="1" sz="1500">
                <a:solidFill>
                  <a:srgbClr val="FFFF00"/>
                </a:solidFill>
              </a:endParaRPr>
            </a:p>
            <a:p>
              <a:pPr indent="0" lvl="0" marL="457200" rtl="0" algn="l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rgbClr val="FFFF00"/>
                  </a:solidFill>
                </a:rPr>
                <a:t>Comforting, Relaxed</a:t>
              </a:r>
              <a:endParaRPr b="1" sz="1500">
                <a:solidFill>
                  <a:srgbClr val="FFFF00"/>
                </a:solidFill>
              </a:endParaRPr>
            </a:p>
            <a:p>
              <a:pPr indent="0" lvl="0" marL="457200" rtl="0" algn="l">
                <a:lnSpc>
                  <a:spcPct val="100000"/>
                </a:lnSpc>
                <a:spcBef>
                  <a:spcPts val="1200"/>
                </a:spcBef>
                <a:spcAft>
                  <a:spcPts val="1200"/>
                </a:spcAft>
                <a:buNone/>
              </a:pPr>
              <a:r>
                <a:rPr b="1" lang="en" sz="1500">
                  <a:solidFill>
                    <a:srgbClr val="FFFF00"/>
                  </a:solidFill>
                </a:rPr>
                <a:t>Royal, Mysterious</a:t>
              </a:r>
              <a:endParaRPr b="1" sz="1500">
                <a:solidFill>
                  <a:srgbClr val="FFFF00"/>
                </a:solidFill>
              </a:endParaRPr>
            </a:p>
          </p:txBody>
        </p:sp>
        <p:sp>
          <p:nvSpPr>
            <p:cNvPr id="117" name="Google Shape;117;p19"/>
            <p:cNvSpPr/>
            <p:nvPr/>
          </p:nvSpPr>
          <p:spPr>
            <a:xfrm>
              <a:off x="6193750" y="1352900"/>
              <a:ext cx="196200" cy="219000"/>
            </a:xfrm>
            <a:prstGeom prst="roundRect">
              <a:avLst>
                <a:gd fmla="val 16667" name="adj"/>
              </a:avLst>
            </a:prstGeom>
            <a:solidFill>
              <a:srgbClr val="FF00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9"/>
            <p:cNvSpPr/>
            <p:nvPr/>
          </p:nvSpPr>
          <p:spPr>
            <a:xfrm>
              <a:off x="6193750" y="1730900"/>
              <a:ext cx="196200" cy="219000"/>
            </a:xfrm>
            <a:prstGeom prst="roundRect">
              <a:avLst>
                <a:gd fmla="val 16667" name="adj"/>
              </a:avLst>
            </a:prstGeom>
            <a:solidFill>
              <a:srgbClr val="FFFF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9"/>
            <p:cNvSpPr/>
            <p:nvPr/>
          </p:nvSpPr>
          <p:spPr>
            <a:xfrm>
              <a:off x="6193750" y="2108900"/>
              <a:ext cx="196200" cy="219000"/>
            </a:xfrm>
            <a:prstGeom prst="roundRect">
              <a:avLst>
                <a:gd fmla="val 16667" name="adj"/>
              </a:avLst>
            </a:prstGeom>
            <a:solidFill>
              <a:srgbClr val="6AA84F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9"/>
            <p:cNvSpPr/>
            <p:nvPr/>
          </p:nvSpPr>
          <p:spPr>
            <a:xfrm>
              <a:off x="6193750" y="2486900"/>
              <a:ext cx="196200" cy="219000"/>
            </a:xfrm>
            <a:prstGeom prst="roundRect">
              <a:avLst>
                <a:gd fmla="val 16667" name="adj"/>
              </a:avLst>
            </a:prstGeom>
            <a:solidFill>
              <a:srgbClr val="1155CC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9"/>
            <p:cNvSpPr/>
            <p:nvPr/>
          </p:nvSpPr>
          <p:spPr>
            <a:xfrm>
              <a:off x="6193750" y="2864900"/>
              <a:ext cx="196200" cy="219000"/>
            </a:xfrm>
            <a:prstGeom prst="roundRect">
              <a:avLst>
                <a:gd fmla="val 16667" name="adj"/>
              </a:avLst>
            </a:prstGeom>
            <a:solidFill>
              <a:srgbClr val="9900FF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9"/>
            <p:cNvSpPr/>
            <p:nvPr/>
          </p:nvSpPr>
          <p:spPr>
            <a:xfrm>
              <a:off x="5896163" y="946900"/>
              <a:ext cx="2577300" cy="310200"/>
            </a:xfrm>
            <a:prstGeom prst="rect">
              <a:avLst/>
            </a:prstGeom>
            <a:solidFill>
              <a:srgbClr val="7F60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rgbClr val="BF9000"/>
                  </a:solidFill>
                </a:rPr>
                <a:t>Color Moods:</a:t>
              </a:r>
              <a:endParaRPr b="1">
                <a:solidFill>
                  <a:srgbClr val="BF9000"/>
                </a:solidFill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Typography (Fonts)</a:t>
            </a:r>
            <a:endParaRPr/>
          </a:p>
        </p:txBody>
      </p:sp>
      <p:sp>
        <p:nvSpPr>
          <p:cNvPr id="128" name="Google Shape;128;p20"/>
          <p:cNvSpPr txBox="1"/>
          <p:nvPr>
            <p:ph idx="1" type="body"/>
          </p:nvPr>
        </p:nvSpPr>
        <p:spPr>
          <a:xfrm>
            <a:off x="311700" y="1152475"/>
            <a:ext cx="8520600" cy="368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50">
                <a:solidFill>
                  <a:schemeClr val="dk1"/>
                </a:solidFill>
              </a:rPr>
              <a:t>Different types of fonts can also attribute to the “feel” of a page.</a:t>
            </a:r>
            <a:endParaRPr sz="1650">
              <a:solidFill>
                <a:schemeClr val="dk1"/>
              </a:solidFill>
            </a:endParaRPr>
          </a:p>
          <a:p>
            <a:pPr indent="-333375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50"/>
              <a:buChar char="-"/>
            </a:pPr>
            <a:r>
              <a:rPr lang="en" sz="1650">
                <a:solidFill>
                  <a:schemeClr val="dk1"/>
                </a:solidFill>
              </a:rPr>
              <a:t>Blocky fonts such as </a:t>
            </a:r>
            <a:r>
              <a:rPr lang="en" sz="1650">
                <a:solidFill>
                  <a:schemeClr val="dk1"/>
                </a:solidFill>
                <a:latin typeface="Arbutus Slab"/>
                <a:ea typeface="Arbutus Slab"/>
                <a:cs typeface="Arbutus Slab"/>
                <a:sym typeface="Arbutus Slab"/>
              </a:rPr>
              <a:t>Arbutus Slab </a:t>
            </a:r>
            <a:r>
              <a:rPr lang="en" sz="1650">
                <a:solidFill>
                  <a:schemeClr val="dk1"/>
                </a:solidFill>
              </a:rPr>
              <a:t>can give a feeling of of weight and stability to a page</a:t>
            </a:r>
            <a:br>
              <a:rPr lang="en" sz="1650">
                <a:solidFill>
                  <a:schemeClr val="dk1"/>
                </a:solidFill>
              </a:rPr>
            </a:br>
            <a:endParaRPr sz="1650">
              <a:solidFill>
                <a:schemeClr val="dk1"/>
              </a:solidFill>
            </a:endParaRPr>
          </a:p>
          <a:p>
            <a:pPr indent="-33337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50"/>
              <a:buChar char="-"/>
            </a:pPr>
            <a:r>
              <a:rPr lang="en" sz="1650">
                <a:solidFill>
                  <a:schemeClr val="dk1"/>
                </a:solidFill>
              </a:rPr>
              <a:t>Monospace fonts such as </a:t>
            </a:r>
            <a:r>
              <a:rPr lang="en" sz="1650">
                <a:solidFill>
                  <a:schemeClr val="dk1"/>
                </a:solidFill>
                <a:latin typeface="Geist Mono"/>
                <a:ea typeface="Geist Mono"/>
                <a:cs typeface="Geist Mono"/>
                <a:sym typeface="Geist Mono"/>
              </a:rPr>
              <a:t>Geist Mono</a:t>
            </a:r>
            <a:r>
              <a:rPr lang="en" sz="1650">
                <a:solidFill>
                  <a:schemeClr val="dk1"/>
                </a:solidFill>
              </a:rPr>
              <a:t> can feel technical and (for better or for worse) </a:t>
            </a:r>
            <a:r>
              <a:rPr lang="en" sz="1650">
                <a:solidFill>
                  <a:schemeClr val="dk1"/>
                </a:solidFill>
              </a:rPr>
              <a:t>emphasize</a:t>
            </a:r>
            <a:r>
              <a:rPr lang="en" sz="1650">
                <a:solidFill>
                  <a:schemeClr val="dk1"/>
                </a:solidFill>
              </a:rPr>
              <a:t> the spacing and grid layout of a page</a:t>
            </a:r>
            <a:br>
              <a:rPr lang="en" sz="1650">
                <a:solidFill>
                  <a:schemeClr val="dk1"/>
                </a:solidFill>
              </a:rPr>
            </a:br>
            <a:endParaRPr sz="1650">
              <a:solidFill>
                <a:schemeClr val="dk1"/>
              </a:solidFill>
            </a:endParaRPr>
          </a:p>
          <a:p>
            <a:pPr indent="-33337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50"/>
              <a:buChar char="-"/>
            </a:pPr>
            <a:r>
              <a:rPr lang="en" sz="1650">
                <a:solidFill>
                  <a:schemeClr val="dk1"/>
                </a:solidFill>
              </a:rPr>
              <a:t>Display fonts such as </a:t>
            </a:r>
            <a:r>
              <a:rPr lang="en" sz="1650">
                <a:solidFill>
                  <a:schemeClr val="dk1"/>
                </a:solidFill>
                <a:latin typeface="Qwigley"/>
                <a:ea typeface="Qwigley"/>
                <a:cs typeface="Qwigley"/>
                <a:sym typeface="Qwigley"/>
              </a:rPr>
              <a:t>Qwigley</a:t>
            </a:r>
            <a:r>
              <a:rPr lang="en" sz="1650">
                <a:solidFill>
                  <a:schemeClr val="dk1"/>
                </a:solidFill>
              </a:rPr>
              <a:t> or </a:t>
            </a:r>
            <a:r>
              <a:rPr lang="en" sz="1650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rPr>
              <a:t>Pacifico</a:t>
            </a:r>
            <a:r>
              <a:rPr lang="en" sz="1650">
                <a:solidFill>
                  <a:schemeClr val="dk1"/>
                </a:solidFill>
              </a:rPr>
              <a:t> </a:t>
            </a:r>
            <a:r>
              <a:rPr lang="en" sz="1650">
                <a:solidFill>
                  <a:schemeClr val="dk1"/>
                </a:solidFill>
              </a:rPr>
              <a:t>don't</a:t>
            </a:r>
            <a:r>
              <a:rPr lang="en" sz="1650">
                <a:solidFill>
                  <a:schemeClr val="dk1"/>
                </a:solidFill>
              </a:rPr>
              <a:t> aim for overt </a:t>
            </a:r>
            <a:r>
              <a:rPr lang="en" sz="1650">
                <a:solidFill>
                  <a:schemeClr val="dk1"/>
                </a:solidFill>
              </a:rPr>
              <a:t>legibility</a:t>
            </a:r>
            <a:r>
              <a:rPr lang="en" sz="1650">
                <a:solidFill>
                  <a:schemeClr val="dk1"/>
                </a:solidFill>
              </a:rPr>
              <a:t> but instead try to grab your attention and ✨look fancy✨</a:t>
            </a:r>
            <a:endParaRPr sz="1650">
              <a:solidFill>
                <a:schemeClr val="dk1"/>
              </a:solidFill>
            </a:endParaRPr>
          </a:p>
          <a:p>
            <a:pPr indent="-333375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50"/>
              <a:buChar char="-"/>
            </a:pPr>
            <a:r>
              <a:rPr lang="en" sz="1650">
                <a:solidFill>
                  <a:schemeClr val="dk1"/>
                </a:solidFill>
              </a:rPr>
              <a:t>Making large chunks of text in display fonts will lead to readers just ignoring them outright</a:t>
            </a:r>
            <a:endParaRPr sz="1650">
              <a:solidFill>
                <a:schemeClr val="dk1"/>
              </a:solidFill>
            </a:endParaRPr>
          </a:p>
        </p:txBody>
      </p:sp>
      <p:sp>
        <p:nvSpPr>
          <p:cNvPr id="129" name="Google Shape;129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Major Mono Display"/>
                <a:ea typeface="Major Mono Display"/>
                <a:cs typeface="Major Mono Display"/>
                <a:sym typeface="Major Mono Display"/>
              </a:rPr>
              <a:t>TYPOGRAPHY (FONTS)</a:t>
            </a:r>
            <a:endParaRPr b="1">
              <a:latin typeface="Major Mono Display"/>
              <a:ea typeface="Major Mono Display"/>
              <a:cs typeface="Major Mono Display"/>
              <a:sym typeface="Major Mono Display"/>
            </a:endParaRPr>
          </a:p>
        </p:txBody>
      </p:sp>
      <p:sp>
        <p:nvSpPr>
          <p:cNvPr id="135" name="Google Shape;135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50">
                <a:solidFill>
                  <a:schemeClr val="dk1"/>
                </a:solidFill>
                <a:latin typeface="Major Mono Display"/>
                <a:ea typeface="Major Mono Display"/>
                <a:cs typeface="Major Mono Display"/>
                <a:sym typeface="Major Mono Display"/>
              </a:rPr>
              <a:t>DIFFERENT TYPES OF FONTS CAN ALSO ATTRIBUTE TO THE “FEEL” OF A PAGE.</a:t>
            </a:r>
            <a:endParaRPr b="1" sz="1650">
              <a:solidFill>
                <a:schemeClr val="dk1"/>
              </a:solidFill>
              <a:latin typeface="Major Mono Display"/>
              <a:ea typeface="Major Mono Display"/>
              <a:cs typeface="Major Mono Display"/>
              <a:sym typeface="Major Mono Display"/>
            </a:endParaRPr>
          </a:p>
          <a:p>
            <a:pPr indent="-325516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b="1" lang="en" sz="1650">
                <a:solidFill>
                  <a:schemeClr val="dk1"/>
                </a:solidFill>
                <a:latin typeface="Major Mono Display"/>
                <a:ea typeface="Major Mono Display"/>
                <a:cs typeface="Major Mono Display"/>
                <a:sym typeface="Major Mono Display"/>
              </a:rPr>
              <a:t>BLOCKY FONTS SUCH AS </a:t>
            </a:r>
            <a:r>
              <a:rPr b="1" lang="en" sz="1650">
                <a:solidFill>
                  <a:schemeClr val="dk1"/>
                </a:solidFill>
              </a:rPr>
              <a:t> </a:t>
            </a:r>
            <a:r>
              <a:rPr lang="en" sz="1650">
                <a:solidFill>
                  <a:schemeClr val="dk1"/>
                </a:solidFill>
                <a:latin typeface="Arbutus Slab"/>
                <a:ea typeface="Arbutus Slab"/>
                <a:cs typeface="Arbutus Slab"/>
                <a:sym typeface="Arbutus Slab"/>
              </a:rPr>
              <a:t>Arbutus Slab </a:t>
            </a:r>
            <a:r>
              <a:rPr b="1" lang="en" sz="1650">
                <a:solidFill>
                  <a:schemeClr val="dk1"/>
                </a:solidFill>
                <a:latin typeface="Major Mono Display"/>
                <a:ea typeface="Major Mono Display"/>
                <a:cs typeface="Major Mono Display"/>
                <a:sym typeface="Major Mono Display"/>
              </a:rPr>
              <a:t>CAN GIVE A FEELING OF WEIGHT AND STABILITY TO A PAGE</a:t>
            </a:r>
            <a:endParaRPr b="1" sz="1650">
              <a:solidFill>
                <a:schemeClr val="dk1"/>
              </a:solidFill>
              <a:latin typeface="Major Mono Display"/>
              <a:ea typeface="Major Mono Display"/>
              <a:cs typeface="Major Mono Display"/>
              <a:sym typeface="Major Mono Display"/>
            </a:endParaRPr>
          </a:p>
          <a:p>
            <a:pPr indent="-325516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b="1" lang="en" sz="1650">
                <a:solidFill>
                  <a:schemeClr val="dk1"/>
                </a:solidFill>
                <a:latin typeface="Major Mono Display"/>
                <a:ea typeface="Major Mono Display"/>
                <a:cs typeface="Major Mono Display"/>
                <a:sym typeface="Major Mono Display"/>
              </a:rPr>
              <a:t>MONOSPACE FONTS SUCH AS </a:t>
            </a:r>
            <a:r>
              <a:rPr b="1" lang="en" sz="1650">
                <a:solidFill>
                  <a:schemeClr val="dk1"/>
                </a:solidFill>
              </a:rPr>
              <a:t> </a:t>
            </a:r>
            <a:r>
              <a:rPr lang="en" sz="1650">
                <a:solidFill>
                  <a:schemeClr val="dk1"/>
                </a:solidFill>
                <a:latin typeface="Geist Mono"/>
                <a:ea typeface="Geist Mono"/>
                <a:cs typeface="Geist Mono"/>
                <a:sym typeface="Geist Mono"/>
              </a:rPr>
              <a:t>Geist Mono</a:t>
            </a:r>
            <a:r>
              <a:rPr b="1" lang="en" sz="1650">
                <a:solidFill>
                  <a:schemeClr val="dk1"/>
                </a:solidFill>
              </a:rPr>
              <a:t> </a:t>
            </a:r>
            <a:r>
              <a:rPr b="1" lang="en" sz="1650">
                <a:solidFill>
                  <a:schemeClr val="dk1"/>
                </a:solidFill>
                <a:latin typeface="Major Mono Display"/>
                <a:ea typeface="Major Mono Display"/>
                <a:cs typeface="Major Mono Display"/>
                <a:sym typeface="Major Mono Display"/>
              </a:rPr>
              <a:t>CAN FEEL TECHNICAL AND </a:t>
            </a:r>
            <a:r>
              <a:rPr b="1" lang="en" sz="1650">
                <a:solidFill>
                  <a:schemeClr val="dk1"/>
                </a:solidFill>
                <a:latin typeface="Major Mono Display"/>
                <a:ea typeface="Major Mono Display"/>
                <a:cs typeface="Major Mono Display"/>
                <a:sym typeface="Major Mono Display"/>
              </a:rPr>
              <a:t> (FOR BETTER OR FOR WORSE) </a:t>
            </a:r>
            <a:r>
              <a:rPr b="1" lang="en" sz="1650">
                <a:solidFill>
                  <a:schemeClr val="dk1"/>
                </a:solidFill>
                <a:latin typeface="Major Mono Display"/>
                <a:ea typeface="Major Mono Display"/>
                <a:cs typeface="Major Mono Display"/>
                <a:sym typeface="Major Mono Display"/>
              </a:rPr>
              <a:t>EMPHASIZE</a:t>
            </a:r>
            <a:r>
              <a:rPr b="1" lang="en" sz="1650">
                <a:solidFill>
                  <a:schemeClr val="dk1"/>
                </a:solidFill>
                <a:latin typeface="Major Mono Display"/>
                <a:ea typeface="Major Mono Display"/>
                <a:cs typeface="Major Mono Display"/>
                <a:sym typeface="Major Mono Display"/>
              </a:rPr>
              <a:t> THE SPACING AND GRID LAYOUT OF A PAGE</a:t>
            </a:r>
            <a:endParaRPr b="1" sz="1650">
              <a:solidFill>
                <a:schemeClr val="dk1"/>
              </a:solidFill>
              <a:latin typeface="Major Mono Display"/>
              <a:ea typeface="Major Mono Display"/>
              <a:cs typeface="Major Mono Display"/>
              <a:sym typeface="Major Mono Display"/>
            </a:endParaRPr>
          </a:p>
          <a:p>
            <a:pPr indent="-325516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b="1" lang="en" sz="1650">
                <a:solidFill>
                  <a:schemeClr val="dk1"/>
                </a:solidFill>
                <a:latin typeface="Major Mono Display"/>
                <a:ea typeface="Major Mono Display"/>
                <a:cs typeface="Major Mono Display"/>
                <a:sym typeface="Major Mono Display"/>
              </a:rPr>
              <a:t>DISPLAY FONTS SUCH AS</a:t>
            </a:r>
            <a:r>
              <a:rPr b="1" lang="en" sz="1650">
                <a:solidFill>
                  <a:schemeClr val="dk1"/>
                </a:solidFill>
              </a:rPr>
              <a:t> </a:t>
            </a:r>
            <a:r>
              <a:rPr lang="en" sz="1650">
                <a:solidFill>
                  <a:schemeClr val="dk1"/>
                </a:solidFill>
                <a:latin typeface="Qwigley"/>
                <a:ea typeface="Qwigley"/>
                <a:cs typeface="Qwigley"/>
                <a:sym typeface="Qwigley"/>
              </a:rPr>
              <a:t>Qwigley</a:t>
            </a:r>
            <a:r>
              <a:rPr lang="en" sz="1650">
                <a:solidFill>
                  <a:schemeClr val="dk1"/>
                </a:solidFill>
              </a:rPr>
              <a:t> </a:t>
            </a:r>
            <a:r>
              <a:rPr b="1" lang="en" sz="1650">
                <a:solidFill>
                  <a:schemeClr val="dk1"/>
                </a:solidFill>
                <a:latin typeface="Major Mono Display"/>
                <a:ea typeface="Major Mono Display"/>
                <a:cs typeface="Major Mono Display"/>
                <a:sym typeface="Major Mono Display"/>
              </a:rPr>
              <a:t>OR</a:t>
            </a:r>
            <a:r>
              <a:rPr b="1" lang="en" sz="1650">
                <a:solidFill>
                  <a:schemeClr val="dk1"/>
                </a:solidFill>
              </a:rPr>
              <a:t> </a:t>
            </a:r>
            <a:r>
              <a:rPr lang="en" sz="1650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rPr>
              <a:t>Pacifico</a:t>
            </a:r>
            <a:r>
              <a:rPr lang="en" sz="1650">
                <a:solidFill>
                  <a:schemeClr val="dk1"/>
                </a:solidFill>
              </a:rPr>
              <a:t> </a:t>
            </a:r>
            <a:r>
              <a:rPr b="1" lang="en" sz="1650">
                <a:solidFill>
                  <a:schemeClr val="dk1"/>
                </a:solidFill>
                <a:latin typeface="Major Mono Display"/>
                <a:ea typeface="Major Mono Display"/>
                <a:cs typeface="Major Mono Display"/>
                <a:sym typeface="Major Mono Display"/>
              </a:rPr>
              <a:t>DON’T AIM FOR OVERT </a:t>
            </a:r>
            <a:r>
              <a:rPr b="1" lang="en" sz="1650">
                <a:solidFill>
                  <a:schemeClr val="dk1"/>
                </a:solidFill>
                <a:latin typeface="Major Mono Display"/>
                <a:ea typeface="Major Mono Display"/>
                <a:cs typeface="Major Mono Display"/>
                <a:sym typeface="Major Mono Display"/>
              </a:rPr>
              <a:t>LEGIBILITY</a:t>
            </a:r>
            <a:r>
              <a:rPr b="1" lang="en" sz="1650">
                <a:solidFill>
                  <a:schemeClr val="dk1"/>
                </a:solidFill>
                <a:latin typeface="Major Mono Display"/>
                <a:ea typeface="Major Mono Display"/>
                <a:cs typeface="Major Mono Display"/>
                <a:sym typeface="Major Mono Display"/>
              </a:rPr>
              <a:t> BUT INSTEAD TRY TO GRAB YOUR ATTENTION AND ✨LOOK FANCY</a:t>
            </a:r>
            <a:r>
              <a:rPr b="1" lang="en" sz="1650">
                <a:solidFill>
                  <a:schemeClr val="dk1"/>
                </a:solidFill>
                <a:latin typeface="Major Mono Display"/>
                <a:ea typeface="Major Mono Display"/>
                <a:cs typeface="Major Mono Display"/>
                <a:sym typeface="Major Mono Display"/>
              </a:rPr>
              <a:t>✨</a:t>
            </a:r>
            <a:endParaRPr b="1" sz="1650">
              <a:solidFill>
                <a:schemeClr val="dk1"/>
              </a:solidFill>
              <a:latin typeface="Major Mono Display"/>
              <a:ea typeface="Major Mono Display"/>
              <a:cs typeface="Major Mono Display"/>
              <a:sym typeface="Major Mono Display"/>
            </a:endParaRPr>
          </a:p>
          <a:p>
            <a:pPr indent="-325516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ajor Mono Display"/>
              <a:buChar char="-"/>
            </a:pPr>
            <a:r>
              <a:rPr b="1" lang="en" sz="1650">
                <a:solidFill>
                  <a:schemeClr val="dk1"/>
                </a:solidFill>
                <a:latin typeface="Major Mono Display"/>
                <a:ea typeface="Major Mono Display"/>
                <a:cs typeface="Major Mono Display"/>
                <a:sym typeface="Major Mono Display"/>
              </a:rPr>
              <a:t>MAKING LARGE CHUNKS OF TEXT IN DISPLAY FONTS WILL LEAD TO READERS JUST IGNORING THEM OUTRIGHT</a:t>
            </a:r>
            <a:endParaRPr b="1" sz="1650">
              <a:solidFill>
                <a:schemeClr val="dk1"/>
              </a:solidFill>
              <a:latin typeface="Major Mono Display"/>
              <a:ea typeface="Major Mono Display"/>
              <a:cs typeface="Major Mono Display"/>
              <a:sym typeface="Major Mono Display"/>
            </a:endParaRPr>
          </a:p>
        </p:txBody>
      </p:sp>
      <p:sp>
        <p:nvSpPr>
          <p:cNvPr id="136" name="Google Shape;136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