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432"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4058d86dd7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4058d86dd7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405adc4abd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405adc4ab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405adc4abd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405adc4abd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405adc4abd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405adc4ab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405adc4abd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405adc4ab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405adc4abd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405adc4abd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405adc4abd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405adc4ab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405adc4abd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405adc4abd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405adc4abd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405adc4abd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405adc4abd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405adc4abd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405adc4abd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3405adc4abd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4058d86dd7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4058d86dd7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405adc4abd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405adc4abd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405adc4abd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405adc4abd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4058d86dd7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4058d86dd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405c269acd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405c269ac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405c269acd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405c269ac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405c269acd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3405c269ac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405c269acd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405c269ac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4058d86dd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4058d86d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4058d86dd7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4058d86dd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4058d86dd7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4058d86dd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4058d86dd7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4058d86dd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4058d86dd7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4058d86dd7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4058d86dd7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4058d86dd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4058d86dd7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4058d86dd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1089600" y="1488450"/>
            <a:ext cx="6992100" cy="2166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500"/>
              </a:spcBef>
              <a:spcAft>
                <a:spcPts val="0"/>
              </a:spcAft>
              <a:buNone/>
            </a:pPr>
            <a:r>
              <a:rPr lang="en" sz="6500">
                <a:solidFill>
                  <a:schemeClr val="dk2"/>
                </a:solidFill>
              </a:rPr>
              <a:t>Gui Bloopers Ch.3</a:t>
            </a:r>
            <a:r>
              <a:rPr lang="en" sz="4900">
                <a:solidFill>
                  <a:schemeClr val="dk2"/>
                </a:solidFill>
              </a:rPr>
              <a:t>  ~ Navigation Bloopers ~</a:t>
            </a:r>
            <a:endParaRPr sz="4900">
              <a:solidFill>
                <a:schemeClr val="dk2"/>
              </a:solidFill>
            </a:endParaRPr>
          </a:p>
          <a:p>
            <a:pPr marL="0" lvl="0" indent="0" algn="ctr" rtl="0">
              <a:spcBef>
                <a:spcPts val="0"/>
              </a:spcBef>
              <a:spcAft>
                <a:spcPts val="0"/>
              </a:spcAft>
              <a:buNone/>
            </a:pPr>
            <a:br>
              <a:rPr lang="en" sz="2000">
                <a:solidFill>
                  <a:schemeClr val="dk2"/>
                </a:solidFill>
              </a:rPr>
            </a:br>
            <a:r>
              <a:rPr lang="en" sz="2900">
                <a:solidFill>
                  <a:schemeClr val="dk2"/>
                </a:solidFill>
              </a:rPr>
              <a:t>Leah Goodall, Julian Grace-Martin &amp; Noelynn Batalingaya</a:t>
            </a:r>
            <a:endParaRPr sz="2900">
              <a:solidFill>
                <a:schemeClr val="dk2"/>
              </a:solidFill>
            </a:endParaRPr>
          </a:p>
        </p:txBody>
      </p:sp>
      <p:sp>
        <p:nvSpPr>
          <p:cNvPr id="55" name="Google Shape;55;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Leading Users Astray and Not Showing the Way</a:t>
            </a:r>
            <a:endParaRPr/>
          </a:p>
        </p:txBody>
      </p:sp>
      <p:sp>
        <p:nvSpPr>
          <p:cNvPr id="150" name="Google Shape;150;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Often users come to a website for a specific goal and want to get there quickly</a:t>
            </a:r>
            <a:endParaRPr/>
          </a:p>
          <a:p>
            <a:pPr marL="457200" lvl="0" indent="-342900" algn="l" rtl="0">
              <a:spcBef>
                <a:spcPts val="0"/>
              </a:spcBef>
              <a:spcAft>
                <a:spcPts val="0"/>
              </a:spcAft>
              <a:buSzPts val="1800"/>
              <a:buChar char="-"/>
            </a:pPr>
            <a:r>
              <a:rPr lang="en"/>
              <a:t>Websites should be able to lead users to the thing they want to get to using clues at each step of the way</a:t>
            </a:r>
            <a:endParaRPr/>
          </a:p>
          <a:p>
            <a:pPr marL="457200" lvl="0" indent="-342900" algn="l" rtl="0">
              <a:spcBef>
                <a:spcPts val="0"/>
              </a:spcBef>
              <a:spcAft>
                <a:spcPts val="0"/>
              </a:spcAft>
              <a:buSzPts val="1800"/>
              <a:buChar char="-"/>
            </a:pPr>
            <a:r>
              <a:rPr lang="en"/>
              <a:t>At any given place the clues leading from that place should show the user the direction to go for their goal and especially not lead them away from it</a:t>
            </a:r>
            <a:endParaRPr/>
          </a:p>
          <a:p>
            <a:pPr marL="0" lvl="0" indent="0" algn="l" rtl="0">
              <a:spcBef>
                <a:spcPts val="1200"/>
              </a:spcBef>
              <a:spcAft>
                <a:spcPts val="1200"/>
              </a:spcAft>
              <a:buNone/>
            </a:pPr>
            <a:endParaRPr/>
          </a:p>
        </p:txBody>
      </p:sp>
      <p:sp>
        <p:nvSpPr>
          <p:cNvPr id="151" name="Google Shape;151;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pic>
        <p:nvPicPr>
          <p:cNvPr id="152" name="Google Shape;152;p22"/>
          <p:cNvPicPr preferRelativeResize="0"/>
          <p:nvPr/>
        </p:nvPicPr>
        <p:blipFill>
          <a:blip r:embed="rId3">
            <a:alphaModFix/>
          </a:blip>
          <a:stretch>
            <a:fillRect/>
          </a:stretch>
        </p:blipFill>
        <p:spPr>
          <a:xfrm>
            <a:off x="7832100" y="355425"/>
            <a:ext cx="1000201" cy="662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txBox="1">
            <a:spLocks noGrp="1"/>
          </p:cNvSpPr>
          <p:nvPr>
            <p:ph type="title"/>
          </p:nvPr>
        </p:nvSpPr>
        <p:spPr>
          <a:xfrm>
            <a:off x="311700" y="41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Blooper 16: Distracting off-path buttons and links</a:t>
            </a:r>
            <a:endParaRPr b="1"/>
          </a:p>
        </p:txBody>
      </p:sp>
      <p:sp>
        <p:nvSpPr>
          <p:cNvPr id="158" name="Google Shape;158;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These fail leading the user to their destination by looking like what the user is trying to do without actually being that thing</a:t>
            </a:r>
            <a:endParaRPr/>
          </a:p>
          <a:p>
            <a:pPr marL="457200" lvl="0" indent="-342900" algn="l" rtl="0">
              <a:spcBef>
                <a:spcPts val="1200"/>
              </a:spcBef>
              <a:spcAft>
                <a:spcPts val="0"/>
              </a:spcAft>
              <a:buSzPts val="1800"/>
              <a:buChar char="-"/>
            </a:pPr>
            <a:r>
              <a:rPr lang="en"/>
              <a:t>Too many links all on the same page</a:t>
            </a:r>
            <a:endParaRPr/>
          </a:p>
          <a:p>
            <a:pPr marL="914400" lvl="1" indent="-317500" algn="l" rtl="0">
              <a:spcBef>
                <a:spcPts val="0"/>
              </a:spcBef>
              <a:spcAft>
                <a:spcPts val="0"/>
              </a:spcAft>
              <a:buSzPts val="1400"/>
              <a:buChar char="-"/>
            </a:pPr>
            <a:r>
              <a:rPr lang="en"/>
              <a:t>User has to read a lot to figure out which is right or sees one that looks close and clicks before finding the exact match</a:t>
            </a:r>
            <a:endParaRPr/>
          </a:p>
          <a:p>
            <a:pPr marL="457200" lvl="0" indent="-342900" algn="l" rtl="0">
              <a:spcBef>
                <a:spcPts val="0"/>
              </a:spcBef>
              <a:spcAft>
                <a:spcPts val="0"/>
              </a:spcAft>
              <a:buSzPts val="1800"/>
              <a:buChar char="-"/>
            </a:pPr>
            <a:r>
              <a:rPr lang="en"/>
              <a:t>Misleading ads</a:t>
            </a:r>
            <a:endParaRPr/>
          </a:p>
          <a:p>
            <a:pPr marL="914400" lvl="1" indent="-317500" algn="l" rtl="0">
              <a:spcBef>
                <a:spcPts val="0"/>
              </a:spcBef>
              <a:spcAft>
                <a:spcPts val="0"/>
              </a:spcAft>
              <a:buSzPts val="1400"/>
              <a:buChar char="-"/>
            </a:pPr>
            <a:r>
              <a:rPr lang="en"/>
              <a:t>Ads appearing in weird spots and look like what the user is trying to click on</a:t>
            </a:r>
            <a:endParaRPr/>
          </a:p>
          <a:p>
            <a:pPr marL="0" lvl="0" indent="0" algn="l" rtl="0">
              <a:spcBef>
                <a:spcPts val="1200"/>
              </a:spcBef>
              <a:spcAft>
                <a:spcPts val="1200"/>
              </a:spcAft>
              <a:buNone/>
            </a:pPr>
            <a:r>
              <a:rPr lang="en"/>
              <a:t>Worst when user can’t find way back after clicking off or entered info is lost</a:t>
            </a:r>
            <a:endParaRPr/>
          </a:p>
        </p:txBody>
      </p:sp>
      <p:sp>
        <p:nvSpPr>
          <p:cNvPr id="159" name="Google Shape;15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pic>
        <p:nvPicPr>
          <p:cNvPr id="160" name="Google Shape;160;p23"/>
          <p:cNvPicPr preferRelativeResize="0"/>
          <p:nvPr/>
        </p:nvPicPr>
        <p:blipFill>
          <a:blip r:embed="rId3">
            <a:alphaModFix/>
          </a:blip>
          <a:stretch>
            <a:fillRect/>
          </a:stretch>
        </p:blipFill>
        <p:spPr>
          <a:xfrm>
            <a:off x="822800" y="4021924"/>
            <a:ext cx="1191124" cy="790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66" name="Google Shape;166;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67" name="Google Shape;167;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pic>
        <p:nvPicPr>
          <p:cNvPr id="168" name="Google Shape;168;p24"/>
          <p:cNvPicPr preferRelativeResize="0"/>
          <p:nvPr/>
        </p:nvPicPr>
        <p:blipFill>
          <a:blip r:embed="rId3">
            <a:alphaModFix/>
          </a:blip>
          <a:stretch>
            <a:fillRect/>
          </a:stretch>
        </p:blipFill>
        <p:spPr>
          <a:xfrm>
            <a:off x="594338" y="2198300"/>
            <a:ext cx="2105025" cy="638175"/>
          </a:xfrm>
          <a:prstGeom prst="rect">
            <a:avLst/>
          </a:prstGeom>
          <a:noFill/>
          <a:ln>
            <a:noFill/>
          </a:ln>
        </p:spPr>
      </p:pic>
      <p:cxnSp>
        <p:nvCxnSpPr>
          <p:cNvPr id="169" name="Google Shape;169;p24"/>
          <p:cNvCxnSpPr/>
          <p:nvPr/>
        </p:nvCxnSpPr>
        <p:spPr>
          <a:xfrm rot="10800000" flipH="1">
            <a:off x="2765700" y="2516788"/>
            <a:ext cx="336600" cy="1200"/>
          </a:xfrm>
          <a:prstGeom prst="straightConnector1">
            <a:avLst/>
          </a:prstGeom>
          <a:noFill/>
          <a:ln w="9525" cap="flat" cmpd="sng">
            <a:solidFill>
              <a:schemeClr val="dk2"/>
            </a:solidFill>
            <a:prstDash val="solid"/>
            <a:round/>
            <a:headEnd type="none" w="med" len="med"/>
            <a:tailEnd type="triangle" w="med" len="med"/>
          </a:ln>
        </p:spPr>
      </p:cxnSp>
      <p:pic>
        <p:nvPicPr>
          <p:cNvPr id="170" name="Google Shape;170;p24"/>
          <p:cNvPicPr preferRelativeResize="0"/>
          <p:nvPr/>
        </p:nvPicPr>
        <p:blipFill>
          <a:blip r:embed="rId4">
            <a:alphaModFix/>
          </a:blip>
          <a:stretch>
            <a:fillRect/>
          </a:stretch>
        </p:blipFill>
        <p:spPr>
          <a:xfrm>
            <a:off x="3310025" y="1257363"/>
            <a:ext cx="5282026" cy="2520025"/>
          </a:xfrm>
          <a:prstGeom prst="rect">
            <a:avLst/>
          </a:prstGeom>
          <a:noFill/>
          <a:ln>
            <a:noFill/>
          </a:ln>
        </p:spPr>
      </p:pic>
      <p:pic>
        <p:nvPicPr>
          <p:cNvPr id="171" name="Google Shape;171;p24"/>
          <p:cNvPicPr preferRelativeResize="0"/>
          <p:nvPr/>
        </p:nvPicPr>
        <p:blipFill>
          <a:blip r:embed="rId5">
            <a:alphaModFix/>
          </a:blip>
          <a:stretch>
            <a:fillRect/>
          </a:stretch>
        </p:blipFill>
        <p:spPr>
          <a:xfrm>
            <a:off x="7633400" y="4473639"/>
            <a:ext cx="669474" cy="4460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77" name="Google Shape;177;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78" name="Google Shape;178;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pic>
        <p:nvPicPr>
          <p:cNvPr id="179" name="Google Shape;179;p25"/>
          <p:cNvPicPr preferRelativeResize="0"/>
          <p:nvPr/>
        </p:nvPicPr>
        <p:blipFill>
          <a:blip r:embed="rId3">
            <a:alphaModFix/>
          </a:blip>
          <a:stretch>
            <a:fillRect/>
          </a:stretch>
        </p:blipFill>
        <p:spPr>
          <a:xfrm>
            <a:off x="0" y="311770"/>
            <a:ext cx="9144000" cy="4519961"/>
          </a:xfrm>
          <a:prstGeom prst="rect">
            <a:avLst/>
          </a:prstGeom>
          <a:noFill/>
          <a:ln>
            <a:noFill/>
          </a:ln>
        </p:spPr>
      </p:pic>
      <p:pic>
        <p:nvPicPr>
          <p:cNvPr id="180" name="Google Shape;180;p25"/>
          <p:cNvPicPr preferRelativeResize="0"/>
          <p:nvPr/>
        </p:nvPicPr>
        <p:blipFill>
          <a:blip r:embed="rId4">
            <a:alphaModFix/>
          </a:blip>
          <a:stretch>
            <a:fillRect/>
          </a:stretch>
        </p:blipFill>
        <p:spPr>
          <a:xfrm>
            <a:off x="1004250" y="2"/>
            <a:ext cx="458687" cy="257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86" name="Google Shape;186;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87" name="Google Shape;18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pic>
        <p:nvPicPr>
          <p:cNvPr id="188" name="Google Shape;188;p26"/>
          <p:cNvPicPr preferRelativeResize="0"/>
          <p:nvPr/>
        </p:nvPicPr>
        <p:blipFill>
          <a:blip r:embed="rId3">
            <a:alphaModFix/>
          </a:blip>
          <a:stretch>
            <a:fillRect/>
          </a:stretch>
        </p:blipFill>
        <p:spPr>
          <a:xfrm>
            <a:off x="594338" y="2198300"/>
            <a:ext cx="2105025" cy="638175"/>
          </a:xfrm>
          <a:prstGeom prst="rect">
            <a:avLst/>
          </a:prstGeom>
          <a:noFill/>
          <a:ln>
            <a:noFill/>
          </a:ln>
        </p:spPr>
      </p:pic>
      <p:cxnSp>
        <p:nvCxnSpPr>
          <p:cNvPr id="189" name="Google Shape;189;p26"/>
          <p:cNvCxnSpPr/>
          <p:nvPr/>
        </p:nvCxnSpPr>
        <p:spPr>
          <a:xfrm rot="10800000" flipH="1">
            <a:off x="2765700" y="2516788"/>
            <a:ext cx="336600" cy="1200"/>
          </a:xfrm>
          <a:prstGeom prst="straightConnector1">
            <a:avLst/>
          </a:prstGeom>
          <a:noFill/>
          <a:ln w="9525" cap="flat" cmpd="sng">
            <a:solidFill>
              <a:schemeClr val="dk2"/>
            </a:solidFill>
            <a:prstDash val="solid"/>
            <a:round/>
            <a:headEnd type="none" w="med" len="med"/>
            <a:tailEnd type="triangle" w="med" len="med"/>
          </a:ln>
        </p:spPr>
      </p:cxnSp>
      <p:pic>
        <p:nvPicPr>
          <p:cNvPr id="190" name="Google Shape;190;p26"/>
          <p:cNvPicPr preferRelativeResize="0"/>
          <p:nvPr/>
        </p:nvPicPr>
        <p:blipFill>
          <a:blip r:embed="rId4">
            <a:alphaModFix/>
          </a:blip>
          <a:stretch>
            <a:fillRect/>
          </a:stretch>
        </p:blipFill>
        <p:spPr>
          <a:xfrm>
            <a:off x="3264575" y="1375750"/>
            <a:ext cx="5255824" cy="2283274"/>
          </a:xfrm>
          <a:prstGeom prst="rect">
            <a:avLst/>
          </a:prstGeom>
          <a:noFill/>
          <a:ln>
            <a:noFill/>
          </a:ln>
        </p:spPr>
      </p:pic>
      <p:pic>
        <p:nvPicPr>
          <p:cNvPr id="191" name="Google Shape;191;p26"/>
          <p:cNvPicPr preferRelativeResize="0"/>
          <p:nvPr/>
        </p:nvPicPr>
        <p:blipFill>
          <a:blip r:embed="rId5">
            <a:alphaModFix/>
          </a:blip>
          <a:stretch>
            <a:fillRect/>
          </a:stretch>
        </p:blipFill>
        <p:spPr>
          <a:xfrm>
            <a:off x="5854401" y="3917251"/>
            <a:ext cx="497324" cy="745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Blooper 16: Fixing it</a:t>
            </a:r>
            <a:endParaRPr/>
          </a:p>
        </p:txBody>
      </p:sp>
      <p:sp>
        <p:nvSpPr>
          <p:cNvPr id="197" name="Google Shape;197;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Create a “process funnel” towards where the user wants to be for any given goal</a:t>
            </a:r>
            <a:endParaRPr/>
          </a:p>
          <a:p>
            <a:pPr marL="457200" lvl="0" indent="-342900" algn="l" rtl="0">
              <a:spcBef>
                <a:spcPts val="0"/>
              </a:spcBef>
              <a:spcAft>
                <a:spcPts val="0"/>
              </a:spcAft>
              <a:buSzPts val="1800"/>
              <a:buChar char="-"/>
            </a:pPr>
            <a:r>
              <a:rPr lang="en"/>
              <a:t>Make it clear when a link is not going to continue down the path the user is taking</a:t>
            </a:r>
            <a:endParaRPr/>
          </a:p>
          <a:p>
            <a:pPr marL="457200" lvl="0" indent="-342900" algn="l" rtl="0">
              <a:spcBef>
                <a:spcPts val="0"/>
              </a:spcBef>
              <a:spcAft>
                <a:spcPts val="0"/>
              </a:spcAft>
              <a:buSzPts val="1800"/>
              <a:buChar char="-"/>
            </a:pPr>
            <a:r>
              <a:rPr lang="en"/>
              <a:t>If extra information is important to include, use a pop-up or open another window for it so it’s easy to get back on track</a:t>
            </a:r>
            <a:endParaRPr/>
          </a:p>
        </p:txBody>
      </p:sp>
      <p:sp>
        <p:nvSpPr>
          <p:cNvPr id="198" name="Google Shape;198;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pic>
        <p:nvPicPr>
          <p:cNvPr id="199" name="Google Shape;199;p27"/>
          <p:cNvPicPr preferRelativeResize="0"/>
          <p:nvPr/>
        </p:nvPicPr>
        <p:blipFill>
          <a:blip r:embed="rId3">
            <a:alphaModFix/>
          </a:blip>
          <a:stretch>
            <a:fillRect/>
          </a:stretch>
        </p:blipFill>
        <p:spPr>
          <a:xfrm>
            <a:off x="4102863" y="124175"/>
            <a:ext cx="1590726" cy="89353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Blooper 17: Self-links</a:t>
            </a:r>
            <a:endParaRPr b="1"/>
          </a:p>
        </p:txBody>
      </p:sp>
      <p:sp>
        <p:nvSpPr>
          <p:cNvPr id="205" name="Google Shape;205;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Links that redirect the user back to the same page it was on</a:t>
            </a:r>
            <a:endParaRPr/>
          </a:p>
          <a:p>
            <a:pPr marL="0" lvl="0" indent="0" algn="l" rtl="0">
              <a:spcBef>
                <a:spcPts val="1200"/>
              </a:spcBef>
              <a:spcAft>
                <a:spcPts val="0"/>
              </a:spcAft>
              <a:buNone/>
            </a:pPr>
            <a:r>
              <a:rPr lang="en"/>
              <a:t>How a link reloading the page can be disorienting</a:t>
            </a:r>
            <a:endParaRPr/>
          </a:p>
          <a:p>
            <a:pPr marL="457200" lvl="0" indent="-342900" algn="l" rtl="0">
              <a:spcBef>
                <a:spcPts val="1200"/>
              </a:spcBef>
              <a:spcAft>
                <a:spcPts val="0"/>
              </a:spcAft>
              <a:buSzPts val="1800"/>
              <a:buChar char="-"/>
            </a:pPr>
            <a:r>
              <a:rPr lang="en"/>
              <a:t>User gets sent to new page not at the top through anchor link, clicks a link that redirects to that page, then doesn’t recognize the page now</a:t>
            </a:r>
            <a:endParaRPr/>
          </a:p>
          <a:p>
            <a:pPr marL="457200" lvl="0" indent="-342900" algn="l" rtl="0">
              <a:spcBef>
                <a:spcPts val="0"/>
              </a:spcBef>
              <a:spcAft>
                <a:spcPts val="0"/>
              </a:spcAft>
              <a:buSzPts val="1800"/>
              <a:buChar char="-"/>
            </a:pPr>
            <a:r>
              <a:rPr lang="en"/>
              <a:t>Page has changing image displays and user thinks it’s a new page now</a:t>
            </a:r>
            <a:endParaRPr/>
          </a:p>
          <a:p>
            <a:pPr marL="457200" lvl="0" indent="-342900" algn="l" rtl="0">
              <a:spcBef>
                <a:spcPts val="0"/>
              </a:spcBef>
              <a:spcAft>
                <a:spcPts val="0"/>
              </a:spcAft>
              <a:buSzPts val="1800"/>
              <a:buChar char="-"/>
            </a:pPr>
            <a:r>
              <a:rPr lang="en"/>
              <a:t>Animations might be loading on the page and make it appear differently</a:t>
            </a:r>
            <a:endParaRPr/>
          </a:p>
        </p:txBody>
      </p:sp>
      <p:sp>
        <p:nvSpPr>
          <p:cNvPr id="206" name="Google Shape;206;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pic>
        <p:nvPicPr>
          <p:cNvPr id="207" name="Google Shape;207;p28"/>
          <p:cNvPicPr preferRelativeResize="0"/>
          <p:nvPr/>
        </p:nvPicPr>
        <p:blipFill>
          <a:blip r:embed="rId3">
            <a:alphaModFix/>
          </a:blip>
          <a:stretch>
            <a:fillRect/>
          </a:stretch>
        </p:blipFill>
        <p:spPr>
          <a:xfrm>
            <a:off x="4137037" y="3555900"/>
            <a:ext cx="869925" cy="13048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Disguised Self-Links</a:t>
            </a:r>
            <a:endParaRPr/>
          </a:p>
        </p:txBody>
      </p:sp>
      <p:sp>
        <p:nvSpPr>
          <p:cNvPr id="213" name="Google Shape;213;p29"/>
          <p:cNvSpPr txBox="1">
            <a:spLocks noGrp="1"/>
          </p:cNvSpPr>
          <p:nvPr>
            <p:ph type="body" idx="1"/>
          </p:nvPr>
        </p:nvSpPr>
        <p:spPr>
          <a:xfrm>
            <a:off x="311700" y="1152475"/>
            <a:ext cx="4681800" cy="538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How self-links can look like something else</a:t>
            </a:r>
            <a:endParaRPr/>
          </a:p>
        </p:txBody>
      </p:sp>
      <p:sp>
        <p:nvSpPr>
          <p:cNvPr id="214" name="Google Shape;21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sp>
        <p:nvSpPr>
          <p:cNvPr id="215" name="Google Shape;215;p29"/>
          <p:cNvSpPr txBox="1">
            <a:spLocks noGrp="1"/>
          </p:cNvSpPr>
          <p:nvPr>
            <p:ph type="body" idx="1"/>
          </p:nvPr>
        </p:nvSpPr>
        <p:spPr>
          <a:xfrm>
            <a:off x="409725" y="1753950"/>
            <a:ext cx="2745900" cy="10017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1200"/>
              </a:spcAft>
              <a:buNone/>
            </a:pPr>
            <a:r>
              <a:rPr lang="en"/>
              <a:t>Usually navigation bar links appear off when user is on that page, but not always</a:t>
            </a:r>
            <a:endParaRPr/>
          </a:p>
        </p:txBody>
      </p:sp>
      <p:sp>
        <p:nvSpPr>
          <p:cNvPr id="216" name="Google Shape;216;p29"/>
          <p:cNvSpPr txBox="1">
            <a:spLocks noGrp="1"/>
          </p:cNvSpPr>
          <p:nvPr>
            <p:ph type="body" idx="1"/>
          </p:nvPr>
        </p:nvSpPr>
        <p:spPr>
          <a:xfrm>
            <a:off x="4460750" y="1785525"/>
            <a:ext cx="3240600" cy="16758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1200"/>
              </a:spcAft>
              <a:buNone/>
            </a:pPr>
            <a:r>
              <a:rPr lang="en"/>
              <a:t>Subsites can be confusing too - if there’s a link to the subsite on that subsite and it isn’t clearly labeled, the user might think the link goes somewhere else</a:t>
            </a:r>
            <a:endParaRPr>
              <a:solidFill>
                <a:srgbClr val="595959"/>
              </a:solidFill>
            </a:endParaRPr>
          </a:p>
        </p:txBody>
      </p:sp>
      <p:sp>
        <p:nvSpPr>
          <p:cNvPr id="217" name="Google Shape;217;p29"/>
          <p:cNvSpPr txBox="1">
            <a:spLocks noGrp="1"/>
          </p:cNvSpPr>
          <p:nvPr>
            <p:ph type="body" idx="1"/>
          </p:nvPr>
        </p:nvSpPr>
        <p:spPr>
          <a:xfrm>
            <a:off x="1265575" y="3093725"/>
            <a:ext cx="2987700" cy="14082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1200"/>
              </a:spcAft>
              <a:buNone/>
            </a:pPr>
            <a:r>
              <a:rPr lang="en"/>
              <a:t>Breadcrumb trails are helpful to show how you got here, but confusing when the current page is a clickable link</a:t>
            </a:r>
            <a:endParaRPr>
              <a:solidFill>
                <a:srgbClr val="595959"/>
              </a:solidFill>
            </a:endParaRPr>
          </a:p>
        </p:txBody>
      </p:sp>
      <p:pic>
        <p:nvPicPr>
          <p:cNvPr id="218" name="Google Shape;218;p29"/>
          <p:cNvPicPr preferRelativeResize="0"/>
          <p:nvPr/>
        </p:nvPicPr>
        <p:blipFill>
          <a:blip r:embed="rId3">
            <a:alphaModFix/>
          </a:blip>
          <a:stretch>
            <a:fillRect/>
          </a:stretch>
        </p:blipFill>
        <p:spPr>
          <a:xfrm>
            <a:off x="8158039" y="1152476"/>
            <a:ext cx="403874" cy="5384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Fixing Blooper 17</a:t>
            </a:r>
            <a:endParaRPr/>
          </a:p>
        </p:txBody>
      </p:sp>
      <p:sp>
        <p:nvSpPr>
          <p:cNvPr id="224" name="Google Shape;224;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Simple solution: never have an active link to the same page of any kind other than an anchor link (“back to top ^”)</a:t>
            </a:r>
            <a:endParaRPr/>
          </a:p>
          <a:p>
            <a:pPr marL="457200" lvl="0" indent="-342900" algn="l" rtl="0">
              <a:spcBef>
                <a:spcPts val="0"/>
              </a:spcBef>
              <a:spcAft>
                <a:spcPts val="0"/>
              </a:spcAft>
              <a:buSzPts val="1800"/>
              <a:buChar char="-"/>
            </a:pPr>
            <a:r>
              <a:rPr lang="en"/>
              <a:t>The navigation page issue is most common by copying the same code onto each page, but the programmer can go back and edit that for each page to fix this issue with a simple solution</a:t>
            </a:r>
            <a:endParaRPr/>
          </a:p>
        </p:txBody>
      </p:sp>
      <p:sp>
        <p:nvSpPr>
          <p:cNvPr id="225" name="Google Shape;225;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pic>
        <p:nvPicPr>
          <p:cNvPr id="226" name="Google Shape;226;p30"/>
          <p:cNvPicPr preferRelativeResize="0"/>
          <p:nvPr/>
        </p:nvPicPr>
        <p:blipFill>
          <a:blip r:embed="rId3">
            <a:alphaModFix/>
          </a:blip>
          <a:stretch>
            <a:fillRect/>
          </a:stretch>
        </p:blipFill>
        <p:spPr>
          <a:xfrm>
            <a:off x="7066954" y="3637725"/>
            <a:ext cx="1405501" cy="9311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Blooper 18: Too many levels of dialog boxes</a:t>
            </a:r>
            <a:endParaRPr b="1"/>
          </a:p>
        </p:txBody>
      </p:sp>
      <p:sp>
        <p:nvSpPr>
          <p:cNvPr id="232" name="Google Shape;232;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When the user clicks on a button to bring them to a location, then that one has a button to a new location, then another, and another…</a:t>
            </a:r>
            <a:endParaRPr/>
          </a:p>
          <a:p>
            <a:pPr marL="457200" lvl="0" indent="-342900" algn="l" rtl="0">
              <a:spcBef>
                <a:spcPts val="0"/>
              </a:spcBef>
              <a:spcAft>
                <a:spcPts val="0"/>
              </a:spcAft>
              <a:buSzPts val="1800"/>
              <a:buChar char="-"/>
            </a:pPr>
            <a:r>
              <a:rPr lang="en"/>
              <a:t>It’s important to have a chart or map when developing a website to see where these chains are</a:t>
            </a:r>
            <a:endParaRPr/>
          </a:p>
          <a:p>
            <a:pPr marL="457200" lvl="0" indent="-342900" algn="l" rtl="0">
              <a:spcBef>
                <a:spcPts val="0"/>
              </a:spcBef>
              <a:spcAft>
                <a:spcPts val="0"/>
              </a:spcAft>
              <a:buSzPts val="1800"/>
              <a:buChar char="-"/>
            </a:pPr>
            <a:r>
              <a:rPr lang="en"/>
              <a:t>They should never go past 2 levels of dialog boxes</a:t>
            </a:r>
            <a:endParaRPr/>
          </a:p>
          <a:p>
            <a:pPr marL="0" lvl="0" indent="0" algn="l" rtl="0">
              <a:spcBef>
                <a:spcPts val="1200"/>
              </a:spcBef>
              <a:spcAft>
                <a:spcPts val="1200"/>
              </a:spcAft>
              <a:buNone/>
            </a:pPr>
            <a:endParaRPr/>
          </a:p>
        </p:txBody>
      </p:sp>
      <p:sp>
        <p:nvSpPr>
          <p:cNvPr id="233" name="Google Shape;233;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pic>
        <p:nvPicPr>
          <p:cNvPr id="234" name="Google Shape;234;p31"/>
          <p:cNvPicPr preferRelativeResize="0"/>
          <p:nvPr/>
        </p:nvPicPr>
        <p:blipFill>
          <a:blip r:embed="rId3">
            <a:alphaModFix/>
          </a:blip>
          <a:stretch>
            <a:fillRect/>
          </a:stretch>
        </p:blipFill>
        <p:spPr>
          <a:xfrm>
            <a:off x="3318800" y="3047700"/>
            <a:ext cx="2340598" cy="1720924"/>
          </a:xfrm>
          <a:prstGeom prst="rect">
            <a:avLst/>
          </a:prstGeom>
          <a:noFill/>
          <a:ln>
            <a:noFill/>
          </a:ln>
        </p:spPr>
      </p:pic>
      <p:pic>
        <p:nvPicPr>
          <p:cNvPr id="235" name="Google Shape;235;p31"/>
          <p:cNvPicPr preferRelativeResize="0"/>
          <p:nvPr/>
        </p:nvPicPr>
        <p:blipFill>
          <a:blip r:embed="rId4">
            <a:alphaModFix/>
          </a:blip>
          <a:stretch>
            <a:fillRect/>
          </a:stretch>
        </p:blipFill>
        <p:spPr>
          <a:xfrm>
            <a:off x="6537825" y="2289300"/>
            <a:ext cx="1133349" cy="2479324"/>
          </a:xfrm>
          <a:prstGeom prst="rect">
            <a:avLst/>
          </a:prstGeom>
          <a:noFill/>
          <a:ln>
            <a:noFill/>
          </a:ln>
        </p:spPr>
      </p:pic>
      <p:pic>
        <p:nvPicPr>
          <p:cNvPr id="236" name="Google Shape;236;p31"/>
          <p:cNvPicPr preferRelativeResize="0"/>
          <p:nvPr/>
        </p:nvPicPr>
        <p:blipFill>
          <a:blip r:embed="rId5">
            <a:alphaModFix/>
          </a:blip>
          <a:stretch>
            <a:fillRect/>
          </a:stretch>
        </p:blipFill>
        <p:spPr>
          <a:xfrm>
            <a:off x="3249428" y="4175275"/>
            <a:ext cx="590630" cy="393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Navigation Bloopers</a:t>
            </a:r>
            <a:endParaRPr/>
          </a:p>
        </p:txBody>
      </p:sp>
      <p:sp>
        <p:nvSpPr>
          <p:cNvPr id="61" name="Google Shape;61;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It is incredibly important for users to know where they are when using *any* software, be it a website, a local program, or whatever else.</a:t>
            </a:r>
            <a:endParaRPr/>
          </a:p>
          <a:p>
            <a:pPr marL="457200" lvl="0" indent="-342900" algn="l" rtl="0">
              <a:spcBef>
                <a:spcPts val="0"/>
              </a:spcBef>
              <a:spcAft>
                <a:spcPts val="0"/>
              </a:spcAft>
              <a:buSzPts val="1800"/>
              <a:buChar char="-"/>
            </a:pPr>
            <a:r>
              <a:rPr lang="en"/>
              <a:t>Along with that, users should be able to intuit how to get from where they are to anywhere else easily and quickly.</a:t>
            </a:r>
            <a:endParaRPr/>
          </a:p>
          <a:p>
            <a:pPr marL="457200" lvl="0" indent="-342900" algn="l" rtl="0">
              <a:spcBef>
                <a:spcPts val="0"/>
              </a:spcBef>
              <a:spcAft>
                <a:spcPts val="0"/>
              </a:spcAft>
              <a:buSzPts val="1800"/>
              <a:buChar char="-"/>
            </a:pPr>
            <a:r>
              <a:rPr lang="en"/>
              <a:t>This chapter covers three main blooper types</a:t>
            </a:r>
            <a:br>
              <a:rPr lang="en"/>
            </a:br>
            <a:endParaRPr/>
          </a:p>
          <a:p>
            <a:pPr marL="457200" lvl="0" indent="-342900" algn="l" rtl="0">
              <a:spcBef>
                <a:spcPts val="0"/>
              </a:spcBef>
              <a:spcAft>
                <a:spcPts val="0"/>
              </a:spcAft>
              <a:buSzPts val="1800"/>
              <a:buChar char="-"/>
            </a:pPr>
            <a:r>
              <a:rPr lang="en"/>
              <a:t>Not showing users where they are</a:t>
            </a:r>
            <a:endParaRPr/>
          </a:p>
          <a:p>
            <a:pPr marL="457200" lvl="0" indent="-342900" algn="l" rtl="0">
              <a:spcBef>
                <a:spcPts val="0"/>
              </a:spcBef>
              <a:spcAft>
                <a:spcPts val="0"/>
              </a:spcAft>
              <a:buSzPts val="1800"/>
              <a:buChar char="-"/>
            </a:pPr>
            <a:r>
              <a:rPr lang="en"/>
              <a:t>Leading users astray</a:t>
            </a:r>
            <a:endParaRPr/>
          </a:p>
          <a:p>
            <a:pPr marL="457200" lvl="0" indent="-342900" algn="l" rtl="0">
              <a:spcBef>
                <a:spcPts val="0"/>
              </a:spcBef>
              <a:spcAft>
                <a:spcPts val="0"/>
              </a:spcAft>
              <a:buSzPts val="1800"/>
              <a:buChar char="-"/>
            </a:pPr>
            <a:r>
              <a:rPr lang="en"/>
              <a:t>Poor search navigation</a:t>
            </a:r>
            <a:endParaRPr/>
          </a:p>
        </p:txBody>
      </p:sp>
      <p:sp>
        <p:nvSpPr>
          <p:cNvPr id="62" name="Google Shape;62;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Dialog Boxes Specifically (and exceptions)</a:t>
            </a:r>
            <a:endParaRPr/>
          </a:p>
        </p:txBody>
      </p:sp>
      <p:sp>
        <p:nvSpPr>
          <p:cNvPr id="242" name="Google Shape;242;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Clr>
                <a:schemeClr val="dk1"/>
              </a:buClr>
              <a:buSzPts val="1100"/>
              <a:buFont typeface="Arial"/>
              <a:buNone/>
            </a:pPr>
            <a:r>
              <a:rPr lang="en"/>
              <a:t>What counts as a dialog box?</a:t>
            </a:r>
            <a:endParaRPr/>
          </a:p>
          <a:p>
            <a:pPr marL="457200" lvl="0" indent="-342900" algn="l" rtl="0">
              <a:spcBef>
                <a:spcPts val="1200"/>
              </a:spcBef>
              <a:spcAft>
                <a:spcPts val="0"/>
              </a:spcAft>
              <a:buSzPts val="1800"/>
              <a:buChar char="-"/>
            </a:pPr>
            <a:r>
              <a:rPr lang="en"/>
              <a:t>True dialog boxes: separate from browser window - error, file chooser, etc.</a:t>
            </a:r>
            <a:endParaRPr/>
          </a:p>
          <a:p>
            <a:pPr marL="457200" lvl="0" indent="-342900" algn="l" rtl="0">
              <a:spcBef>
                <a:spcPts val="0"/>
              </a:spcBef>
              <a:spcAft>
                <a:spcPts val="0"/>
              </a:spcAft>
              <a:buSzPts val="1800"/>
              <a:buChar char="-"/>
            </a:pPr>
            <a:r>
              <a:rPr lang="en"/>
              <a:t>Opened browser windows: quick window that only involves simple actions</a:t>
            </a:r>
            <a:endParaRPr/>
          </a:p>
          <a:p>
            <a:pPr marL="457200" lvl="0" indent="-342900" algn="l" rtl="0">
              <a:spcBef>
                <a:spcPts val="0"/>
              </a:spcBef>
              <a:spcAft>
                <a:spcPts val="0"/>
              </a:spcAft>
              <a:buSzPts val="1800"/>
              <a:buChar char="-"/>
            </a:pPr>
            <a:r>
              <a:rPr lang="en"/>
              <a:t>Actual pages acting as dialog boxes: going to a new page that only has a small amount of information or small number of options then continues</a:t>
            </a:r>
            <a:endParaRPr/>
          </a:p>
          <a:p>
            <a:pPr marL="0" lvl="0" indent="0" algn="l" rtl="0">
              <a:spcBef>
                <a:spcPts val="1200"/>
              </a:spcBef>
              <a:spcAft>
                <a:spcPts val="0"/>
              </a:spcAft>
              <a:buNone/>
            </a:pPr>
            <a:r>
              <a:rPr lang="en"/>
              <a:t>Exceptions - don’t lead to more d-boxes or are quick flashes</a:t>
            </a:r>
            <a:endParaRPr/>
          </a:p>
          <a:p>
            <a:pPr marL="457200" lvl="0" indent="-342900" algn="l" rtl="0">
              <a:spcBef>
                <a:spcPts val="1200"/>
              </a:spcBef>
              <a:spcAft>
                <a:spcPts val="0"/>
              </a:spcAft>
              <a:buSzPts val="1800"/>
              <a:buChar char="-"/>
            </a:pPr>
            <a:r>
              <a:rPr lang="en"/>
              <a:t>File choosers, color pickers, &amp; date pickers</a:t>
            </a:r>
            <a:endParaRPr/>
          </a:p>
          <a:p>
            <a:pPr marL="457200" lvl="0" indent="-342900" algn="l" rtl="0">
              <a:spcBef>
                <a:spcPts val="0"/>
              </a:spcBef>
              <a:spcAft>
                <a:spcPts val="0"/>
              </a:spcAft>
              <a:buSzPts val="1800"/>
              <a:buChar char="-"/>
            </a:pPr>
            <a:r>
              <a:rPr lang="en"/>
              <a:t>Errors with only 1 option to acknowledge</a:t>
            </a:r>
            <a:endParaRPr/>
          </a:p>
          <a:p>
            <a:pPr marL="0" lvl="0" indent="0" algn="l" rtl="0">
              <a:spcBef>
                <a:spcPts val="1200"/>
              </a:spcBef>
              <a:spcAft>
                <a:spcPts val="1200"/>
              </a:spcAft>
              <a:buNone/>
            </a:pPr>
            <a:r>
              <a:rPr lang="en"/>
              <a:t>These don’t feel like separate locations due to familiarity and/or simplicity</a:t>
            </a:r>
            <a:endParaRPr/>
          </a:p>
        </p:txBody>
      </p:sp>
      <p:sp>
        <p:nvSpPr>
          <p:cNvPr id="243" name="Google Shape;243;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pic>
        <p:nvPicPr>
          <p:cNvPr id="244" name="Google Shape;244;p32"/>
          <p:cNvPicPr preferRelativeResize="0"/>
          <p:nvPr/>
        </p:nvPicPr>
        <p:blipFill>
          <a:blip r:embed="rId3">
            <a:alphaModFix/>
          </a:blip>
          <a:stretch>
            <a:fillRect/>
          </a:stretch>
        </p:blipFill>
        <p:spPr>
          <a:xfrm>
            <a:off x="65005" y="4411900"/>
            <a:ext cx="483694" cy="644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Fixing Blooper 18</a:t>
            </a:r>
            <a:endParaRPr/>
          </a:p>
        </p:txBody>
      </p:sp>
      <p:sp>
        <p:nvSpPr>
          <p:cNvPr id="250" name="Google Shape;250;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Must have a layout of the system</a:t>
            </a:r>
            <a:endParaRPr/>
          </a:p>
          <a:p>
            <a:pPr marL="0" lvl="0" indent="0" algn="l" rtl="0">
              <a:spcBef>
                <a:spcPts val="1200"/>
              </a:spcBef>
              <a:spcAft>
                <a:spcPts val="0"/>
              </a:spcAft>
              <a:buNone/>
            </a:pPr>
            <a:r>
              <a:rPr lang="en"/>
              <a:t>How to cut excess levels</a:t>
            </a:r>
            <a:endParaRPr/>
          </a:p>
          <a:p>
            <a:pPr marL="457200" lvl="0" indent="-342900" algn="l" rtl="0">
              <a:spcBef>
                <a:spcPts val="1200"/>
              </a:spcBef>
              <a:spcAft>
                <a:spcPts val="0"/>
              </a:spcAft>
              <a:buSzPts val="1800"/>
              <a:buChar char="-"/>
            </a:pPr>
            <a:r>
              <a:rPr lang="en"/>
              <a:t>If trying to hide info until needed, have a details panel to the side that changes based on what is being highlighted/hovered</a:t>
            </a:r>
            <a:endParaRPr/>
          </a:p>
          <a:p>
            <a:pPr marL="457200" lvl="0" indent="-342900" algn="l" rtl="0">
              <a:spcBef>
                <a:spcPts val="0"/>
              </a:spcBef>
              <a:spcAft>
                <a:spcPts val="0"/>
              </a:spcAft>
              <a:buSzPts val="1800"/>
              <a:buChar char="-"/>
            </a:pPr>
            <a:r>
              <a:rPr lang="en"/>
              <a:t>Similarly use a cascading menu to extend the visual more and more as the user hovers over options rather than relocate to a new window</a:t>
            </a:r>
            <a:endParaRPr/>
          </a:p>
        </p:txBody>
      </p:sp>
      <p:sp>
        <p:nvSpPr>
          <p:cNvPr id="251" name="Google Shape;251;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pic>
        <p:nvPicPr>
          <p:cNvPr id="252" name="Google Shape;252;p33"/>
          <p:cNvPicPr preferRelativeResize="0"/>
          <p:nvPr/>
        </p:nvPicPr>
        <p:blipFill>
          <a:blip r:embed="rId3">
            <a:alphaModFix/>
          </a:blip>
          <a:stretch>
            <a:fillRect/>
          </a:stretch>
        </p:blipFill>
        <p:spPr>
          <a:xfrm>
            <a:off x="7047947" y="3749600"/>
            <a:ext cx="1424499" cy="9915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Poor Search Engines</a:t>
            </a:r>
            <a:endParaRPr/>
          </a:p>
        </p:txBody>
      </p:sp>
      <p:sp>
        <p:nvSpPr>
          <p:cNvPr id="258" name="Google Shape;258;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a:t>-Search functions are essential for users to navigate interactive systems.</a:t>
            </a:r>
            <a:endParaRPr/>
          </a:p>
          <a:p>
            <a:pPr marL="0" lvl="0" indent="0" algn="l" rtl="0">
              <a:spcBef>
                <a:spcPts val="1200"/>
              </a:spcBef>
              <a:spcAft>
                <a:spcPts val="0"/>
              </a:spcAft>
              <a:buClr>
                <a:schemeClr val="dk1"/>
              </a:buClr>
              <a:buSzPts val="1100"/>
              <a:buFont typeface="Arial"/>
              <a:buNone/>
            </a:pPr>
            <a:r>
              <a:rPr lang="en"/>
              <a:t>-Not all search functions are effective. Some are easy to use, while others complicate the process.</a:t>
            </a:r>
            <a:endParaRPr/>
          </a:p>
          <a:p>
            <a:pPr marL="0" lvl="0" indent="0" algn="l" rtl="0">
              <a:spcBef>
                <a:spcPts val="1200"/>
              </a:spcBef>
              <a:spcAft>
                <a:spcPts val="0"/>
              </a:spcAft>
              <a:buClr>
                <a:schemeClr val="dk1"/>
              </a:buClr>
              <a:buSzPts val="1100"/>
              <a:buFont typeface="Arial"/>
              <a:buNone/>
            </a:pPr>
            <a:r>
              <a:rPr lang="en"/>
              <a:t>-Problems often arise in the input stage (too many options without guidance) and the output stage (irrelevant results).</a:t>
            </a:r>
            <a:endParaRPr/>
          </a:p>
          <a:p>
            <a:pPr marL="0" lvl="0" indent="0" algn="l" rtl="0">
              <a:spcBef>
                <a:spcPts val="1200"/>
              </a:spcBef>
              <a:spcAft>
                <a:spcPts val="1200"/>
              </a:spcAft>
              <a:buNone/>
            </a:pPr>
            <a:r>
              <a:rPr lang="en"/>
              <a:t>-Easy Search Function( Microsoft Copilot)  vs. Complicated Search Function(Google)</a:t>
            </a:r>
            <a:endParaRPr/>
          </a:p>
        </p:txBody>
      </p:sp>
      <p:sp>
        <p:nvSpPr>
          <p:cNvPr id="259" name="Google Shape;259;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Competing Search Boxes </a:t>
            </a:r>
            <a:endParaRPr/>
          </a:p>
        </p:txBody>
      </p:sp>
      <p:sp>
        <p:nvSpPr>
          <p:cNvPr id="265" name="Google Shape;265;p35"/>
          <p:cNvSpPr txBox="1">
            <a:spLocks noGrp="1"/>
          </p:cNvSpPr>
          <p:nvPr>
            <p:ph type="body" idx="1"/>
          </p:nvPr>
        </p:nvSpPr>
        <p:spPr>
          <a:xfrm>
            <a:off x="198900" y="96072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Problem</a:t>
            </a:r>
            <a:r>
              <a:rPr lang="en"/>
              <a:t>: Multiple search boxes on the same page can confuse users.</a:t>
            </a:r>
            <a:endParaRPr/>
          </a:p>
          <a:p>
            <a:pPr marL="0" lvl="0" indent="0" algn="l" rtl="0">
              <a:spcBef>
                <a:spcPts val="1200"/>
              </a:spcBef>
              <a:spcAft>
                <a:spcPts val="0"/>
              </a:spcAft>
              <a:buNone/>
            </a:pPr>
            <a:r>
              <a:rPr lang="en"/>
              <a:t>-</a:t>
            </a:r>
            <a:r>
              <a:rPr lang="en" b="1"/>
              <a:t>Variation 1(Oops! Wrong Search!): </a:t>
            </a:r>
            <a:r>
              <a:rPr lang="en"/>
              <a:t>The University of Canterbury website has two search boxes, one for courses and one for the entire site , but users often use the wrong one.</a:t>
            </a:r>
            <a:endParaRPr/>
          </a:p>
          <a:p>
            <a:pPr marL="0" lvl="0" indent="0" algn="l" rtl="0">
              <a:spcBef>
                <a:spcPts val="1200"/>
              </a:spcBef>
              <a:spcAft>
                <a:spcPts val="0"/>
              </a:spcAft>
              <a:buNone/>
            </a:pPr>
            <a:r>
              <a:rPr lang="en"/>
              <a:t>-</a:t>
            </a:r>
            <a:r>
              <a:rPr lang="en" b="1"/>
              <a:t>Variation 2(Two identical search boxes. How to choose?)</a:t>
            </a:r>
            <a:r>
              <a:rPr lang="en"/>
              <a:t>: Weather.com has two identical search boxes , leading users to make arbitrary choices.</a:t>
            </a:r>
            <a:endParaRPr/>
          </a:p>
          <a:p>
            <a:pPr marL="0" lvl="0" indent="0" algn="l" rtl="0">
              <a:spcBef>
                <a:spcPts val="1200"/>
              </a:spcBef>
              <a:spcAft>
                <a:spcPts val="1200"/>
              </a:spcAft>
              <a:buNone/>
            </a:pPr>
            <a:endParaRPr/>
          </a:p>
        </p:txBody>
      </p:sp>
      <p:sp>
        <p:nvSpPr>
          <p:cNvPr id="266" name="Google Shape;266;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pic>
        <p:nvPicPr>
          <p:cNvPr id="267" name="Google Shape;267;p35"/>
          <p:cNvPicPr preferRelativeResize="0"/>
          <p:nvPr/>
        </p:nvPicPr>
        <p:blipFill>
          <a:blip r:embed="rId3">
            <a:alphaModFix/>
          </a:blip>
          <a:stretch>
            <a:fillRect/>
          </a:stretch>
        </p:blipFill>
        <p:spPr>
          <a:xfrm>
            <a:off x="109900" y="3631050"/>
            <a:ext cx="3641851" cy="2053876"/>
          </a:xfrm>
          <a:prstGeom prst="rect">
            <a:avLst/>
          </a:prstGeom>
          <a:noFill/>
          <a:ln>
            <a:noFill/>
          </a:ln>
        </p:spPr>
      </p:pic>
      <p:pic>
        <p:nvPicPr>
          <p:cNvPr id="268" name="Google Shape;268;p35"/>
          <p:cNvPicPr preferRelativeResize="0"/>
          <p:nvPr/>
        </p:nvPicPr>
        <p:blipFill>
          <a:blip r:embed="rId4">
            <a:alphaModFix/>
          </a:blip>
          <a:stretch>
            <a:fillRect/>
          </a:stretch>
        </p:blipFill>
        <p:spPr>
          <a:xfrm>
            <a:off x="4922975" y="3631050"/>
            <a:ext cx="3166499" cy="17322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Avoiding Blooper 19- Clear Search Boxes </a:t>
            </a:r>
            <a:endParaRPr/>
          </a:p>
        </p:txBody>
      </p:sp>
      <p:sp>
        <p:nvSpPr>
          <p:cNvPr id="274" name="Google Shape;274;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a:t>
            </a:r>
            <a:r>
              <a:rPr lang="en" b="1"/>
              <a:t>Problem</a:t>
            </a:r>
            <a:r>
              <a:rPr lang="en"/>
              <a:t>: Multiple search boxes on the same page can confuse users</a:t>
            </a:r>
            <a:endParaRPr/>
          </a:p>
          <a:p>
            <a:pPr marL="0" lvl="0" indent="0" algn="l" rtl="0">
              <a:spcBef>
                <a:spcPts val="1200"/>
              </a:spcBef>
              <a:spcAft>
                <a:spcPts val="0"/>
              </a:spcAft>
              <a:buNone/>
            </a:pPr>
            <a:r>
              <a:rPr lang="en"/>
              <a:t>-</a:t>
            </a:r>
            <a:r>
              <a:rPr lang="en" b="1"/>
              <a:t>Solution</a:t>
            </a:r>
            <a:r>
              <a:rPr lang="en"/>
              <a:t>: Minimize the number of search boxes.</a:t>
            </a:r>
            <a:endParaRPr/>
          </a:p>
          <a:p>
            <a:pPr marL="0" lvl="0" indent="0" algn="l" rtl="0">
              <a:spcBef>
                <a:spcPts val="1200"/>
              </a:spcBef>
              <a:spcAft>
                <a:spcPts val="0"/>
              </a:spcAft>
              <a:buNone/>
            </a:pPr>
            <a:r>
              <a:rPr lang="en"/>
              <a:t>-</a:t>
            </a:r>
            <a:r>
              <a:rPr lang="en" b="1"/>
              <a:t>Tip</a:t>
            </a:r>
            <a:r>
              <a:rPr lang="en"/>
              <a:t>; Only use one prominent search box for general search. Place it in standard locations ( e.g top left , top right).</a:t>
            </a:r>
            <a:endParaRPr/>
          </a:p>
          <a:p>
            <a:pPr marL="0" lvl="0" indent="0" algn="l" rtl="0">
              <a:spcBef>
                <a:spcPts val="1200"/>
              </a:spcBef>
              <a:spcAft>
                <a:spcPts val="0"/>
              </a:spcAft>
              <a:buNone/>
            </a:pPr>
            <a:r>
              <a:rPr lang="en"/>
              <a:t>If multiple search functions are needed, differentiate them clearly( e.g label them distinctly).</a:t>
            </a:r>
            <a:endParaRPr/>
          </a:p>
          <a:p>
            <a:pPr marL="0" lvl="0" indent="0" algn="l" rtl="0">
              <a:spcBef>
                <a:spcPts val="1200"/>
              </a:spcBef>
              <a:spcAft>
                <a:spcPts val="0"/>
              </a:spcAft>
              <a:buNone/>
            </a:pPr>
            <a:r>
              <a:rPr lang="en"/>
              <a:t>Use different designs for different search functions (eg.stock quote lookup vs. general search)</a:t>
            </a:r>
            <a:endParaRPr/>
          </a:p>
          <a:p>
            <a:pPr marL="0" lvl="0" indent="0" algn="l" rtl="0">
              <a:spcBef>
                <a:spcPts val="1200"/>
              </a:spcBef>
              <a:spcAft>
                <a:spcPts val="0"/>
              </a:spcAft>
              <a:buClr>
                <a:schemeClr val="dk1"/>
              </a:buClr>
              <a:buSzPct val="100000"/>
              <a:buFont typeface="Arial"/>
              <a:buNone/>
            </a:pPr>
            <a:endParaRPr sz="1100">
              <a:solidFill>
                <a:schemeClr val="dk1"/>
              </a:solidFill>
            </a:endParaRPr>
          </a:p>
          <a:p>
            <a:pPr marL="0" lvl="0" indent="0" algn="l" rtl="0">
              <a:spcBef>
                <a:spcPts val="0"/>
              </a:spcBef>
              <a:spcAft>
                <a:spcPts val="1200"/>
              </a:spcAft>
              <a:buNone/>
            </a:pPr>
            <a:endParaRPr/>
          </a:p>
        </p:txBody>
      </p:sp>
      <p:sp>
        <p:nvSpPr>
          <p:cNvPr id="275" name="Google Shape;27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pic>
        <p:nvPicPr>
          <p:cNvPr id="276" name="Google Shape;276;p36"/>
          <p:cNvPicPr preferRelativeResize="0"/>
          <p:nvPr/>
        </p:nvPicPr>
        <p:blipFill>
          <a:blip r:embed="rId3">
            <a:alphaModFix/>
          </a:blip>
          <a:stretch>
            <a:fillRect/>
          </a:stretch>
        </p:blipFill>
        <p:spPr>
          <a:xfrm>
            <a:off x="185575" y="4109224"/>
            <a:ext cx="7967076" cy="8125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7"/>
          <p:cNvSpPr txBox="1">
            <a:spLocks noGrp="1"/>
          </p:cNvSpPr>
          <p:nvPr>
            <p:ph type="title"/>
          </p:nvPr>
        </p:nvSpPr>
        <p:spPr>
          <a:xfrm>
            <a:off x="311700" y="41117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b="1"/>
              <a:t>Blooper 20 &amp; 21: Browsing and Noisy Results</a:t>
            </a:r>
            <a:endParaRPr sz="2500"/>
          </a:p>
        </p:txBody>
      </p:sp>
      <p:sp>
        <p:nvSpPr>
          <p:cNvPr id="282" name="Google Shape;282;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Clr>
                <a:schemeClr val="dk1"/>
              </a:buClr>
              <a:buSzPts val="1100"/>
              <a:buFont typeface="Arial"/>
              <a:buNone/>
            </a:pPr>
            <a:r>
              <a:rPr lang="en" b="1"/>
              <a:t>Blooper 20</a:t>
            </a:r>
            <a:r>
              <a:rPr lang="en"/>
              <a:t>: Poor navigation through search results (e.g., only : “Next” and “Back” buttons).</a:t>
            </a:r>
            <a:endParaRPr/>
          </a:p>
          <a:p>
            <a:pPr marL="0" lvl="0" indent="0" algn="l" rtl="0">
              <a:spcBef>
                <a:spcPts val="1200"/>
              </a:spcBef>
              <a:spcAft>
                <a:spcPts val="0"/>
              </a:spcAft>
              <a:buNone/>
            </a:pPr>
            <a:r>
              <a:rPr lang="en"/>
              <a:t>—Example: IBM.com limits navigation options, forcing users to click through pages repeatedly.</a:t>
            </a:r>
            <a:endParaRPr/>
          </a:p>
          <a:p>
            <a:pPr marL="0" lvl="0" indent="0" algn="l" rtl="0">
              <a:spcBef>
                <a:spcPts val="1200"/>
              </a:spcBef>
              <a:spcAft>
                <a:spcPts val="0"/>
              </a:spcAft>
              <a:buClr>
                <a:schemeClr val="dk1"/>
              </a:buClr>
              <a:buSzPts val="1100"/>
              <a:buFont typeface="Arial"/>
              <a:buNone/>
            </a:pPr>
            <a:r>
              <a:rPr lang="en" b="1"/>
              <a:t>Blooper 21</a:t>
            </a:r>
            <a:r>
              <a:rPr lang="en"/>
              <a:t>: Noisy search results (irrelevant details, repetitive information).</a:t>
            </a:r>
            <a:endParaRPr/>
          </a:p>
          <a:p>
            <a:pPr marL="0" lvl="0" indent="0" algn="l" rtl="0">
              <a:spcBef>
                <a:spcPts val="1200"/>
              </a:spcBef>
              <a:spcAft>
                <a:spcPts val="0"/>
              </a:spcAft>
              <a:buNone/>
            </a:pPr>
            <a:r>
              <a:rPr lang="en"/>
              <a:t>—Example: Federal Reserve Bank of Minneapolis shows irrelevant data like URLs repeatedly, making it hard to scan results.</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283" name="Google Shape;283;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8"/>
          <p:cNvSpPr txBox="1">
            <a:spLocks noGrp="1"/>
          </p:cNvSpPr>
          <p:nvPr>
            <p:ph type="title"/>
          </p:nvPr>
        </p:nvSpPr>
        <p:spPr>
          <a:xfrm>
            <a:off x="0" y="0"/>
            <a:ext cx="8832300" cy="642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t>Examples from the previous slides </a:t>
            </a:r>
            <a:endParaRPr sz="2500"/>
          </a:p>
        </p:txBody>
      </p:sp>
      <p:sp>
        <p:nvSpPr>
          <p:cNvPr id="289" name="Google Shape;289;p38"/>
          <p:cNvSpPr txBox="1">
            <a:spLocks noGrp="1"/>
          </p:cNvSpPr>
          <p:nvPr>
            <p:ph type="body" idx="1"/>
          </p:nvPr>
        </p:nvSpPr>
        <p:spPr>
          <a:xfrm>
            <a:off x="-1021375" y="969050"/>
            <a:ext cx="9853500" cy="4263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290" name="Google Shape;290;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pic>
        <p:nvPicPr>
          <p:cNvPr id="291" name="Google Shape;291;p38"/>
          <p:cNvPicPr preferRelativeResize="0"/>
          <p:nvPr/>
        </p:nvPicPr>
        <p:blipFill>
          <a:blip r:embed="rId3">
            <a:alphaModFix/>
          </a:blip>
          <a:stretch>
            <a:fillRect/>
          </a:stretch>
        </p:blipFill>
        <p:spPr>
          <a:xfrm>
            <a:off x="4990425" y="659025"/>
            <a:ext cx="4030723" cy="2309649"/>
          </a:xfrm>
          <a:prstGeom prst="rect">
            <a:avLst/>
          </a:prstGeom>
          <a:noFill/>
          <a:ln>
            <a:noFill/>
          </a:ln>
        </p:spPr>
      </p:pic>
      <p:pic>
        <p:nvPicPr>
          <p:cNvPr id="292" name="Google Shape;292;p38"/>
          <p:cNvPicPr preferRelativeResize="0"/>
          <p:nvPr/>
        </p:nvPicPr>
        <p:blipFill>
          <a:blip r:embed="rId4">
            <a:alphaModFix/>
          </a:blip>
          <a:stretch>
            <a:fillRect/>
          </a:stretch>
        </p:blipFill>
        <p:spPr>
          <a:xfrm>
            <a:off x="4990425" y="3025075"/>
            <a:ext cx="3760024" cy="2309651"/>
          </a:xfrm>
          <a:prstGeom prst="rect">
            <a:avLst/>
          </a:prstGeom>
          <a:noFill/>
          <a:ln>
            <a:noFill/>
          </a:ln>
        </p:spPr>
      </p:pic>
      <p:pic>
        <p:nvPicPr>
          <p:cNvPr id="293" name="Google Shape;293;p38"/>
          <p:cNvPicPr preferRelativeResize="0"/>
          <p:nvPr/>
        </p:nvPicPr>
        <p:blipFill>
          <a:blip r:embed="rId5">
            <a:alphaModFix/>
          </a:blip>
          <a:stretch>
            <a:fillRect/>
          </a:stretch>
        </p:blipFill>
        <p:spPr>
          <a:xfrm>
            <a:off x="-1021375" y="921450"/>
            <a:ext cx="5309726" cy="3548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Not Showing Users Where They Are</a:t>
            </a:r>
            <a:endParaRPr/>
          </a:p>
        </p:txBody>
      </p:sp>
      <p:sp>
        <p:nvSpPr>
          <p:cNvPr id="68" name="Google Shape;68;p15"/>
          <p:cNvSpPr txBox="1">
            <a:spLocks noGrp="1"/>
          </p:cNvSpPr>
          <p:nvPr>
            <p:ph type="body" idx="1"/>
          </p:nvPr>
        </p:nvSpPr>
        <p:spPr>
          <a:xfrm>
            <a:off x="311700" y="1464625"/>
            <a:ext cx="8520600" cy="3104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Generally, users expect somewhere on the top bar to tell them where they are or what the current window is.</a:t>
            </a:r>
            <a:endParaRPr/>
          </a:p>
          <a:p>
            <a:pPr marL="914400" lvl="1" indent="-317500" algn="l" rtl="0">
              <a:spcBef>
                <a:spcPts val="0"/>
              </a:spcBef>
              <a:spcAft>
                <a:spcPts val="0"/>
              </a:spcAft>
              <a:buSzPts val="1400"/>
              <a:buChar char="-"/>
            </a:pPr>
            <a:r>
              <a:rPr lang="en"/>
              <a:t>Without it, users who weren't paying MAXIMAL ATTENTION (or really anyone who has just developed muscle memory which relies on it) could struggle to use something.</a:t>
            </a:r>
            <a:br>
              <a:rPr lang="en"/>
            </a:br>
            <a:endParaRPr/>
          </a:p>
          <a:p>
            <a:pPr marL="457200" lvl="0" indent="-342900" algn="l" rtl="0">
              <a:spcBef>
                <a:spcPts val="0"/>
              </a:spcBef>
              <a:spcAft>
                <a:spcPts val="0"/>
              </a:spcAft>
              <a:buSzPts val="1800"/>
              <a:buChar char="-"/>
            </a:pPr>
            <a:r>
              <a:rPr lang="en"/>
              <a:t>Pages in isolation without labels are often confusing in isolation</a:t>
            </a:r>
            <a:endParaRPr/>
          </a:p>
        </p:txBody>
      </p:sp>
      <p:sp>
        <p:nvSpPr>
          <p:cNvPr id="69" name="Google Shape;69;p15"/>
          <p:cNvSpPr/>
          <p:nvPr/>
        </p:nvSpPr>
        <p:spPr>
          <a:xfrm rot="363365">
            <a:off x="92253" y="1073362"/>
            <a:ext cx="738061" cy="2416029"/>
          </a:xfrm>
          <a:custGeom>
            <a:avLst/>
            <a:gdLst/>
            <a:ahLst/>
            <a:cxnLst/>
            <a:rect l="l" t="t" r="r" b="b"/>
            <a:pathLst>
              <a:path w="29523" h="96643" extrusionOk="0">
                <a:moveTo>
                  <a:pt x="29523" y="96643"/>
                </a:moveTo>
                <a:cubicBezTo>
                  <a:pt x="12831" y="77861"/>
                  <a:pt x="-428" y="51550"/>
                  <a:pt x="1845" y="26525"/>
                </a:cubicBezTo>
                <a:cubicBezTo>
                  <a:pt x="2473" y="19615"/>
                  <a:pt x="3880" y="12669"/>
                  <a:pt x="6458" y="6228"/>
                </a:cubicBezTo>
                <a:cubicBezTo>
                  <a:pt x="7203" y="4367"/>
                  <a:pt x="5126" y="1128"/>
                  <a:pt x="6919" y="231"/>
                </a:cubicBezTo>
                <a:cubicBezTo>
                  <a:pt x="8769" y="-695"/>
                  <a:pt x="9923" y="3123"/>
                  <a:pt x="11071" y="4844"/>
                </a:cubicBezTo>
                <a:cubicBezTo>
                  <a:pt x="11643" y="5702"/>
                  <a:pt x="13184" y="8341"/>
                  <a:pt x="12455" y="7612"/>
                </a:cubicBezTo>
                <a:cubicBezTo>
                  <a:pt x="10070" y="5227"/>
                  <a:pt x="8862" y="-324"/>
                  <a:pt x="5535" y="231"/>
                </a:cubicBezTo>
                <a:cubicBezTo>
                  <a:pt x="2961" y="661"/>
                  <a:pt x="0" y="3158"/>
                  <a:pt x="0" y="5767"/>
                </a:cubicBezTo>
              </a:path>
            </a:pathLst>
          </a:custGeom>
          <a:noFill/>
          <a:ln w="28575" cap="flat" cmpd="sng">
            <a:solidFill>
              <a:srgbClr val="FF0000"/>
            </a:solidFill>
            <a:prstDash val="solid"/>
            <a:round/>
            <a:headEnd type="none" w="med" len="med"/>
            <a:tailEnd type="none" w="med" len="med"/>
          </a:ln>
        </p:spPr>
        <p:txBody>
          <a:bodyPr/>
          <a:lstStyle/>
          <a:p>
            <a:endParaRPr lang="en-US"/>
          </a:p>
        </p:txBody>
      </p:sp>
      <p:sp>
        <p:nvSpPr>
          <p:cNvPr id="70" name="Google Shape;70;p15"/>
          <p:cNvSpPr txBox="1"/>
          <p:nvPr/>
        </p:nvSpPr>
        <p:spPr>
          <a:xfrm>
            <a:off x="175300" y="3545100"/>
            <a:ext cx="19491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Even most slides have titles!</a:t>
            </a:r>
            <a:endParaRPr sz="1800">
              <a:solidFill>
                <a:schemeClr val="dk2"/>
              </a:solidFill>
            </a:endParaRPr>
          </a:p>
        </p:txBody>
      </p:sp>
      <p:sp>
        <p:nvSpPr>
          <p:cNvPr id="71" name="Google Shape;7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77" name="Google Shape;77;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8" name="Google Shape;78;p16"/>
          <p:cNvPicPr preferRelativeResize="0"/>
          <p:nvPr/>
        </p:nvPicPr>
        <p:blipFill>
          <a:blip r:embed="rId3">
            <a:alphaModFix/>
          </a:blip>
          <a:stretch>
            <a:fillRect/>
          </a:stretch>
        </p:blipFill>
        <p:spPr>
          <a:xfrm>
            <a:off x="283700" y="348038"/>
            <a:ext cx="8576599" cy="4447425"/>
          </a:xfrm>
          <a:prstGeom prst="rect">
            <a:avLst/>
          </a:prstGeom>
          <a:noFill/>
          <a:ln>
            <a:noFill/>
          </a:ln>
        </p:spPr>
      </p:pic>
      <p:sp>
        <p:nvSpPr>
          <p:cNvPr id="79" name="Google Shape;79;p16"/>
          <p:cNvSpPr/>
          <p:nvPr/>
        </p:nvSpPr>
        <p:spPr>
          <a:xfrm>
            <a:off x="271650" y="339300"/>
            <a:ext cx="710100" cy="1296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 name="Google Shape;80;p16"/>
          <p:cNvSpPr/>
          <p:nvPr/>
        </p:nvSpPr>
        <p:spPr>
          <a:xfrm>
            <a:off x="271650" y="610050"/>
            <a:ext cx="946800" cy="1857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 name="Google Shape;81;p16"/>
          <p:cNvSpPr/>
          <p:nvPr/>
        </p:nvSpPr>
        <p:spPr>
          <a:xfrm>
            <a:off x="4803300" y="4189200"/>
            <a:ext cx="1228500" cy="3456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 name="Google Shape;82;p16"/>
          <p:cNvSpPr/>
          <p:nvPr/>
        </p:nvSpPr>
        <p:spPr>
          <a:xfrm>
            <a:off x="283700" y="4609775"/>
            <a:ext cx="630600" cy="1296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83" name="Google Shape;83;p16"/>
          <p:cNvCxnSpPr/>
          <p:nvPr/>
        </p:nvCxnSpPr>
        <p:spPr>
          <a:xfrm>
            <a:off x="78600" y="1888900"/>
            <a:ext cx="233100" cy="2400"/>
          </a:xfrm>
          <a:prstGeom prst="straightConnector1">
            <a:avLst/>
          </a:prstGeom>
          <a:noFill/>
          <a:ln w="9525" cap="flat" cmpd="sng">
            <a:solidFill>
              <a:srgbClr val="FF0000"/>
            </a:solidFill>
            <a:prstDash val="solid"/>
            <a:round/>
            <a:headEnd type="none" w="med" len="med"/>
            <a:tailEnd type="triangle" w="med" len="med"/>
          </a:ln>
        </p:spPr>
      </p:cxnSp>
      <p:cxnSp>
        <p:nvCxnSpPr>
          <p:cNvPr id="84" name="Google Shape;84;p16"/>
          <p:cNvCxnSpPr/>
          <p:nvPr/>
        </p:nvCxnSpPr>
        <p:spPr>
          <a:xfrm>
            <a:off x="78600" y="2498025"/>
            <a:ext cx="233100" cy="2400"/>
          </a:xfrm>
          <a:prstGeom prst="straightConnector1">
            <a:avLst/>
          </a:prstGeom>
          <a:noFill/>
          <a:ln w="9525" cap="flat" cmpd="sng">
            <a:solidFill>
              <a:srgbClr val="FF0000"/>
            </a:solidFill>
            <a:prstDash val="solid"/>
            <a:round/>
            <a:headEnd type="none" w="med" len="med"/>
            <a:tailEnd type="triangle" w="med" len="med"/>
          </a:ln>
        </p:spPr>
      </p:cxnSp>
      <p:cxnSp>
        <p:nvCxnSpPr>
          <p:cNvPr id="85" name="Google Shape;85;p16"/>
          <p:cNvCxnSpPr/>
          <p:nvPr/>
        </p:nvCxnSpPr>
        <p:spPr>
          <a:xfrm>
            <a:off x="2136000" y="1888900"/>
            <a:ext cx="233100" cy="2400"/>
          </a:xfrm>
          <a:prstGeom prst="straightConnector1">
            <a:avLst/>
          </a:prstGeom>
          <a:noFill/>
          <a:ln w="9525" cap="flat" cmpd="sng">
            <a:solidFill>
              <a:srgbClr val="FF0000"/>
            </a:solidFill>
            <a:prstDash val="solid"/>
            <a:round/>
            <a:headEnd type="none" w="med" len="med"/>
            <a:tailEnd type="triangle" w="med" len="med"/>
          </a:ln>
        </p:spPr>
      </p:cxnSp>
      <p:cxnSp>
        <p:nvCxnSpPr>
          <p:cNvPr id="86" name="Google Shape;86;p16"/>
          <p:cNvCxnSpPr/>
          <p:nvPr/>
        </p:nvCxnSpPr>
        <p:spPr>
          <a:xfrm>
            <a:off x="2123150" y="2498025"/>
            <a:ext cx="233100" cy="2400"/>
          </a:xfrm>
          <a:prstGeom prst="straightConnector1">
            <a:avLst/>
          </a:prstGeom>
          <a:noFill/>
          <a:ln w="9525" cap="flat" cmpd="sng">
            <a:solidFill>
              <a:srgbClr val="FF0000"/>
            </a:solidFill>
            <a:prstDash val="solid"/>
            <a:round/>
            <a:headEnd type="none" w="med" len="med"/>
            <a:tailEnd type="triangle" w="med" len="med"/>
          </a:ln>
        </p:spPr>
      </p:cxnSp>
      <p:cxnSp>
        <p:nvCxnSpPr>
          <p:cNvPr id="87" name="Google Shape;87;p16"/>
          <p:cNvCxnSpPr/>
          <p:nvPr/>
        </p:nvCxnSpPr>
        <p:spPr>
          <a:xfrm>
            <a:off x="4081400" y="1888900"/>
            <a:ext cx="233100" cy="2400"/>
          </a:xfrm>
          <a:prstGeom prst="straightConnector1">
            <a:avLst/>
          </a:prstGeom>
          <a:noFill/>
          <a:ln w="9525" cap="flat" cmpd="sng">
            <a:solidFill>
              <a:srgbClr val="FF0000"/>
            </a:solidFill>
            <a:prstDash val="solid"/>
            <a:round/>
            <a:headEnd type="none" w="med" len="med"/>
            <a:tailEnd type="triangle" w="med" len="med"/>
          </a:ln>
        </p:spPr>
      </p:cxnSp>
      <p:cxnSp>
        <p:nvCxnSpPr>
          <p:cNvPr id="88" name="Google Shape;88;p16"/>
          <p:cNvCxnSpPr/>
          <p:nvPr/>
        </p:nvCxnSpPr>
        <p:spPr>
          <a:xfrm>
            <a:off x="5138225" y="1873025"/>
            <a:ext cx="233100" cy="2400"/>
          </a:xfrm>
          <a:prstGeom prst="straightConnector1">
            <a:avLst/>
          </a:prstGeom>
          <a:noFill/>
          <a:ln w="9525" cap="flat" cmpd="sng">
            <a:solidFill>
              <a:srgbClr val="FF0000"/>
            </a:solidFill>
            <a:prstDash val="solid"/>
            <a:round/>
            <a:headEnd type="none" w="med" len="med"/>
            <a:tailEnd type="triangle" w="med" len="med"/>
          </a:ln>
        </p:spPr>
      </p:cxnSp>
      <p:cxnSp>
        <p:nvCxnSpPr>
          <p:cNvPr id="89" name="Google Shape;89;p16"/>
          <p:cNvCxnSpPr/>
          <p:nvPr/>
        </p:nvCxnSpPr>
        <p:spPr>
          <a:xfrm>
            <a:off x="5828475" y="1888900"/>
            <a:ext cx="233100" cy="2400"/>
          </a:xfrm>
          <a:prstGeom prst="straightConnector1">
            <a:avLst/>
          </a:prstGeom>
          <a:noFill/>
          <a:ln w="9525" cap="flat" cmpd="sng">
            <a:solidFill>
              <a:srgbClr val="FF0000"/>
            </a:solidFill>
            <a:prstDash val="solid"/>
            <a:round/>
            <a:headEnd type="none" w="med" len="med"/>
            <a:tailEnd type="triangle" w="med" len="med"/>
          </a:ln>
        </p:spPr>
      </p:cxnSp>
      <p:cxnSp>
        <p:nvCxnSpPr>
          <p:cNvPr id="90" name="Google Shape;90;p16"/>
          <p:cNvCxnSpPr/>
          <p:nvPr/>
        </p:nvCxnSpPr>
        <p:spPr>
          <a:xfrm>
            <a:off x="6674975" y="1888900"/>
            <a:ext cx="233100" cy="2400"/>
          </a:xfrm>
          <a:prstGeom prst="straightConnector1">
            <a:avLst/>
          </a:prstGeom>
          <a:noFill/>
          <a:ln w="9525" cap="flat" cmpd="sng">
            <a:solidFill>
              <a:srgbClr val="FF0000"/>
            </a:solidFill>
            <a:prstDash val="solid"/>
            <a:round/>
            <a:headEnd type="none" w="med" len="med"/>
            <a:tailEnd type="triangle" w="med" len="med"/>
          </a:ln>
        </p:spPr>
      </p:cxnSp>
      <p:cxnSp>
        <p:nvCxnSpPr>
          <p:cNvPr id="91" name="Google Shape;91;p16"/>
          <p:cNvCxnSpPr/>
          <p:nvPr/>
        </p:nvCxnSpPr>
        <p:spPr>
          <a:xfrm>
            <a:off x="6674975" y="3044875"/>
            <a:ext cx="233100" cy="2400"/>
          </a:xfrm>
          <a:prstGeom prst="straightConnector1">
            <a:avLst/>
          </a:prstGeom>
          <a:noFill/>
          <a:ln w="9525" cap="flat" cmpd="sng">
            <a:solidFill>
              <a:srgbClr val="FF0000"/>
            </a:solidFill>
            <a:prstDash val="solid"/>
            <a:round/>
            <a:headEnd type="none" w="med" len="med"/>
            <a:tailEnd type="triangle" w="med" len="med"/>
          </a:ln>
        </p:spPr>
      </p:cxnSp>
      <p:cxnSp>
        <p:nvCxnSpPr>
          <p:cNvPr id="92" name="Google Shape;92;p16"/>
          <p:cNvCxnSpPr/>
          <p:nvPr/>
        </p:nvCxnSpPr>
        <p:spPr>
          <a:xfrm>
            <a:off x="5093650" y="3044875"/>
            <a:ext cx="233100" cy="2400"/>
          </a:xfrm>
          <a:prstGeom prst="straightConnector1">
            <a:avLst/>
          </a:prstGeom>
          <a:noFill/>
          <a:ln w="9525" cap="flat" cmpd="sng">
            <a:solidFill>
              <a:srgbClr val="FF0000"/>
            </a:solidFill>
            <a:prstDash val="solid"/>
            <a:round/>
            <a:headEnd type="none" w="med" len="med"/>
            <a:tailEnd type="triangle" w="med" len="med"/>
          </a:ln>
        </p:spPr>
      </p:cxnSp>
      <p:cxnSp>
        <p:nvCxnSpPr>
          <p:cNvPr id="93" name="Google Shape;93;p16"/>
          <p:cNvCxnSpPr/>
          <p:nvPr/>
        </p:nvCxnSpPr>
        <p:spPr>
          <a:xfrm>
            <a:off x="78600" y="3044875"/>
            <a:ext cx="233100" cy="2400"/>
          </a:xfrm>
          <a:prstGeom prst="straightConnector1">
            <a:avLst/>
          </a:prstGeom>
          <a:noFill/>
          <a:ln w="9525" cap="flat" cmpd="sng">
            <a:solidFill>
              <a:srgbClr val="FF0000"/>
            </a:solidFill>
            <a:prstDash val="solid"/>
            <a:round/>
            <a:headEnd type="none" w="med" len="med"/>
            <a:tailEnd type="triangle" w="med" len="med"/>
          </a:ln>
        </p:spPr>
      </p:cxnSp>
      <p:cxnSp>
        <p:nvCxnSpPr>
          <p:cNvPr id="94" name="Google Shape;94;p16"/>
          <p:cNvCxnSpPr/>
          <p:nvPr/>
        </p:nvCxnSpPr>
        <p:spPr>
          <a:xfrm>
            <a:off x="3740400" y="3510950"/>
            <a:ext cx="233100" cy="2400"/>
          </a:xfrm>
          <a:prstGeom prst="straightConnector1">
            <a:avLst/>
          </a:prstGeom>
          <a:noFill/>
          <a:ln w="9525" cap="flat" cmpd="sng">
            <a:solidFill>
              <a:srgbClr val="FF0000"/>
            </a:solidFill>
            <a:prstDash val="solid"/>
            <a:round/>
            <a:headEnd type="none" w="med" len="med"/>
            <a:tailEnd type="triangle" w="med" len="med"/>
          </a:ln>
        </p:spPr>
      </p:cxnSp>
      <p:cxnSp>
        <p:nvCxnSpPr>
          <p:cNvPr id="95" name="Google Shape;95;p16"/>
          <p:cNvCxnSpPr/>
          <p:nvPr/>
        </p:nvCxnSpPr>
        <p:spPr>
          <a:xfrm>
            <a:off x="3740400" y="3849800"/>
            <a:ext cx="233100" cy="2400"/>
          </a:xfrm>
          <a:prstGeom prst="straightConnector1">
            <a:avLst/>
          </a:prstGeom>
          <a:noFill/>
          <a:ln w="9525" cap="flat" cmpd="sng">
            <a:solidFill>
              <a:srgbClr val="FF0000"/>
            </a:solidFill>
            <a:prstDash val="solid"/>
            <a:round/>
            <a:headEnd type="none" w="med" len="med"/>
            <a:tailEnd type="triangle" w="med" len="med"/>
          </a:ln>
        </p:spPr>
      </p:cxnSp>
      <p:cxnSp>
        <p:nvCxnSpPr>
          <p:cNvPr id="96" name="Google Shape;96;p16"/>
          <p:cNvCxnSpPr/>
          <p:nvPr/>
        </p:nvCxnSpPr>
        <p:spPr>
          <a:xfrm>
            <a:off x="78600" y="3510950"/>
            <a:ext cx="233100" cy="2400"/>
          </a:xfrm>
          <a:prstGeom prst="straightConnector1">
            <a:avLst/>
          </a:prstGeom>
          <a:noFill/>
          <a:ln w="9525" cap="flat" cmpd="sng">
            <a:solidFill>
              <a:srgbClr val="FF0000"/>
            </a:solidFill>
            <a:prstDash val="solid"/>
            <a:round/>
            <a:headEnd type="none" w="med" len="med"/>
            <a:tailEnd type="triangle" w="med" len="med"/>
          </a:ln>
        </p:spPr>
      </p:cxnSp>
      <p:cxnSp>
        <p:nvCxnSpPr>
          <p:cNvPr id="97" name="Google Shape;97;p16"/>
          <p:cNvCxnSpPr/>
          <p:nvPr/>
        </p:nvCxnSpPr>
        <p:spPr>
          <a:xfrm>
            <a:off x="78600" y="4200850"/>
            <a:ext cx="233100" cy="2400"/>
          </a:xfrm>
          <a:prstGeom prst="straightConnector1">
            <a:avLst/>
          </a:prstGeom>
          <a:noFill/>
          <a:ln w="9525" cap="flat" cmpd="sng">
            <a:solidFill>
              <a:srgbClr val="FF0000"/>
            </a:solidFill>
            <a:prstDash val="solid"/>
            <a:round/>
            <a:headEnd type="none" w="med" len="med"/>
            <a:tailEnd type="triangle" w="med" len="med"/>
          </a:ln>
        </p:spPr>
      </p:cxnSp>
      <p:sp>
        <p:nvSpPr>
          <p:cNvPr id="98" name="Google Shape;9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Not all labeling is created equal</a:t>
            </a:r>
            <a:endParaRPr/>
          </a:p>
        </p:txBody>
      </p:sp>
      <p:sp>
        <p:nvSpPr>
          <p:cNvPr id="104" name="Google Shape;104;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Using the &lt;title&gt; tag on html can be useful but it is not a good way to label a website. </a:t>
            </a:r>
            <a:endParaRPr/>
          </a:p>
          <a:p>
            <a:pPr marL="457200" lvl="0" indent="-342900" algn="l" rtl="0">
              <a:spcBef>
                <a:spcPts val="0"/>
              </a:spcBef>
              <a:spcAft>
                <a:spcPts val="0"/>
              </a:spcAft>
              <a:buSzPts val="1800"/>
              <a:buChar char="-"/>
            </a:pPr>
            <a:r>
              <a:rPr lang="en"/>
              <a:t>I don't even have that many tabs open yet all of their have titles cropped less than half way through.</a:t>
            </a:r>
            <a:endParaRPr/>
          </a:p>
        </p:txBody>
      </p:sp>
      <p:pic>
        <p:nvPicPr>
          <p:cNvPr id="105" name="Google Shape;105;p17"/>
          <p:cNvPicPr preferRelativeResize="0"/>
          <p:nvPr/>
        </p:nvPicPr>
        <p:blipFill>
          <a:blip r:embed="rId3">
            <a:alphaModFix/>
          </a:blip>
          <a:stretch>
            <a:fillRect/>
          </a:stretch>
        </p:blipFill>
        <p:spPr>
          <a:xfrm>
            <a:off x="311700" y="2993640"/>
            <a:ext cx="8520602" cy="748860"/>
          </a:xfrm>
          <a:prstGeom prst="rect">
            <a:avLst/>
          </a:prstGeom>
          <a:noFill/>
          <a:ln>
            <a:noFill/>
          </a:ln>
        </p:spPr>
      </p:pic>
      <p:sp>
        <p:nvSpPr>
          <p:cNvPr id="106" name="Google Shape;10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12" name="Google Shape;112;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3" name="Google Shape;113;p18"/>
          <p:cNvPicPr preferRelativeResize="0"/>
          <p:nvPr/>
        </p:nvPicPr>
        <p:blipFill rotWithShape="1">
          <a:blip r:embed="rId3">
            <a:alphaModFix/>
          </a:blip>
          <a:srcRect r="22916"/>
          <a:stretch/>
        </p:blipFill>
        <p:spPr>
          <a:xfrm>
            <a:off x="0" y="0"/>
            <a:ext cx="9144003" cy="5143500"/>
          </a:xfrm>
          <a:prstGeom prst="rect">
            <a:avLst/>
          </a:prstGeom>
          <a:noFill/>
          <a:ln>
            <a:noFill/>
          </a:ln>
        </p:spPr>
      </p:pic>
      <p:pic>
        <p:nvPicPr>
          <p:cNvPr id="114" name="Google Shape;114;p18"/>
          <p:cNvPicPr preferRelativeResize="0"/>
          <p:nvPr/>
        </p:nvPicPr>
        <p:blipFill rotWithShape="1">
          <a:blip r:embed="rId3">
            <a:alphaModFix/>
          </a:blip>
          <a:srcRect r="22916"/>
          <a:stretch/>
        </p:blipFill>
        <p:spPr>
          <a:xfrm>
            <a:off x="266250" y="3586900"/>
            <a:ext cx="1181998" cy="619675"/>
          </a:xfrm>
          <a:prstGeom prst="rect">
            <a:avLst/>
          </a:prstGeom>
          <a:noFill/>
          <a:ln>
            <a:noFill/>
          </a:ln>
        </p:spPr>
      </p:pic>
      <p:sp>
        <p:nvSpPr>
          <p:cNvPr id="115" name="Google Shape;115;p18"/>
          <p:cNvSpPr/>
          <p:nvPr/>
        </p:nvSpPr>
        <p:spPr>
          <a:xfrm>
            <a:off x="360250" y="38550"/>
            <a:ext cx="1582500" cy="181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6" name="Google Shape;116;p18"/>
          <p:cNvSpPr/>
          <p:nvPr/>
        </p:nvSpPr>
        <p:spPr>
          <a:xfrm>
            <a:off x="30388" y="58244"/>
            <a:ext cx="273900" cy="324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7" name="Google Shape;117;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Multiple of the same label</a:t>
            </a:r>
            <a:endParaRPr/>
          </a:p>
        </p:txBody>
      </p:sp>
      <p:sp>
        <p:nvSpPr>
          <p:cNvPr id="123" name="Google Shape;123;p19"/>
          <p:cNvSpPr txBox="1">
            <a:spLocks noGrp="1"/>
          </p:cNvSpPr>
          <p:nvPr>
            <p:ph type="body" idx="1"/>
          </p:nvPr>
        </p:nvSpPr>
        <p:spPr>
          <a:xfrm>
            <a:off x="311700" y="1152475"/>
            <a:ext cx="8520600" cy="4137000"/>
          </a:xfrm>
          <a:prstGeom prst="rect">
            <a:avLst/>
          </a:prstGeom>
        </p:spPr>
        <p:txBody>
          <a:bodyPr spcFirstLastPara="1" wrap="square" lIns="91425" tIns="91425" rIns="91425" bIns="91425" anchor="t" anchorCtr="0">
            <a:normAutofit fontScale="77500" lnSpcReduction="20000"/>
          </a:bodyPr>
          <a:lstStyle/>
          <a:p>
            <a:pPr marL="457200" lvl="0" indent="-350673" algn="l" rtl="0">
              <a:spcBef>
                <a:spcPts val="0"/>
              </a:spcBef>
              <a:spcAft>
                <a:spcPts val="0"/>
              </a:spcAft>
              <a:buSzPct val="100000"/>
              <a:buChar char="-"/>
            </a:pPr>
            <a:r>
              <a:rPr lang="en" sz="2480"/>
              <a:t>Having multiple pages with the same label can lead to bad communication and overall confusion.</a:t>
            </a:r>
            <a:endParaRPr sz="2480"/>
          </a:p>
          <a:p>
            <a:pPr marL="457200" lvl="0" indent="-350673" algn="l" rtl="0">
              <a:spcBef>
                <a:spcPts val="0"/>
              </a:spcBef>
              <a:spcAft>
                <a:spcPts val="0"/>
              </a:spcAft>
              <a:buSzPct val="100000"/>
              <a:buChar char="-"/>
            </a:pPr>
            <a:r>
              <a:rPr lang="en" sz="2480"/>
              <a:t>Imagine explaining how to perform a task on a page only to find out the person you </a:t>
            </a:r>
            <a:br>
              <a:rPr lang="en" sz="2480"/>
            </a:br>
            <a:r>
              <a:rPr lang="en" sz="2480"/>
              <a:t>were working</a:t>
            </a:r>
            <a:br>
              <a:rPr lang="en" sz="2480"/>
            </a:br>
            <a:r>
              <a:rPr lang="en" sz="2480"/>
              <a:t>with was on</a:t>
            </a:r>
            <a:br>
              <a:rPr lang="en" sz="2480"/>
            </a:br>
            <a:r>
              <a:rPr lang="en" sz="2480"/>
              <a:t>a completely</a:t>
            </a:r>
            <a:br>
              <a:rPr lang="en" sz="2480"/>
            </a:br>
            <a:r>
              <a:rPr lang="en" sz="2480"/>
              <a:t>different </a:t>
            </a:r>
            <a:br>
              <a:rPr lang="en" sz="2480"/>
            </a:br>
            <a:r>
              <a:rPr lang="en" sz="2480"/>
              <a:t>page with </a:t>
            </a:r>
            <a:br>
              <a:rPr lang="en" sz="2480"/>
            </a:br>
            <a:r>
              <a:rPr lang="en" sz="2480"/>
              <a:t>The same </a:t>
            </a:r>
            <a:br>
              <a:rPr lang="en" sz="2480"/>
            </a:br>
            <a:r>
              <a:rPr lang="en" sz="2480"/>
              <a:t>label </a:t>
            </a:r>
            <a:endParaRPr sz="2480"/>
          </a:p>
          <a:p>
            <a:pPr marL="0" lvl="0" indent="0" algn="l" rtl="0">
              <a:spcBef>
                <a:spcPts val="1200"/>
              </a:spcBef>
              <a:spcAft>
                <a:spcPts val="1200"/>
              </a:spcAft>
              <a:buNone/>
            </a:pPr>
            <a:r>
              <a:rPr lang="en"/>
              <a:t>(also here is an </a:t>
            </a:r>
            <a:br>
              <a:rPr lang="en"/>
            </a:br>
            <a:r>
              <a:rPr lang="en"/>
              <a:t>Example of bad white</a:t>
            </a:r>
            <a:br>
              <a:rPr lang="en"/>
            </a:br>
            <a:r>
              <a:rPr lang="en"/>
              <a:t>Space usage)</a:t>
            </a:r>
            <a:endParaRPr/>
          </a:p>
        </p:txBody>
      </p:sp>
      <p:pic>
        <p:nvPicPr>
          <p:cNvPr id="124" name="Google Shape;124;p19"/>
          <p:cNvPicPr preferRelativeResize="0"/>
          <p:nvPr/>
        </p:nvPicPr>
        <p:blipFill rotWithShape="1">
          <a:blip r:embed="rId3">
            <a:alphaModFix/>
          </a:blip>
          <a:srcRect b="24919"/>
          <a:stretch/>
        </p:blipFill>
        <p:spPr>
          <a:xfrm>
            <a:off x="2604850" y="2181975"/>
            <a:ext cx="6018699" cy="2885851"/>
          </a:xfrm>
          <a:prstGeom prst="rect">
            <a:avLst/>
          </a:prstGeom>
          <a:noFill/>
          <a:ln w="9525" cap="flat" cmpd="sng">
            <a:solidFill>
              <a:schemeClr val="dk2"/>
            </a:solidFill>
            <a:prstDash val="solid"/>
            <a:round/>
            <a:headEnd type="none" w="sm" len="sm"/>
            <a:tailEnd type="none" w="sm" len="sm"/>
          </a:ln>
        </p:spPr>
      </p:pic>
      <p:sp>
        <p:nvSpPr>
          <p:cNvPr id="125" name="Google Shape;12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Names not matching the button which opened them</a:t>
            </a:r>
            <a:endParaRPr/>
          </a:p>
        </p:txBody>
      </p:sp>
      <p:sp>
        <p:nvSpPr>
          <p:cNvPr id="131" name="Google Shape;131;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If a button opens a new window, the window’s title should match the button pressed to open it, if not exactly than at least very closely.</a:t>
            </a:r>
            <a:br>
              <a:rPr lang="en"/>
            </a:br>
            <a:endParaRPr/>
          </a:p>
          <a:p>
            <a:pPr marL="457200" lvl="0" indent="-342900" algn="l" rtl="0">
              <a:spcBef>
                <a:spcPts val="0"/>
              </a:spcBef>
              <a:spcAft>
                <a:spcPts val="0"/>
              </a:spcAft>
              <a:buSzPts val="1800"/>
              <a:buChar char="-"/>
            </a:pPr>
            <a:r>
              <a:rPr lang="en"/>
              <a:t>This is somewhat a common sense problem, pressing a button should open the thing the button says it should but often there are weird complications because this is a fairly low priority fix</a:t>
            </a:r>
            <a:endParaRPr/>
          </a:p>
        </p:txBody>
      </p:sp>
      <p:sp>
        <p:nvSpPr>
          <p:cNvPr id="132" name="Google Shape;132;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38" name="Google Shape;138;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br>
              <a:rPr lang="en"/>
            </a:br>
            <a:br>
              <a:rPr lang="en"/>
            </a:br>
            <a:br>
              <a:rPr lang="en"/>
            </a:br>
            <a:br>
              <a:rPr lang="en"/>
            </a:br>
            <a:br>
              <a:rPr lang="en"/>
            </a:br>
            <a:br>
              <a:rPr lang="en"/>
            </a:br>
            <a:br>
              <a:rPr lang="en"/>
            </a:br>
            <a:br>
              <a:rPr lang="en"/>
            </a:br>
            <a:r>
              <a:rPr lang="en"/>
              <a:t>THIS NOT GOOD</a:t>
            </a:r>
            <a:endParaRPr/>
          </a:p>
        </p:txBody>
      </p:sp>
      <p:pic>
        <p:nvPicPr>
          <p:cNvPr id="139" name="Google Shape;139;p21"/>
          <p:cNvPicPr preferRelativeResize="0"/>
          <p:nvPr/>
        </p:nvPicPr>
        <p:blipFill>
          <a:blip r:embed="rId3">
            <a:alphaModFix/>
          </a:blip>
          <a:stretch>
            <a:fillRect/>
          </a:stretch>
        </p:blipFill>
        <p:spPr>
          <a:xfrm>
            <a:off x="104374" y="91360"/>
            <a:ext cx="5547751" cy="2957162"/>
          </a:xfrm>
          <a:prstGeom prst="rect">
            <a:avLst/>
          </a:prstGeom>
          <a:noFill/>
          <a:ln w="9525" cap="flat" cmpd="sng">
            <a:solidFill>
              <a:schemeClr val="dk2"/>
            </a:solidFill>
            <a:prstDash val="solid"/>
            <a:round/>
            <a:headEnd type="none" w="sm" len="sm"/>
            <a:tailEnd type="none" w="sm" len="sm"/>
          </a:ln>
        </p:spPr>
      </p:pic>
      <p:pic>
        <p:nvPicPr>
          <p:cNvPr id="140" name="Google Shape;140;p21"/>
          <p:cNvPicPr preferRelativeResize="0"/>
          <p:nvPr/>
        </p:nvPicPr>
        <p:blipFill>
          <a:blip r:embed="rId4">
            <a:alphaModFix/>
          </a:blip>
          <a:stretch>
            <a:fillRect/>
          </a:stretch>
        </p:blipFill>
        <p:spPr>
          <a:xfrm>
            <a:off x="3426641" y="1663204"/>
            <a:ext cx="5547759" cy="3334449"/>
          </a:xfrm>
          <a:prstGeom prst="rect">
            <a:avLst/>
          </a:prstGeom>
          <a:noFill/>
          <a:ln w="9525" cap="flat" cmpd="sng">
            <a:solidFill>
              <a:schemeClr val="dk2"/>
            </a:solidFill>
            <a:prstDash val="solid"/>
            <a:round/>
            <a:headEnd type="none" w="sm" len="sm"/>
            <a:tailEnd type="none" w="sm" len="sm"/>
          </a:ln>
        </p:spPr>
      </p:pic>
      <p:cxnSp>
        <p:nvCxnSpPr>
          <p:cNvPr id="141" name="Google Shape;141;p21"/>
          <p:cNvCxnSpPr/>
          <p:nvPr/>
        </p:nvCxnSpPr>
        <p:spPr>
          <a:xfrm rot="-5400000" flipH="1">
            <a:off x="5254450" y="690175"/>
            <a:ext cx="456600" cy="130500"/>
          </a:xfrm>
          <a:prstGeom prst="bentConnector3">
            <a:avLst>
              <a:gd name="adj1" fmla="val -1095"/>
            </a:avLst>
          </a:prstGeom>
          <a:noFill/>
          <a:ln w="28575" cap="flat" cmpd="sng">
            <a:solidFill>
              <a:srgbClr val="FF0000"/>
            </a:solidFill>
            <a:prstDash val="solid"/>
            <a:round/>
            <a:headEnd type="none" w="med" len="med"/>
            <a:tailEnd type="none" w="med" len="med"/>
          </a:ln>
        </p:spPr>
      </p:cxnSp>
      <p:cxnSp>
        <p:nvCxnSpPr>
          <p:cNvPr id="142" name="Google Shape;142;p21"/>
          <p:cNvCxnSpPr/>
          <p:nvPr/>
        </p:nvCxnSpPr>
        <p:spPr>
          <a:xfrm rot="5400000">
            <a:off x="5252200" y="855550"/>
            <a:ext cx="470700" cy="120900"/>
          </a:xfrm>
          <a:prstGeom prst="bentConnector3">
            <a:avLst>
              <a:gd name="adj1" fmla="val 100738"/>
            </a:avLst>
          </a:prstGeom>
          <a:noFill/>
          <a:ln w="28575" cap="flat" cmpd="sng">
            <a:solidFill>
              <a:srgbClr val="FF0000"/>
            </a:solidFill>
            <a:prstDash val="solid"/>
            <a:round/>
            <a:headEnd type="none" w="med" len="med"/>
            <a:tailEnd type="none" w="med" len="med"/>
          </a:ln>
        </p:spPr>
      </p:cxnSp>
      <p:cxnSp>
        <p:nvCxnSpPr>
          <p:cNvPr id="143" name="Google Shape;143;p21"/>
          <p:cNvCxnSpPr/>
          <p:nvPr/>
        </p:nvCxnSpPr>
        <p:spPr>
          <a:xfrm rot="-5400000" flipH="1">
            <a:off x="5475286" y="912904"/>
            <a:ext cx="832800" cy="667800"/>
          </a:xfrm>
          <a:prstGeom prst="bentConnector3">
            <a:avLst>
              <a:gd name="adj1" fmla="val 1017"/>
            </a:avLst>
          </a:prstGeom>
          <a:noFill/>
          <a:ln w="28575" cap="flat" cmpd="sng">
            <a:solidFill>
              <a:srgbClr val="FF0000"/>
            </a:solidFill>
            <a:prstDash val="solid"/>
            <a:round/>
            <a:headEnd type="none" w="med" len="med"/>
            <a:tailEnd type="triangle" w="med" len="med"/>
          </a:ln>
        </p:spPr>
      </p:cxnSp>
      <p:sp>
        <p:nvSpPr>
          <p:cNvPr id="144" name="Google Shape;14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1441</Words>
  <Application>Microsoft Macintosh PowerPoint</Application>
  <PresentationFormat>On-screen Show (16:9)</PresentationFormat>
  <Paragraphs>119</Paragraphs>
  <Slides>26</Slides>
  <Notes>26</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26</vt:i4>
      </vt:variant>
    </vt:vector>
  </HeadingPairs>
  <TitlesOfParts>
    <vt:vector size="28" baseType="lpstr">
      <vt:lpstr>Arial</vt:lpstr>
      <vt:lpstr>Simple Light</vt:lpstr>
      <vt:lpstr>PowerPoint Presentation</vt:lpstr>
      <vt:lpstr>Navigation Bloopers</vt:lpstr>
      <vt:lpstr>Not Showing Users Where They Are</vt:lpstr>
      <vt:lpstr>PowerPoint Presentation</vt:lpstr>
      <vt:lpstr>Not all labeling is created equal</vt:lpstr>
      <vt:lpstr>PowerPoint Presentation</vt:lpstr>
      <vt:lpstr>Multiple of the same label</vt:lpstr>
      <vt:lpstr>Names not matching the button which opened them</vt:lpstr>
      <vt:lpstr>PowerPoint Presentation</vt:lpstr>
      <vt:lpstr>Leading Users Astray and Not Showing the Way</vt:lpstr>
      <vt:lpstr>Blooper 16: Distracting off-path buttons and links</vt:lpstr>
      <vt:lpstr>PowerPoint Presentation</vt:lpstr>
      <vt:lpstr>PowerPoint Presentation</vt:lpstr>
      <vt:lpstr>PowerPoint Presentation</vt:lpstr>
      <vt:lpstr>Blooper 16: Fixing it</vt:lpstr>
      <vt:lpstr>Blooper 17: Self-links</vt:lpstr>
      <vt:lpstr>Disguised Self-Links</vt:lpstr>
      <vt:lpstr>Fixing Blooper 17</vt:lpstr>
      <vt:lpstr>Blooper 18: Too many levels of dialog boxes</vt:lpstr>
      <vt:lpstr>Dialog Boxes Specifically (and exceptions)</vt:lpstr>
      <vt:lpstr>Fixing Blooper 18</vt:lpstr>
      <vt:lpstr>Poor Search Engines</vt:lpstr>
      <vt:lpstr>Competing Search Boxes </vt:lpstr>
      <vt:lpstr>Avoiding Blooper 19- Clear Search Boxes </vt:lpstr>
      <vt:lpstr>Blooper 20 &amp; 21: Browsing and Noisy Results</vt:lpstr>
      <vt:lpstr>Examples from the previous slides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Drew Guarnera (he/him/his)</cp:lastModifiedBy>
  <cp:revision>1</cp:revision>
  <dcterms:modified xsi:type="dcterms:W3CDTF">2025-04-08T14:55:40Z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86e8d42-b9a6-4554-b0cc-98af32c6b0e9_Enabled">
    <vt:lpwstr>true</vt:lpwstr>
  </property>
  <property fmtid="{D5CDD505-2E9C-101B-9397-08002B2CF9AE}" pid="3" name="MSIP_Label_b86e8d42-b9a6-4554-b0cc-98af32c6b0e9_SetDate">
    <vt:lpwstr>2025-04-08T14:55:40Z</vt:lpwstr>
  </property>
  <property fmtid="{D5CDD505-2E9C-101B-9397-08002B2CF9AE}" pid="4" name="MSIP_Label_b86e8d42-b9a6-4554-b0cc-98af32c6b0e9_Method">
    <vt:lpwstr>Standard</vt:lpwstr>
  </property>
  <property fmtid="{D5CDD505-2E9C-101B-9397-08002B2CF9AE}" pid="5" name="MSIP_Label_b86e8d42-b9a6-4554-b0cc-98af32c6b0e9_Name">
    <vt:lpwstr>defa4170-0d19-0005-0004-bc88714345d2</vt:lpwstr>
  </property>
  <property fmtid="{D5CDD505-2E9C-101B-9397-08002B2CF9AE}" pid="6" name="MSIP_Label_b86e8d42-b9a6-4554-b0cc-98af32c6b0e9_SiteId">
    <vt:lpwstr>9ef017d9-7f05-4225-9838-f92cff57b7ab</vt:lpwstr>
  </property>
  <property fmtid="{D5CDD505-2E9C-101B-9397-08002B2CF9AE}" pid="7" name="MSIP_Label_b86e8d42-b9a6-4554-b0cc-98af32c6b0e9_ActionId">
    <vt:lpwstr>85136c91-d2dc-4f71-a73a-1365f61b4a19</vt:lpwstr>
  </property>
  <property fmtid="{D5CDD505-2E9C-101B-9397-08002B2CF9AE}" pid="8" name="MSIP_Label_b86e8d42-b9a6-4554-b0cc-98af32c6b0e9_ContentBits">
    <vt:lpwstr>0</vt:lpwstr>
  </property>
  <property fmtid="{D5CDD505-2E9C-101B-9397-08002B2CF9AE}" pid="9" name="MSIP_Label_b86e8d42-b9a6-4554-b0cc-98af32c6b0e9_Tag">
    <vt:lpwstr>50, 3, 0, 1</vt:lpwstr>
  </property>
</Properties>
</file>