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ac13c6802_6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4ac13c6802_6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ac13c680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4ac13c680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a826eb68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a826eb68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ac13c680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4ac13c680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a826eb68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4a826eb68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4ac13c6802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4ac13c6802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af88c7945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af88c7945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af88c7945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af88c7945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ac13c6802_6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ac13c6802_6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ac13c6802_6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4ac13c6802_6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ac13c6802_6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4ac13c6802_6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ac13c6802_6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4ac13c6802_6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ac13c6802_6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4ac13c6802_6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DWTMIM Chapters 9-10 (Jeff Johnson)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RM, Grace, Jungho</a:t>
            </a:r>
            <a:endParaRPr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P</a:t>
            </a:r>
            <a:r>
              <a:rPr lang="ko"/>
              <a:t>erforming Novel Actions is Hard </a:t>
            </a:r>
            <a:endParaRPr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Most real-world tasks have a mixture of automatic and controlled components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System 2 is used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Application to UI design: design interactive systems to use system 1 as fast as possible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descr="Free picture: table tennis, spot, ball, equipment, competition, sport"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7675" y="2412150"/>
            <a:ext cx="3575598" cy="23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Problem Solving and Calculation are Hard</a:t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00" y="1148700"/>
            <a:ext cx="8520600" cy="39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All happens in the cortex, where </a:t>
            </a:r>
            <a:r>
              <a:rPr lang="ko"/>
              <a:t>conscious reasoning take place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System 2 is used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Requires more cost compared to learning from </a:t>
            </a:r>
            <a:r>
              <a:rPr lang="ko"/>
              <a:t>experience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focused attention, constant conscious monitoring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Executes relatively slow and serially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Limit on short term memory - multiple chunks of information required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descr="The 49th Annual Joint Culinary Training Exercise at Fort Gregg ..."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774" y="3146925"/>
            <a:ext cx="2786675" cy="185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8950" y="3260900"/>
            <a:ext cx="2259815" cy="140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ko"/>
              <a:t>Problem Solving and Calculation are Hard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External aids are used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Invention of calculators and computers</a:t>
            </a:r>
            <a:endParaRPr/>
          </a:p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1480" y="2485075"/>
            <a:ext cx="2455674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999" y="1776675"/>
            <a:ext cx="3898625" cy="64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1219" y="2485075"/>
            <a:ext cx="3232076" cy="2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Implications for User-Interface Design</a:t>
            </a:r>
            <a:endParaRPr/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People have their own goals of using the program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UI designers should respect this and help people focus attention on their goal.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6750" y="1983650"/>
            <a:ext cx="2213675" cy="30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8525" y="1868200"/>
            <a:ext cx="2261025" cy="31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Design Rules</a:t>
            </a:r>
            <a:endParaRPr/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Prominently indicate system status and users’ progress toward their goal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Guide users toward their goals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Tell users explicitly and exactly what they need to know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Don’t make users diagnose system problems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Minimize the number and complexity of settings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Let people use perception rather than calculation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Make the system familiar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Let the computer do the math</a:t>
            </a:r>
            <a:endParaRPr/>
          </a:p>
        </p:txBody>
      </p:sp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Recognition is Easy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7198800" cy="34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ko" sz="1100"/>
              <a:t>Neural Patterns:</a:t>
            </a:r>
            <a:r>
              <a:rPr lang="ko" sz="1100"/>
              <a:t> Memories are represented by patterns of neural activity that can be reactivated.</a:t>
            </a:r>
            <a:br>
              <a:rPr lang="ko" sz="1100"/>
            </a:b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ko" sz="1100"/>
              <a:t>Perceptual Input:</a:t>
            </a:r>
            <a:r>
              <a:rPr lang="ko" sz="1100"/>
              <a:t> Recognition occurs when incoming sensory information closely matches a stored neural pattern.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ko" sz="1100"/>
              <a:t>Examples</a:t>
            </a:r>
            <a:endParaRPr b="1" sz="1100"/>
          </a:p>
          <a:p>
            <a:pPr indent="-293211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b="1" lang="ko" sz="1100"/>
              <a:t>Facial Recognition:</a:t>
            </a:r>
            <a:br>
              <a:rPr b="1" lang="ko" sz="1100"/>
            </a:br>
            <a:endParaRPr b="1" sz="1100"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ko" sz="1100"/>
              <a:t>Humans recognize faces in a fraction of a second.</a:t>
            </a:r>
            <a:br>
              <a:rPr lang="ko" sz="1100"/>
            </a:br>
            <a:endParaRPr sz="1100"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ko" sz="1100"/>
              <a:t>The brain reactivates the neural pattern from a previous encounter without “searching” memory.</a:t>
            </a:r>
            <a:br>
              <a:rPr lang="ko" sz="1100"/>
            </a:br>
            <a:endParaRPr sz="1100"/>
          </a:p>
          <a:p>
            <a:pPr indent="-293211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b="1" lang="ko" sz="1100"/>
              <a:t>Everyday Recognition:</a:t>
            </a:r>
            <a:br>
              <a:rPr b="1" lang="ko" sz="1100"/>
            </a:br>
            <a:endParaRPr b="1" sz="1100"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ko" sz="1100"/>
              <a:t>Recognizing familiar objects, maps of US, all of which depend on repeated exposure and context.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1100"/>
              <a:t>Recognition is Fast 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64" name="Google Shape;64;p14" title="Shaq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3525" y="172600"/>
            <a:ext cx="2048776" cy="13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 title="122881056-california-physical-map-vinatge-colors-blank-map-detailed-relief-map-of-california-state-vector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3600" y="2239225"/>
            <a:ext cx="1740400" cy="281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Recall is HARD 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69693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</a:pPr>
            <a:r>
              <a:rPr b="1" lang="ko" sz="1000">
                <a:solidFill>
                  <a:srgbClr val="666666"/>
                </a:solidFill>
              </a:rPr>
              <a:t>Recall</a:t>
            </a:r>
            <a:endParaRPr b="1" sz="1000">
              <a:solidFill>
                <a:srgbClr val="666666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666666"/>
                </a:solidFill>
              </a:rPr>
              <a:t>The process of reactivating a memory without direct perceptual support.</a:t>
            </a:r>
            <a:br>
              <a:rPr lang="ko" sz="1000">
                <a:solidFill>
                  <a:srgbClr val="666666"/>
                </a:solidFill>
              </a:rPr>
            </a:br>
            <a:endParaRPr sz="1000">
              <a:solidFill>
                <a:srgbClr val="666666"/>
              </a:solidFill>
            </a:endParaRPr>
          </a:p>
          <a:p>
            <a:pPr indent="-292100" lvl="0" marL="457200" rtl="0" algn="l"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</a:pPr>
            <a:r>
              <a:rPr b="1" lang="ko" sz="1000">
                <a:solidFill>
                  <a:srgbClr val="666666"/>
                </a:solidFill>
              </a:rPr>
              <a:t>Why It’s Hard:</a:t>
            </a:r>
            <a:br>
              <a:rPr b="1" lang="ko" sz="1000">
                <a:solidFill>
                  <a:srgbClr val="666666"/>
                </a:solidFill>
              </a:rPr>
            </a:br>
            <a:endParaRPr b="1" sz="1000">
              <a:solidFill>
                <a:srgbClr val="666666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○"/>
            </a:pPr>
            <a:r>
              <a:rPr lang="ko" sz="1000">
                <a:solidFill>
                  <a:srgbClr val="666666"/>
                </a:solidFill>
              </a:rPr>
              <a:t>Without cues, the brain must “search” for the correct neural pattern, often leading to partial or incorrect recall.</a:t>
            </a:r>
            <a:br>
              <a:rPr lang="ko" sz="1000">
                <a:solidFill>
                  <a:srgbClr val="666666"/>
                </a:solidFill>
              </a:rPr>
            </a:b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000">
                <a:solidFill>
                  <a:srgbClr val="666666"/>
                </a:solidFill>
              </a:rPr>
              <a:t>Examples</a:t>
            </a:r>
            <a:endParaRPr b="1" sz="1000">
              <a:solidFill>
                <a:srgbClr val="666666"/>
              </a:solidFill>
            </a:endParaRPr>
          </a:p>
          <a:p>
            <a:pPr indent="-292100" lvl="0" marL="457200" rtl="0" algn="l"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</a:pPr>
            <a:r>
              <a:rPr b="1" lang="ko" sz="1000">
                <a:solidFill>
                  <a:srgbClr val="666666"/>
                </a:solidFill>
              </a:rPr>
              <a:t>Everyday Memory Struggles:</a:t>
            </a:r>
            <a:br>
              <a:rPr b="1" lang="ko" sz="1000">
                <a:solidFill>
                  <a:srgbClr val="666666"/>
                </a:solidFill>
              </a:rPr>
            </a:br>
            <a:endParaRPr b="1" sz="1000">
              <a:solidFill>
                <a:srgbClr val="666666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○"/>
            </a:pPr>
            <a:r>
              <a:rPr lang="ko" sz="1000">
                <a:solidFill>
                  <a:srgbClr val="666666"/>
                </a:solidFill>
              </a:rPr>
              <a:t>People often have difficulty recalling specific facts or ways of doing things. Eg. Recalling syntax while Programming</a:t>
            </a:r>
            <a:endParaRPr sz="900">
              <a:solidFill>
                <a:srgbClr val="666666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○"/>
            </a:pPr>
            <a:r>
              <a:rPr lang="ko" sz="1000">
                <a:solidFill>
                  <a:srgbClr val="666666"/>
                </a:solidFill>
              </a:rPr>
              <a:t>Map of a </a:t>
            </a:r>
            <a:r>
              <a:rPr lang="ko" sz="1000">
                <a:solidFill>
                  <a:srgbClr val="666666"/>
                </a:solidFill>
              </a:rPr>
              <a:t>place you are not familiar with</a:t>
            </a:r>
            <a:r>
              <a:rPr lang="ko" sz="1000">
                <a:solidFill>
                  <a:srgbClr val="666666"/>
                </a:solidFill>
              </a:rPr>
              <a:t>.</a:t>
            </a:r>
            <a:br>
              <a:rPr lang="ko" sz="1000">
                <a:solidFill>
                  <a:srgbClr val="666666"/>
                </a:solidFill>
              </a:rPr>
            </a:br>
            <a:endParaRPr sz="1000">
              <a:solidFill>
                <a:srgbClr val="666666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</a:pPr>
            <a:r>
              <a:rPr b="1" lang="ko" sz="1000">
                <a:solidFill>
                  <a:srgbClr val="666666"/>
                </a:solidFill>
              </a:rPr>
              <a:t>Memorization Techniques:</a:t>
            </a:r>
            <a:br>
              <a:rPr b="1" lang="ko" sz="1000">
                <a:solidFill>
                  <a:srgbClr val="666666"/>
                </a:solidFill>
              </a:rPr>
            </a:br>
            <a:endParaRPr b="1" sz="1000">
              <a:solidFill>
                <a:srgbClr val="666666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○"/>
            </a:pPr>
            <a:r>
              <a:rPr lang="ko" sz="1000">
                <a:solidFill>
                  <a:srgbClr val="666666"/>
                </a:solidFill>
              </a:rPr>
              <a:t>Historical methods such as the method of loci, reciting long poetry etc. Storing them in mental spaces</a:t>
            </a:r>
            <a:endParaRPr sz="1000">
              <a:solidFill>
                <a:srgbClr val="666666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○"/>
            </a:pPr>
            <a:r>
              <a:rPr lang="ko" sz="1000">
                <a:solidFill>
                  <a:srgbClr val="666666"/>
                </a:solidFill>
              </a:rPr>
              <a:t>Phone books </a:t>
            </a: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514533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5150" y="189825"/>
            <a:ext cx="2422525" cy="17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 title="1_eVGCYTc0Imeyjgk5d8I0Cg.jpg"/>
          <p:cNvPicPr preferRelativeResize="0"/>
          <p:nvPr/>
        </p:nvPicPr>
        <p:blipFill rotWithShape="1">
          <a:blip r:embed="rId4">
            <a:alphaModFix/>
          </a:blip>
          <a:srcRect b="5959" l="7800" r="-7800" t="-5960"/>
          <a:stretch/>
        </p:blipFill>
        <p:spPr>
          <a:xfrm>
            <a:off x="7032350" y="2833975"/>
            <a:ext cx="2157101" cy="176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Recognition vs Recall 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7492800" cy="39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727"/>
              <a:t>Design Principle</a:t>
            </a:r>
            <a:r>
              <a:rPr lang="ko" sz="3727"/>
              <a:t>: Favor recognition over recall in interfaces.</a:t>
            </a:r>
            <a:endParaRPr sz="372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9510"/>
              <a:buFont typeface="Arial"/>
              <a:buNone/>
            </a:pPr>
            <a:r>
              <a:rPr b="1" lang="ko" sz="3727"/>
              <a:t>Strategies</a:t>
            </a:r>
            <a:r>
              <a:rPr lang="ko" sz="3727"/>
              <a:t>:</a:t>
            </a:r>
            <a:endParaRPr sz="3727"/>
          </a:p>
          <a:p>
            <a:pPr indent="-287774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ko" sz="3727"/>
              <a:t>Use menus and icons instead of requiring users to remember commands.​</a:t>
            </a:r>
            <a:br>
              <a:rPr lang="ko" sz="3727"/>
            </a:br>
            <a:endParaRPr sz="3727"/>
          </a:p>
          <a:p>
            <a:pPr indent="-287774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ko" sz="3727"/>
              <a:t>Provide visual cues and consistent layouts.</a:t>
            </a:r>
            <a:endParaRPr sz="372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3727"/>
              <a:t>Graphical User Interface (GUI)</a:t>
            </a:r>
            <a:r>
              <a:rPr lang="ko" sz="3727"/>
              <a:t>: Relies on recognition (e.g., icons, menus).​</a:t>
            </a:r>
            <a:br>
              <a:rPr lang="ko" sz="3727"/>
            </a:br>
            <a:endParaRPr sz="372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3727"/>
              <a:t>Command-Line Interface (CLI)</a:t>
            </a:r>
            <a:r>
              <a:rPr lang="ko" sz="3727"/>
              <a:t>: Relies on recall (e.g., typing commands).</a:t>
            </a:r>
            <a:endParaRPr sz="372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b="1" lang="ko" sz="3600"/>
              <a:t>Authentication Ease:</a:t>
            </a:r>
            <a:br>
              <a:rPr b="1" lang="ko" sz="3600"/>
            </a:br>
            <a:endParaRPr b="1" sz="3600"/>
          </a:p>
          <a:p>
            <a:pPr indent="-2857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ko" sz="3600"/>
              <a:t>Recognizing the difficulty of recalling complex passwords, systems should offer password hints, allow user-created passwords, or use biometric methods.</a:t>
            </a:r>
            <a:br>
              <a:rPr lang="ko" sz="3600"/>
            </a:br>
            <a:endParaRPr sz="3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b="1" lang="ko" sz="3600"/>
              <a:t>Contextual Cues:</a:t>
            </a:r>
            <a:br>
              <a:rPr b="1" lang="ko" sz="3600"/>
            </a:br>
            <a:endParaRPr b="1" sz="3600"/>
          </a:p>
          <a:p>
            <a:pPr indent="-2857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ko" sz="3600"/>
              <a:t>Use visual elements (like personal account logos on secure sites, see Fig. 9.10) to reassure users and prevent errors such as phishing.</a:t>
            </a:r>
            <a:endParaRPr sz="3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2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82" name="Google Shape;82;p16" title="Windows8Startscree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075" y="54250"/>
            <a:ext cx="2858425" cy="16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938" y="1843999"/>
            <a:ext cx="2986699" cy="16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We Have 3 Brains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6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 u="sng"/>
              <a:t>Old brain</a:t>
            </a:r>
            <a:r>
              <a:rPr lang="ko"/>
              <a:t>: takes care of automatic bodily functions (breathing, digestion, reflexes)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Classifies things as edible, dangerous, or sexy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Lives in the brain stem</a:t>
            </a:r>
            <a:br>
              <a:rPr lang="ko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 u="sng"/>
              <a:t>Midbrain</a:t>
            </a:r>
            <a:r>
              <a:rPr lang="ko"/>
              <a:t>: controls emotions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Lives in the middle section of your brain </a:t>
            </a:r>
            <a:br>
              <a:rPr lang="ko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 u="sng"/>
              <a:t>New brain</a:t>
            </a:r>
            <a:r>
              <a:rPr lang="ko"/>
              <a:t>: controls purposeful, intentional, planned actions and problem solving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The conscious part of your brain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Lives in the cerebral cortex</a:t>
            </a:r>
            <a:endParaRPr/>
          </a:p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descr="File:Tab icon lizard.png - Wikimedia Commons"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442650" y="835175"/>
            <a:ext cx="1625400" cy="1462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ange-headed Thrush | Royalty free bird clipart of Orange-h ..."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9025" y="2254275"/>
            <a:ext cx="1138900" cy="113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ctor for free use: Dolphin"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045425" y="3775350"/>
            <a:ext cx="1318000" cy="13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We Have 2 Minds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u="sng"/>
              <a:t>System 1</a:t>
            </a:r>
            <a:r>
              <a:rPr b="1" lang="ko"/>
              <a:t>: automatic, unconscious, the emotional mind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Old brain + midbrain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Main controller of </a:t>
            </a:r>
            <a:r>
              <a:rPr lang="ko"/>
              <a:t>perception</a:t>
            </a:r>
            <a:r>
              <a:rPr lang="ko"/>
              <a:t> and behavior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Operates very quickly using assumptions, shortcuts, and guesses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Judgements based only on perception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Optical illusions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Filters perception based on goals and beliefs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Selective attention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Will </a:t>
            </a:r>
            <a:r>
              <a:rPr lang="ko"/>
              <a:t>substitute</a:t>
            </a:r>
            <a:r>
              <a:rPr lang="ko"/>
              <a:t> an easier problem to solve a hard one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Ex: is </a:t>
            </a:r>
            <a:r>
              <a:rPr lang="ko"/>
              <a:t>broccoli</a:t>
            </a:r>
            <a:r>
              <a:rPr lang="ko"/>
              <a:t> good on pizza?</a:t>
            </a:r>
            <a:endParaRPr/>
          </a:p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descr="Bird Clipart Illustration Free Stock Photo - Public Domain Pictures"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4256" y="192125"/>
            <a:ext cx="1800825" cy="2002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White pizza with chicken, broccoli, and roasted garlic ..."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4100" y="2837775"/>
            <a:ext cx="2455501" cy="162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We Have 2 Minds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u="sng"/>
              <a:t>System 2</a:t>
            </a:r>
            <a:r>
              <a:rPr b="1" lang="ko"/>
              <a:t>: m</a:t>
            </a:r>
            <a:r>
              <a:rPr b="1" lang="ko"/>
              <a:t>onitored, conscious, the rational mind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New brain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Rarely in charge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Ex: walking to class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Generally accepts answers provided by System 1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Takes effort to check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Takes over when System 1 isn’t enough: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We need to be exactly right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Totally new situation (with no automatic response)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Multiple </a:t>
            </a:r>
            <a:r>
              <a:rPr lang="ko"/>
              <a:t>conflicting</a:t>
            </a:r>
            <a:r>
              <a:rPr lang="ko"/>
              <a:t> responses and no easy way to solve them</a:t>
            </a:r>
            <a:endParaRPr/>
          </a:p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descr="Bopper Dolphin – Paper Luxe" id="110" name="Google Shape;110;p19"/>
          <p:cNvPicPr preferRelativeResize="0"/>
          <p:nvPr/>
        </p:nvPicPr>
        <p:blipFill rotWithShape="1">
          <a:blip r:embed="rId3">
            <a:alphaModFix/>
          </a:blip>
          <a:srcRect b="28444" l="0" r="0" t="30090"/>
          <a:stretch/>
        </p:blipFill>
        <p:spPr>
          <a:xfrm flipH="1" rot="1973990">
            <a:off x="5592555" y="1866621"/>
            <a:ext cx="3868170" cy="160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Learning from Experience is (Usually) Easy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We generalize based on (sometimes few) specific experiences and observations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System 1 learns from experience and automatically adjusts behavior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Ex: Don’t step in anthills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Limitations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Complex situations with lots of variables are hard to learn from since we can’t reliably predict them (ex: the weather)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Our own experiences and </a:t>
            </a:r>
            <a:r>
              <a:rPr lang="ko"/>
              <a:t>family</a:t>
            </a:r>
            <a:r>
              <a:rPr lang="ko"/>
              <a:t> and friends’ experiences override others (ex: rate my professor)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Hard to pinpoint mistake and </a:t>
            </a:r>
            <a:r>
              <a:rPr lang="ko"/>
              <a:t>learn</a:t>
            </a:r>
            <a:r>
              <a:rPr lang="ko"/>
              <a:t> from it if the result becomes obvious much later than </a:t>
            </a:r>
            <a:r>
              <a:rPr lang="ko"/>
              <a:t>when</a:t>
            </a:r>
            <a:r>
              <a:rPr lang="ko"/>
              <a:t> the mistake was made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We </a:t>
            </a:r>
            <a:r>
              <a:rPr lang="ko"/>
              <a:t>overgeneralize</a:t>
            </a:r>
            <a:r>
              <a:rPr lang="ko"/>
              <a:t> easily</a:t>
            </a:r>
            <a:endParaRPr/>
          </a:p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descr="File:Weather-showers-scattered.svg - Wikipedia"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5" y="2783300"/>
            <a:ext cx="891725" cy="891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rt pile | Public domain vectors"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3800" y="4009374"/>
            <a:ext cx="2736575" cy="100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Performing Learned Actions is Easy</a:t>
            </a:r>
            <a:endParaRPr/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Learned actions = System 1 is in charge</a:t>
            </a:r>
            <a:br>
              <a:rPr lang="ko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Not limited by short-term memory or attention since conscious effort is not needed</a:t>
            </a:r>
            <a:br>
              <a:rPr lang="ko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"/>
              <a:t>Ex: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Riding a </a:t>
            </a:r>
            <a:r>
              <a:rPr lang="ko"/>
              <a:t>bicycle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Typing on a computer or phone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Talking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What else?</a:t>
            </a:r>
            <a:endParaRPr/>
          </a:p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descr="File:Bicycle-Silhouette.svg - Wikimedia Commons"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5850" y="2333375"/>
            <a:ext cx="4326600" cy="2530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