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56" r:id="rId5"/>
    <p:sldId id="267" r:id="rId6"/>
    <p:sldId id="257" r:id="rId7"/>
    <p:sldId id="259" r:id="rId8"/>
    <p:sldId id="260" r:id="rId9"/>
    <p:sldId id="261" r:id="rId10"/>
    <p:sldId id="262" r:id="rId11"/>
    <p:sldId id="263" r:id="rId12"/>
    <p:sldId id="264" r:id="rId13"/>
    <p:sldId id="269" r:id="rId14"/>
    <p:sldId id="270" r:id="rId15"/>
    <p:sldId id="268" r:id="rId16"/>
    <p:sldId id="280" r:id="rId17"/>
    <p:sldId id="266" r:id="rId18"/>
    <p:sldId id="274" r:id="rId19"/>
    <p:sldId id="271" r:id="rId20"/>
    <p:sldId id="273"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E9EC3-9FA1-2533-B991-3EAE0D467DAA}" v="43" dt="2025-04-08T21:29:48.390"/>
    <p1510:client id="{0DC75E06-CC16-41D2-911E-477DEF19BB13}" v="1226" dt="2025-04-09T03:41:31.060"/>
    <p1510:client id="{88171E33-5318-8A20-61A0-254CD715AD05}" v="3" dt="2025-04-08T07:18:09.163"/>
    <p1510:client id="{DE740332-CF9A-FF48-5E94-A15B5DF2B105}" v="163" dt="2025-04-08T22:35:01.653"/>
    <p1510:client id="{E87194A7-5B2D-9FD7-D8C9-8BD3F3FA0CD1}" v="612" dt="2025-04-09T03:41:19.107"/>
    <p1510:client id="{ED7DC5B0-BB0B-E1EE-457F-310E28A4AC07}" v="141" dt="2025-04-08T23:13:5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90816" autoAdjust="0"/>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67962-915F-426A-AEC5-12E13F715C13}" type="datetimeFigureOut">
              <a:t>4/9/25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092A8-012C-40A3-84FE-8F69185744E0}" type="slidenum">
              <a:t>‹#›</a:t>
            </a:fld>
            <a:endParaRPr lang="en-US"/>
          </a:p>
        </p:txBody>
      </p:sp>
    </p:spTree>
    <p:extLst>
      <p:ext uri="{BB962C8B-B14F-4D97-AF65-F5344CB8AC3E}">
        <p14:creationId xmlns:p14="http://schemas.microsoft.com/office/powerpoint/2010/main" val="68453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rve.com/blog/attention-driven-design-principles-enhanced-u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FEF58-4E22-4950-8BA3-509A806BE153}" type="slidenum">
              <a:rPr lang="en-US" smtClean="0"/>
              <a:t>4</a:t>
            </a:fld>
            <a:endParaRPr lang="en-US"/>
          </a:p>
        </p:txBody>
      </p:sp>
    </p:spTree>
    <p:extLst>
      <p:ext uri="{BB962C8B-B14F-4D97-AF65-F5344CB8AC3E}">
        <p14:creationId xmlns:p14="http://schemas.microsoft.com/office/powerpoint/2010/main" val="174716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Design tip</a:t>
            </a:r>
            <a:r>
              <a:rPr lang="en-US" dirty="0"/>
              <a:t>: prompt users before they forget. </a:t>
            </a:r>
            <a:br>
              <a:rPr lang="en-US" dirty="0">
                <a:cs typeface="+mn-lt"/>
              </a:rPr>
            </a:br>
            <a:r>
              <a:rPr lang="en-US" dirty="0"/>
              <a:t>Better yet—automate it.</a:t>
            </a:r>
          </a:p>
        </p:txBody>
      </p:sp>
      <p:sp>
        <p:nvSpPr>
          <p:cNvPr id="4" name="Slide Number Placeholder 3"/>
          <p:cNvSpPr>
            <a:spLocks noGrp="1"/>
          </p:cNvSpPr>
          <p:nvPr>
            <p:ph type="sldNum" sz="quarter" idx="5"/>
          </p:nvPr>
        </p:nvSpPr>
        <p:spPr/>
        <p:txBody>
          <a:bodyPr/>
          <a:lstStyle/>
          <a:p>
            <a:fld id="{E72092A8-012C-40A3-84FE-8F69185744E0}" type="slidenum">
              <a:rPr lang="en-US"/>
              <a:t>21</a:t>
            </a:fld>
            <a:endParaRPr lang="en-US"/>
          </a:p>
        </p:txBody>
      </p:sp>
    </p:spTree>
    <p:extLst>
      <p:ext uri="{BB962C8B-B14F-4D97-AF65-F5344CB8AC3E}">
        <p14:creationId xmlns:p14="http://schemas.microsoft.com/office/powerpoint/2010/main" val="348598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 </a:t>
            </a:r>
            <a:r>
              <a:rPr lang="en-US" b="1" cap="all" dirty="0"/>
              <a:t>Design Tip</a:t>
            </a:r>
            <a:r>
              <a:rPr lang="en-US" cap="all" dirty="0"/>
              <a:t>: Make your UI invisible, obvious, familiar, supportive, and forgiving.</a:t>
            </a:r>
          </a:p>
          <a:p>
            <a:endParaRPr lang="en-US" cap="all" dirty="0">
              <a:ea typeface="Calibri"/>
              <a:cs typeface="Calibri"/>
            </a:endParaRPr>
          </a:p>
          <a:p>
            <a:r>
              <a:rPr lang="en-US" cap="all" dirty="0">
                <a:hlinkClick r:id="rId3"/>
              </a:rPr>
              <a:t>https://dorve.com/blog/attention-driven-design-principles-enhanced-ux/</a:t>
            </a:r>
            <a:endParaRPr lang="en-US" dirty="0">
              <a:ea typeface="Calibri" panose="020F0502020204030204"/>
              <a:cs typeface="Calibri" panose="020F0502020204030204"/>
            </a:endParaRPr>
          </a:p>
          <a:p>
            <a:endParaRPr lang="en-US" cap="all" dirty="0">
              <a:ea typeface="Calibri"/>
              <a:cs typeface="Calibri"/>
            </a:endParaRPr>
          </a:p>
          <a:p>
            <a:r>
              <a:rPr lang="en-US" cap="all" dirty="0">
                <a:ea typeface="Calibri"/>
                <a:cs typeface="Calibri"/>
              </a:rPr>
              <a:t>Good for neurodivergence</a:t>
            </a:r>
          </a:p>
        </p:txBody>
      </p:sp>
      <p:sp>
        <p:nvSpPr>
          <p:cNvPr id="4" name="Slide Number Placeholder 3"/>
          <p:cNvSpPr>
            <a:spLocks noGrp="1"/>
          </p:cNvSpPr>
          <p:nvPr>
            <p:ph type="sldNum" sz="quarter" idx="5"/>
          </p:nvPr>
        </p:nvSpPr>
        <p:spPr/>
        <p:txBody>
          <a:bodyPr/>
          <a:lstStyle/>
          <a:p>
            <a:fld id="{E72092A8-012C-40A3-84FE-8F69185744E0}" type="slidenum">
              <a:rPr lang="en-US"/>
              <a:t>22</a:t>
            </a:fld>
            <a:endParaRPr lang="en-US"/>
          </a:p>
        </p:txBody>
      </p:sp>
    </p:spTree>
    <p:extLst>
      <p:ext uri="{BB962C8B-B14F-4D97-AF65-F5344CB8AC3E}">
        <p14:creationId xmlns:p14="http://schemas.microsoft.com/office/powerpoint/2010/main" val="336708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enter a bustling coffee shop on a rainy Tuesday. The barista, in a red apron with a green leaf pin, grinds beans loudly while humming a tune. You order a caramel latte with oat milk. Outside, a gray van splashes through a puddle, startling a dog tied to a pole with a chewed leash. A customer in a yellow raincoat drops their phone near a stack of soggy newspapers and a tipped-over sugar jar. You grab your coffee, noticing a chalkboard menu with ‘Special: Pumpkin Spice’ in orange letters, then leave past a blue bicycle with a flat tire and a rusty bell.</a:t>
            </a:r>
          </a:p>
        </p:txBody>
      </p:sp>
      <p:sp>
        <p:nvSpPr>
          <p:cNvPr id="4" name="Slide Number Placeholder 3"/>
          <p:cNvSpPr>
            <a:spLocks noGrp="1"/>
          </p:cNvSpPr>
          <p:nvPr>
            <p:ph type="sldNum" sz="quarter" idx="5"/>
          </p:nvPr>
        </p:nvSpPr>
        <p:spPr/>
        <p:txBody>
          <a:bodyPr/>
          <a:lstStyle/>
          <a:p>
            <a:fld id="{E72092A8-012C-40A3-84FE-8F69185744E0}" type="slidenum">
              <a:t>10</a:t>
            </a:fld>
            <a:endParaRPr lang="en-US"/>
          </a:p>
        </p:txBody>
      </p:sp>
    </p:spTree>
    <p:extLst>
      <p:ext uri="{BB962C8B-B14F-4D97-AF65-F5344CB8AC3E}">
        <p14:creationId xmlns:p14="http://schemas.microsoft.com/office/powerpoint/2010/main" val="29100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Invisible Gorilla</a:t>
            </a:r>
            <a:r>
              <a:rPr lang="en-US" dirty="0"/>
              <a:t> by Christopher Chabris and Daniel Simons explores how we notice a lot less than we think we do. These findings highlighted the significant limitations of human attention and the ease with which individuals can overlook even highly salient stimuli when focused on a specific task.</a:t>
            </a:r>
          </a:p>
          <a:p>
            <a:endParaRPr lang="en-US" dirty="0">
              <a:ea typeface="Calibri"/>
              <a:cs typeface="Calibri"/>
            </a:endParaRPr>
          </a:p>
          <a:p>
            <a:r>
              <a:rPr lang="en-US" dirty="0"/>
              <a:t>These results underscored the concept of inattentional blindness, demonstrating that focused attention can create a cognitive tunnel vision where unexpected elements in the environment go unnoticed. The research challenged the assumption that humans have a comprehensive awareness of their surroundings and revealed the selective nature of attention.</a:t>
            </a:r>
          </a:p>
          <a:p>
            <a:br>
              <a:rPr lang="en-US" dirty="0"/>
            </a:br>
            <a:endParaRPr lang="en-US" dirty="0"/>
          </a:p>
        </p:txBody>
      </p:sp>
      <p:sp>
        <p:nvSpPr>
          <p:cNvPr id="4" name="Slide Number Placeholder 3"/>
          <p:cNvSpPr>
            <a:spLocks noGrp="1"/>
          </p:cNvSpPr>
          <p:nvPr>
            <p:ph type="sldNum" sz="quarter" idx="5"/>
          </p:nvPr>
        </p:nvSpPr>
        <p:spPr/>
        <p:txBody>
          <a:bodyPr/>
          <a:lstStyle/>
          <a:p>
            <a:fld id="{E72092A8-012C-40A3-84FE-8F69185744E0}" type="slidenum">
              <a:rPr lang="en-US"/>
              <a:t>13</a:t>
            </a:fld>
            <a:endParaRPr lang="en-US"/>
          </a:p>
        </p:txBody>
      </p:sp>
    </p:spTree>
    <p:extLst>
      <p:ext uri="{BB962C8B-B14F-4D97-AF65-F5344CB8AC3E}">
        <p14:creationId xmlns:p14="http://schemas.microsoft.com/office/powerpoint/2010/main" val="309081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Design Tip</a:t>
            </a:r>
            <a:r>
              <a:rPr lang="en-US" dirty="0"/>
              <a:t>: Build interfaces that stay out of the way. If your app is the focus, you’ve already lost.</a:t>
            </a:r>
          </a:p>
        </p:txBody>
      </p:sp>
      <p:sp>
        <p:nvSpPr>
          <p:cNvPr id="4" name="Slide Number Placeholder 3"/>
          <p:cNvSpPr>
            <a:spLocks noGrp="1"/>
          </p:cNvSpPr>
          <p:nvPr>
            <p:ph type="sldNum" sz="quarter" idx="5"/>
          </p:nvPr>
        </p:nvSpPr>
        <p:spPr/>
        <p:txBody>
          <a:bodyPr/>
          <a:lstStyle/>
          <a:p>
            <a:fld id="{E72092A8-012C-40A3-84FE-8F69185744E0}" type="slidenum">
              <a:rPr lang="en-US"/>
              <a:t>14</a:t>
            </a:fld>
            <a:endParaRPr lang="en-US"/>
          </a:p>
        </p:txBody>
      </p:sp>
    </p:spTree>
    <p:extLst>
      <p:ext uri="{BB962C8B-B14F-4D97-AF65-F5344CB8AC3E}">
        <p14:creationId xmlns:p14="http://schemas.microsoft.com/office/powerpoint/2010/main" val="55901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Design Tip: Highlight changes (e.g., price updates) with movement, color, or animation. Don’t rely on users “just noticing.”</a:t>
            </a:r>
          </a:p>
        </p:txBody>
      </p:sp>
      <p:sp>
        <p:nvSpPr>
          <p:cNvPr id="4" name="Slide Number Placeholder 3"/>
          <p:cNvSpPr>
            <a:spLocks noGrp="1"/>
          </p:cNvSpPr>
          <p:nvPr>
            <p:ph type="sldNum" sz="quarter" idx="5"/>
          </p:nvPr>
        </p:nvSpPr>
        <p:spPr/>
        <p:txBody>
          <a:bodyPr/>
          <a:lstStyle/>
          <a:p>
            <a:fld id="{E72092A8-012C-40A3-84FE-8F69185744E0}" type="slidenum">
              <a:rPr lang="en-US"/>
              <a:t>15</a:t>
            </a:fld>
            <a:endParaRPr lang="en-US"/>
          </a:p>
        </p:txBody>
      </p:sp>
    </p:spTree>
    <p:extLst>
      <p:ext uri="{BB962C8B-B14F-4D97-AF65-F5344CB8AC3E}">
        <p14:creationId xmlns:p14="http://schemas.microsoft.com/office/powerpoint/2010/main" val="100387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Design Tip</a:t>
            </a:r>
            <a:r>
              <a:rPr lang="en-US" dirty="0"/>
              <a:t>: Show task progress, read/unread states, and let users mark stuff. If it's important, make it visible.</a:t>
            </a:r>
          </a:p>
        </p:txBody>
      </p:sp>
      <p:sp>
        <p:nvSpPr>
          <p:cNvPr id="4" name="Slide Number Placeholder 3"/>
          <p:cNvSpPr>
            <a:spLocks noGrp="1"/>
          </p:cNvSpPr>
          <p:nvPr>
            <p:ph type="sldNum" sz="quarter" idx="5"/>
          </p:nvPr>
        </p:nvSpPr>
        <p:spPr/>
        <p:txBody>
          <a:bodyPr/>
          <a:lstStyle/>
          <a:p>
            <a:fld id="{E72092A8-012C-40A3-84FE-8F69185744E0}" type="slidenum">
              <a:rPr lang="en-US"/>
              <a:t>17</a:t>
            </a:fld>
            <a:endParaRPr lang="en-US"/>
          </a:p>
        </p:txBody>
      </p:sp>
    </p:spTree>
    <p:extLst>
      <p:ext uri="{BB962C8B-B14F-4D97-AF65-F5344CB8AC3E}">
        <p14:creationId xmlns:p14="http://schemas.microsoft.com/office/powerpoint/2010/main" val="15918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 </a:t>
            </a:r>
            <a:r>
              <a:rPr lang="en-US" b="1" cap="all" dirty="0"/>
              <a:t>Design Tip</a:t>
            </a:r>
            <a:r>
              <a:rPr lang="en-US" cap="all" dirty="0"/>
              <a:t>: Label things in </a:t>
            </a:r>
            <a:r>
              <a:rPr lang="en-US" i="1" cap="all" dirty="0"/>
              <a:t>user language</a:t>
            </a:r>
            <a:r>
              <a:rPr lang="en-US" cap="all" dirty="0"/>
              <a:t>, not internal jargon. Boost that info scent.</a:t>
            </a:r>
            <a:endParaRPr lang="en-US" dirty="0"/>
          </a:p>
        </p:txBody>
      </p:sp>
      <p:sp>
        <p:nvSpPr>
          <p:cNvPr id="4" name="Slide Number Placeholder 3"/>
          <p:cNvSpPr>
            <a:spLocks noGrp="1"/>
          </p:cNvSpPr>
          <p:nvPr>
            <p:ph type="sldNum" sz="quarter" idx="5"/>
          </p:nvPr>
        </p:nvSpPr>
        <p:spPr/>
        <p:txBody>
          <a:bodyPr/>
          <a:lstStyle/>
          <a:p>
            <a:fld id="{E72092A8-012C-40A3-84FE-8F69185744E0}" type="slidenum">
              <a:rPr lang="en-US"/>
              <a:t>18</a:t>
            </a:fld>
            <a:endParaRPr lang="en-US"/>
          </a:p>
        </p:txBody>
      </p:sp>
    </p:spTree>
    <p:extLst>
      <p:ext uri="{BB962C8B-B14F-4D97-AF65-F5344CB8AC3E}">
        <p14:creationId xmlns:p14="http://schemas.microsoft.com/office/powerpoint/2010/main" val="249780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all" dirty="0"/>
              <a:t>💡 </a:t>
            </a:r>
            <a:r>
              <a:rPr lang="en-US" b="1" cap="all" dirty="0"/>
              <a:t>Design Tip</a:t>
            </a:r>
            <a:r>
              <a:rPr lang="en-US" cap="all" dirty="0"/>
              <a:t>: Support fast paths, but keep the comfy old ones. Suggest shortcuts—don’t force them.</a:t>
            </a:r>
            <a:endParaRPr lang="en-US" dirty="0"/>
          </a:p>
        </p:txBody>
      </p:sp>
      <p:sp>
        <p:nvSpPr>
          <p:cNvPr id="4" name="Slide Number Placeholder 3"/>
          <p:cNvSpPr>
            <a:spLocks noGrp="1"/>
          </p:cNvSpPr>
          <p:nvPr>
            <p:ph type="sldNum" sz="quarter" idx="5"/>
          </p:nvPr>
        </p:nvSpPr>
        <p:spPr/>
        <p:txBody>
          <a:bodyPr/>
          <a:lstStyle/>
          <a:p>
            <a:fld id="{E72092A8-012C-40A3-84FE-8F69185744E0}" type="slidenum">
              <a:rPr lang="en-US"/>
              <a:t>19</a:t>
            </a:fld>
            <a:endParaRPr lang="en-US"/>
          </a:p>
        </p:txBody>
      </p:sp>
    </p:spTree>
    <p:extLst>
      <p:ext uri="{BB962C8B-B14F-4D97-AF65-F5344CB8AC3E}">
        <p14:creationId xmlns:p14="http://schemas.microsoft.com/office/powerpoint/2010/main" val="123295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Design tip</a:t>
            </a:r>
            <a:r>
              <a:rPr lang="en-US" dirty="0"/>
              <a:t>: give clear actions, obvious feedback, and gentle exits. Match UI to task flow, not code logic.</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72092A8-012C-40A3-84FE-8F69185744E0}" type="slidenum">
              <a:rPr lang="en-US"/>
              <a:t>20</a:t>
            </a:fld>
            <a:endParaRPr lang="en-US"/>
          </a:p>
        </p:txBody>
      </p:sp>
    </p:spTree>
    <p:extLst>
      <p:ext uri="{BB962C8B-B14F-4D97-AF65-F5344CB8AC3E}">
        <p14:creationId xmlns:p14="http://schemas.microsoft.com/office/powerpoint/2010/main" val="328948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4/9/25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4/9/25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4/9/25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3557-E067-9DC4-24DE-36FF74A55FBC}"/>
              </a:ext>
            </a:extLst>
          </p:cNvPr>
          <p:cNvSpPr>
            <a:spLocks noGrp="1"/>
          </p:cNvSpPr>
          <p:nvPr>
            <p:ph type="ctrTitle"/>
          </p:nvPr>
        </p:nvSpPr>
        <p:spPr>
          <a:xfrm>
            <a:off x="365759" y="2166364"/>
            <a:ext cx="11858518" cy="1775065"/>
          </a:xfrm>
        </p:spPr>
        <p:txBody>
          <a:bodyPr>
            <a:noAutofit/>
          </a:bodyPr>
          <a:lstStyle/>
          <a:p>
            <a:r>
              <a:rPr lang="en-US" sz="5300" b="1"/>
              <a:t>Designing with the Mind in Mind</a:t>
            </a:r>
            <a:br>
              <a:rPr lang="en-US" sz="5000" b="1"/>
            </a:br>
            <a:r>
              <a:rPr lang="en-US" sz="3700" dirty="0"/>
              <a:t>Chapters 7 &amp; 8</a:t>
            </a:r>
          </a:p>
        </p:txBody>
      </p:sp>
      <p:sp>
        <p:nvSpPr>
          <p:cNvPr id="3" name="Subtitle 2">
            <a:extLst>
              <a:ext uri="{FF2B5EF4-FFF2-40B4-BE49-F238E27FC236}">
                <a16:creationId xmlns:a16="http://schemas.microsoft.com/office/drawing/2014/main" id="{6C2AD5A4-DD8D-A581-ED84-C5D872C9B82E}"/>
              </a:ext>
            </a:extLst>
          </p:cNvPr>
          <p:cNvSpPr>
            <a:spLocks noGrp="1"/>
          </p:cNvSpPr>
          <p:nvPr>
            <p:ph type="subTitle" idx="1"/>
          </p:nvPr>
        </p:nvSpPr>
        <p:spPr>
          <a:xfrm>
            <a:off x="1524000" y="4156984"/>
            <a:ext cx="9144000" cy="1309255"/>
          </a:xfrm>
        </p:spPr>
        <p:txBody>
          <a:bodyPr vert="horz" lIns="91440" tIns="45720" rIns="91440" bIns="45720" rtlCol="0" anchor="t">
            <a:normAutofit/>
          </a:bodyPr>
          <a:lstStyle/>
          <a:p>
            <a:r>
              <a:rPr lang="en-US" dirty="0"/>
              <a:t>Lina Boughton, Minh Phan, Pem Gurung</a:t>
            </a:r>
          </a:p>
        </p:txBody>
      </p:sp>
    </p:spTree>
    <p:extLst>
      <p:ext uri="{BB962C8B-B14F-4D97-AF65-F5344CB8AC3E}">
        <p14:creationId xmlns:p14="http://schemas.microsoft.com/office/powerpoint/2010/main" val="405966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F151-93A8-951B-B749-497B9EB03452}"/>
              </a:ext>
            </a:extLst>
          </p:cNvPr>
          <p:cNvSpPr>
            <a:spLocks noGrp="1"/>
          </p:cNvSpPr>
          <p:nvPr>
            <p:ph type="title"/>
          </p:nvPr>
        </p:nvSpPr>
        <p:spPr/>
        <p:txBody>
          <a:bodyPr/>
          <a:lstStyle/>
          <a:p>
            <a:r>
              <a:rPr lang="en-US" cap="none" dirty="0">
                <a:solidFill>
                  <a:srgbClr val="323232"/>
                </a:solidFill>
              </a:rPr>
              <a:t>Storytime: Coffee Shop</a:t>
            </a:r>
            <a:br>
              <a:rPr lang="en-US" cap="none" dirty="0">
                <a:solidFill>
                  <a:srgbClr val="323232"/>
                </a:solidFill>
              </a:rPr>
            </a:br>
            <a:endParaRPr lang="en-US" dirty="0"/>
          </a:p>
        </p:txBody>
      </p:sp>
      <p:pic>
        <p:nvPicPr>
          <p:cNvPr id="4" name="Content Placeholder 3" descr="A room with a table and chairs&#10;&#10;AI-generated content may be incorrect.">
            <a:extLst>
              <a:ext uri="{FF2B5EF4-FFF2-40B4-BE49-F238E27FC236}">
                <a16:creationId xmlns:a16="http://schemas.microsoft.com/office/drawing/2014/main" id="{E7AC2943-315E-A893-CB4A-C791565454C6}"/>
              </a:ext>
            </a:extLst>
          </p:cNvPr>
          <p:cNvPicPr>
            <a:picLocks noGrp="1" noChangeAspect="1"/>
          </p:cNvPicPr>
          <p:nvPr>
            <p:ph idx="1"/>
          </p:nvPr>
        </p:nvPicPr>
        <p:blipFill>
          <a:blip r:embed="rId3"/>
          <a:stretch>
            <a:fillRect/>
          </a:stretch>
        </p:blipFill>
        <p:spPr>
          <a:xfrm>
            <a:off x="2090186" y="2163763"/>
            <a:ext cx="6660212" cy="4206875"/>
          </a:xfrm>
        </p:spPr>
      </p:pic>
    </p:spTree>
    <p:extLst>
      <p:ext uri="{BB962C8B-B14F-4D97-AF65-F5344CB8AC3E}">
        <p14:creationId xmlns:p14="http://schemas.microsoft.com/office/powerpoint/2010/main" val="385397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6067-80AE-DB98-D1FA-736C0825E326}"/>
              </a:ext>
            </a:extLst>
          </p:cNvPr>
          <p:cNvSpPr>
            <a:spLocks noGrp="1"/>
          </p:cNvSpPr>
          <p:nvPr>
            <p:ph type="title"/>
          </p:nvPr>
        </p:nvSpPr>
        <p:spPr/>
        <p:txBody>
          <a:bodyPr/>
          <a:lstStyle/>
          <a:p>
            <a:r>
              <a:rPr lang="en-US"/>
              <a:t>S</a:t>
            </a:r>
            <a:r>
              <a:rPr lang="en-US" cap="none"/>
              <a:t>ome questions</a:t>
            </a:r>
            <a:endParaRPr lang="en-US"/>
          </a:p>
        </p:txBody>
      </p:sp>
      <p:sp>
        <p:nvSpPr>
          <p:cNvPr id="3" name="Content Placeholder 2">
            <a:extLst>
              <a:ext uri="{FF2B5EF4-FFF2-40B4-BE49-F238E27FC236}">
                <a16:creationId xmlns:a16="http://schemas.microsoft.com/office/drawing/2014/main" id="{FEBE31DB-A245-4D5D-6C02-AF639DC4C469}"/>
              </a:ext>
            </a:extLst>
          </p:cNvPr>
          <p:cNvSpPr>
            <a:spLocks noGrp="1"/>
          </p:cNvSpPr>
          <p:nvPr>
            <p:ph idx="1"/>
          </p:nvPr>
        </p:nvSpPr>
        <p:spPr/>
        <p:txBody>
          <a:bodyPr vert="horz" lIns="91440" tIns="45720" rIns="91440" bIns="45720" rtlCol="0" anchor="t">
            <a:normAutofit/>
          </a:bodyPr>
          <a:lstStyle/>
          <a:p>
            <a:pPr marL="0" indent="0">
              <a:buNone/>
            </a:pPr>
            <a:r>
              <a:rPr lang="en-US" sz="3000"/>
              <a:t>Question 1: </a:t>
            </a:r>
            <a:r>
              <a:rPr lang="en-US" sz="3000">
                <a:ea typeface="+mn-lt"/>
                <a:cs typeface="+mn-lt"/>
              </a:rPr>
              <a:t>What was on the barista’s apron besides the red color?</a:t>
            </a:r>
          </a:p>
          <a:p>
            <a:pPr marL="0" indent="0">
              <a:buNone/>
            </a:pPr>
            <a:r>
              <a:rPr lang="en-US" sz="3000"/>
              <a:t>=&gt; </a:t>
            </a:r>
            <a:r>
              <a:rPr lang="en-US" sz="3000">
                <a:ea typeface="+mn-lt"/>
                <a:cs typeface="+mn-lt"/>
              </a:rPr>
              <a:t>A green leaf pin</a:t>
            </a:r>
          </a:p>
          <a:p>
            <a:pPr>
              <a:buNone/>
            </a:pPr>
            <a:r>
              <a:rPr lang="en-US" sz="3000"/>
              <a:t>Question 2: </a:t>
            </a:r>
            <a:r>
              <a:rPr lang="en-US" sz="3000">
                <a:ea typeface="+mn-lt"/>
                <a:cs typeface="+mn-lt"/>
              </a:rPr>
              <a:t>What was written on the chalkboard menu?</a:t>
            </a:r>
          </a:p>
          <a:p>
            <a:pPr>
              <a:buNone/>
            </a:pPr>
            <a:r>
              <a:rPr lang="en-US" sz="3000"/>
              <a:t>=&gt; </a:t>
            </a:r>
            <a:r>
              <a:rPr lang="en-US" sz="3000">
                <a:ea typeface="+mn-lt"/>
                <a:cs typeface="+mn-lt"/>
              </a:rPr>
              <a:t>Pumpkin Spice’ in orange letters</a:t>
            </a:r>
            <a:endParaRPr lang="en-US" sz="3000"/>
          </a:p>
          <a:p>
            <a:pPr>
              <a:buNone/>
            </a:pPr>
            <a:endParaRPr lang="en-US"/>
          </a:p>
          <a:p>
            <a:pPr>
              <a:buNone/>
            </a:pPr>
            <a:endParaRPr lang="en-US"/>
          </a:p>
          <a:p>
            <a:pPr>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794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D95D-D475-7773-040D-BF04FD8E3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A7793-35C4-17C3-768A-28183386EDF2}"/>
              </a:ext>
            </a:extLst>
          </p:cNvPr>
          <p:cNvSpPr>
            <a:spLocks noGrp="1"/>
          </p:cNvSpPr>
          <p:nvPr>
            <p:ph type="title"/>
          </p:nvPr>
        </p:nvSpPr>
        <p:spPr/>
        <p:txBody>
          <a:bodyPr/>
          <a:lstStyle/>
          <a:p>
            <a:r>
              <a:rPr lang="en-US" cap="none" dirty="0"/>
              <a:t>Limits on Attention Shape Our Perception</a:t>
            </a:r>
            <a:endParaRPr lang="en-US" dirty="0"/>
          </a:p>
        </p:txBody>
      </p:sp>
      <p:sp>
        <p:nvSpPr>
          <p:cNvPr id="3" name="Text Placeholder 2">
            <a:extLst>
              <a:ext uri="{FF2B5EF4-FFF2-40B4-BE49-F238E27FC236}">
                <a16:creationId xmlns:a16="http://schemas.microsoft.com/office/drawing/2014/main" id="{924281A4-21BB-5EC3-1330-1218667AC7B7}"/>
              </a:ext>
            </a:extLst>
          </p:cNvPr>
          <p:cNvSpPr>
            <a:spLocks noGrp="1"/>
          </p:cNvSpPr>
          <p:nvPr>
            <p:ph type="body" idx="1"/>
          </p:nvPr>
        </p:nvSpPr>
        <p:spPr/>
        <p:txBody>
          <a:bodyPr/>
          <a:lstStyle/>
          <a:p>
            <a:r>
              <a:rPr lang="en-US" dirty="0"/>
              <a:t>Chapter 8</a:t>
            </a:r>
          </a:p>
        </p:txBody>
      </p:sp>
    </p:spTree>
    <p:extLst>
      <p:ext uri="{BB962C8B-B14F-4D97-AF65-F5344CB8AC3E}">
        <p14:creationId xmlns:p14="http://schemas.microsoft.com/office/powerpoint/2010/main" val="384245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09AF-F74D-C7F6-9A1F-E23EF25BCE86}"/>
            </a:ext>
          </a:extLst>
        </p:cNvPr>
        <p:cNvGrpSpPr/>
        <p:nvPr/>
      </p:nvGrpSpPr>
      <p:grpSpPr>
        <a:xfrm>
          <a:off x="0" y="0"/>
          <a:ext cx="0" cy="0"/>
          <a:chOff x="0" y="0"/>
          <a:chExt cx="0" cy="0"/>
        </a:xfrm>
      </p:grpSpPr>
      <p:pic>
        <p:nvPicPr>
          <p:cNvPr id="8" name="Picture 7" descr="The Invisible Gorilla: How Our Intuitions Deceive Us">
            <a:extLst>
              <a:ext uri="{FF2B5EF4-FFF2-40B4-BE49-F238E27FC236}">
                <a16:creationId xmlns:a16="http://schemas.microsoft.com/office/drawing/2014/main" id="{BD2A6DB1-1952-B487-7559-5974115BF59C}"/>
              </a:ext>
            </a:extLst>
          </p:cNvPr>
          <p:cNvPicPr>
            <a:picLocks noChangeAspect="1"/>
          </p:cNvPicPr>
          <p:nvPr/>
        </p:nvPicPr>
        <p:blipFill>
          <a:blip r:embed="rId3"/>
          <a:stretch>
            <a:fillRect/>
          </a:stretch>
        </p:blipFill>
        <p:spPr>
          <a:xfrm>
            <a:off x="4023960" y="276225"/>
            <a:ext cx="4144079" cy="6305548"/>
          </a:xfrm>
          <a:prstGeom prst="rect">
            <a:avLst/>
          </a:prstGeom>
        </p:spPr>
      </p:pic>
    </p:spTree>
    <p:extLst>
      <p:ext uri="{BB962C8B-B14F-4D97-AF65-F5344CB8AC3E}">
        <p14:creationId xmlns:p14="http://schemas.microsoft.com/office/powerpoint/2010/main" val="144953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F41040F1-7DEC-E9DD-1CC5-700A69927A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B019B-174F-B517-22DE-90649F5271D0}"/>
              </a:ext>
            </a:extLst>
          </p:cNvPr>
          <p:cNvSpPr>
            <a:spLocks noGrp="1"/>
          </p:cNvSpPr>
          <p:nvPr>
            <p:ph type="ctrTitle"/>
          </p:nvPr>
        </p:nvSpPr>
        <p:spPr>
          <a:xfrm>
            <a:off x="1027404" y="643467"/>
            <a:ext cx="5478060" cy="5571066"/>
          </a:xfrm>
        </p:spPr>
        <p:txBody>
          <a:bodyPr>
            <a:normAutofit/>
          </a:bodyPr>
          <a:lstStyle/>
          <a:p>
            <a:pPr algn="l"/>
            <a:r>
              <a:rPr lang="en-US" sz="5000" cap="none" dirty="0">
                <a:solidFill>
                  <a:schemeClr val="tx1"/>
                </a:solidFill>
                <a:ea typeface="+mj-lt"/>
                <a:cs typeface="+mj-lt"/>
              </a:rPr>
              <a:t>When people do a task, their attention is mainly focused on </a:t>
            </a:r>
            <a:r>
              <a:rPr lang="en-US" sz="5000" b="1" cap="none" dirty="0">
                <a:solidFill>
                  <a:schemeClr val="accent3">
                    <a:lumMod val="40000"/>
                    <a:lumOff val="60000"/>
                  </a:schemeClr>
                </a:solidFill>
                <a:ea typeface="+mj-lt"/>
                <a:cs typeface="+mj-lt"/>
              </a:rPr>
              <a:t>the goals and data related to that task</a:t>
            </a:r>
            <a:r>
              <a:rPr lang="en-US" sz="5000" cap="none" dirty="0">
                <a:solidFill>
                  <a:schemeClr val="tx1"/>
                </a:solidFill>
                <a:ea typeface="+mj-lt"/>
                <a:cs typeface="+mj-lt"/>
              </a:rPr>
              <a:t>.</a:t>
            </a:r>
            <a:endParaRPr lang="en-US" sz="5000" cap="none" dirty="0">
              <a:solidFill>
                <a:schemeClr val="tx1"/>
              </a:solidFill>
            </a:endParaRPr>
          </a:p>
        </p:txBody>
      </p:sp>
      <p:sp>
        <p:nvSpPr>
          <p:cNvPr id="12" name="Rectangle 1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B1699CE7-9FD3-2F5B-A152-B3E7F49766FE}"/>
              </a:ext>
            </a:extLst>
          </p:cNvPr>
          <p:cNvSpPr>
            <a:spLocks noGrp="1"/>
          </p:cNvSpPr>
          <p:nvPr>
            <p:ph type="subTitle" idx="1"/>
          </p:nvPr>
        </p:nvSpPr>
        <p:spPr>
          <a:xfrm>
            <a:off x="7915190" y="1244205"/>
            <a:ext cx="3843732" cy="2946231"/>
          </a:xfrm>
        </p:spPr>
        <p:txBody>
          <a:bodyPr anchor="ctr">
            <a:normAutofit/>
          </a:bodyPr>
          <a:lstStyle/>
          <a:p>
            <a:pPr marL="285750" indent="-285750" algn="l">
              <a:buFont typeface="Arial"/>
              <a:buChar char="•"/>
            </a:pPr>
            <a:r>
              <a:rPr lang="en-US" sz="2200">
                <a:ea typeface="+mj-lt"/>
                <a:cs typeface="+mj-lt"/>
              </a:rPr>
              <a:t>People care about </a:t>
            </a:r>
            <a:r>
              <a:rPr lang="en-US" sz="2200" dirty="0">
                <a:ea typeface="+mj-lt"/>
                <a:cs typeface="+mj-lt"/>
              </a:rPr>
              <a:t>what</a:t>
            </a:r>
            <a:r>
              <a:rPr lang="en-US" sz="2200">
                <a:ea typeface="+mj-lt"/>
                <a:cs typeface="+mj-lt"/>
              </a:rPr>
              <a:t> they’re doing</a:t>
            </a:r>
            <a:r>
              <a:rPr lang="en-US" sz="2200" dirty="0">
                <a:ea typeface="+mj-lt"/>
                <a:cs typeface="+mj-lt"/>
              </a:rPr>
              <a:t> over </a:t>
            </a:r>
            <a:r>
              <a:rPr lang="en-US" sz="2200" b="1" dirty="0">
                <a:ea typeface="+mj-lt"/>
                <a:cs typeface="+mj-lt"/>
              </a:rPr>
              <a:t>how</a:t>
            </a:r>
            <a:r>
              <a:rPr lang="en-US" sz="2200">
                <a:ea typeface="+mj-lt"/>
                <a:cs typeface="+mj-lt"/>
              </a:rPr>
              <a:t> they’re doing it.</a:t>
            </a:r>
            <a:endParaRPr lang="en-US" sz="2200"/>
          </a:p>
          <a:p>
            <a:pPr marL="285750" indent="-285750" algn="l">
              <a:buFont typeface="Arial"/>
              <a:buChar char="•"/>
            </a:pPr>
            <a:r>
              <a:rPr lang="en-US" sz="2200">
                <a:ea typeface="+mj-lt"/>
                <a:cs typeface="+mj-lt"/>
              </a:rPr>
              <a:t>Tools </a:t>
            </a:r>
            <a:r>
              <a:rPr lang="en-US" sz="2200" dirty="0">
                <a:ea typeface="+mj-lt"/>
                <a:cs typeface="+mj-lt"/>
              </a:rPr>
              <a:t>tend to </a:t>
            </a:r>
            <a:r>
              <a:rPr lang="en-US" sz="2200">
                <a:ea typeface="+mj-lt"/>
                <a:cs typeface="+mj-lt"/>
              </a:rPr>
              <a:t>fade into the background—until they break.</a:t>
            </a:r>
          </a:p>
          <a:p>
            <a:pPr algn="l"/>
            <a:endParaRPr lang="en-US" sz="2200"/>
          </a:p>
        </p:txBody>
      </p:sp>
      <p:sp>
        <p:nvSpPr>
          <p:cNvPr id="7" name="Subtitle 4">
            <a:extLst>
              <a:ext uri="{FF2B5EF4-FFF2-40B4-BE49-F238E27FC236}">
                <a16:creationId xmlns:a16="http://schemas.microsoft.com/office/drawing/2014/main" id="{E6EF8897-1B56-05DE-BFBB-907333EFF8EA}"/>
              </a:ext>
            </a:extLst>
          </p:cNvPr>
          <p:cNvSpPr txBox="1">
            <a:spLocks/>
          </p:cNvSpPr>
          <p:nvPr/>
        </p:nvSpPr>
        <p:spPr>
          <a:xfrm>
            <a:off x="7912050" y="3895813"/>
            <a:ext cx="4936005" cy="231585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r>
              <a:rPr lang="en-US" sz="3600" b="1" dirty="0">
                <a:solidFill>
                  <a:schemeClr val="tx2">
                    <a:lumMod val="76000"/>
                  </a:schemeClr>
                </a:solidFill>
              </a:rPr>
              <a:t>Selective Attention</a:t>
            </a:r>
            <a:endParaRPr lang="en-US" dirty="0">
              <a:solidFill>
                <a:schemeClr val="tx2">
                  <a:lumMod val="76000"/>
                </a:schemeClr>
              </a:solidFill>
            </a:endParaRPr>
          </a:p>
        </p:txBody>
      </p:sp>
    </p:spTree>
    <p:extLst>
      <p:ext uri="{BB962C8B-B14F-4D97-AF65-F5344CB8AC3E}">
        <p14:creationId xmlns:p14="http://schemas.microsoft.com/office/powerpoint/2010/main" val="301429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312713DC-DF9B-7E7A-CF82-3E2A28E7D63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C2AA7-2CA2-0EDA-3321-8DEF28F4F817}"/>
              </a:ext>
            </a:extLst>
          </p:cNvPr>
          <p:cNvSpPr>
            <a:spLocks noGrp="1"/>
          </p:cNvSpPr>
          <p:nvPr>
            <p:ph type="ctrTitle"/>
          </p:nvPr>
        </p:nvSpPr>
        <p:spPr>
          <a:xfrm>
            <a:off x="755261" y="478127"/>
            <a:ext cx="6022345" cy="5571066"/>
          </a:xfrm>
        </p:spPr>
        <p:txBody>
          <a:bodyPr>
            <a:normAutofit/>
          </a:bodyPr>
          <a:lstStyle/>
          <a:p>
            <a:pPr algn="l"/>
            <a:r>
              <a:rPr lang="en-US" cap="none">
                <a:solidFill>
                  <a:schemeClr val="tx1"/>
                </a:solidFill>
                <a:ea typeface="+mj-lt"/>
                <a:cs typeface="+mj-lt"/>
              </a:rPr>
              <a:t>Inattentional &amp; change blindness </a:t>
            </a:r>
            <a:r>
              <a:rPr lang="en-US" b="1" cap="none">
                <a:solidFill>
                  <a:schemeClr val="accent3">
                    <a:lumMod val="40000"/>
                    <a:lumOff val="60000"/>
                  </a:schemeClr>
                </a:solidFill>
                <a:ea typeface="+mj-lt"/>
                <a:cs typeface="+mj-lt"/>
              </a:rPr>
              <a:t>are real</a:t>
            </a:r>
            <a:endParaRPr lang="en-US" b="1">
              <a:solidFill>
                <a:schemeClr val="accent3">
                  <a:lumMod val="40000"/>
                  <a:lumOff val="60000"/>
                </a:schemeClr>
              </a:solidFill>
            </a:endParaRPr>
          </a:p>
          <a:p>
            <a:pPr algn="l"/>
            <a:endParaRPr lang="en-US">
              <a:solidFill>
                <a:schemeClr val="tx1"/>
              </a:solidFill>
            </a:endParaRPr>
          </a:p>
        </p:txBody>
      </p:sp>
      <p:sp>
        <p:nvSpPr>
          <p:cNvPr id="19" name="Rectangle 1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lli PNG Transparent Images Free Download | Vector Files | Pngtree">
            <a:extLst>
              <a:ext uri="{FF2B5EF4-FFF2-40B4-BE49-F238E27FC236}">
                <a16:creationId xmlns:a16="http://schemas.microsoft.com/office/drawing/2014/main" id="{B3F5C087-65EB-D3BE-0A76-5F5A3869AB88}"/>
              </a:ext>
            </a:extLst>
          </p:cNvPr>
          <p:cNvPicPr>
            <a:picLocks noChangeAspect="1"/>
          </p:cNvPicPr>
          <p:nvPr/>
        </p:nvPicPr>
        <p:blipFill>
          <a:blip r:embed="rId4"/>
          <a:stretch>
            <a:fillRect/>
          </a:stretch>
        </p:blipFill>
        <p:spPr>
          <a:xfrm>
            <a:off x="8649419" y="483081"/>
            <a:ext cx="2419709" cy="2455652"/>
          </a:xfrm>
          <a:prstGeom prst="rect">
            <a:avLst/>
          </a:prstGeom>
        </p:spPr>
      </p:pic>
      <p:pic>
        <p:nvPicPr>
          <p:cNvPr id="7" name="Picture 6" descr="Reusable Ziploc Food Bags 1.5 Litre - Light Blue | KitMaii">
            <a:extLst>
              <a:ext uri="{FF2B5EF4-FFF2-40B4-BE49-F238E27FC236}">
                <a16:creationId xmlns:a16="http://schemas.microsoft.com/office/drawing/2014/main" id="{3F4BD8BA-8450-0A6C-6E30-948BA2726524}"/>
              </a:ext>
            </a:extLst>
          </p:cNvPr>
          <p:cNvPicPr>
            <a:picLocks noChangeAspect="1"/>
          </p:cNvPicPr>
          <p:nvPr/>
        </p:nvPicPr>
        <p:blipFill>
          <a:blip r:embed="rId5"/>
          <a:stretch>
            <a:fillRect/>
          </a:stretch>
        </p:blipFill>
        <p:spPr>
          <a:xfrm>
            <a:off x="8491268" y="3430438"/>
            <a:ext cx="2743200" cy="2743200"/>
          </a:xfrm>
          <a:prstGeom prst="rect">
            <a:avLst/>
          </a:prstGeom>
        </p:spPr>
      </p:pic>
    </p:spTree>
    <p:extLst>
      <p:ext uri="{BB962C8B-B14F-4D97-AF65-F5344CB8AC3E}">
        <p14:creationId xmlns:p14="http://schemas.microsoft.com/office/powerpoint/2010/main" val="192583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14D43B8E-CC1F-F834-DE32-0BF62CA474E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0ACCCAA-477E-48BA-8072-003EA9F1F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11"/>
            <a:ext cx="12192000" cy="3690011"/>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pic>
        <p:nvPicPr>
          <p:cNvPr id="6" name="Picture 5" descr="2,206,900+ Noticing Stock Illustrations, Royalty-Free Vector Graphics &amp;  Clip Art - iStock | Noticing nature, Woman noticing, Noticing something">
            <a:extLst>
              <a:ext uri="{FF2B5EF4-FFF2-40B4-BE49-F238E27FC236}">
                <a16:creationId xmlns:a16="http://schemas.microsoft.com/office/drawing/2014/main" id="{7FC77815-A71F-C2C2-B209-33FF284248D9}"/>
              </a:ext>
            </a:extLst>
          </p:cNvPr>
          <p:cNvPicPr>
            <a:picLocks noChangeAspect="1"/>
          </p:cNvPicPr>
          <p:nvPr/>
        </p:nvPicPr>
        <p:blipFill>
          <a:blip r:embed="rId3"/>
          <a:srcRect t="35698" r="-2" b="35834"/>
          <a:stretch/>
        </p:blipFill>
        <p:spPr>
          <a:xfrm>
            <a:off x="493776" y="461365"/>
            <a:ext cx="11201399" cy="2702459"/>
          </a:xfrm>
          <a:prstGeom prst="rect">
            <a:avLst/>
          </a:prstGeom>
        </p:spPr>
      </p:pic>
      <p:sp>
        <p:nvSpPr>
          <p:cNvPr id="19" name="Rectangle 18">
            <a:extLst>
              <a:ext uri="{FF2B5EF4-FFF2-40B4-BE49-F238E27FC236}">
                <a16:creationId xmlns:a16="http://schemas.microsoft.com/office/drawing/2014/main" id="{645C47DD-A863-4C38-9F63-AD22694E8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2BA1A1B5-FFAD-D6E4-0361-4809A9861377}"/>
              </a:ext>
            </a:extLst>
          </p:cNvPr>
          <p:cNvSpPr>
            <a:spLocks noGrp="1"/>
          </p:cNvSpPr>
          <p:nvPr>
            <p:ph type="ctrTitle"/>
          </p:nvPr>
        </p:nvSpPr>
        <p:spPr>
          <a:xfrm>
            <a:off x="365759" y="3794760"/>
            <a:ext cx="11471565" cy="1739347"/>
          </a:xfrm>
        </p:spPr>
        <p:txBody>
          <a:bodyPr>
            <a:normAutofit/>
          </a:bodyPr>
          <a:lstStyle/>
          <a:p>
            <a:r>
              <a:rPr lang="en-US" cap="none"/>
              <a:t>We notice things more when they are related to our goals</a:t>
            </a:r>
            <a:endParaRPr lang="en-US"/>
          </a:p>
        </p:txBody>
      </p:sp>
    </p:spTree>
    <p:extLst>
      <p:ext uri="{BB962C8B-B14F-4D97-AF65-F5344CB8AC3E}">
        <p14:creationId xmlns:p14="http://schemas.microsoft.com/office/powerpoint/2010/main" val="257223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C0885233-CF50-B5EF-789E-6B58AC80588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6EFC8-65A6-172D-7C78-F6E5CF30349A}"/>
              </a:ext>
            </a:extLst>
          </p:cNvPr>
          <p:cNvSpPr>
            <a:spLocks noGrp="1"/>
          </p:cNvSpPr>
          <p:nvPr>
            <p:ph type="ctrTitle"/>
          </p:nvPr>
        </p:nvSpPr>
        <p:spPr>
          <a:xfrm>
            <a:off x="934098" y="1242181"/>
            <a:ext cx="5664672" cy="4669107"/>
          </a:xfrm>
        </p:spPr>
        <p:txBody>
          <a:bodyPr>
            <a:normAutofit/>
          </a:bodyPr>
          <a:lstStyle/>
          <a:p>
            <a:pPr algn="l"/>
            <a:r>
              <a:rPr lang="en-US" sz="5600" cap="none" dirty="0">
                <a:solidFill>
                  <a:schemeClr val="tx1"/>
                </a:solidFill>
                <a:ea typeface="+mj-lt"/>
                <a:cs typeface="+mj-lt"/>
              </a:rPr>
              <a:t>We use external aids to track progress as </a:t>
            </a:r>
            <a:r>
              <a:rPr lang="en-US" sz="5600" b="1" cap="none" dirty="0">
                <a:solidFill>
                  <a:schemeClr val="accent3">
                    <a:lumMod val="40000"/>
                    <a:lumOff val="60000"/>
                  </a:schemeClr>
                </a:solidFill>
                <a:ea typeface="+mj-lt"/>
                <a:cs typeface="+mj-lt"/>
              </a:rPr>
              <a:t>short-term memory is not functional</a:t>
            </a:r>
            <a:endParaRPr lang="en-US" sz="5600" b="1" cap="none" dirty="0">
              <a:solidFill>
                <a:schemeClr val="accent3">
                  <a:lumMod val="40000"/>
                  <a:lumOff val="60000"/>
                </a:schemeClr>
              </a:solidFill>
            </a:endParaRPr>
          </a:p>
        </p:txBody>
      </p:sp>
      <p:sp>
        <p:nvSpPr>
          <p:cNvPr id="12" name="Rectangle 1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icky Notes Doodle PNG &amp; SVG Design For T-Shirts">
            <a:extLst>
              <a:ext uri="{FF2B5EF4-FFF2-40B4-BE49-F238E27FC236}">
                <a16:creationId xmlns:a16="http://schemas.microsoft.com/office/drawing/2014/main" id="{A13DFE90-459B-E81E-EF38-53FC3FCCCFAF}"/>
              </a:ext>
            </a:extLst>
          </p:cNvPr>
          <p:cNvPicPr>
            <a:picLocks noChangeAspect="1"/>
          </p:cNvPicPr>
          <p:nvPr/>
        </p:nvPicPr>
        <p:blipFill>
          <a:blip r:embed="rId4"/>
          <a:stretch>
            <a:fillRect/>
          </a:stretch>
        </p:blipFill>
        <p:spPr>
          <a:xfrm rot="360000">
            <a:off x="10345613" y="829415"/>
            <a:ext cx="1375673" cy="1375673"/>
          </a:xfrm>
          <a:prstGeom prst="rect">
            <a:avLst/>
          </a:prstGeom>
        </p:spPr>
      </p:pic>
      <p:pic>
        <p:nvPicPr>
          <p:cNvPr id="9" name="Picture 8" descr="Notebook School Doodle PNG &amp; SVG Design For T-Shirts">
            <a:extLst>
              <a:ext uri="{FF2B5EF4-FFF2-40B4-BE49-F238E27FC236}">
                <a16:creationId xmlns:a16="http://schemas.microsoft.com/office/drawing/2014/main" id="{5F5E59F2-3C29-C5C2-940D-F4E9A01DB4EE}"/>
              </a:ext>
            </a:extLst>
          </p:cNvPr>
          <p:cNvPicPr>
            <a:picLocks noChangeAspect="1"/>
          </p:cNvPicPr>
          <p:nvPr/>
        </p:nvPicPr>
        <p:blipFill>
          <a:blip r:embed="rId5"/>
          <a:stretch>
            <a:fillRect/>
          </a:stretch>
        </p:blipFill>
        <p:spPr>
          <a:xfrm>
            <a:off x="7807569" y="435945"/>
            <a:ext cx="2106571" cy="2059918"/>
          </a:xfrm>
          <a:prstGeom prst="rect">
            <a:avLst/>
          </a:prstGeom>
        </p:spPr>
      </p:pic>
      <p:pic>
        <p:nvPicPr>
          <p:cNvPr id="11" name="Picture 10" descr="My review of Notion from a blogger's perspective - Numeric Citizen Blog">
            <a:extLst>
              <a:ext uri="{FF2B5EF4-FFF2-40B4-BE49-F238E27FC236}">
                <a16:creationId xmlns:a16="http://schemas.microsoft.com/office/drawing/2014/main" id="{D1D77E1C-2C5C-9C4B-66B6-4EB31A82E2CB}"/>
              </a:ext>
            </a:extLst>
          </p:cNvPr>
          <p:cNvPicPr>
            <a:picLocks noChangeAspect="1"/>
          </p:cNvPicPr>
          <p:nvPr/>
        </p:nvPicPr>
        <p:blipFill>
          <a:blip r:embed="rId6"/>
          <a:stretch>
            <a:fillRect/>
          </a:stretch>
        </p:blipFill>
        <p:spPr>
          <a:xfrm>
            <a:off x="10400815" y="3069881"/>
            <a:ext cx="1265854" cy="1335288"/>
          </a:xfrm>
          <a:prstGeom prst="rect">
            <a:avLst/>
          </a:prstGeom>
        </p:spPr>
      </p:pic>
      <p:pic>
        <p:nvPicPr>
          <p:cNvPr id="13" name="Picture 12" descr="Notes User Guide for Mac - Apple Support">
            <a:extLst>
              <a:ext uri="{FF2B5EF4-FFF2-40B4-BE49-F238E27FC236}">
                <a16:creationId xmlns:a16="http://schemas.microsoft.com/office/drawing/2014/main" id="{961E1559-D5B5-5BC9-D77C-271DA3CDB7B8}"/>
              </a:ext>
            </a:extLst>
          </p:cNvPr>
          <p:cNvPicPr>
            <a:picLocks noChangeAspect="1"/>
          </p:cNvPicPr>
          <p:nvPr/>
        </p:nvPicPr>
        <p:blipFill>
          <a:blip r:embed="rId7"/>
          <a:stretch>
            <a:fillRect/>
          </a:stretch>
        </p:blipFill>
        <p:spPr>
          <a:xfrm>
            <a:off x="8220152" y="3575825"/>
            <a:ext cx="1281405" cy="1281405"/>
          </a:xfrm>
          <a:prstGeom prst="rect">
            <a:avLst/>
          </a:prstGeom>
        </p:spPr>
      </p:pic>
      <p:pic>
        <p:nvPicPr>
          <p:cNvPr id="14" name="Picture 13" descr="Pen Doodle Icon PNG &amp; SVG Design For T-Shirts">
            <a:extLst>
              <a:ext uri="{FF2B5EF4-FFF2-40B4-BE49-F238E27FC236}">
                <a16:creationId xmlns:a16="http://schemas.microsoft.com/office/drawing/2014/main" id="{88081BEF-1A9F-0138-E764-BDAC7B6EF0C0}"/>
              </a:ext>
            </a:extLst>
          </p:cNvPr>
          <p:cNvPicPr>
            <a:picLocks noChangeAspect="1"/>
          </p:cNvPicPr>
          <p:nvPr/>
        </p:nvPicPr>
        <p:blipFill>
          <a:blip r:embed="rId8"/>
          <a:stretch>
            <a:fillRect/>
          </a:stretch>
        </p:blipFill>
        <p:spPr>
          <a:xfrm rot="-2880000">
            <a:off x="8980789" y="4973028"/>
            <a:ext cx="1873306" cy="1873306"/>
          </a:xfrm>
          <a:prstGeom prst="rect">
            <a:avLst/>
          </a:prstGeom>
        </p:spPr>
      </p:pic>
    </p:spTree>
    <p:extLst>
      <p:ext uri="{BB962C8B-B14F-4D97-AF65-F5344CB8AC3E}">
        <p14:creationId xmlns:p14="http://schemas.microsoft.com/office/powerpoint/2010/main" val="1202194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8000"/>
              </a:schemeClr>
              <a:schemeClr val="bg2">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B4248F8E-2369-3CC1-D7E2-BE9AD7CE971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C73D7-C527-4891-BA2B-3EC10F94234E}"/>
              </a:ext>
            </a:extLst>
          </p:cNvPr>
          <p:cNvSpPr>
            <a:spLocks noGrp="1"/>
          </p:cNvSpPr>
          <p:nvPr>
            <p:ph type="ctrTitle"/>
          </p:nvPr>
        </p:nvSpPr>
        <p:spPr>
          <a:xfrm>
            <a:off x="979577" y="2453107"/>
            <a:ext cx="5119066" cy="2663026"/>
          </a:xfrm>
        </p:spPr>
        <p:txBody>
          <a:bodyPr>
            <a:normAutofit/>
          </a:bodyPr>
          <a:lstStyle/>
          <a:p>
            <a:pPr algn="l"/>
            <a:r>
              <a:rPr lang="en-US" cap="none" dirty="0">
                <a:solidFill>
                  <a:schemeClr val="tx1"/>
                </a:solidFill>
                <a:ea typeface="+mj-lt"/>
                <a:cs typeface="+mj-lt"/>
              </a:rPr>
              <a:t>We as humans also chase </a:t>
            </a:r>
            <a:r>
              <a:rPr lang="en-US" b="1" cap="none" dirty="0">
                <a:solidFill>
                  <a:schemeClr val="tx2">
                    <a:lumMod val="76000"/>
                  </a:schemeClr>
                </a:solidFill>
                <a:ea typeface="+mj-lt"/>
                <a:cs typeface="+mj-lt"/>
              </a:rPr>
              <a:t>literal cues</a:t>
            </a:r>
            <a:endParaRPr lang="en-US" dirty="0">
              <a:solidFill>
                <a:schemeClr val="tx2">
                  <a:lumMod val="76000"/>
                </a:schemeClr>
              </a:solidFill>
            </a:endParaRPr>
          </a:p>
          <a:p>
            <a:pPr marL="285750" indent="-285750" algn="l">
              <a:buFont typeface="Arial"/>
              <a:buChar char="•"/>
            </a:pPr>
            <a:endParaRPr lang="en-US">
              <a:solidFill>
                <a:schemeClr val="tx1"/>
              </a:solidFill>
            </a:endParaRPr>
          </a:p>
          <a:p>
            <a:pPr algn="l"/>
            <a:endParaRPr lang="en-US" dirty="0">
              <a:solidFill>
                <a:schemeClr val="tx1"/>
              </a:solidFill>
            </a:endParaRPr>
          </a:p>
        </p:txBody>
      </p:sp>
      <p:sp>
        <p:nvSpPr>
          <p:cNvPr id="15" name="Rectangle 14">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AEF624E1-A00E-B970-3FDF-9F9B589E677C}"/>
              </a:ext>
            </a:extLst>
          </p:cNvPr>
          <p:cNvSpPr>
            <a:spLocks noGrp="1"/>
          </p:cNvSpPr>
          <p:nvPr>
            <p:ph type="subTitle" idx="1"/>
          </p:nvPr>
        </p:nvSpPr>
        <p:spPr>
          <a:xfrm>
            <a:off x="8181171" y="995389"/>
            <a:ext cx="2808563" cy="4369589"/>
          </a:xfrm>
        </p:spPr>
        <p:txBody>
          <a:bodyPr anchor="ctr">
            <a:normAutofit/>
          </a:bodyPr>
          <a:lstStyle/>
          <a:p>
            <a:pPr marL="285750" indent="-285750" algn="l">
              <a:spcBef>
                <a:spcPct val="0"/>
              </a:spcBef>
              <a:spcAft>
                <a:spcPts val="600"/>
              </a:spcAft>
              <a:buClr>
                <a:srgbClr val="FFFFFF"/>
              </a:buClr>
              <a:buFont typeface="Arial,Sans-Serif"/>
              <a:buChar char="•"/>
            </a:pPr>
            <a:r>
              <a:rPr lang="en-US" dirty="0">
                <a:ea typeface="+mj-lt"/>
                <a:cs typeface="+mj-lt"/>
              </a:rPr>
              <a:t>People look for </a:t>
            </a:r>
            <a:r>
              <a:rPr lang="en-US" b="1" dirty="0">
                <a:solidFill>
                  <a:schemeClr val="accent3">
                    <a:lumMod val="40000"/>
                    <a:lumOff val="60000"/>
                  </a:schemeClr>
                </a:solidFill>
                <a:ea typeface="+mj-lt"/>
                <a:cs typeface="+mj-lt"/>
              </a:rPr>
              <a:t>keywords that match their goal</a:t>
            </a:r>
            <a:r>
              <a:rPr lang="en-US" dirty="0">
                <a:ea typeface="+mj-lt"/>
                <a:cs typeface="+mj-lt"/>
              </a:rPr>
              <a:t>.</a:t>
            </a:r>
          </a:p>
          <a:p>
            <a:pPr marL="285750" indent="-285750" algn="l">
              <a:spcBef>
                <a:spcPct val="0"/>
              </a:spcBef>
              <a:spcAft>
                <a:spcPts val="600"/>
              </a:spcAft>
              <a:buClr>
                <a:srgbClr val="FFFFFF"/>
              </a:buClr>
              <a:buFont typeface="Arial,Sans-Serif"/>
              <a:buChar char="•"/>
            </a:pPr>
            <a:r>
              <a:rPr lang="en-US" dirty="0">
                <a:ea typeface="+mj-lt"/>
                <a:cs typeface="+mj-lt"/>
              </a:rPr>
              <a:t>“Flight to Berlin”? They’ll click anything with “flight” or “ticket.”</a:t>
            </a:r>
            <a:br>
              <a:rPr lang="en-US" dirty="0">
                <a:ea typeface="+mj-lt"/>
                <a:cs typeface="+mj-lt"/>
              </a:rPr>
            </a:br>
            <a:endParaRPr lang="en-US" cap="all"/>
          </a:p>
        </p:txBody>
      </p:sp>
    </p:spTree>
    <p:extLst>
      <p:ext uri="{BB962C8B-B14F-4D97-AF65-F5344CB8AC3E}">
        <p14:creationId xmlns:p14="http://schemas.microsoft.com/office/powerpoint/2010/main" val="2602975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8000"/>
              </a:schemeClr>
              <a:schemeClr val="bg1">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78B49D81-FA54-FF3E-0033-D633812A0810}"/>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6CDEF48-4491-458B-A7CC-DB7F35D5A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C8910-F61F-CFBA-ED37-2EB96C71C3FB}"/>
              </a:ext>
            </a:extLst>
          </p:cNvPr>
          <p:cNvSpPr>
            <a:spLocks noGrp="1"/>
          </p:cNvSpPr>
          <p:nvPr>
            <p:ph type="ctrTitle"/>
          </p:nvPr>
        </p:nvSpPr>
        <p:spPr>
          <a:xfrm>
            <a:off x="1103266" y="401326"/>
            <a:ext cx="7758140" cy="3872716"/>
          </a:xfrm>
        </p:spPr>
        <p:txBody>
          <a:bodyPr vert="horz" lIns="91440" tIns="45720" rIns="91440" bIns="45720" rtlCol="0" anchor="ctr">
            <a:noAutofit/>
          </a:bodyPr>
          <a:lstStyle/>
          <a:p>
            <a:pPr marL="285750" indent="-285750" algn="l">
              <a:lnSpc>
                <a:spcPct val="85000"/>
              </a:lnSpc>
            </a:pPr>
            <a:endParaRPr lang="en-US" sz="5600" cap="none" dirty="0">
              <a:solidFill>
                <a:schemeClr val="tx1"/>
              </a:solidFill>
            </a:endParaRPr>
          </a:p>
          <a:p>
            <a:pPr algn="l">
              <a:lnSpc>
                <a:spcPct val="85000"/>
              </a:lnSpc>
            </a:pPr>
            <a:endParaRPr lang="en-US" sz="5600" dirty="0">
              <a:solidFill>
                <a:schemeClr val="tx1"/>
              </a:solidFill>
            </a:endParaRPr>
          </a:p>
          <a:p>
            <a:pPr algn="l">
              <a:lnSpc>
                <a:spcPct val="85000"/>
              </a:lnSpc>
            </a:pPr>
            <a:endParaRPr lang="en-US" sz="5600" dirty="0">
              <a:solidFill>
                <a:schemeClr val="tx1"/>
              </a:solidFill>
            </a:endParaRPr>
          </a:p>
        </p:txBody>
      </p:sp>
      <p:sp>
        <p:nvSpPr>
          <p:cNvPr id="26" name="Rectangle 25">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FBA4152A-9DBD-8A9F-D8C8-8905A09DAC4F}"/>
              </a:ext>
            </a:extLst>
          </p:cNvPr>
          <p:cNvSpPr txBox="1"/>
          <p:nvPr/>
        </p:nvSpPr>
        <p:spPr>
          <a:xfrm>
            <a:off x="1510179" y="999636"/>
            <a:ext cx="948603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600" dirty="0"/>
              <a:t>Lazy, but efficient, we prefer </a:t>
            </a:r>
            <a:r>
              <a:rPr lang="en-US" sz="5600" b="1" dirty="0">
                <a:solidFill>
                  <a:schemeClr val="tx2">
                    <a:lumMod val="76000"/>
                  </a:schemeClr>
                </a:solidFill>
              </a:rPr>
              <a:t>familiar paths</a:t>
            </a:r>
            <a:r>
              <a:rPr lang="en-US" sz="5600" dirty="0"/>
              <a:t> </a:t>
            </a:r>
            <a:endParaRPr lang="en-US" dirty="0"/>
          </a:p>
        </p:txBody>
      </p:sp>
      <p:pic>
        <p:nvPicPr>
          <p:cNvPr id="4" name="Picture 3" descr="Just Cause GIFs | Tenor">
            <a:extLst>
              <a:ext uri="{FF2B5EF4-FFF2-40B4-BE49-F238E27FC236}">
                <a16:creationId xmlns:a16="http://schemas.microsoft.com/office/drawing/2014/main" id="{148C27C5-3F87-58FA-7F46-9D0EAEE6F8EF}"/>
              </a:ext>
            </a:extLst>
          </p:cNvPr>
          <p:cNvPicPr>
            <a:picLocks noChangeAspect="1"/>
          </p:cNvPicPr>
          <p:nvPr/>
        </p:nvPicPr>
        <p:blipFill>
          <a:blip r:embed="rId4"/>
          <a:stretch>
            <a:fillRect/>
          </a:stretch>
        </p:blipFill>
        <p:spPr>
          <a:xfrm>
            <a:off x="3401684" y="3428022"/>
            <a:ext cx="5697747" cy="2388596"/>
          </a:xfrm>
          <a:prstGeom prst="rect">
            <a:avLst/>
          </a:prstGeom>
        </p:spPr>
      </p:pic>
    </p:spTree>
    <p:extLst>
      <p:ext uri="{BB962C8B-B14F-4D97-AF65-F5344CB8AC3E}">
        <p14:creationId xmlns:p14="http://schemas.microsoft.com/office/powerpoint/2010/main" val="345766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75C8-582C-6180-5109-1BE3893112C9}"/>
              </a:ext>
            </a:extLst>
          </p:cNvPr>
          <p:cNvSpPr>
            <a:spLocks noGrp="1"/>
          </p:cNvSpPr>
          <p:nvPr>
            <p:ph type="title"/>
          </p:nvPr>
        </p:nvSpPr>
        <p:spPr>
          <a:xfrm>
            <a:off x="1351113" y="2208879"/>
            <a:ext cx="9479757" cy="1676400"/>
          </a:xfrm>
        </p:spPr>
        <p:txBody>
          <a:bodyPr/>
          <a:lstStyle/>
          <a:p>
            <a:r>
              <a:rPr lang="en-US" cap="none" dirty="0"/>
              <a:t>Our Attention is Limited; Our Memory is Imperfect</a:t>
            </a:r>
          </a:p>
        </p:txBody>
      </p:sp>
      <p:sp>
        <p:nvSpPr>
          <p:cNvPr id="3" name="Text Placeholder 2">
            <a:extLst>
              <a:ext uri="{FF2B5EF4-FFF2-40B4-BE49-F238E27FC236}">
                <a16:creationId xmlns:a16="http://schemas.microsoft.com/office/drawing/2014/main" id="{C8E9D08D-F12D-2049-5CE2-8CD11E1E9E2C}"/>
              </a:ext>
            </a:extLst>
          </p:cNvPr>
          <p:cNvSpPr>
            <a:spLocks noGrp="1"/>
          </p:cNvSpPr>
          <p:nvPr>
            <p:ph type="body" idx="1"/>
          </p:nvPr>
        </p:nvSpPr>
        <p:spPr/>
        <p:txBody>
          <a:bodyPr/>
          <a:lstStyle/>
          <a:p>
            <a:r>
              <a:rPr lang="en-US" dirty="0"/>
              <a:t>Chapter 7</a:t>
            </a:r>
          </a:p>
        </p:txBody>
      </p:sp>
    </p:spTree>
    <p:extLst>
      <p:ext uri="{BB962C8B-B14F-4D97-AF65-F5344CB8AC3E}">
        <p14:creationId xmlns:p14="http://schemas.microsoft.com/office/powerpoint/2010/main" val="259984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4CC3D92-FB5B-079C-387D-9F240F41F542}"/>
            </a:ext>
          </a:extLst>
        </p:cNvPr>
        <p:cNvGrpSpPr/>
        <p:nvPr/>
      </p:nvGrpSpPr>
      <p:grpSpPr>
        <a:xfrm>
          <a:off x="0" y="0"/>
          <a:ext cx="0" cy="0"/>
          <a:chOff x="0" y="0"/>
          <a:chExt cx="0" cy="0"/>
        </a:xfrm>
      </p:grpSpPr>
      <p:sp>
        <p:nvSpPr>
          <p:cNvPr id="56" name="Rectangle 55">
            <a:extLst>
              <a:ext uri="{FF2B5EF4-FFF2-40B4-BE49-F238E27FC236}">
                <a16:creationId xmlns:a16="http://schemas.microsoft.com/office/drawing/2014/main" id="{E6CDEF48-4491-458B-A7CC-DB7F35D5A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6B6A4-B929-751A-C436-63DA2F69D853}"/>
              </a:ext>
            </a:extLst>
          </p:cNvPr>
          <p:cNvSpPr>
            <a:spLocks noGrp="1"/>
          </p:cNvSpPr>
          <p:nvPr>
            <p:ph type="ctrTitle"/>
          </p:nvPr>
        </p:nvSpPr>
        <p:spPr>
          <a:xfrm>
            <a:off x="521488" y="994156"/>
            <a:ext cx="3865501" cy="5180709"/>
          </a:xfrm>
        </p:spPr>
        <p:txBody>
          <a:bodyPr vert="horz" lIns="91440" tIns="45720" rIns="91440" bIns="45720" rtlCol="0" anchor="ctr">
            <a:normAutofit/>
          </a:bodyPr>
          <a:lstStyle/>
          <a:p>
            <a:pPr algn="l">
              <a:lnSpc>
                <a:spcPct val="85000"/>
              </a:lnSpc>
            </a:pPr>
            <a:r>
              <a:rPr lang="en-US" sz="5600" cap="none" dirty="0">
                <a:solidFill>
                  <a:schemeClr val="bg1"/>
                </a:solidFill>
              </a:rPr>
              <a:t>Our minds run on a</a:t>
            </a:r>
            <a:r>
              <a:rPr lang="en-US" sz="5600" cap="none" dirty="0"/>
              <a:t> </a:t>
            </a:r>
            <a:r>
              <a:rPr lang="en-US" sz="5600" b="1" cap="none" dirty="0">
                <a:solidFill>
                  <a:schemeClr val="bg2">
                    <a:lumMod val="76000"/>
                  </a:schemeClr>
                </a:solidFill>
              </a:rPr>
              <a:t>goal–execute–evaluate </a:t>
            </a:r>
            <a:r>
              <a:rPr lang="en-US" sz="5600" cap="none" dirty="0">
                <a:solidFill>
                  <a:schemeClr val="bg1"/>
                </a:solidFill>
              </a:rPr>
              <a:t>loop</a:t>
            </a:r>
          </a:p>
          <a:p>
            <a:pPr algn="l">
              <a:lnSpc>
                <a:spcPct val="85000"/>
              </a:lnSpc>
            </a:pPr>
            <a:endParaRPr lang="en-US" sz="5600" dirty="0">
              <a:solidFill>
                <a:schemeClr val="bg2">
                  <a:lumMod val="76000"/>
                </a:schemeClr>
              </a:solidFill>
            </a:endParaRPr>
          </a:p>
        </p:txBody>
      </p:sp>
      <p:sp useBgFill="1">
        <p:nvSpPr>
          <p:cNvPr id="60" name="Rectangle 5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FD0783F-F905-C64A-E46A-CFD86512A710}"/>
              </a:ext>
            </a:extLst>
          </p:cNvPr>
          <p:cNvSpPr>
            <a:spLocks noGrp="1"/>
          </p:cNvSpPr>
          <p:nvPr>
            <p:ph type="subTitle" idx="1"/>
          </p:nvPr>
        </p:nvSpPr>
        <p:spPr>
          <a:xfrm>
            <a:off x="5241426" y="698688"/>
            <a:ext cx="5823328" cy="873077"/>
          </a:xfrm>
        </p:spPr>
        <p:txBody>
          <a:bodyPr vert="horz" lIns="91440" tIns="45720" rIns="91440" bIns="45720" rtlCol="0" anchor="ctr">
            <a:normAutofit/>
          </a:bodyPr>
          <a:lstStyle/>
          <a:p>
            <a:pPr marL="285750" indent="-182880" algn="l">
              <a:spcBef>
                <a:spcPct val="0"/>
              </a:spcBef>
              <a:spcAft>
                <a:spcPts val="600"/>
              </a:spcAft>
              <a:buFont typeface="Wingdings" pitchFamily="2" charset="2"/>
              <a:buChar char=""/>
            </a:pPr>
            <a:r>
              <a:rPr lang="en-US" dirty="0">
                <a:solidFill>
                  <a:schemeClr val="tx2"/>
                </a:solidFill>
              </a:rPr>
              <a:t>Every action is part of a cycle.</a:t>
            </a:r>
          </a:p>
          <a:p>
            <a:pPr marL="285750" indent="-182880" algn="l">
              <a:spcBef>
                <a:spcPct val="0"/>
              </a:spcBef>
              <a:spcAft>
                <a:spcPts val="600"/>
              </a:spcAft>
              <a:buFont typeface="Wingdings" pitchFamily="2" charset="2"/>
              <a:buChar char=""/>
            </a:pPr>
            <a:r>
              <a:rPr lang="en-US" dirty="0">
                <a:solidFill>
                  <a:schemeClr val="tx2"/>
                </a:solidFill>
              </a:rPr>
              <a:t>We form a goal → act → check results → repeat.</a:t>
            </a:r>
          </a:p>
        </p:txBody>
      </p:sp>
      <p:pic>
        <p:nvPicPr>
          <p:cNvPr id="3" name="Picture 2" descr="Feedback Cycle and the Gulfs of Execution and Evaluation | by Kaustav Roy |  Bootcamp | Medium">
            <a:extLst>
              <a:ext uri="{FF2B5EF4-FFF2-40B4-BE49-F238E27FC236}">
                <a16:creationId xmlns:a16="http://schemas.microsoft.com/office/drawing/2014/main" id="{2643156C-C4C1-B1B3-3B19-55D0591F4735}"/>
              </a:ext>
            </a:extLst>
          </p:cNvPr>
          <p:cNvPicPr>
            <a:picLocks noChangeAspect="1"/>
          </p:cNvPicPr>
          <p:nvPr/>
        </p:nvPicPr>
        <p:blipFill>
          <a:blip r:embed="rId3"/>
          <a:stretch>
            <a:fillRect/>
          </a:stretch>
        </p:blipFill>
        <p:spPr>
          <a:xfrm>
            <a:off x="5416420" y="2228658"/>
            <a:ext cx="5907831" cy="3489253"/>
          </a:xfrm>
          <a:prstGeom prst="rect">
            <a:avLst/>
          </a:prstGeom>
        </p:spPr>
      </p:pic>
    </p:spTree>
    <p:extLst>
      <p:ext uri="{BB962C8B-B14F-4D97-AF65-F5344CB8AC3E}">
        <p14:creationId xmlns:p14="http://schemas.microsoft.com/office/powerpoint/2010/main" val="49150209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8000"/>
              </a:schemeClr>
              <a:schemeClr val="bg1">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5F7C100E-C9C4-03F7-97B9-914352BA63B3}"/>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E6CDEF48-4491-458B-A7CC-DB7F35D5A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3" name="Rectangle 3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67E3B-AC9D-3F7E-BA25-5E7A172E625E}"/>
              </a:ext>
            </a:extLst>
          </p:cNvPr>
          <p:cNvSpPr>
            <a:spLocks noGrp="1"/>
          </p:cNvSpPr>
          <p:nvPr>
            <p:ph type="ctrTitle"/>
          </p:nvPr>
        </p:nvSpPr>
        <p:spPr>
          <a:xfrm>
            <a:off x="745594" y="-127409"/>
            <a:ext cx="3310549" cy="6990695"/>
          </a:xfrm>
        </p:spPr>
        <p:txBody>
          <a:bodyPr vert="horz" lIns="91440" tIns="45720" rIns="91440" bIns="45720" rtlCol="0" anchor="ctr">
            <a:normAutofit/>
          </a:bodyPr>
          <a:lstStyle/>
          <a:p>
            <a:pPr algn="l">
              <a:lnSpc>
                <a:spcPct val="85000"/>
              </a:lnSpc>
            </a:pPr>
            <a:r>
              <a:rPr lang="en-US" sz="5400" cap="none" dirty="0">
                <a:solidFill>
                  <a:schemeClr val="tx1"/>
                </a:solidFill>
              </a:rPr>
              <a:t>Cleanup steps are often forgotten, and that's where we get mad</a:t>
            </a:r>
            <a:endParaRPr lang="en-US" sz="5400" dirty="0">
              <a:solidFill>
                <a:schemeClr val="tx1"/>
              </a:solidFill>
            </a:endParaRPr>
          </a:p>
        </p:txBody>
      </p:sp>
      <p:sp>
        <p:nvSpPr>
          <p:cNvPr id="37" name="Rectangle 36">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Subtitle 4">
            <a:extLst>
              <a:ext uri="{FF2B5EF4-FFF2-40B4-BE49-F238E27FC236}">
                <a16:creationId xmlns:a16="http://schemas.microsoft.com/office/drawing/2014/main" id="{D26C4A50-C7B9-E4EB-3963-B0E12F031E7D}"/>
              </a:ext>
            </a:extLst>
          </p:cNvPr>
          <p:cNvSpPr>
            <a:spLocks noGrp="1"/>
          </p:cNvSpPr>
          <p:nvPr>
            <p:ph type="subTitle" idx="1"/>
          </p:nvPr>
        </p:nvSpPr>
        <p:spPr>
          <a:xfrm>
            <a:off x="4668421" y="836755"/>
            <a:ext cx="6940618" cy="1757778"/>
          </a:xfrm>
        </p:spPr>
        <p:txBody>
          <a:bodyPr vert="horz" lIns="91440" tIns="45720" rIns="91440" bIns="45720" rtlCol="0" anchor="ctr">
            <a:normAutofit/>
          </a:bodyPr>
          <a:lstStyle/>
          <a:p>
            <a:pPr indent="-182880" algn="l">
              <a:buFont typeface="Wingdings" pitchFamily="2" charset="2"/>
              <a:buChar char=""/>
            </a:pPr>
            <a:endParaRPr lang="en-US" i="1" cap="all"/>
          </a:p>
          <a:p>
            <a:pPr indent="-182880" algn="l">
              <a:buFont typeface="Wingdings" pitchFamily="2" charset="2"/>
              <a:buChar char=""/>
            </a:pPr>
            <a:r>
              <a:rPr lang="en-US" dirty="0"/>
              <a:t>After goal completion, our brains drop the mic and walk off.</a:t>
            </a:r>
            <a:endParaRPr lang="en-US"/>
          </a:p>
          <a:p>
            <a:pPr indent="-182880" algn="l">
              <a:buFont typeface="Wingdings" pitchFamily="2" charset="2"/>
              <a:buChar char=""/>
            </a:pPr>
            <a:r>
              <a:rPr lang="en-US" dirty="0"/>
              <a:t>That’s how headlights stay on or files stay unsaved.</a:t>
            </a:r>
            <a:br>
              <a:rPr lang="en-US" dirty="0"/>
            </a:br>
            <a:endParaRPr lang="en-US"/>
          </a:p>
          <a:p>
            <a:pPr marL="285750" indent="-182880" algn="l">
              <a:spcBef>
                <a:spcPct val="0"/>
              </a:spcBef>
              <a:spcAft>
                <a:spcPts val="0"/>
              </a:spcAft>
              <a:buFont typeface="Wingdings" pitchFamily="2" charset="2"/>
              <a:buChar char=""/>
            </a:pPr>
            <a:endParaRPr lang="en-US" cap="all"/>
          </a:p>
        </p:txBody>
      </p:sp>
      <p:pic>
        <p:nvPicPr>
          <p:cNvPr id="3" name="Picture 2" descr="Design to save people from themselves">
            <a:extLst>
              <a:ext uri="{FF2B5EF4-FFF2-40B4-BE49-F238E27FC236}">
                <a16:creationId xmlns:a16="http://schemas.microsoft.com/office/drawing/2014/main" id="{AF83C1B4-2FC7-5DC1-C6A7-3E80647F81AE}"/>
              </a:ext>
            </a:extLst>
          </p:cNvPr>
          <p:cNvPicPr>
            <a:picLocks noChangeAspect="1"/>
          </p:cNvPicPr>
          <p:nvPr/>
        </p:nvPicPr>
        <p:blipFill>
          <a:blip r:embed="rId4"/>
          <a:stretch>
            <a:fillRect/>
          </a:stretch>
        </p:blipFill>
        <p:spPr>
          <a:xfrm>
            <a:off x="4669972" y="2595735"/>
            <a:ext cx="3660709" cy="2366327"/>
          </a:xfrm>
          <a:prstGeom prst="rect">
            <a:avLst/>
          </a:prstGeom>
        </p:spPr>
      </p:pic>
      <p:pic>
        <p:nvPicPr>
          <p:cNvPr id="4" name="Picture 3" descr="web app - Mixing autosave and drafted updated in webapp - User Experience  Stack Exchange">
            <a:extLst>
              <a:ext uri="{FF2B5EF4-FFF2-40B4-BE49-F238E27FC236}">
                <a16:creationId xmlns:a16="http://schemas.microsoft.com/office/drawing/2014/main" id="{9B6790CD-3F7F-B660-3339-8BD377CB6233}"/>
              </a:ext>
            </a:extLst>
          </p:cNvPr>
          <p:cNvPicPr>
            <a:picLocks noChangeAspect="1"/>
          </p:cNvPicPr>
          <p:nvPr/>
        </p:nvPicPr>
        <p:blipFill>
          <a:blip r:embed="rId5"/>
          <a:srcRect l="53110" r="283" b="49520"/>
          <a:stretch/>
        </p:blipFill>
        <p:spPr>
          <a:xfrm>
            <a:off x="7294104" y="4589281"/>
            <a:ext cx="4021721" cy="1422405"/>
          </a:xfrm>
          <a:prstGeom prst="rect">
            <a:avLst/>
          </a:prstGeom>
        </p:spPr>
      </p:pic>
    </p:spTree>
    <p:extLst>
      <p:ext uri="{BB962C8B-B14F-4D97-AF65-F5344CB8AC3E}">
        <p14:creationId xmlns:p14="http://schemas.microsoft.com/office/powerpoint/2010/main" val="144474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98000"/>
              </a:schemeClr>
              <a:schemeClr val="bg1">
                <a:tint val="99000"/>
                <a:shade val="96000"/>
                <a:satMod val="105000"/>
              </a:schemeClr>
            </a:duotone>
          </a:blip>
          <a:tile tx="0" ty="0" sx="100000" sy="100000" flip="none" algn="tl"/>
        </a:blipFill>
        <a:effectLst/>
      </p:bgPr>
    </p:bg>
    <p:spTree>
      <p:nvGrpSpPr>
        <p:cNvPr id="1" name="">
          <a:extLst>
            <a:ext uri="{FF2B5EF4-FFF2-40B4-BE49-F238E27FC236}">
              <a16:creationId xmlns:a16="http://schemas.microsoft.com/office/drawing/2014/main" id="{11E5FB51-88A4-3BA3-AF2D-C6D45C3B31DD}"/>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E6CDEF48-4491-458B-A7CC-DB7F35D5A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6CE23-9AF7-9F60-957D-C19945C784AA}"/>
              </a:ext>
            </a:extLst>
          </p:cNvPr>
          <p:cNvSpPr>
            <a:spLocks noGrp="1"/>
          </p:cNvSpPr>
          <p:nvPr>
            <p:ph type="ctrTitle"/>
          </p:nvPr>
        </p:nvSpPr>
        <p:spPr>
          <a:xfrm>
            <a:off x="1193462" y="1551866"/>
            <a:ext cx="2867346" cy="2925456"/>
          </a:xfrm>
        </p:spPr>
        <p:txBody>
          <a:bodyPr vert="horz" lIns="91440" tIns="45720" rIns="91440" bIns="45720" rtlCol="0" anchor="ctr">
            <a:normAutofit/>
          </a:bodyPr>
          <a:lstStyle/>
          <a:p>
            <a:pPr algn="l">
              <a:lnSpc>
                <a:spcPct val="85000"/>
              </a:lnSpc>
            </a:pPr>
            <a:r>
              <a:rPr lang="en-US" cap="none" dirty="0">
                <a:solidFill>
                  <a:schemeClr val="tx1"/>
                </a:solidFill>
              </a:rPr>
              <a:t>Design for real minds</a:t>
            </a:r>
            <a:endParaRPr lang="en-US">
              <a:solidFill>
                <a:schemeClr val="tx1"/>
              </a:solidFill>
            </a:endParaRPr>
          </a:p>
        </p:txBody>
      </p:sp>
      <p:sp>
        <p:nvSpPr>
          <p:cNvPr id="48" name="Rectangle 47">
            <a:extLst>
              <a:ext uri="{FF2B5EF4-FFF2-40B4-BE49-F238E27FC236}">
                <a16:creationId xmlns:a16="http://schemas.microsoft.com/office/drawing/2014/main" id="{58946146-9FF7-4B29-97F2-EA1CB3876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Subtitle 4">
            <a:extLst>
              <a:ext uri="{FF2B5EF4-FFF2-40B4-BE49-F238E27FC236}">
                <a16:creationId xmlns:a16="http://schemas.microsoft.com/office/drawing/2014/main" id="{F7500975-3937-5162-4FAE-91DC72637739}"/>
              </a:ext>
            </a:extLst>
          </p:cNvPr>
          <p:cNvSpPr>
            <a:spLocks noGrp="1"/>
          </p:cNvSpPr>
          <p:nvPr>
            <p:ph type="subTitle" idx="1"/>
          </p:nvPr>
        </p:nvSpPr>
        <p:spPr>
          <a:xfrm>
            <a:off x="4772973" y="1553304"/>
            <a:ext cx="6287476" cy="2315856"/>
          </a:xfrm>
        </p:spPr>
        <p:txBody>
          <a:bodyPr vert="horz" lIns="91440" tIns="45720" rIns="91440" bIns="45720" rtlCol="0" anchor="ctr">
            <a:normAutofit/>
          </a:bodyPr>
          <a:lstStyle/>
          <a:p>
            <a:pPr indent="-182880" algn="l">
              <a:buFont typeface="Wingdings" pitchFamily="2" charset="2"/>
              <a:buChar char=""/>
            </a:pPr>
            <a:r>
              <a:rPr lang="en-US" dirty="0"/>
              <a:t>Attention limits = design rules</a:t>
            </a:r>
            <a:endParaRPr lang="en-US" cap="all" dirty="0"/>
          </a:p>
          <a:p>
            <a:pPr indent="-182880" algn="l">
              <a:buFont typeface="Wingdings" pitchFamily="2" charset="2"/>
              <a:buChar char=""/>
            </a:pPr>
            <a:r>
              <a:rPr lang="en-US" dirty="0"/>
              <a:t>Users are goal-driven, distracted, forgetful creatures.</a:t>
            </a:r>
          </a:p>
          <a:p>
            <a:pPr indent="-182880" algn="l">
              <a:buFont typeface="Wingdings" pitchFamily="2" charset="2"/>
              <a:buChar char=""/>
            </a:pPr>
            <a:r>
              <a:rPr lang="en-US" dirty="0"/>
              <a:t>Good UX doesn’t fight this—it embraces it.</a:t>
            </a:r>
          </a:p>
        </p:txBody>
      </p:sp>
      <p:sp>
        <p:nvSpPr>
          <p:cNvPr id="4" name="Subtitle 4">
            <a:extLst>
              <a:ext uri="{FF2B5EF4-FFF2-40B4-BE49-F238E27FC236}">
                <a16:creationId xmlns:a16="http://schemas.microsoft.com/office/drawing/2014/main" id="{141A49E3-B5D7-CE7C-F1E0-AA30BA017B60}"/>
              </a:ext>
            </a:extLst>
          </p:cNvPr>
          <p:cNvSpPr txBox="1">
            <a:spLocks/>
          </p:cNvSpPr>
          <p:nvPr/>
        </p:nvSpPr>
        <p:spPr>
          <a:xfrm>
            <a:off x="4770597" y="4025210"/>
            <a:ext cx="6287476" cy="231585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buClr>
                <a:srgbClr val="FFFFFF"/>
              </a:buClr>
            </a:pPr>
            <a:r>
              <a:rPr lang="en-US" sz="3600" b="1" dirty="0">
                <a:solidFill>
                  <a:schemeClr val="tx2">
                    <a:lumMod val="76000"/>
                  </a:schemeClr>
                </a:solidFill>
              </a:rPr>
              <a:t>Attention-driven design</a:t>
            </a:r>
          </a:p>
        </p:txBody>
      </p:sp>
    </p:spTree>
    <p:extLst>
      <p:ext uri="{BB962C8B-B14F-4D97-AF65-F5344CB8AC3E}">
        <p14:creationId xmlns:p14="http://schemas.microsoft.com/office/powerpoint/2010/main" val="342046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9E49-13B8-6DFD-7AE8-FE3CB5369097}"/>
              </a:ext>
            </a:extLst>
          </p:cNvPr>
          <p:cNvSpPr>
            <a:spLocks noGrp="1"/>
          </p:cNvSpPr>
          <p:nvPr>
            <p:ph type="title"/>
          </p:nvPr>
        </p:nvSpPr>
        <p:spPr/>
        <p:txBody>
          <a:bodyPr/>
          <a:lstStyle/>
          <a:p>
            <a:r>
              <a:rPr lang="en-US" cap="none" dirty="0">
                <a:latin typeface="+mn-lt"/>
              </a:rPr>
              <a:t>How Long-Term Memory Works</a:t>
            </a:r>
          </a:p>
        </p:txBody>
      </p:sp>
      <p:sp>
        <p:nvSpPr>
          <p:cNvPr id="3" name="Content Placeholder 2">
            <a:extLst>
              <a:ext uri="{FF2B5EF4-FFF2-40B4-BE49-F238E27FC236}">
                <a16:creationId xmlns:a16="http://schemas.microsoft.com/office/drawing/2014/main" id="{11F2D3C6-59CF-7F99-69FC-E925326DD2AD}"/>
              </a:ext>
            </a:extLst>
          </p:cNvPr>
          <p:cNvSpPr>
            <a:spLocks noGrp="1"/>
          </p:cNvSpPr>
          <p:nvPr>
            <p:ph idx="1"/>
          </p:nvPr>
        </p:nvSpPr>
        <p:spPr>
          <a:xfrm>
            <a:off x="1202919" y="2011680"/>
            <a:ext cx="5978931" cy="4206240"/>
          </a:xfrm>
        </p:spPr>
        <p:txBody>
          <a:bodyPr>
            <a:normAutofit/>
          </a:bodyPr>
          <a:lstStyle/>
          <a:p>
            <a:pPr rtl="0" fontAlgn="base">
              <a:lnSpc>
                <a:spcPct val="100000"/>
              </a:lnSpc>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Formation of long-term memories =</a:t>
            </a:r>
            <a:r>
              <a:rPr lang="en-US" sz="2400" b="0" i="0" u="none" strike="noStrike" dirty="0">
                <a:effectLst/>
                <a:latin typeface="Arial" panose="020B0604020202020204" pitchFamily="34" charset="0"/>
                <a:cs typeface="Arial" panose="020B0604020202020204" pitchFamily="34" charset="0"/>
              </a:rPr>
              <a:t> activating &amp; changing a pattern of neuron activity</a:t>
            </a:r>
          </a:p>
          <a:p>
            <a:pPr marL="457200" rtl="0" fontAlgn="base">
              <a:lnSpc>
                <a:spcPct val="100000"/>
              </a:lnSpc>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The more often a neural pattern is used, the easier it is to reactivate!</a:t>
            </a:r>
          </a:p>
          <a:p>
            <a:pPr rtl="0" fontAlgn="base">
              <a:lnSpc>
                <a:spcPct val="100000"/>
              </a:lnSpc>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Stores information from all 5 senses in different parts of the brain</a:t>
            </a:r>
          </a:p>
          <a:p>
            <a:pPr marL="457200" rtl="0" fontAlgn="base">
              <a:lnSpc>
                <a:spcPct val="100000"/>
              </a:lnSpc>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Facts &amp; relationships </a:t>
            </a:r>
            <a:r>
              <a:rPr lang="en-US" sz="1800" b="1" i="0" u="none" strike="noStrike" dirty="0">
                <a:effectLst/>
                <a:latin typeface="Arial" panose="020B0604020202020204" pitchFamily="34" charset="0"/>
                <a:cs typeface="Arial" panose="020B0604020202020204" pitchFamily="34" charset="0"/>
              </a:rPr>
              <a:t>(semantic)</a:t>
            </a:r>
            <a:endParaRPr lang="en-US" sz="1800" b="0" i="0" u="none" strike="noStrike" dirty="0">
              <a:effectLst/>
              <a:latin typeface="Arial" panose="020B0604020202020204" pitchFamily="34" charset="0"/>
              <a:cs typeface="Arial" panose="020B0604020202020204" pitchFamily="34" charset="0"/>
            </a:endParaRPr>
          </a:p>
          <a:p>
            <a:pPr marL="457200" rtl="0" fontAlgn="base">
              <a:lnSpc>
                <a:spcPct val="100000"/>
              </a:lnSpc>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Past events </a:t>
            </a:r>
            <a:r>
              <a:rPr lang="en-US" sz="1800" b="1" i="0" u="none" strike="noStrike" dirty="0">
                <a:effectLst/>
                <a:latin typeface="Arial" panose="020B0604020202020204" pitchFamily="34" charset="0"/>
                <a:cs typeface="Arial" panose="020B0604020202020204" pitchFamily="34" charset="0"/>
              </a:rPr>
              <a:t>(episodic)</a:t>
            </a:r>
            <a:endParaRPr lang="en-US" sz="1800" dirty="0">
              <a:latin typeface="Arial" panose="020B0604020202020204" pitchFamily="34" charset="0"/>
              <a:cs typeface="Arial" panose="020B0604020202020204" pitchFamily="34" charset="0"/>
            </a:endParaRPr>
          </a:p>
          <a:p>
            <a:pPr marL="457200" rtl="0" fontAlgn="base">
              <a:lnSpc>
                <a:spcPct val="100000"/>
              </a:lnSpc>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Action sequences </a:t>
            </a:r>
            <a:r>
              <a:rPr lang="en-US" sz="1800" b="1" i="0" u="none" strike="noStrike" dirty="0">
                <a:effectLst/>
                <a:latin typeface="Arial" panose="020B0604020202020204" pitchFamily="34" charset="0"/>
                <a:cs typeface="Arial" panose="020B0604020202020204" pitchFamily="34" charset="0"/>
              </a:rPr>
              <a:t>(procedural)</a:t>
            </a:r>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2A6244-53B8-56A5-38D0-A4711AB0E1CE}"/>
              </a:ext>
            </a:extLst>
          </p:cNvPr>
          <p:cNvPicPr>
            <a:picLocks noChangeAspect="1"/>
          </p:cNvPicPr>
          <p:nvPr/>
        </p:nvPicPr>
        <p:blipFill>
          <a:blip r:embed="rId2"/>
          <a:srcRect l="11118" t="4652" r="12364" b="1292"/>
          <a:stretch/>
        </p:blipFill>
        <p:spPr>
          <a:xfrm>
            <a:off x="7700915" y="2695575"/>
            <a:ext cx="3938635" cy="3248025"/>
          </a:xfrm>
          <a:prstGeom prst="rect">
            <a:avLst/>
          </a:prstGeom>
        </p:spPr>
      </p:pic>
    </p:spTree>
    <p:extLst>
      <p:ext uri="{BB962C8B-B14F-4D97-AF65-F5344CB8AC3E}">
        <p14:creationId xmlns:p14="http://schemas.microsoft.com/office/powerpoint/2010/main" val="189586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8E88-0AD4-C4D6-486F-7565FD877CBF}"/>
            </a:ext>
          </a:extLst>
        </p:cNvPr>
        <p:cNvGrpSpPr/>
        <p:nvPr/>
      </p:nvGrpSpPr>
      <p:grpSpPr>
        <a:xfrm>
          <a:off x="0" y="0"/>
          <a:ext cx="0" cy="0"/>
          <a:chOff x="0" y="0"/>
          <a:chExt cx="0" cy="0"/>
        </a:xfrm>
      </p:grpSpPr>
      <p:pic>
        <p:nvPicPr>
          <p:cNvPr id="14" name="Picture 13" descr="A blue and white network&#10;&#10;AI-generated content may be incorrect.">
            <a:extLst>
              <a:ext uri="{FF2B5EF4-FFF2-40B4-BE49-F238E27FC236}">
                <a16:creationId xmlns:a16="http://schemas.microsoft.com/office/drawing/2014/main" id="{DF3802EE-0670-073D-4900-4E6B2A14D95F}"/>
              </a:ext>
            </a:extLst>
          </p:cNvPr>
          <p:cNvPicPr>
            <a:picLocks noChangeAspect="1"/>
          </p:cNvPicPr>
          <p:nvPr/>
        </p:nvPicPr>
        <p:blipFill>
          <a:blip r:embed="rId3"/>
          <a:stretch>
            <a:fillRect/>
          </a:stretch>
        </p:blipFill>
        <p:spPr>
          <a:xfrm>
            <a:off x="1162578" y="4409744"/>
            <a:ext cx="2399243" cy="1743395"/>
          </a:xfrm>
          <a:prstGeom prst="rect">
            <a:avLst/>
          </a:prstGeom>
        </p:spPr>
      </p:pic>
      <p:sp>
        <p:nvSpPr>
          <p:cNvPr id="2" name="Title 1">
            <a:extLst>
              <a:ext uri="{FF2B5EF4-FFF2-40B4-BE49-F238E27FC236}">
                <a16:creationId xmlns:a16="http://schemas.microsoft.com/office/drawing/2014/main" id="{EC49107E-3575-D61C-A46C-F0BF06562EBC}"/>
              </a:ext>
            </a:extLst>
          </p:cNvPr>
          <p:cNvSpPr>
            <a:spLocks noGrp="1"/>
          </p:cNvSpPr>
          <p:nvPr>
            <p:ph type="title"/>
          </p:nvPr>
        </p:nvSpPr>
        <p:spPr/>
        <p:txBody>
          <a:bodyPr/>
          <a:lstStyle/>
          <a:p>
            <a:r>
              <a:rPr lang="en-US" cap="none" dirty="0">
                <a:latin typeface="+mn-lt"/>
              </a:rPr>
              <a:t>Recognition vs Recall</a:t>
            </a:r>
          </a:p>
        </p:txBody>
      </p:sp>
      <p:sp>
        <p:nvSpPr>
          <p:cNvPr id="3" name="Content Placeholder 2">
            <a:extLst>
              <a:ext uri="{FF2B5EF4-FFF2-40B4-BE49-F238E27FC236}">
                <a16:creationId xmlns:a16="http://schemas.microsoft.com/office/drawing/2014/main" id="{267C825E-61B3-71CF-0199-42EE872698F7}"/>
              </a:ext>
            </a:extLst>
          </p:cNvPr>
          <p:cNvSpPr>
            <a:spLocks noGrp="1"/>
          </p:cNvSpPr>
          <p:nvPr>
            <p:ph idx="1"/>
          </p:nvPr>
        </p:nvSpPr>
        <p:spPr>
          <a:xfrm>
            <a:off x="1202919" y="2011680"/>
            <a:ext cx="9784080" cy="2179320"/>
          </a:xfrm>
        </p:spPr>
        <p:txBody>
          <a:bodyPr>
            <a:normAutofit lnSpcReduction="10000"/>
          </a:bodyPr>
          <a:lstStyle/>
          <a:p>
            <a:pPr marL="0" indent="0" rtl="0" fontAlgn="base">
              <a:spcAft>
                <a:spcPts val="1200"/>
              </a:spcAft>
              <a:buNone/>
            </a:pPr>
            <a:r>
              <a:rPr lang="en-US" sz="2400" b="1" dirty="0">
                <a:latin typeface="Arial" panose="020B0604020202020204" pitchFamily="34" charset="0"/>
                <a:cs typeface="Arial" panose="020B0604020202020204" pitchFamily="34" charset="0"/>
              </a:rPr>
              <a:t>2 ways to activate long-term memories:</a:t>
            </a:r>
          </a:p>
          <a:p>
            <a:pPr rtl="0" fontAlgn="base">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Recognition: </a:t>
            </a:r>
            <a:r>
              <a:rPr lang="en-US" sz="2400" dirty="0">
                <a:latin typeface="Arial" panose="020B0604020202020204" pitchFamily="34" charset="0"/>
                <a:cs typeface="Arial" panose="020B0604020202020204" pitchFamily="34" charset="0"/>
              </a:rPr>
              <a:t>perceptions → similarity to old/original perceptions → activates the same pattern of neurons</a:t>
            </a:r>
          </a:p>
          <a:p>
            <a:pPr rtl="0" fontAlgn="base">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Recall: </a:t>
            </a:r>
            <a:r>
              <a:rPr lang="en-US" sz="2400" dirty="0">
                <a:latin typeface="Arial" panose="020B0604020202020204" pitchFamily="34" charset="0"/>
                <a:cs typeface="Arial" panose="020B0604020202020204" pitchFamily="34" charset="0"/>
              </a:rPr>
              <a:t>activity in other parts of the brain → activates the same pattern of neurons</a:t>
            </a:r>
          </a:p>
        </p:txBody>
      </p:sp>
      <p:pic>
        <p:nvPicPr>
          <p:cNvPr id="5" name="Graphic 4" descr="Brain in head with solid fill">
            <a:extLst>
              <a:ext uri="{FF2B5EF4-FFF2-40B4-BE49-F238E27FC236}">
                <a16:creationId xmlns:a16="http://schemas.microsoft.com/office/drawing/2014/main" id="{6E107D34-9DBD-6ACE-873C-E314B3B8AA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1701" y="4283827"/>
            <a:ext cx="2033258" cy="2033258"/>
          </a:xfrm>
          <a:prstGeom prst="rect">
            <a:avLst/>
          </a:prstGeom>
        </p:spPr>
      </p:pic>
      <p:pic>
        <p:nvPicPr>
          <p:cNvPr id="1026" name="Picture 2">
            <a:extLst>
              <a:ext uri="{FF2B5EF4-FFF2-40B4-BE49-F238E27FC236}">
                <a16:creationId xmlns:a16="http://schemas.microsoft.com/office/drawing/2014/main" id="{6089C58C-D057-63B1-3502-D1D797EB7F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3428" y="4445418"/>
            <a:ext cx="2566372" cy="1710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4 Facts About Persian Cats">
            <a:extLst>
              <a:ext uri="{FF2B5EF4-FFF2-40B4-BE49-F238E27FC236}">
                <a16:creationId xmlns:a16="http://schemas.microsoft.com/office/drawing/2014/main" id="{BB379FCB-744C-9855-F8C8-6A91D22ED6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3428" y="4442224"/>
            <a:ext cx="2566372" cy="17109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3136DD9-A09F-325A-1177-5220C1839BDA}"/>
              </a:ext>
            </a:extLst>
          </p:cNvPr>
          <p:cNvCxnSpPr/>
          <p:nvPr/>
        </p:nvCxnSpPr>
        <p:spPr>
          <a:xfrm>
            <a:off x="6094959" y="5067300"/>
            <a:ext cx="7315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A2E26D6-BA20-E6F5-43B4-75EA26DB5D62}"/>
              </a:ext>
            </a:extLst>
          </p:cNvPr>
          <p:cNvCxnSpPr>
            <a:cxnSpLocks/>
          </p:cNvCxnSpPr>
          <p:nvPr/>
        </p:nvCxnSpPr>
        <p:spPr>
          <a:xfrm flipH="1">
            <a:off x="3257550" y="4991100"/>
            <a:ext cx="80415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231C619-33F8-3192-FB21-7AA9F728BDAE}"/>
              </a:ext>
            </a:extLst>
          </p:cNvPr>
          <p:cNvSpPr/>
          <p:nvPr/>
        </p:nvSpPr>
        <p:spPr>
          <a:xfrm>
            <a:off x="7093371" y="4283827"/>
            <a:ext cx="2906486" cy="2033258"/>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b="1" dirty="0"/>
              <a:t>CAT</a:t>
            </a:r>
          </a:p>
        </p:txBody>
      </p:sp>
    </p:spTree>
    <p:extLst>
      <p:ext uri="{BB962C8B-B14F-4D97-AF65-F5344CB8AC3E}">
        <p14:creationId xmlns:p14="http://schemas.microsoft.com/office/powerpoint/2010/main" val="20075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4"/>
                                        </p:tgtEl>
                                      </p:cBhvr>
                                    </p:animEffect>
                                    <p:animScale>
                                      <p:cBhvr>
                                        <p:cTn id="5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CBDB-3D15-F3A8-83AA-CDDFCB88A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E7AF8-887C-1025-8184-8DC5A5F1AB57}"/>
              </a:ext>
            </a:extLst>
          </p:cNvPr>
          <p:cNvSpPr>
            <a:spLocks noGrp="1"/>
          </p:cNvSpPr>
          <p:nvPr>
            <p:ph type="title"/>
          </p:nvPr>
        </p:nvSpPr>
        <p:spPr/>
        <p:txBody>
          <a:bodyPr/>
          <a:lstStyle/>
          <a:p>
            <a:r>
              <a:rPr lang="en-US" cap="none" dirty="0">
                <a:latin typeface="+mn-lt"/>
              </a:rPr>
              <a:t>Characteristics of Long-Term Memory</a:t>
            </a:r>
          </a:p>
        </p:txBody>
      </p:sp>
      <p:sp>
        <p:nvSpPr>
          <p:cNvPr id="3" name="Content Placeholder 2">
            <a:extLst>
              <a:ext uri="{FF2B5EF4-FFF2-40B4-BE49-F238E27FC236}">
                <a16:creationId xmlns:a16="http://schemas.microsoft.com/office/drawing/2014/main" id="{9B2A153E-5143-0A75-B2EE-9F957689A518}"/>
              </a:ext>
            </a:extLst>
          </p:cNvPr>
          <p:cNvSpPr>
            <a:spLocks noGrp="1"/>
          </p:cNvSpPr>
          <p:nvPr>
            <p:ph idx="1"/>
          </p:nvPr>
        </p:nvSpPr>
        <p:spPr/>
        <p:txBody>
          <a:bodyPr>
            <a:normAutofit/>
          </a:bodyPr>
          <a:lstStyle/>
          <a:p>
            <a:pPr fontAlgn="base">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Lasts for hours to years :)</a:t>
            </a:r>
          </a:p>
          <a:p>
            <a:pPr fontAlgn="base">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Error-prone </a:t>
            </a:r>
            <a:r>
              <a:rPr lang="en-US" sz="2400" dirty="0">
                <a:latin typeface="Arial" panose="020B0604020202020204" pitchFamily="34" charset="0"/>
                <a:cs typeface="Arial" panose="020B0604020202020204" pitchFamily="34" charset="0"/>
                <a:sym typeface="Wingdings" panose="05000000000000000000" pitchFamily="2" charset="2"/>
              </a:rPr>
              <a:t>:( </a:t>
            </a:r>
            <a:endParaRPr lang="en-US" sz="2400" dirty="0">
              <a:latin typeface="Arial" panose="020B0604020202020204" pitchFamily="34" charset="0"/>
              <a:cs typeface="Arial" panose="020B0604020202020204" pitchFamily="34" charset="0"/>
            </a:endParaRPr>
          </a:p>
          <a:p>
            <a:pPr lvl="1" fontAlgn="base">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Forgets details</a:t>
            </a:r>
          </a:p>
          <a:p>
            <a:pPr lvl="1" fontAlgn="base">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Perceives incorrect information</a:t>
            </a:r>
          </a:p>
          <a:p>
            <a:pPr lvl="1" fontAlgn="base">
              <a:lnSpc>
                <a:spcPct val="100000"/>
              </a:lnSpc>
              <a:buFont typeface="Arial" panose="020B0604020202020204" pitchFamily="34" charset="0"/>
              <a:buChar char="•"/>
            </a:pPr>
            <a:r>
              <a:rPr lang="en-US" sz="1900" dirty="0">
                <a:latin typeface="Arial" panose="020B0604020202020204" pitchFamily="34" charset="0"/>
                <a:cs typeface="Arial" panose="020B0604020202020204" pitchFamily="34" charset="0"/>
              </a:rPr>
              <a:t>Low resolution</a:t>
            </a:r>
          </a:p>
          <a:p>
            <a:pPr fontAlgn="base">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Easily influenced by emotions </a:t>
            </a:r>
            <a:r>
              <a:rPr lang="en-US" sz="2400" dirty="0">
                <a:latin typeface="Arial" panose="020B0604020202020204" pitchFamily="34" charset="0"/>
                <a:cs typeface="Arial" panose="020B0604020202020204" pitchFamily="34" charset="0"/>
                <a:sym typeface="Wingdings" panose="05000000000000000000" pitchFamily="2" charset="2"/>
              </a:rPr>
              <a:t>:3</a:t>
            </a:r>
            <a:endParaRPr lang="en-US" sz="2400" dirty="0">
              <a:latin typeface="Arial" panose="020B0604020202020204" pitchFamily="34" charset="0"/>
              <a:cs typeface="Arial" panose="020B0604020202020204" pitchFamily="34" charset="0"/>
            </a:endParaRPr>
          </a:p>
          <a:p>
            <a:pPr fontAlgn="base">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Can change retroactively :0</a:t>
            </a:r>
          </a:p>
        </p:txBody>
      </p:sp>
    </p:spTree>
    <p:extLst>
      <p:ext uri="{BB962C8B-B14F-4D97-AF65-F5344CB8AC3E}">
        <p14:creationId xmlns:p14="http://schemas.microsoft.com/office/powerpoint/2010/main" val="22987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637F-0605-9D3E-AC7D-0B9676AF6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AEB7A-AD72-CDA4-77BB-112566A495C7}"/>
              </a:ext>
            </a:extLst>
          </p:cNvPr>
          <p:cNvSpPr>
            <a:spLocks noGrp="1"/>
          </p:cNvSpPr>
          <p:nvPr>
            <p:ph type="title"/>
          </p:nvPr>
        </p:nvSpPr>
        <p:spPr/>
        <p:txBody>
          <a:bodyPr/>
          <a:lstStyle/>
          <a:p>
            <a:r>
              <a:rPr lang="en-US" cap="none" dirty="0">
                <a:latin typeface="+mn-lt"/>
              </a:rPr>
              <a:t>Designing for Long-Term Memory</a:t>
            </a:r>
          </a:p>
        </p:txBody>
      </p:sp>
      <p:sp>
        <p:nvSpPr>
          <p:cNvPr id="3" name="Content Placeholder 2">
            <a:extLst>
              <a:ext uri="{FF2B5EF4-FFF2-40B4-BE49-F238E27FC236}">
                <a16:creationId xmlns:a16="http://schemas.microsoft.com/office/drawing/2014/main" id="{3258D615-8E77-C61A-9F50-F490EEDA8501}"/>
              </a:ext>
            </a:extLst>
          </p:cNvPr>
          <p:cNvSpPr>
            <a:spLocks noGrp="1"/>
          </p:cNvSpPr>
          <p:nvPr>
            <p:ph idx="1"/>
          </p:nvPr>
        </p:nvSpPr>
        <p:spPr>
          <a:xfrm>
            <a:off x="1202919" y="2011680"/>
            <a:ext cx="4315565" cy="4206240"/>
          </a:xfrm>
        </p:spPr>
        <p:txBody>
          <a:bodyPr>
            <a:normAutofit/>
          </a:bodyPr>
          <a:lstStyle/>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Provide tools to prompt recall/recognition</a:t>
            </a:r>
          </a:p>
          <a:p>
            <a:pPr lvl="1"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EX. Reminders</a:t>
            </a:r>
          </a:p>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Don’t burden a user with info that the system could store instead</a:t>
            </a:r>
          </a:p>
          <a:p>
            <a:pPr lvl="1"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EX. Reminders (also)</a:t>
            </a:r>
          </a:p>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Utilize emotions in your design</a:t>
            </a:r>
          </a:p>
          <a:p>
            <a:pPr lvl="1"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EX. Security Questions vs PINs</a:t>
            </a:r>
          </a:p>
        </p:txBody>
      </p:sp>
      <p:sp>
        <p:nvSpPr>
          <p:cNvPr id="5" name="AutoShape 6" descr="Ways To Set A Reminder on iPhone - SimplyMac">
            <a:extLst>
              <a:ext uri="{FF2B5EF4-FFF2-40B4-BE49-F238E27FC236}">
                <a16:creationId xmlns:a16="http://schemas.microsoft.com/office/drawing/2014/main" id="{EFA4DF37-C95A-9351-3B60-7620247D3811}"/>
              </a:ext>
            </a:extLst>
          </p:cNvPr>
          <p:cNvSpPr>
            <a:spLocks noChangeAspect="1" noChangeArrowheads="1"/>
          </p:cNvSpPr>
          <p:nvPr/>
        </p:nvSpPr>
        <p:spPr bwMode="auto">
          <a:xfrm>
            <a:off x="5943600" y="3276600"/>
            <a:ext cx="2350168" cy="23501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The Best Reminders App for iPhone | Any.do">
            <a:extLst>
              <a:ext uri="{FF2B5EF4-FFF2-40B4-BE49-F238E27FC236}">
                <a16:creationId xmlns:a16="http://schemas.microsoft.com/office/drawing/2014/main" id="{AB7DFA1C-D3AE-1D51-4EF3-BFA61C58F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042" y="2253916"/>
            <a:ext cx="2194578" cy="23501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a:extLst>
              <a:ext uri="{FF2B5EF4-FFF2-40B4-BE49-F238E27FC236}">
                <a16:creationId xmlns:a16="http://schemas.microsoft.com/office/drawing/2014/main" id="{0F597D6F-BDAF-BF31-134E-E6F603666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18" t="-6970"/>
          <a:stretch/>
        </p:blipFill>
        <p:spPr bwMode="auto">
          <a:xfrm>
            <a:off x="8138178" y="3178056"/>
            <a:ext cx="3925284" cy="285205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4E82C26F-AEE9-B936-B94D-4BB101E6673D}"/>
              </a:ext>
            </a:extLst>
          </p:cNvPr>
          <p:cNvCxnSpPr>
            <a:cxnSpLocks/>
          </p:cNvCxnSpPr>
          <p:nvPr/>
        </p:nvCxnSpPr>
        <p:spPr>
          <a:xfrm>
            <a:off x="5126130" y="5536532"/>
            <a:ext cx="26136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8A38F33-79D9-8E2C-95B7-0285CBDFEA32}"/>
              </a:ext>
            </a:extLst>
          </p:cNvPr>
          <p:cNvCxnSpPr>
            <a:cxnSpLocks/>
          </p:cNvCxnSpPr>
          <p:nvPr/>
        </p:nvCxnSpPr>
        <p:spPr>
          <a:xfrm>
            <a:off x="4083966" y="4375197"/>
            <a:ext cx="143451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B0D466-21BB-DA5E-E210-7C993D9E8E4E}"/>
              </a:ext>
            </a:extLst>
          </p:cNvPr>
          <p:cNvCxnSpPr>
            <a:cxnSpLocks/>
          </p:cNvCxnSpPr>
          <p:nvPr/>
        </p:nvCxnSpPr>
        <p:spPr>
          <a:xfrm>
            <a:off x="3573379" y="2881562"/>
            <a:ext cx="194510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8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8849D-EEDD-EE38-4687-2499CC53E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AB705-9006-F979-F8F5-240C21AFF8E2}"/>
              </a:ext>
            </a:extLst>
          </p:cNvPr>
          <p:cNvSpPr>
            <a:spLocks noGrp="1"/>
          </p:cNvSpPr>
          <p:nvPr>
            <p:ph type="title"/>
          </p:nvPr>
        </p:nvSpPr>
        <p:spPr/>
        <p:txBody>
          <a:bodyPr/>
          <a:lstStyle/>
          <a:p>
            <a:r>
              <a:rPr lang="en-US" cap="none" dirty="0">
                <a:latin typeface="+mn-lt"/>
              </a:rPr>
              <a:t>Short-Term &amp; Working Memory</a:t>
            </a:r>
          </a:p>
        </p:txBody>
      </p:sp>
      <p:sp>
        <p:nvSpPr>
          <p:cNvPr id="3" name="Content Placeholder 2">
            <a:extLst>
              <a:ext uri="{FF2B5EF4-FFF2-40B4-BE49-F238E27FC236}">
                <a16:creationId xmlns:a16="http://schemas.microsoft.com/office/drawing/2014/main" id="{00C78572-FDBB-E17C-D0DF-F1DDCA70530A}"/>
              </a:ext>
            </a:extLst>
          </p:cNvPr>
          <p:cNvSpPr>
            <a:spLocks noGrp="1"/>
          </p:cNvSpPr>
          <p:nvPr>
            <p:ph idx="1"/>
          </p:nvPr>
        </p:nvSpPr>
        <p:spPr>
          <a:xfrm>
            <a:off x="1202919" y="2011680"/>
            <a:ext cx="6921905" cy="4206240"/>
          </a:xfrm>
        </p:spPr>
        <p:txBody>
          <a:bodyPr>
            <a:normAutofit/>
          </a:bodyPr>
          <a:lstStyle/>
          <a:p>
            <a:pPr fontAlgn="base">
              <a:buFont typeface="Arial" panose="020B0604020202020204" pitchFamily="34" charset="0"/>
              <a:buChar char="•"/>
            </a:pPr>
            <a:r>
              <a:rPr lang="en-US" sz="2400" b="1" dirty="0">
                <a:latin typeface="Arial" panose="020B0604020202020204" pitchFamily="34" charset="0"/>
                <a:cs typeface="Arial" panose="020B0604020202020204" pitchFamily="34" charset="0"/>
              </a:rPr>
              <a:t>Short-Term Memory: </a:t>
            </a:r>
            <a:r>
              <a:rPr lang="en-US" sz="2400" dirty="0">
                <a:latin typeface="Arial" panose="020B0604020202020204" pitchFamily="34" charset="0"/>
                <a:cs typeface="Arial" panose="020B0604020202020204" pitchFamily="34" charset="0"/>
              </a:rPr>
              <a:t>A combination of perception, attention, &amp; retrieval from long-term memory.</a:t>
            </a:r>
          </a:p>
          <a:p>
            <a:pPr lvl="1"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Lasts for a few seconds or minutes.</a:t>
            </a:r>
          </a:p>
          <a:p>
            <a:pPr marL="0" indent="0" fontAlgn="base">
              <a:buNone/>
            </a:pPr>
            <a:endParaRPr lang="en-US" sz="24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US" sz="2400" b="1" dirty="0">
                <a:latin typeface="Arial" panose="020B0604020202020204" pitchFamily="34" charset="0"/>
                <a:cs typeface="Arial" panose="020B0604020202020204" pitchFamily="34" charset="0"/>
              </a:rPr>
              <a:t>Working Memory: </a:t>
            </a:r>
            <a:r>
              <a:rPr lang="en-US" sz="2400" dirty="0">
                <a:latin typeface="Arial" panose="020B0604020202020204" pitchFamily="34" charset="0"/>
                <a:cs typeface="Arial" panose="020B0604020202020204" pitchFamily="34" charset="0"/>
              </a:rPr>
              <a:t>The things we are aware of right now.</a:t>
            </a:r>
          </a:p>
          <a:p>
            <a:pPr lvl="1" fontAlgn="base">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very small subset</a:t>
            </a:r>
            <a:r>
              <a:rPr lang="en-US" dirty="0">
                <a:latin typeface="Arial" panose="020B0604020202020204" pitchFamily="34" charset="0"/>
                <a:cs typeface="Arial" panose="020B0604020202020204" pitchFamily="34" charset="0"/>
              </a:rPr>
              <a:t> (3-5 items) of the total perceptions and long-term memories available</a:t>
            </a:r>
          </a:p>
          <a:p>
            <a:pPr lvl="1" fontAlgn="base">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Not a storage of information</a:t>
            </a:r>
          </a:p>
          <a:p>
            <a:pPr lvl="1" fontAlgn="base">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EX. Mindfulness</a:t>
            </a:r>
          </a:p>
        </p:txBody>
      </p:sp>
      <p:pic>
        <p:nvPicPr>
          <p:cNvPr id="5" name="Graphic 4" descr="Hourglass Finished with solid fill">
            <a:extLst>
              <a:ext uri="{FF2B5EF4-FFF2-40B4-BE49-F238E27FC236}">
                <a16:creationId xmlns:a16="http://schemas.microsoft.com/office/drawing/2014/main" id="{811AFC38-A4B0-1C87-DC7D-DCC3607808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4824" y="2133600"/>
            <a:ext cx="3838576" cy="3838576"/>
          </a:xfrm>
          <a:prstGeom prst="rect">
            <a:avLst/>
          </a:prstGeom>
        </p:spPr>
      </p:pic>
    </p:spTree>
    <p:extLst>
      <p:ext uri="{BB962C8B-B14F-4D97-AF65-F5344CB8AC3E}">
        <p14:creationId xmlns:p14="http://schemas.microsoft.com/office/powerpoint/2010/main" val="298310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EEF6F-57DF-A4B3-BCB0-A0386C05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0449E-F809-DB58-BE46-8D8FDDF5107A}"/>
              </a:ext>
            </a:extLst>
          </p:cNvPr>
          <p:cNvSpPr>
            <a:spLocks noGrp="1"/>
          </p:cNvSpPr>
          <p:nvPr>
            <p:ph type="title"/>
          </p:nvPr>
        </p:nvSpPr>
        <p:spPr/>
        <p:txBody>
          <a:bodyPr/>
          <a:lstStyle/>
          <a:p>
            <a:r>
              <a:rPr lang="en-US" cap="none" dirty="0">
                <a:latin typeface="+mn-lt"/>
              </a:rPr>
              <a:t>Characteristics of Working Memory</a:t>
            </a:r>
          </a:p>
        </p:txBody>
      </p:sp>
      <p:sp>
        <p:nvSpPr>
          <p:cNvPr id="3" name="Content Placeholder 2">
            <a:extLst>
              <a:ext uri="{FF2B5EF4-FFF2-40B4-BE49-F238E27FC236}">
                <a16:creationId xmlns:a16="http://schemas.microsoft.com/office/drawing/2014/main" id="{609AD89F-8188-A973-9605-EE0C1CCAF880}"/>
              </a:ext>
            </a:extLst>
          </p:cNvPr>
          <p:cNvSpPr>
            <a:spLocks noGrp="1"/>
          </p:cNvSpPr>
          <p:nvPr>
            <p:ph idx="1"/>
          </p:nvPr>
        </p:nvSpPr>
        <p:spPr/>
        <p:txBody>
          <a:bodyPr>
            <a:normAutofit/>
          </a:bodyPr>
          <a:lstStyle/>
          <a:p>
            <a:pPr fontAlgn="base">
              <a:lnSpc>
                <a:spcPct val="1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Mainly seeks out important events &amp; features in our environment</a:t>
            </a:r>
          </a:p>
          <a:p>
            <a:pPr lvl="1" fontAlgn="base">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Drawn to movement (near or towards us), threats, faces, sex, or food</a:t>
            </a:r>
          </a:p>
          <a:p>
            <a:pPr lvl="1" fontAlgn="base">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 We are unaware of most things around us!</a:t>
            </a:r>
          </a:p>
          <a:p>
            <a:pPr fontAlgn="base">
              <a:lnSpc>
                <a:spcPct val="1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Easily forgets info when attention is redirected</a:t>
            </a:r>
          </a:p>
          <a:p>
            <a:pPr lvl="1" fontAlgn="base">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Out of sight, out of mind</a:t>
            </a:r>
          </a:p>
          <a:p>
            <a:pPr fontAlgn="base">
              <a:lnSpc>
                <a:spcPct val="10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Remembers things in chunks/parts</a:t>
            </a:r>
          </a:p>
          <a:p>
            <a:pPr lvl="1" fontAlgn="base">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 Easier to remember dissimilar sets of stimuli than similar sets</a:t>
            </a:r>
          </a:p>
        </p:txBody>
      </p:sp>
    </p:spTree>
    <p:extLst>
      <p:ext uri="{BB962C8B-B14F-4D97-AF65-F5344CB8AC3E}">
        <p14:creationId xmlns:p14="http://schemas.microsoft.com/office/powerpoint/2010/main" val="54725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6BAA-6384-0799-03C2-49937752B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A06E6-4FCE-BB69-7A1B-5278517D5627}"/>
              </a:ext>
            </a:extLst>
          </p:cNvPr>
          <p:cNvSpPr>
            <a:spLocks noGrp="1"/>
          </p:cNvSpPr>
          <p:nvPr>
            <p:ph type="title"/>
          </p:nvPr>
        </p:nvSpPr>
        <p:spPr/>
        <p:txBody>
          <a:bodyPr/>
          <a:lstStyle/>
          <a:p>
            <a:r>
              <a:rPr lang="en-US" cap="none" dirty="0">
                <a:latin typeface="+mn-lt"/>
              </a:rPr>
              <a:t>Designing for Working Memory</a:t>
            </a:r>
          </a:p>
        </p:txBody>
      </p:sp>
      <p:sp>
        <p:nvSpPr>
          <p:cNvPr id="3" name="Content Placeholder 2">
            <a:extLst>
              <a:ext uri="{FF2B5EF4-FFF2-40B4-BE49-F238E27FC236}">
                <a16:creationId xmlns:a16="http://schemas.microsoft.com/office/drawing/2014/main" id="{F1733A0C-17CB-841C-F184-B5A5E142E2E0}"/>
              </a:ext>
            </a:extLst>
          </p:cNvPr>
          <p:cNvSpPr>
            <a:spLocks noGrp="1"/>
          </p:cNvSpPr>
          <p:nvPr>
            <p:ph idx="1"/>
          </p:nvPr>
        </p:nvSpPr>
        <p:spPr>
          <a:xfrm>
            <a:off x="1202920" y="2011680"/>
            <a:ext cx="5295851" cy="4562144"/>
          </a:xfrm>
        </p:spPr>
        <p:txBody>
          <a:bodyPr>
            <a:normAutofit/>
          </a:bodyPr>
          <a:lstStyle/>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Restrict each message/page to one </a:t>
            </a:r>
            <a:r>
              <a:rPr lang="en-US" sz="2400" b="1" i="1" dirty="0">
                <a:latin typeface="Arial" panose="020B0604020202020204" pitchFamily="34" charset="0"/>
                <a:cs typeface="Arial" panose="020B0604020202020204" pitchFamily="34" charset="0"/>
              </a:rPr>
              <a:t>topic/call to action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 this!”)</a:t>
            </a:r>
          </a:p>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Make </a:t>
            </a:r>
            <a:r>
              <a:rPr lang="en-US" sz="2400" b="1" i="1" dirty="0">
                <a:latin typeface="Arial" panose="020B0604020202020204" pitchFamily="34" charset="0"/>
                <a:cs typeface="Arial" panose="020B0604020202020204" pitchFamily="34" charset="0"/>
              </a:rPr>
              <a:t>modes</a:t>
            </a:r>
            <a:r>
              <a:rPr lang="en-US" sz="2400" dirty="0">
                <a:latin typeface="Arial" panose="020B0604020202020204" pitchFamily="34" charset="0"/>
                <a:cs typeface="Arial" panose="020B0604020202020204" pitchFamily="34" charset="0"/>
              </a:rPr>
              <a:t> obvious (with signifiers/feedback)</a:t>
            </a:r>
          </a:p>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Remind your user of what they </a:t>
            </a:r>
            <a:r>
              <a:rPr lang="en-US" sz="2400" i="1" dirty="0">
                <a:latin typeface="Arial" panose="020B0604020202020204" pitchFamily="34" charset="0"/>
                <a:cs typeface="Arial" panose="020B0604020202020204" pitchFamily="34" charset="0"/>
              </a:rPr>
              <a:t>just </a:t>
            </a:r>
            <a:r>
              <a:rPr lang="en-US" sz="2400" b="1" i="1" dirty="0">
                <a:latin typeface="Arial" panose="020B0604020202020204" pitchFamily="34" charset="0"/>
                <a:cs typeface="Arial" panose="020B0604020202020204" pitchFamily="34" charset="0"/>
              </a:rPr>
              <a:t>searched</a:t>
            </a:r>
          </a:p>
          <a:p>
            <a:pPr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Make </a:t>
            </a:r>
            <a:r>
              <a:rPr lang="en-US" sz="2400" b="1" i="1" dirty="0">
                <a:latin typeface="Arial" panose="020B0604020202020204" pitchFamily="34" charset="0"/>
                <a:cs typeface="Arial" panose="020B0604020202020204" pitchFamily="34" charset="0"/>
              </a:rPr>
              <a:t>navigation hierarchies </a:t>
            </a:r>
            <a:r>
              <a:rPr lang="en-US" sz="2400" dirty="0">
                <a:latin typeface="Arial" panose="020B0604020202020204" pitchFamily="34" charset="0"/>
                <a:cs typeface="Arial" panose="020B0604020202020204" pitchFamily="34" charset="0"/>
              </a:rPr>
              <a:t>broad &amp; shallow</a:t>
            </a:r>
          </a:p>
          <a:p>
            <a:pPr lvl="1" fontAlgn="base">
              <a:buFont typeface="Arial" panose="020B0604020202020204" pitchFamily="34" charset="0"/>
              <a:buChar char="•"/>
            </a:pPr>
            <a:r>
              <a:rPr lang="en-US" sz="1800" dirty="0">
                <a:latin typeface="Arial" panose="020B0604020202020204" pitchFamily="34" charset="0"/>
                <a:cs typeface="Arial" panose="020B0604020202020204" pitchFamily="34" charset="0"/>
              </a:rPr>
              <a:t>Provide breadcrumbs for deeper systems</a:t>
            </a:r>
          </a:p>
          <a:p>
            <a:pPr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Provide written </a:t>
            </a:r>
            <a:r>
              <a:rPr lang="en-US" sz="2000" b="1" i="1" dirty="0">
                <a:latin typeface="Arial" panose="020B0604020202020204" pitchFamily="34" charset="0"/>
                <a:cs typeface="Arial" panose="020B0604020202020204" pitchFamily="34" charset="0"/>
              </a:rPr>
              <a:t>instructions</a:t>
            </a:r>
            <a:r>
              <a:rPr lang="en-US" sz="2000" dirty="0">
                <a:latin typeface="Arial" panose="020B0604020202020204" pitchFamily="34" charset="0"/>
                <a:cs typeface="Arial" panose="020B0604020202020204" pitchFamily="34" charset="0"/>
              </a:rPr>
              <a:t> that stay on screen &amp; are clearly ordered</a:t>
            </a:r>
          </a:p>
          <a:p>
            <a:pPr marL="0" indent="0" fontAlgn="base">
              <a:buNone/>
            </a:pPr>
            <a:endParaRPr lang="en-US"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BFA29E1-42B9-671A-F345-0906AE0847E3}"/>
              </a:ext>
            </a:extLst>
          </p:cNvPr>
          <p:cNvPicPr>
            <a:picLocks noChangeAspect="1"/>
          </p:cNvPicPr>
          <p:nvPr/>
        </p:nvPicPr>
        <p:blipFill>
          <a:blip r:embed="rId2"/>
          <a:stretch>
            <a:fillRect/>
          </a:stretch>
        </p:blipFill>
        <p:spPr>
          <a:xfrm>
            <a:off x="6648449" y="3746218"/>
            <a:ext cx="5212375" cy="480708"/>
          </a:xfrm>
          <a:prstGeom prst="rect">
            <a:avLst/>
          </a:prstGeom>
        </p:spPr>
      </p:pic>
      <p:grpSp>
        <p:nvGrpSpPr>
          <p:cNvPr id="17" name="Group 16">
            <a:extLst>
              <a:ext uri="{FF2B5EF4-FFF2-40B4-BE49-F238E27FC236}">
                <a16:creationId xmlns:a16="http://schemas.microsoft.com/office/drawing/2014/main" id="{CA786DF7-A57B-48E1-7E91-1756AE2DD9D8}"/>
              </a:ext>
            </a:extLst>
          </p:cNvPr>
          <p:cNvGrpSpPr/>
          <p:nvPr/>
        </p:nvGrpSpPr>
        <p:grpSpPr>
          <a:xfrm>
            <a:off x="9347111" y="1905000"/>
            <a:ext cx="2608604" cy="1753137"/>
            <a:chOff x="6973764" y="1436602"/>
            <a:chExt cx="2178600" cy="1464149"/>
          </a:xfrm>
        </p:grpSpPr>
        <p:pic>
          <p:nvPicPr>
            <p:cNvPr id="3078" name="Picture 6" descr="Redstone Components in Minecraft: A Complete Guide (2024) | Beebom">
              <a:extLst>
                <a:ext uri="{FF2B5EF4-FFF2-40B4-BE49-F238E27FC236}">
                  <a16:creationId xmlns:a16="http://schemas.microsoft.com/office/drawing/2014/main" id="{6414C1FC-C2B5-A73E-C14F-8C0214171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764" y="1436602"/>
              <a:ext cx="2178600" cy="1464149"/>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Cursor with solid fill">
              <a:extLst>
                <a:ext uri="{FF2B5EF4-FFF2-40B4-BE49-F238E27FC236}">
                  <a16:creationId xmlns:a16="http://schemas.microsoft.com/office/drawing/2014/main" id="{3EFE40D3-F167-3AA9-1416-58490BE95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13794">
              <a:off x="8127404" y="1783357"/>
              <a:ext cx="141727" cy="141727"/>
            </a:xfrm>
            <a:prstGeom prst="rect">
              <a:avLst/>
            </a:prstGeom>
          </p:spPr>
        </p:pic>
      </p:grpSp>
      <p:pic>
        <p:nvPicPr>
          <p:cNvPr id="19" name="Picture 18">
            <a:extLst>
              <a:ext uri="{FF2B5EF4-FFF2-40B4-BE49-F238E27FC236}">
                <a16:creationId xmlns:a16="http://schemas.microsoft.com/office/drawing/2014/main" id="{8A0D3238-5CA3-1FFC-C3A3-837B09D0C91C}"/>
              </a:ext>
            </a:extLst>
          </p:cNvPr>
          <p:cNvPicPr>
            <a:picLocks noChangeAspect="1"/>
          </p:cNvPicPr>
          <p:nvPr/>
        </p:nvPicPr>
        <p:blipFill>
          <a:blip r:embed="rId6"/>
          <a:stretch>
            <a:fillRect/>
          </a:stretch>
        </p:blipFill>
        <p:spPr>
          <a:xfrm>
            <a:off x="6648450" y="4364988"/>
            <a:ext cx="5212375" cy="219700"/>
          </a:xfrm>
          <a:prstGeom prst="rect">
            <a:avLst/>
          </a:prstGeom>
        </p:spPr>
      </p:pic>
      <p:pic>
        <p:nvPicPr>
          <p:cNvPr id="22" name="Picture 21">
            <a:extLst>
              <a:ext uri="{FF2B5EF4-FFF2-40B4-BE49-F238E27FC236}">
                <a16:creationId xmlns:a16="http://schemas.microsoft.com/office/drawing/2014/main" id="{505249C8-8A5C-BDB4-669C-C22D71B3F27E}"/>
              </a:ext>
            </a:extLst>
          </p:cNvPr>
          <p:cNvPicPr>
            <a:picLocks noChangeAspect="1"/>
          </p:cNvPicPr>
          <p:nvPr/>
        </p:nvPicPr>
        <p:blipFill>
          <a:blip r:embed="rId7"/>
          <a:stretch>
            <a:fillRect/>
          </a:stretch>
        </p:blipFill>
        <p:spPr>
          <a:xfrm>
            <a:off x="6516093" y="1883069"/>
            <a:ext cx="2770782" cy="1462241"/>
          </a:xfrm>
          <a:prstGeom prst="rect">
            <a:avLst/>
          </a:prstGeom>
        </p:spPr>
      </p:pic>
      <p:cxnSp>
        <p:nvCxnSpPr>
          <p:cNvPr id="23" name="Straight Arrow Connector 22">
            <a:extLst>
              <a:ext uri="{FF2B5EF4-FFF2-40B4-BE49-F238E27FC236}">
                <a16:creationId xmlns:a16="http://schemas.microsoft.com/office/drawing/2014/main" id="{A80555A4-7795-FD32-7BFD-E9C1F5F9F278}"/>
              </a:ext>
            </a:extLst>
          </p:cNvPr>
          <p:cNvCxnSpPr>
            <a:cxnSpLocks/>
          </p:cNvCxnSpPr>
          <p:nvPr/>
        </p:nvCxnSpPr>
        <p:spPr>
          <a:xfrm flipV="1">
            <a:off x="4192504" y="3390900"/>
            <a:ext cx="5122946" cy="526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7A139C1-A677-B421-9AE3-C971F00A8F4E}"/>
              </a:ext>
            </a:extLst>
          </p:cNvPr>
          <p:cNvCxnSpPr>
            <a:cxnSpLocks/>
          </p:cNvCxnSpPr>
          <p:nvPr/>
        </p:nvCxnSpPr>
        <p:spPr>
          <a:xfrm>
            <a:off x="5772150" y="2560067"/>
            <a:ext cx="67899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405951-D82E-6A08-6383-E568C0AFF060}"/>
              </a:ext>
            </a:extLst>
          </p:cNvPr>
          <p:cNvCxnSpPr>
            <a:cxnSpLocks/>
          </p:cNvCxnSpPr>
          <p:nvPr/>
        </p:nvCxnSpPr>
        <p:spPr>
          <a:xfrm flipV="1">
            <a:off x="6276975" y="3981450"/>
            <a:ext cx="447675" cy="95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E1C8853-675F-1F5B-F4B0-8443A5F6A079}"/>
              </a:ext>
            </a:extLst>
          </p:cNvPr>
          <p:cNvCxnSpPr>
            <a:cxnSpLocks/>
          </p:cNvCxnSpPr>
          <p:nvPr/>
        </p:nvCxnSpPr>
        <p:spPr>
          <a:xfrm flipV="1">
            <a:off x="5695950" y="4533900"/>
            <a:ext cx="847725" cy="238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D4E579F-C0A4-3CF6-CA19-5273245BAD1B}"/>
              </a:ext>
            </a:extLst>
          </p:cNvPr>
          <p:cNvCxnSpPr>
            <a:cxnSpLocks/>
          </p:cNvCxnSpPr>
          <p:nvPr/>
        </p:nvCxnSpPr>
        <p:spPr>
          <a:xfrm flipV="1">
            <a:off x="4830679" y="6111137"/>
            <a:ext cx="2722646" cy="2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02B6971-9B83-5DC5-A60C-D104F59DCB62}"/>
              </a:ext>
            </a:extLst>
          </p:cNvPr>
          <p:cNvGrpSpPr/>
          <p:nvPr/>
        </p:nvGrpSpPr>
        <p:grpSpPr>
          <a:xfrm>
            <a:off x="7572375" y="4601674"/>
            <a:ext cx="3400586" cy="1972150"/>
            <a:chOff x="7572375" y="4601674"/>
            <a:chExt cx="3400586" cy="1972150"/>
          </a:xfrm>
        </p:grpSpPr>
        <p:pic>
          <p:nvPicPr>
            <p:cNvPr id="3074" name="Picture 2" descr="Alumna applies creative touch to 'Among Us,' other game titles | RIT">
              <a:extLst>
                <a:ext uri="{FF2B5EF4-FFF2-40B4-BE49-F238E27FC236}">
                  <a16:creationId xmlns:a16="http://schemas.microsoft.com/office/drawing/2014/main" id="{9C3C574A-6EEC-D3F2-96D4-E5F73CB871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687784"/>
              <a:ext cx="3352961" cy="1886040"/>
            </a:xfrm>
            <a:prstGeom prst="rect">
              <a:avLst/>
            </a:prstGeom>
            <a:noFill/>
            <a:extLst>
              <a:ext uri="{909E8E84-426E-40DD-AFC4-6F175D3DCCD1}">
                <a14:hiddenFill xmlns:a14="http://schemas.microsoft.com/office/drawing/2010/main">
                  <a:solidFill>
                    <a:srgbClr val="FFFFFF"/>
                  </a:solidFill>
                </a14:hiddenFill>
              </a:ext>
            </a:extLst>
          </p:spPr>
        </p:pic>
        <p:sp>
          <p:nvSpPr>
            <p:cNvPr id="46" name="Oval 45">
              <a:extLst>
                <a:ext uri="{FF2B5EF4-FFF2-40B4-BE49-F238E27FC236}">
                  <a16:creationId xmlns:a16="http://schemas.microsoft.com/office/drawing/2014/main" id="{705FF762-8492-03B8-53AB-05C45BB48C97}"/>
                </a:ext>
              </a:extLst>
            </p:cNvPr>
            <p:cNvSpPr/>
            <p:nvPr/>
          </p:nvSpPr>
          <p:spPr>
            <a:xfrm>
              <a:off x="7572375" y="4601674"/>
              <a:ext cx="1095375" cy="515246"/>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4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28E0ACD69B4040AF406323917B9EA5" ma:contentTypeVersion="17" ma:contentTypeDescription="Create a new document." ma:contentTypeScope="" ma:versionID="7f0a8bc6c120526435ce6ea6209474e4">
  <xsd:schema xmlns:xsd="http://www.w3.org/2001/XMLSchema" xmlns:xs="http://www.w3.org/2001/XMLSchema" xmlns:p="http://schemas.microsoft.com/office/2006/metadata/properties" xmlns:ns3="3fe8e3f1-a4f6-4a1c-b9e4-8d4f85ccb512" xmlns:ns4="53c55191-d815-4051-a4f3-3e2695f8c71a" targetNamespace="http://schemas.microsoft.com/office/2006/metadata/properties" ma:root="true" ma:fieldsID="59763572779c4bbe4fa3e2fc4b5386b6" ns3:_="" ns4:_="">
    <xsd:import namespace="3fe8e3f1-a4f6-4a1c-b9e4-8d4f85ccb512"/>
    <xsd:import namespace="53c55191-d815-4051-a4f3-3e2695f8c71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SearchProperties" minOccurs="0"/>
                <xsd:element ref="ns3:_activity"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e3f1-a4f6-4a1c-b9e4-8d4f85ccb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c55191-d815-4051-a4f3-3e2695f8c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fe8e3f1-a4f6-4a1c-b9e4-8d4f85ccb5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828F6-DA92-4218-82A6-E69B3D745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8e3f1-a4f6-4a1c-b9e4-8d4f85ccb512"/>
    <ds:schemaRef ds:uri="53c55191-d815-4051-a4f3-3e2695f8c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95BFE-F401-430C-A739-395D033D64ED}">
  <ds:schemaRefs>
    <ds:schemaRef ds:uri="http://purl.org/dc/dcmitype/"/>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53c55191-d815-4051-a4f3-3e2695f8c71a"/>
    <ds:schemaRef ds:uri="3fe8e3f1-a4f6-4a1c-b9e4-8d4f85ccb512"/>
  </ds:schemaRefs>
</ds:datastoreItem>
</file>

<file path=customXml/itemProps3.xml><?xml version="1.0" encoding="utf-8"?>
<ds:datastoreItem xmlns:ds="http://schemas.openxmlformats.org/officeDocument/2006/customXml" ds:itemID="{A50AD32C-57B9-4615-88B6-CAB6379DC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222</TotalTime>
  <Words>1097</Words>
  <Application>Microsoft Macintosh PowerPoint</Application>
  <PresentationFormat>Widescreen</PresentationFormat>
  <Paragraphs>117</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Arial,Sans-Serif</vt:lpstr>
      <vt:lpstr>Calibri</vt:lpstr>
      <vt:lpstr>Corbel</vt:lpstr>
      <vt:lpstr>Wingdings</vt:lpstr>
      <vt:lpstr>Banded</vt:lpstr>
      <vt:lpstr>Designing with the Mind in Mind Chapters 7 &amp; 8</vt:lpstr>
      <vt:lpstr>Our Attention is Limited; Our Memory is Imperfect</vt:lpstr>
      <vt:lpstr>How Long-Term Memory Works</vt:lpstr>
      <vt:lpstr>Recognition vs Recall</vt:lpstr>
      <vt:lpstr>Characteristics of Long-Term Memory</vt:lpstr>
      <vt:lpstr>Designing for Long-Term Memory</vt:lpstr>
      <vt:lpstr>Short-Term &amp; Working Memory</vt:lpstr>
      <vt:lpstr>Characteristics of Working Memory</vt:lpstr>
      <vt:lpstr>Designing for Working Memory</vt:lpstr>
      <vt:lpstr>Storytime: Coffee Shop </vt:lpstr>
      <vt:lpstr>Some questions</vt:lpstr>
      <vt:lpstr>Limits on Attention Shape Our Perception</vt:lpstr>
      <vt:lpstr>PowerPoint Presentation</vt:lpstr>
      <vt:lpstr>When people do a task, their attention is mainly focused on the goals and data related to that task.</vt:lpstr>
      <vt:lpstr>Inattentional &amp; change blindness are real </vt:lpstr>
      <vt:lpstr>We notice things more when they are related to our goals</vt:lpstr>
      <vt:lpstr>We use external aids to track progress as short-term memory is not functional</vt:lpstr>
      <vt:lpstr>We as humans also chase literal cues  </vt:lpstr>
      <vt:lpstr>  </vt:lpstr>
      <vt:lpstr>Our minds run on a goal–execute–evaluate loop </vt:lpstr>
      <vt:lpstr>Cleanup steps are often forgotten, and that's where we get mad</vt:lpstr>
      <vt:lpstr>Design for real minds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Lina Boughton</dc:creator>
  <cp:lastModifiedBy>Drew Guarnera (he/him/his)</cp:lastModifiedBy>
  <cp:revision>2</cp:revision>
  <dcterms:created xsi:type="dcterms:W3CDTF">2025-04-06T18:25:33Z</dcterms:created>
  <dcterms:modified xsi:type="dcterms:W3CDTF">2025-04-09T17:57:53Z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e8d42-b9a6-4554-b0cc-98af32c6b0e9_Enabled">
    <vt:lpwstr>true</vt:lpwstr>
  </property>
  <property fmtid="{D5CDD505-2E9C-101B-9397-08002B2CF9AE}" pid="3" name="MSIP_Label_b86e8d42-b9a6-4554-b0cc-98af32c6b0e9_SetDate">
    <vt:lpwstr>2025-04-06T18:28:33Z</vt:lpwstr>
  </property>
  <property fmtid="{D5CDD505-2E9C-101B-9397-08002B2CF9AE}" pid="4" name="MSIP_Label_b86e8d42-b9a6-4554-b0cc-98af32c6b0e9_Method">
    <vt:lpwstr>Standard</vt:lpwstr>
  </property>
  <property fmtid="{D5CDD505-2E9C-101B-9397-08002B2CF9AE}" pid="5" name="MSIP_Label_b86e8d42-b9a6-4554-b0cc-98af32c6b0e9_Name">
    <vt:lpwstr>defa4170-0d19-0005-0004-bc88714345d2</vt:lpwstr>
  </property>
  <property fmtid="{D5CDD505-2E9C-101B-9397-08002B2CF9AE}" pid="6" name="MSIP_Label_b86e8d42-b9a6-4554-b0cc-98af32c6b0e9_SiteId">
    <vt:lpwstr>9ef017d9-7f05-4225-9838-f92cff57b7ab</vt:lpwstr>
  </property>
  <property fmtid="{D5CDD505-2E9C-101B-9397-08002B2CF9AE}" pid="7" name="MSIP_Label_b86e8d42-b9a6-4554-b0cc-98af32c6b0e9_ActionId">
    <vt:lpwstr>29b7103f-2a96-41b1-87ab-897b0be3219d</vt:lpwstr>
  </property>
  <property fmtid="{D5CDD505-2E9C-101B-9397-08002B2CF9AE}" pid="8" name="MSIP_Label_b86e8d42-b9a6-4554-b0cc-98af32c6b0e9_ContentBits">
    <vt:lpwstr>0</vt:lpwstr>
  </property>
  <property fmtid="{D5CDD505-2E9C-101B-9397-08002B2CF9AE}" pid="9" name="MSIP_Label_b86e8d42-b9a6-4554-b0cc-98af32c6b0e9_Tag">
    <vt:lpwstr>10, 3, 0, 1</vt:lpwstr>
  </property>
  <property fmtid="{D5CDD505-2E9C-101B-9397-08002B2CF9AE}" pid="10" name="ContentTypeId">
    <vt:lpwstr>0x0101009E28E0ACD69B4040AF406323917B9EA5</vt:lpwstr>
  </property>
</Properties>
</file>