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7" r:id="rId5"/>
    <p:sldId id="265" r:id="rId6"/>
    <p:sldId id="266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6FA4A-386A-2FBD-F840-66B22D41E098}" v="270" dt="2025-02-28T00:37:35.034"/>
    <p1510:client id="{2F09C37E-4CAF-0B12-61F4-1D5E85BC51CB}" v="89" dt="2025-02-28T00:34:51.406"/>
    <p1510:client id="{5447B910-1D5D-C90E-1120-C8793FD102ED}" v="21" dt="2025-02-27T22:15:14.056"/>
    <p1510:client id="{6618AF33-7870-5AEF-6F83-F29039EFA78F}" v="97" dt="2025-02-27T23:06:45.916"/>
    <p1510:client id="{A3730A7F-DB2A-5BA5-173B-0EAF0036A010}" v="95" dt="2025-02-28T00:16:31.176"/>
    <p1510:client id="{CDB1F372-7FA9-A34E-8F13-E1DE09239F09}" v="246" dt="2025-02-28T02:43:10.141"/>
    <p1510:client id="{E8033A8D-F2CB-3C5B-71CC-EB0F095CAA49}" v="1060" dt="2025-02-27T22:44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AB4D-A846-93BA-B69B-8D8CBACF8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79350-AAEC-C2FF-069E-3758F92E9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E6741-5C37-F5C8-2F7A-92795BBC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FACF2-8D30-5E78-A154-82472FE2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DBA06-5D2F-57B0-B3F4-2F70D1C7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799A-3CFD-6F77-5CFF-5F06A2C0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60B58-2E8D-908C-BB4D-806D62C1B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B8FCD-3503-882D-4AF9-8C02CBF6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4B474-8279-6BA7-A353-A2142BC1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FC0B-635C-6387-1CC7-7C5D701E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47E41-A619-C7EF-77E9-83D17F07C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C32A4-BD2B-1DC8-723F-1FC219805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0A58-04AA-B3EA-5D9D-2C90F5F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C4EA9-FEB4-00A3-E030-1D5A0035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FE603-7CD2-A914-CB88-C805E7BB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7851-1727-10F2-5834-6D74FA7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5366-A9D3-55CF-14AE-CD13FA97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8EDFF-3034-68A8-EA01-74F81C1A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B3212-7636-2FD6-A06B-E67FC54E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52079-5643-C363-E664-3A675BD0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CE0A-C4B6-A429-7708-387F3797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F3C39-52CC-8845-4532-DB30A1FCA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120FF-1DF0-7FEA-F223-2A601173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3AD7-B766-0A61-E19B-5E75CFB8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D820-F04B-7B8F-1FDA-DF9B67CA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4616-AE48-C093-56F2-2F0BF79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EBCA2-B743-4F97-69B2-93FF1A830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B32EC-DD7E-F734-D896-4DA7303A8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C3063-2252-8C9B-886B-777A7776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375C5-0527-FB10-EE2E-ECBF31AA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67ACC-6F7B-7D37-F083-2680B2A3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2782-C073-5131-B31B-9B6671EE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DF1B3-80E6-3752-5C7A-915A77D0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CC9C4-16D8-2358-2301-289892BCE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648BD-A16E-6450-DE76-83D942C43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5623C-8555-D9C7-E791-21165AD39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2B508-F49E-1629-9B71-F268279C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38429-EB6A-A8A5-1F81-EB29128E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8124A-FFE0-9C16-60AD-F84819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F39B-A11C-B2BC-B4DD-8DF3DFA3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C930F-95FC-C0AB-4BEC-BEAC298E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6221E-3680-8F80-639D-F1E2491D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EBB59-AF49-9FED-D5DE-FA12B08B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221DB-AA05-DFF5-DAA8-5F605D5E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2FD34-EF06-4177-3C12-824537A0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A1A37-0960-3361-C7CB-97347F3B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EF11-3661-214A-AB3B-65BB430D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F73E-C59B-9E03-D707-39D40AFB4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0E713-6588-4C10-770F-BECE6A46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6530E-5A4E-45D3-A64D-F0E2D917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1A1FD-3853-AD67-A1FB-3EF787FF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AE908-B5B7-7927-D931-FE934718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E09B-01AA-D872-779A-BB574DC6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EA468-DC65-3C6E-7918-0C0C534F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83836-D1EA-4391-44E1-94CBBD7A4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8F6E1-FFF7-AE4D-1A5D-A7F0F12E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2AC8C-F5F6-325D-2E13-1512544C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5C524-09D6-A43D-9374-54D064C6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B9824-9C7B-6E4F-52FA-DD4578D0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6952-0543-BD75-016B-E6D2BAC6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1BA2-A50A-20C4-1BC4-2BF240CDD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D7FDD-8BBF-2147-866D-9B55F6481FD0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89DE-56F5-5FED-7EFA-9A215A365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C85A-D4B2-9F5E-E3D8-391A6213F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4F69D-D202-7744-B2D8-4F01D0EB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7F11-5DAF-483C-37CF-58ECFCF4C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Designing with the Mind in Mind Ch 5-6.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C30C9-75FF-E534-7686-041FD3841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Pem and Noelynn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0E15-585A-24B9-08F8-EC7F553D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How We Read.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F55B-956A-7744-6D1E-3666B46A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-Reading is not natural, but rather a learned skill.</a:t>
            </a:r>
          </a:p>
          <a:p>
            <a:pPr marL="0" indent="0">
              <a:buNone/>
            </a:pPr>
            <a:r>
              <a:rPr lang="en-US"/>
              <a:t>-Our brains are wired for language but not for reading </a:t>
            </a:r>
          </a:p>
          <a:p>
            <a:pPr marL="0" indent="0">
              <a:buNone/>
            </a:pPr>
            <a:r>
              <a:rPr lang="en-US"/>
              <a:t>-Designers should understand how reading works to create effective designs.</a:t>
            </a:r>
          </a:p>
          <a:p>
            <a:endParaRPr lang="en-US"/>
          </a:p>
          <a:p>
            <a:r>
              <a:rPr lang="en-US" b="1"/>
              <a:t>Ex. </a:t>
            </a:r>
            <a:r>
              <a:rPr lang="en-US"/>
              <a:t>Why adults find learning a new language hard but can still speak naturally unlike reading( requires effort).</a:t>
            </a:r>
          </a:p>
        </p:txBody>
      </p:sp>
    </p:spTree>
    <p:extLst>
      <p:ext uri="{BB962C8B-B14F-4D97-AF65-F5344CB8AC3E}">
        <p14:creationId xmlns:p14="http://schemas.microsoft.com/office/powerpoint/2010/main" val="308351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6" name="Rectangle 1095">
            <a:extLst>
              <a:ext uri="{FF2B5EF4-FFF2-40B4-BE49-F238E27FC236}">
                <a16:creationId xmlns:a16="http://schemas.microsoft.com/office/drawing/2014/main" id="{6663C3DE-9980-E9DE-C30B-28DC9E9B6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8E3BC-C7F4-D237-714F-9D74CA62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5" y="240241"/>
            <a:ext cx="10332310" cy="1228299"/>
          </a:xfrm>
        </p:spPr>
        <p:txBody>
          <a:bodyPr>
            <a:normAutofit/>
          </a:bodyPr>
          <a:lstStyle/>
          <a:p>
            <a:r>
              <a:rPr lang="en-US" sz="4000" dirty="0"/>
              <a:t>The Reading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38F4A-D6F4-3DE4-CE47-1FD047D56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44" y="2029216"/>
            <a:ext cx="4402042" cy="41002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400" dirty="0"/>
              <a:t>Eye reading is not smooth; it happens in jumps called  </a:t>
            </a:r>
            <a:r>
              <a:rPr lang="en-US" sz="1400" b="1" dirty="0"/>
              <a:t>saccades </a:t>
            </a:r>
            <a:r>
              <a:rPr lang="en-US" sz="1400" dirty="0"/>
              <a:t> and brief  pauses to process the words called </a:t>
            </a:r>
            <a:r>
              <a:rPr lang="en-US" sz="1400" b="1" dirty="0"/>
              <a:t>fixations.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Bottom – up( Feature- Driven): </a:t>
            </a:r>
            <a:r>
              <a:rPr lang="en-US" sz="1400" dirty="0"/>
              <a:t>Recognizing letters, words, and patterns.</a:t>
            </a:r>
          </a:p>
          <a:p>
            <a:pPr marL="0" indent="0">
              <a:buNone/>
            </a:pPr>
            <a:r>
              <a:rPr lang="en-US" sz="1400" b="1" dirty="0"/>
              <a:t>Top- down ( Context- Driven): </a:t>
            </a:r>
            <a:r>
              <a:rPr lang="en-US" sz="1400" dirty="0"/>
              <a:t>Using prior knowledge to predict words.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Skilled readers rely more on feature- driven reading, while less skilled readers rely on context to guess meaning.</a:t>
            </a:r>
          </a:p>
          <a:p>
            <a:pPr marL="0" indent="0">
              <a:buNone/>
            </a:pPr>
            <a:r>
              <a:rPr lang="en-US" sz="1400" b="1" dirty="0"/>
              <a:t>Ex.</a:t>
            </a:r>
            <a:r>
              <a:rPr lang="en-US" sz="1400" dirty="0"/>
              <a:t> Why bold headings and bullet points help readers navigate text faster.</a:t>
            </a:r>
          </a:p>
          <a:p>
            <a:pPr marL="0" indent="0">
              <a:buNone/>
            </a:pPr>
            <a:br>
              <a:rPr lang="en-US" sz="1400" dirty="0"/>
            </a:br>
            <a:r>
              <a:rPr lang="en-US" sz="1400" dirty="0">
                <a:ea typeface="+mn-lt"/>
                <a:cs typeface="+mn-lt"/>
              </a:rPr>
              <a:t>Example of scrambled text where first and last letters remain in place, but people can still read it (e.g., </a:t>
            </a:r>
            <a:r>
              <a:rPr lang="en-US" sz="1400" i="1" dirty="0" err="1">
                <a:ea typeface="+mn-lt"/>
                <a:cs typeface="+mn-lt"/>
              </a:rPr>
              <a:t>Tihs</a:t>
            </a:r>
            <a:r>
              <a:rPr lang="en-US" sz="1400" i="1" dirty="0">
                <a:ea typeface="+mn-lt"/>
                <a:cs typeface="+mn-lt"/>
              </a:rPr>
              <a:t> </a:t>
            </a:r>
            <a:r>
              <a:rPr lang="en-US" sz="1400" i="1" dirty="0" err="1">
                <a:ea typeface="+mn-lt"/>
                <a:cs typeface="+mn-lt"/>
              </a:rPr>
              <a:t>snetecne</a:t>
            </a:r>
            <a:r>
              <a:rPr lang="en-US" sz="1400" i="1" dirty="0">
                <a:ea typeface="+mn-lt"/>
                <a:cs typeface="+mn-lt"/>
              </a:rPr>
              <a:t> is </a:t>
            </a:r>
            <a:r>
              <a:rPr lang="en-US" sz="1400" i="1" dirty="0" err="1">
                <a:ea typeface="+mn-lt"/>
                <a:cs typeface="+mn-lt"/>
              </a:rPr>
              <a:t>esay</a:t>
            </a:r>
            <a:r>
              <a:rPr lang="en-US" sz="1400" i="1" dirty="0">
                <a:ea typeface="+mn-lt"/>
                <a:cs typeface="+mn-lt"/>
              </a:rPr>
              <a:t> to </a:t>
            </a:r>
            <a:r>
              <a:rPr lang="en-US" sz="1400" i="1" dirty="0" err="1">
                <a:ea typeface="+mn-lt"/>
                <a:cs typeface="+mn-lt"/>
              </a:rPr>
              <a:t>raed</a:t>
            </a:r>
            <a:r>
              <a:rPr lang="en-US" sz="1400" dirty="0">
                <a:ea typeface="+mn-lt"/>
                <a:cs typeface="+mn-lt"/>
              </a:rPr>
              <a:t>).</a:t>
            </a:r>
          </a:p>
          <a:p>
            <a:pPr marL="0" indent="0">
              <a:buNone/>
            </a:pPr>
            <a:endParaRPr lang="en-US" sz="1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032" name="Picture 8" descr="Top-Down Processing and Bottom-Up Processing | What is Top-Down Processing">
            <a:extLst>
              <a:ext uri="{FF2B5EF4-FFF2-40B4-BE49-F238E27FC236}">
                <a16:creationId xmlns:a16="http://schemas.microsoft.com/office/drawing/2014/main" id="{CA125CD1-DC68-161C-283C-3F47EE83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245" y="2950493"/>
            <a:ext cx="2665403" cy="26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>
            <a:extLst>
              <a:ext uri="{FF2B5EF4-FFF2-40B4-BE49-F238E27FC236}">
                <a16:creationId xmlns:a16="http://schemas.microsoft.com/office/drawing/2014/main" id="{308BB4F4-2732-7774-EE2A-EF7F97B5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6453" y="4006666"/>
            <a:ext cx="2665403" cy="5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0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63B3-4AE1-57DD-CE32-AE057A20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3691"/>
            <a:ext cx="5190846" cy="1716553"/>
          </a:xfrm>
        </p:spPr>
        <p:txBody>
          <a:bodyPr>
            <a:normAutofit/>
          </a:bodyPr>
          <a:lstStyle/>
          <a:p>
            <a:r>
              <a:rPr lang="en-US" sz="4000"/>
              <a:t>Disrupting Reading.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A35D-BEE3-1D9E-92FF-16B9CB28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470245"/>
            <a:ext cx="519084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What disrupts reading?</a:t>
            </a:r>
          </a:p>
          <a:p>
            <a:pPr marL="0" indent="0">
              <a:buNone/>
            </a:pPr>
            <a:r>
              <a:rPr lang="en-US" sz="1700" dirty="0"/>
              <a:t>-Unfamiliar vocabulary slows down comprehension and increases cognitive load.</a:t>
            </a:r>
          </a:p>
          <a:p>
            <a:pPr marL="0" indent="0">
              <a:buNone/>
            </a:pPr>
            <a:r>
              <a:rPr lang="en-US" sz="1700" dirty="0"/>
              <a:t>-Difficult or tiny fonts make text harder to recognize.</a:t>
            </a:r>
          </a:p>
          <a:p>
            <a:pPr marL="0" indent="0">
              <a:buNone/>
            </a:pPr>
            <a:r>
              <a:rPr lang="en-US" sz="1700" dirty="0"/>
              <a:t>-Patterned backgrounds &amp; poor contrast reduce readability.</a:t>
            </a:r>
          </a:p>
          <a:p>
            <a:pPr marL="0" indent="0">
              <a:buNone/>
            </a:pPr>
            <a:r>
              <a:rPr lang="en-US" sz="1700" dirty="0"/>
              <a:t>-Centered text and excessive repetition disrupt scanning.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br>
              <a:rPr lang="en-US" sz="1700" dirty="0"/>
            </a:b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2119" name="Rectangle 2118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0" dist="241300" dir="8580000" sx="90000" sy="9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bstract alphabet seamless pattern ">
            <a:extLst>
              <a:ext uri="{FF2B5EF4-FFF2-40B4-BE49-F238E27FC236}">
                <a16:creationId xmlns:a16="http://schemas.microsoft.com/office/drawing/2014/main" id="{F8F722E5-4847-87DE-3F4F-6F54339C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8228"/>
          <a:stretch/>
        </p:blipFill>
        <p:spPr bwMode="auto">
          <a:xfrm>
            <a:off x="8371360" y="756237"/>
            <a:ext cx="2231080" cy="25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79DB230-3942-73D4-15E9-0B113548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4483628"/>
            <a:ext cx="3758045" cy="7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6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E250-0DF6-4523-CFB3-437792F6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3691"/>
            <a:ext cx="5190846" cy="1716553"/>
          </a:xfrm>
        </p:spPr>
        <p:txBody>
          <a:bodyPr>
            <a:normAutofit/>
          </a:bodyPr>
          <a:lstStyle/>
          <a:p>
            <a:r>
              <a:rPr lang="en-US" sz="4000"/>
              <a:t>Design Implications.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32D5-7B5B-5A0E-A009-F34A8AF2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470245"/>
            <a:ext cx="519084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-Use clear, readable fonts ( avoid all CAPS , tiny text).</a:t>
            </a:r>
          </a:p>
          <a:p>
            <a:pPr marL="0" indent="0">
              <a:buNone/>
            </a:pPr>
            <a:r>
              <a:rPr lang="en-US" sz="2000"/>
              <a:t>-Avoid text over busy backgrounds.</a:t>
            </a:r>
          </a:p>
          <a:p>
            <a:pPr marL="0" indent="0">
              <a:buNone/>
            </a:pPr>
            <a:r>
              <a:rPr lang="en-US" sz="2000"/>
              <a:t>-Use headings , bullet points, and lists for easy scanning.</a:t>
            </a:r>
          </a:p>
          <a:p>
            <a:pPr marL="0" indent="0">
              <a:buNone/>
            </a:pPr>
            <a:r>
              <a:rPr lang="en-US" sz="2000"/>
              <a:t>-Write in plain, simple language : avoid jargon.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endParaRPr lang="en-US" sz="200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0" dist="241300" dir="8580000" sx="90000" sy="9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16 Times People Struggled With These Captchas So Much, They Shared It  Online | Bored Panda">
            <a:extLst>
              <a:ext uri="{FF2B5EF4-FFF2-40B4-BE49-F238E27FC236}">
                <a16:creationId xmlns:a16="http://schemas.microsoft.com/office/drawing/2014/main" id="{6EA80D4D-14B7-EA19-73FE-D573B545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388" y="756237"/>
            <a:ext cx="2905025" cy="25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Makes a Bad Font Choice? (And How to Make a Good One) | instantprint">
            <a:extLst>
              <a:ext uri="{FF2B5EF4-FFF2-40B4-BE49-F238E27FC236}">
                <a16:creationId xmlns:a16="http://schemas.microsoft.com/office/drawing/2014/main" id="{1E547498-A149-4A4F-5085-E63079AF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4093730"/>
            <a:ext cx="3758045" cy="1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5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22EC6-3125-FF2D-3901-4FE81F01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Minimizing the need for reading.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59574-9D4A-BCA9-8498-3DF83752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br>
              <a:rPr lang="en-US" sz="2000" b="1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-Keep instructions and product descriptions concise.</a:t>
            </a:r>
            <a:br>
              <a:rPr lang="en-US" sz="2000">
                <a:ea typeface="+mn-lt"/>
                <a:cs typeface="+mn-lt"/>
              </a:rPr>
            </a:br>
            <a:r>
              <a:rPr lang="en-US" sz="2000" b="1">
                <a:ea typeface="+mn-lt"/>
                <a:cs typeface="+mn-lt"/>
              </a:rPr>
              <a:t>-</a:t>
            </a:r>
            <a:r>
              <a:rPr lang="en-US" sz="2000">
                <a:ea typeface="+mn-lt"/>
                <a:cs typeface="+mn-lt"/>
              </a:rPr>
              <a:t>Provide quick summaries and let users choose to read more.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-Test designs on real users to ensure readability and efficiency.</a:t>
            </a:r>
            <a:br>
              <a:rPr lang="en-US" sz="2000">
                <a:ea typeface="+mn-lt"/>
                <a:cs typeface="+mn-lt"/>
              </a:rPr>
            </a:br>
            <a:br>
              <a:rPr lang="en-US" sz="2000">
                <a:ea typeface="+mn-lt"/>
                <a:cs typeface="+mn-lt"/>
              </a:rPr>
            </a:br>
            <a:r>
              <a:rPr lang="en-US" sz="2000" b="1">
                <a:ea typeface="+mn-lt"/>
                <a:cs typeface="+mn-lt"/>
              </a:rPr>
              <a:t>Less Reading = Better User Experience</a:t>
            </a:r>
            <a:r>
              <a:rPr lang="en-US" sz="2000">
                <a:ea typeface="+mn-lt"/>
                <a:cs typeface="+mn-lt"/>
              </a:rPr>
              <a:t> – this demonstrates how reducing unnecessary text improves engagement.</a:t>
            </a: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8C1C3A4E-4C3A-F06D-3B45-B2A34B91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3243" y="737488"/>
            <a:ext cx="3579710" cy="53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0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BCC5-48F9-5E02-4093-61BBB1D9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3691"/>
            <a:ext cx="5190846" cy="1716553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Creating Effective Text-Based Interfaces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72A9-AB0B-3AB7-8077-12406A8B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470245"/>
            <a:ext cx="519084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-Reading is not automatic—design must support it.</a:t>
            </a:r>
            <a:endParaRPr lang="en-US" sz="2000" dirty="0"/>
          </a:p>
          <a:p>
            <a:pPr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-Minimize cognitive load by keeping text simple &amp; scannable.</a:t>
            </a:r>
            <a:endParaRPr lang="en-US" sz="2000" dirty="0"/>
          </a:p>
          <a:p>
            <a:pPr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-Test designs with users to optimize readability and usability.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Being fluent in spoken language doesn’t guarantee strong reading skills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0" dist="241300" dir="8580000" sx="90000" sy="90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fonts - Blur the text so it's not ...">
            <a:extLst>
              <a:ext uri="{FF2B5EF4-FFF2-40B4-BE49-F238E27FC236}">
                <a16:creationId xmlns:a16="http://schemas.microsoft.com/office/drawing/2014/main" id="{61F67C66-D759-7658-9765-B0407D61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1018243"/>
            <a:ext cx="3758045" cy="19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hat is CAPTCHA">
            <a:extLst>
              <a:ext uri="{FF2B5EF4-FFF2-40B4-BE49-F238E27FC236}">
                <a16:creationId xmlns:a16="http://schemas.microsoft.com/office/drawing/2014/main" id="{AE94F1C4-D0E0-E8D1-C721-F816E451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3990384"/>
            <a:ext cx="3758045" cy="17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9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4CFB-B3D9-31A0-8C8E-7A6F8470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Human Vision: Fovea vs. Peripheral Vision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2A5608-AA5F-5654-1535-1BBA2F79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675" y="2482173"/>
            <a:ext cx="5074944" cy="38284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CB18B-CB23-7425-9EEF-B5A439E69D59}"/>
              </a:ext>
            </a:extLst>
          </p:cNvPr>
          <p:cNvSpPr txBox="1"/>
          <p:nvPr/>
        </p:nvSpPr>
        <p:spPr>
          <a:xfrm>
            <a:off x="482600" y="1730963"/>
            <a:ext cx="530907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Fovea: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High resolution (158,000 cones/mm²).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1:1 neural connections to the brain.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Processes 50% of the visual cortex.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 b="1"/>
              <a:t>Periphery: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Low resolution (9,000 cones/mm²).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Compressed data (multiple cells share one neural connection).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The periphery is like a blurry camera; the fovea is a spotlight.</a:t>
            </a:r>
          </a:p>
          <a:p>
            <a:pPr>
              <a:buFont typeface="Arial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202E-C1D2-AD95-06FC-E01D9ECA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The Illusion of Sharp 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9866-D27D-FA65-903F-D9A766C9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032"/>
            <a:ext cx="4587725" cy="3335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Eyes move constantly (3x per second) to sample details.</a:t>
            </a:r>
            <a:endParaRPr lang="en-US" sz="1800"/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The brain "fills in" gaps using expectations.</a:t>
            </a:r>
          </a:p>
          <a:p>
            <a:pPr>
              <a:buFont typeface="Calibri" panose="020B0604020202020204" pitchFamily="34" charset="0"/>
              <a:buChar char="-"/>
            </a:pP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Users don’t notice if non-foveal text is replaced with random noise.</a:t>
            </a:r>
          </a:p>
          <a:p>
            <a:pPr marL="0" indent="0">
              <a:buNone/>
            </a:pP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4" name="Picture 3" descr="A diagram of a diagram of a diagram of a diagram of a diagram of a diagram of a diagram of a diagram of a diagram of a diagram of a diagram of a diagram of a diagram of&#10;&#10;AI-generated content may be incorrect.">
            <a:extLst>
              <a:ext uri="{FF2B5EF4-FFF2-40B4-BE49-F238E27FC236}">
                <a16:creationId xmlns:a16="http://schemas.microsoft.com/office/drawing/2014/main" id="{5372F0DC-53A9-FE6F-310E-778AC4EEB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70" y="2029506"/>
            <a:ext cx="5944961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6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E180-E69B-77EC-87C3-B1B46958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What’s the Periphery Good For?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1DA6A-0656-5084-C162-54B12202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0240" cy="3640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Guides the Fovea:</a:t>
            </a:r>
            <a:endParaRPr lang="en-US" sz="1800" b="1"/>
          </a:p>
          <a:p>
            <a:pPr>
              <a:buNone/>
            </a:pPr>
            <a:r>
              <a:rPr lang="en-US" sz="1800">
                <a:ea typeface="+mn-lt"/>
                <a:cs typeface="+mn-lt"/>
              </a:rPr>
              <a:t>Spots cues (e.g., red blob in a form).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Detects Motion:</a:t>
            </a:r>
            <a:endParaRPr lang="en-US" sz="1800" b="1"/>
          </a:p>
          <a:p>
            <a:pPr>
              <a:buNone/>
            </a:pPr>
            <a:r>
              <a:rPr lang="en-US" sz="1800">
                <a:ea typeface="+mn-lt"/>
                <a:cs typeface="+mn-lt"/>
              </a:rPr>
              <a:t>Evolutionary survival tool (e.g., moving predator).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Night Vision:</a:t>
            </a:r>
            <a:endParaRPr lang="en-US" sz="1800" b="1"/>
          </a:p>
          <a:p>
            <a:pPr>
              <a:buNone/>
            </a:pPr>
            <a:r>
              <a:rPr lang="en-US" sz="1800">
                <a:ea typeface="+mn-lt"/>
                <a:cs typeface="+mn-lt"/>
              </a:rPr>
              <a:t>Rods in the periphery work better in low light.</a:t>
            </a:r>
            <a:endParaRPr lang="en-US" sz="1800"/>
          </a:p>
        </p:txBody>
      </p:sp>
      <p:pic>
        <p:nvPicPr>
          <p:cNvPr id="4" name="Picture 3" descr="A brown bear in the grass&#10;&#10;AI-generated content may be incorrect.">
            <a:extLst>
              <a:ext uri="{FF2B5EF4-FFF2-40B4-BE49-F238E27FC236}">
                <a16:creationId xmlns:a16="http://schemas.microsoft.com/office/drawing/2014/main" id="{A62E6FCB-D0D8-C563-BEB3-4D63BCBA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748" y="1718945"/>
            <a:ext cx="5882367" cy="41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89B2-8875-96A5-72CB-8975BA81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UI Pitfalls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FDF1F-077B-2441-F9F0-D288DCA9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24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>
                <a:ea typeface="+mn-lt"/>
                <a:cs typeface="+mn-lt"/>
              </a:rPr>
              <a:t>Error messages in the periphery often go </a:t>
            </a:r>
            <a:r>
              <a:rPr lang="en-US" sz="1800" b="1">
                <a:ea typeface="+mn-lt"/>
                <a:cs typeface="+mn-lt"/>
              </a:rPr>
              <a:t>unnoticed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>
              <a:ea typeface="+mn-lt"/>
              <a:cs typeface="+mn-lt"/>
            </a:endParaRPr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Why?:</a:t>
            </a: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Peripheral vision is ~20/200 (legally blind).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err="1">
                <a:ea typeface="+mn-lt"/>
                <a:cs typeface="+mn-lt"/>
              </a:rPr>
              <a:t>InformaWorld’s</a:t>
            </a:r>
            <a:r>
              <a:rPr lang="en-US" sz="1800">
                <a:ea typeface="+mn-lt"/>
                <a:cs typeface="+mn-lt"/>
              </a:rPr>
              <a:t> distant error message caused user confusion.</a:t>
            </a: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EBD3F3-AEB6-2AAF-EFA2-58527A11B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5" y="696686"/>
            <a:ext cx="7000875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0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199D-82A8-E2D5-AF25-14B17CA4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Fixing Visibility Issues</a:t>
            </a:r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24FBA-F890-01DA-2ED9-0EBE9B26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38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>
                <a:ea typeface="+mn-lt"/>
                <a:cs typeface="+mn-lt"/>
              </a:rPr>
              <a:t>Place errors where users are looking (e.g., near buttons/fields).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>
              <a:ea typeface="+mn-lt"/>
              <a:cs typeface="+mn-lt"/>
            </a:endParaRPr>
          </a:p>
          <a:p>
            <a:pPr>
              <a:buNone/>
            </a:pPr>
            <a:r>
              <a:rPr lang="en-US" sz="1800">
                <a:ea typeface="+mn-lt"/>
                <a:cs typeface="+mn-lt"/>
              </a:rPr>
              <a:t>Use symbols (⚠️) and red (but adapt for cultural contexts).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b="1">
                <a:ea typeface="+mn-lt"/>
                <a:cs typeface="+mn-lt"/>
              </a:rPr>
              <a:t>Example</a:t>
            </a:r>
            <a:r>
              <a:rPr lang="en-US" sz="1800">
                <a:ea typeface="+mn-lt"/>
                <a:cs typeface="+mn-lt"/>
              </a:rPr>
              <a:t>: AOL’s inline validation catches errors as users type.</a:t>
            </a:r>
            <a:endParaRPr lang="en-US" sz="1800"/>
          </a:p>
        </p:txBody>
      </p:sp>
      <p:pic>
        <p:nvPicPr>
          <p:cNvPr id="4" name="Picture 3" descr="A close-up of a login screen&#10;&#10;AI-generated content may be incorrect.">
            <a:extLst>
              <a:ext uri="{FF2B5EF4-FFF2-40B4-BE49-F238E27FC236}">
                <a16:creationId xmlns:a16="http://schemas.microsoft.com/office/drawing/2014/main" id="{C72BF5C5-F051-8E77-DD07-40A23600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14" y="1276350"/>
            <a:ext cx="7294064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6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EE1B-1768-8076-3054-ADAA3AEC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Heavy Artillery for Critical Alerts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656F-A9A7-948C-709D-84FA3FED0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8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Motion</a:t>
            </a:r>
            <a:r>
              <a:rPr lang="en-US" sz="1800">
                <a:ea typeface="+mn-lt"/>
                <a:cs typeface="+mn-lt"/>
              </a:rPr>
              <a:t>: Briefly shake/blink (e.g., Apple iCloud login error).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Sound</a:t>
            </a:r>
            <a:r>
              <a:rPr lang="en-US" sz="1800">
                <a:ea typeface="+mn-lt"/>
                <a:cs typeface="+mn-lt"/>
              </a:rPr>
              <a:t>: Use sparingly (disruptive in shared spaces).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Pop-Ups</a:t>
            </a:r>
            <a:r>
              <a:rPr lang="en-US" sz="1800">
                <a:ea typeface="+mn-lt"/>
                <a:cs typeface="+mn-lt"/>
              </a:rPr>
              <a:t>: Reserve for critical errors (e.g., data loss warnings).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b="1">
                <a:ea typeface="+mn-lt"/>
                <a:cs typeface="+mn-lt"/>
              </a:rPr>
              <a:t>Risk</a:t>
            </a:r>
            <a:r>
              <a:rPr lang="en-US" sz="1800">
                <a:ea typeface="+mn-lt"/>
                <a:cs typeface="+mn-lt"/>
              </a:rPr>
              <a:t>: Overuse leads to habituation (users ignore alerts).</a:t>
            </a: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F0478-80E7-955B-6DB7-4A0A049E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55" y="1821180"/>
            <a:ext cx="39814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E08F-9B5C-0E66-97F1-FE6C4CD7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Visual Search Strategies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9DCDE-0277-3022-18A3-BAD71776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42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sz="1800" b="1">
              <a:ea typeface="+mn-lt"/>
              <a:cs typeface="+mn-lt"/>
            </a:endParaRPr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Linear Search</a:t>
            </a:r>
            <a:r>
              <a:rPr lang="en-US" sz="1800">
                <a:ea typeface="+mn-lt"/>
                <a:cs typeface="+mn-lt"/>
              </a:rPr>
              <a:t>: Slow, requires scanning (e.g., finding a “Z” in a grid).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endParaRPr lang="en-US" sz="1800">
              <a:ea typeface="+mn-lt"/>
              <a:cs typeface="+mn-lt"/>
            </a:endParaRPr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Nonlinear “Pop”:</a:t>
            </a:r>
            <a:endParaRPr lang="en-US" sz="1800" b="1"/>
          </a:p>
          <a:p>
            <a:r>
              <a:rPr lang="en-US" sz="1800">
                <a:ea typeface="+mn-lt"/>
                <a:cs typeface="+mn-lt"/>
              </a:rPr>
              <a:t>Use color, boldness, or motion to make targets stand out.</a:t>
            </a:r>
            <a:endParaRPr lang="en-US" sz="1800"/>
          </a:p>
          <a:p>
            <a:r>
              <a:rPr lang="en-US" sz="1800" b="1">
                <a:ea typeface="+mn-lt"/>
                <a:cs typeface="+mn-lt"/>
              </a:rPr>
              <a:t>Example</a:t>
            </a:r>
            <a:r>
              <a:rPr lang="en-US" sz="1800">
                <a:ea typeface="+mn-lt"/>
                <a:cs typeface="+mn-lt"/>
              </a:rPr>
              <a:t>: Google Maps uses red to highlight traffic jams.</a:t>
            </a: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4" name="Picture 3" descr="A close up of a letter&#10;&#10;AI-generated content may be incorrect.">
            <a:extLst>
              <a:ext uri="{FF2B5EF4-FFF2-40B4-BE49-F238E27FC236}">
                <a16:creationId xmlns:a16="http://schemas.microsoft.com/office/drawing/2014/main" id="{D5412B62-B97C-CC27-7865-1777A6B5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64" y="1553398"/>
            <a:ext cx="3219450" cy="2095500"/>
          </a:xfrm>
          <a:prstGeom prst="rect">
            <a:avLst/>
          </a:prstGeom>
        </p:spPr>
      </p:pic>
      <p:pic>
        <p:nvPicPr>
          <p:cNvPr id="5" name="Picture 4" descr="A close-up of a letter&#10;&#10;AI-generated content may be incorrect.">
            <a:extLst>
              <a:ext uri="{FF2B5EF4-FFF2-40B4-BE49-F238E27FC236}">
                <a16:creationId xmlns:a16="http://schemas.microsoft.com/office/drawing/2014/main" id="{81C1B17D-87D4-9367-EA1E-F0F9FC173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02" y="3993017"/>
            <a:ext cx="30956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91DF-12A4-03A8-4462-DA3CD62B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Design Takeaways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C9BA-13C5-5B2B-30E3-A2D99CAA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8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Do:</a:t>
            </a:r>
            <a:endParaRPr lang="en-US" sz="1800" b="1"/>
          </a:p>
          <a:p>
            <a:r>
              <a:rPr lang="en-US" sz="1800">
                <a:ea typeface="+mn-lt"/>
                <a:cs typeface="+mn-lt"/>
              </a:rPr>
              <a:t>Place critical info in the foveal zone (1–2 cm on screens).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Use motion for &lt;0.5 seconds to avoid annoyance.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Make icons/text distinct (color/shape) for peripheral detection.</a:t>
            </a:r>
            <a:endParaRPr lang="en-US" sz="1800"/>
          </a:p>
          <a:p>
            <a:pPr>
              <a:buNone/>
            </a:pPr>
            <a:endParaRPr lang="en-US" sz="1800"/>
          </a:p>
          <a:p>
            <a:pPr>
              <a:buNone/>
            </a:pPr>
            <a:r>
              <a:rPr lang="en-US" sz="1800" b="1">
                <a:ea typeface="+mn-lt"/>
                <a:cs typeface="+mn-lt"/>
              </a:rPr>
              <a:t>Don’t:</a:t>
            </a:r>
            <a:endParaRPr lang="en-US" sz="1800" b="1"/>
          </a:p>
          <a:p>
            <a:r>
              <a:rPr lang="en-US" sz="1800">
                <a:ea typeface="+mn-lt"/>
                <a:cs typeface="+mn-lt"/>
              </a:rPr>
              <a:t>Hide errors in the periphery.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Use red for non-critical info (unless culturally safe).</a:t>
            </a: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BA540-AC43-763B-5B34-84D639A6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8" y="1383030"/>
            <a:ext cx="5826125" cy="38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Macintosh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-webkit-standard</vt:lpstr>
      <vt:lpstr>Aptos</vt:lpstr>
      <vt:lpstr>Aptos Display</vt:lpstr>
      <vt:lpstr>Arial</vt:lpstr>
      <vt:lpstr>Calibri</vt:lpstr>
      <vt:lpstr>Office Theme</vt:lpstr>
      <vt:lpstr>Designing with the Mind in Mind Ch 5-6.</vt:lpstr>
      <vt:lpstr>Human Vision: Fovea vs. Peripheral Vision</vt:lpstr>
      <vt:lpstr>The Illusion of Sharp Vision</vt:lpstr>
      <vt:lpstr>What’s the Periphery Good For?</vt:lpstr>
      <vt:lpstr>UI Pitfalls</vt:lpstr>
      <vt:lpstr>Fixing Visibility Issues </vt:lpstr>
      <vt:lpstr>Heavy Artillery for Critical Alerts</vt:lpstr>
      <vt:lpstr>Visual Search Strategies</vt:lpstr>
      <vt:lpstr>Design Takeaways</vt:lpstr>
      <vt:lpstr>Understanding How We Read.</vt:lpstr>
      <vt:lpstr>The Reading Process </vt:lpstr>
      <vt:lpstr>Disrupting Reading.</vt:lpstr>
      <vt:lpstr>Design Implications.</vt:lpstr>
      <vt:lpstr>Minimizing the need for reading.</vt:lpstr>
      <vt:lpstr>Creating Effective Text-Based Interfaces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Noelynn Faith Batalingaya</dc:creator>
  <cp:lastModifiedBy>Drew Guarnera (he/him/his)</cp:lastModifiedBy>
  <cp:revision>1</cp:revision>
  <dcterms:created xsi:type="dcterms:W3CDTF">2025-02-27T21:36:18Z</dcterms:created>
  <dcterms:modified xsi:type="dcterms:W3CDTF">2025-02-28T19:56:00Z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2025-02-27T21:37:31Z</vt:lpwstr>
  </property>
  <property fmtid="{D5CDD505-2E9C-101B-9397-08002B2CF9AE}" pid="4" name="MSIP_Label_b86e8d42-b9a6-4554-b0cc-98af32c6b0e9_Method">
    <vt:lpwstr>Privileged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495a390d-9528-4b28-89f4-a6a60a72d56b</vt:lpwstr>
  </property>
  <property fmtid="{D5CDD505-2E9C-101B-9397-08002B2CF9AE}" pid="8" name="MSIP_Label_b86e8d42-b9a6-4554-b0cc-98af32c6b0e9_ContentBits">
    <vt:lpwstr>0</vt:lpwstr>
  </property>
  <property fmtid="{D5CDD505-2E9C-101B-9397-08002B2CF9AE}" pid="9" name="MSIP_Label_b86e8d42-b9a6-4554-b0cc-98af32c6b0e9_Tag">
    <vt:lpwstr>50, 0, 1, 1</vt:lpwstr>
  </property>
</Properties>
</file>