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63" r:id="rId3"/>
    <p:sldId id="265" r:id="rId4"/>
    <p:sldId id="266" r:id="rId5"/>
    <p:sldId id="264" r:id="rId6"/>
    <p:sldId id="267" r:id="rId7"/>
    <p:sldId id="269" r:id="rId8"/>
    <p:sldId id="268" r:id="rId9"/>
    <p:sldId id="270" r:id="rId10"/>
    <p:sldId id="273" r:id="rId11"/>
    <p:sldId id="281" r:id="rId12"/>
    <p:sldId id="275" r:id="rId13"/>
    <p:sldId id="283" r:id="rId14"/>
    <p:sldId id="284" r:id="rId15"/>
    <p:sldId id="285" r:id="rId16"/>
    <p:sldId id="277" r:id="rId17"/>
    <p:sldId id="286" r:id="rId18"/>
    <p:sldId id="278" r:id="rId19"/>
    <p:sldId id="279"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512AB9-E0A8-E4C0-D1E9-33445EBECA4B}" name="Minh Phan" initials="MP" userId="S::mphan24@wooster.edu::50d131da-fc59-4ce5-8ff8-39891ba1ac7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ECD5"/>
    <a:srgbClr val="FCF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EC62B-8A0D-C050-5BE5-62E5D7524F3D}" v="307" dt="2025-02-24T19:27:31.353"/>
    <p1510:client id="{6B8E3931-3062-3E10-5355-D1BA4645E46E}" v="422" dt="2025-02-24T19:51:21.079"/>
    <p1510:client id="{71B72561-8FF7-1CA8-9761-CA3B81338CF8}" v="3" dt="2025-02-24T02:01:38.220"/>
    <p1510:client id="{8DBC1A45-4486-F2F4-3952-74EF0BB777A7}" v="3" dt="2025-02-24T01:10:07.101"/>
    <p1510:client id="{9798E39B-8743-3B24-C69E-6A6A0FF836C8}" v="470" dt="2025-02-24T17:53:58.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C639B-57F1-476F-A051-D7090074B604}" type="datetimeFigureOut">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D7282-1E2C-44CA-BD1F-48F53A9F8E6F}" type="slidenum">
              <a:t>‹#›</a:t>
            </a:fld>
            <a:endParaRPr lang="en-US"/>
          </a:p>
        </p:txBody>
      </p:sp>
    </p:spTree>
    <p:extLst>
      <p:ext uri="{BB962C8B-B14F-4D97-AF65-F5344CB8AC3E}">
        <p14:creationId xmlns:p14="http://schemas.microsoft.com/office/powerpoint/2010/main" val="879847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D7282-1E2C-44CA-BD1F-48F53A9F8E6F}" type="slidenum">
              <a:t>1</a:t>
            </a:fld>
            <a:endParaRPr lang="en-US"/>
          </a:p>
        </p:txBody>
      </p:sp>
    </p:spTree>
    <p:extLst>
      <p:ext uri="{BB962C8B-B14F-4D97-AF65-F5344CB8AC3E}">
        <p14:creationId xmlns:p14="http://schemas.microsoft.com/office/powerpoint/2010/main" val="168846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eyes are able to look around a scene and dynamically adjust based on subject matter, whereas cameras capture a single still image. Our eyes can compensate as we focus on regions of varying brightness, can look around to encompass a broader angle of view, or can alternately focus on objects at a variety of distances.</a:t>
            </a:r>
          </a:p>
          <a:p>
            <a:endParaRPr lang="en-US" dirty="0"/>
          </a:p>
          <a:p>
            <a:r>
              <a:rPr lang="en-US" dirty="0">
                <a:ea typeface="Calibri" panose="020F0502020204030204"/>
                <a:cs typeface="Calibri" panose="020F0502020204030204"/>
              </a:rPr>
              <a:t>Talking colors, the digital camera emulates a lot of the main mechanism of our vision system. </a:t>
            </a:r>
            <a:r>
              <a:rPr lang="en-US" dirty="0"/>
              <a:t>our color vision is similar to video cameras and computer displays, which detect or project a wide variety of colors through combinations of red, green, and blue pixels.</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C8D7282-1E2C-44CA-BD1F-48F53A9F8E6F}" type="slidenum">
              <a:rPr lang="en-US"/>
              <a:t>11</a:t>
            </a:fld>
            <a:endParaRPr lang="en-US"/>
          </a:p>
        </p:txBody>
      </p:sp>
    </p:spTree>
    <p:extLst>
      <p:ext uri="{BB962C8B-B14F-4D97-AF65-F5344CB8AC3E}">
        <p14:creationId xmlns:p14="http://schemas.microsoft.com/office/powerpoint/2010/main" val="299387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Reliance on artificial lights, regardless of day and night, completely maxed out our rod usage.</a:t>
            </a:r>
            <a:endParaRPr lang="en-US" dirty="0"/>
          </a:p>
          <a:p>
            <a:endParaRPr lang="en-US" dirty="0"/>
          </a:p>
          <a:p>
            <a:r>
              <a:rPr lang="en-US" dirty="0"/>
              <a:t>In bright daylight and modern artificially lighted environments—where we spend most of our time—our rods are completely maxed out, providing no useful information. </a:t>
            </a:r>
            <a:endParaRPr lang="en-US" dirty="0">
              <a:ea typeface="Calibri" panose="020F0502020204030204"/>
              <a:cs typeface="Calibri" panose="020F0502020204030204"/>
            </a:endParaRPr>
          </a:p>
          <a:p>
            <a:endParaRPr lang="en-US" dirty="0"/>
          </a:p>
          <a:p>
            <a:r>
              <a:rPr lang="en-US" dirty="0"/>
              <a:t>Most of the time, our vision is based entirely on input from our cones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C8D7282-1E2C-44CA-BD1F-48F53A9F8E6F}" type="slidenum">
              <a:rPr lang="en-US"/>
              <a:t>12</a:t>
            </a:fld>
            <a:endParaRPr lang="en-US"/>
          </a:p>
        </p:txBody>
      </p:sp>
    </p:spTree>
    <p:extLst>
      <p:ext uri="{BB962C8B-B14F-4D97-AF65-F5344CB8AC3E}">
        <p14:creationId xmlns:p14="http://schemas.microsoft.com/office/powerpoint/2010/main" val="33050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EC247-4EE9-5637-045A-9FF4C96AE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60447-26D1-FA29-E12F-019591F0F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EC7A7-9640-07F0-783D-17E12CCB045E}"/>
              </a:ext>
            </a:extLst>
          </p:cNvPr>
          <p:cNvSpPr>
            <a:spLocks noGrp="1"/>
          </p:cNvSpPr>
          <p:nvPr>
            <p:ph type="body" idx="1"/>
          </p:nvPr>
        </p:nvSpPr>
        <p:spPr/>
        <p:txBody>
          <a:bodyPr/>
          <a:lstStyle/>
          <a:p>
            <a:r>
              <a:rPr lang="en-US" dirty="0"/>
              <a:t>Each type of cone is sensitive to a wider range of light frequencies than you might expect, and the sensitivity ranges of the three types overlap considerably. </a:t>
            </a:r>
          </a:p>
          <a:p>
            <a:endParaRPr lang="en-US" dirty="0">
              <a:ea typeface="Calibri"/>
              <a:cs typeface="Calibri"/>
            </a:endParaRPr>
          </a:p>
          <a:p>
            <a:r>
              <a:rPr lang="en-US" dirty="0"/>
              <a:t>• </a:t>
            </a:r>
            <a:r>
              <a:rPr lang="en-US" b="1" i="1" dirty="0"/>
              <a:t>Low frequency.</a:t>
            </a:r>
            <a:r>
              <a:rPr lang="en-US" dirty="0"/>
              <a:t> These cones are sensitive to light over almost the entire range of visible light, but are most sensitive to the middle (yellow) and low (red) frequencies.</a:t>
            </a:r>
            <a:endParaRPr lang="en-US" dirty="0">
              <a:ea typeface="Calibri"/>
              <a:cs typeface="Calibri"/>
            </a:endParaRPr>
          </a:p>
          <a:p>
            <a:endParaRPr lang="en-US" dirty="0"/>
          </a:p>
          <a:p>
            <a:r>
              <a:rPr lang="en-US" dirty="0"/>
              <a:t>• </a:t>
            </a:r>
            <a:r>
              <a:rPr lang="en-US" b="1" i="1" dirty="0"/>
              <a:t>Medium frequency.</a:t>
            </a:r>
            <a:r>
              <a:rPr lang="en-US" dirty="0"/>
              <a:t> These cones respond to light ranging from the high-frequency blues through the lower middle-frequency yellows and oranges. Overall, they are less sensitive than the low-frequency cones.</a:t>
            </a:r>
            <a:endParaRPr lang="en-US" dirty="0">
              <a:ea typeface="Calibri"/>
              <a:cs typeface="Calibri"/>
            </a:endParaRPr>
          </a:p>
          <a:p>
            <a:endParaRPr lang="en-US" dirty="0"/>
          </a:p>
          <a:p>
            <a:r>
              <a:rPr lang="en-US" dirty="0"/>
              <a:t>• </a:t>
            </a:r>
            <a:r>
              <a:rPr lang="en-US" b="1" i="1" dirty="0"/>
              <a:t>High frequency.</a:t>
            </a:r>
            <a:r>
              <a:rPr lang="en-US" dirty="0"/>
              <a:t> These cones are most sensitive to light at the upper end of the visible light spectrum—violets and blues—but they also respond weakly to middle frequencies, such as green. These cones are much less sensitive overall than the other two types of cones, and also less numerous. One result is that our eyes are much less sensitive to blues and violets than to other colors.</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AFEAF110-1EA7-4D0A-1862-A0114F25BD9C}"/>
              </a:ext>
            </a:extLst>
          </p:cNvPr>
          <p:cNvSpPr>
            <a:spLocks noGrp="1"/>
          </p:cNvSpPr>
          <p:nvPr>
            <p:ph type="sldNum" sz="quarter" idx="5"/>
          </p:nvPr>
        </p:nvSpPr>
        <p:spPr/>
        <p:txBody>
          <a:bodyPr/>
          <a:lstStyle/>
          <a:p>
            <a:fld id="{DC8D7282-1E2C-44CA-BD1F-48F53A9F8E6F}" type="slidenum">
              <a:rPr lang="en-US"/>
              <a:t>13</a:t>
            </a:fld>
            <a:endParaRPr lang="en-US"/>
          </a:p>
        </p:txBody>
      </p:sp>
    </p:spTree>
    <p:extLst>
      <p:ext uri="{BB962C8B-B14F-4D97-AF65-F5344CB8AC3E}">
        <p14:creationId xmlns:p14="http://schemas.microsoft.com/office/powerpoint/2010/main" val="7940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A483A-60D4-F18A-7F94-C6C5891A1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C968F-996B-22EC-87EC-15C8D0257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F6C26-75AF-6186-2B0A-4C911F4AA1D2}"/>
              </a:ext>
            </a:extLst>
          </p:cNvPr>
          <p:cNvSpPr>
            <a:spLocks noGrp="1"/>
          </p:cNvSpPr>
          <p:nvPr>
            <p:ph type="body" idx="1"/>
          </p:nvPr>
        </p:nvSpPr>
        <p:spPr/>
        <p:txBody>
          <a:bodyPr/>
          <a:lstStyle/>
          <a:p>
            <a:r>
              <a:rPr lang="en-US" dirty="0"/>
              <a:t>Each type of cone is sensitive to a wider range of light frequencies than you might expect, and the sensitivity ranges of the three types overlap considerably. </a:t>
            </a:r>
          </a:p>
          <a:p>
            <a:endParaRPr lang="en-US" dirty="0">
              <a:ea typeface="Calibri"/>
              <a:cs typeface="Calibri"/>
            </a:endParaRPr>
          </a:p>
          <a:p>
            <a:r>
              <a:rPr lang="en-US" dirty="0"/>
              <a:t>• </a:t>
            </a:r>
            <a:r>
              <a:rPr lang="en-US" b="1" i="1" dirty="0"/>
              <a:t>Low frequency.</a:t>
            </a:r>
            <a:r>
              <a:rPr lang="en-US" dirty="0"/>
              <a:t> These cones are sensitive to light over almost the entire range of visible light, but are most sensitive to the middle (yellow) and low (red) frequencies.</a:t>
            </a:r>
            <a:endParaRPr lang="en-US" dirty="0">
              <a:ea typeface="Calibri"/>
              <a:cs typeface="Calibri"/>
            </a:endParaRPr>
          </a:p>
          <a:p>
            <a:endParaRPr lang="en-US" dirty="0"/>
          </a:p>
          <a:p>
            <a:r>
              <a:rPr lang="en-US" dirty="0"/>
              <a:t>• </a:t>
            </a:r>
            <a:r>
              <a:rPr lang="en-US" b="1" i="1" dirty="0"/>
              <a:t>Medium frequency.</a:t>
            </a:r>
            <a:r>
              <a:rPr lang="en-US" dirty="0"/>
              <a:t> These cones respond to light ranging from the high-frequency blues through the lower middle-frequency yellows and oranges. Overall, they are less sensitive than the low-frequency cones.</a:t>
            </a:r>
            <a:endParaRPr lang="en-US" dirty="0">
              <a:ea typeface="Calibri"/>
              <a:cs typeface="Calibri"/>
            </a:endParaRPr>
          </a:p>
          <a:p>
            <a:endParaRPr lang="en-US" dirty="0"/>
          </a:p>
          <a:p>
            <a:r>
              <a:rPr lang="en-US" dirty="0"/>
              <a:t>• </a:t>
            </a:r>
            <a:r>
              <a:rPr lang="en-US" b="1" i="1" dirty="0"/>
              <a:t>High frequency.</a:t>
            </a:r>
            <a:r>
              <a:rPr lang="en-US" dirty="0"/>
              <a:t> These cones are most sensitive to light at the upper end of the visible light spectrum—violets and blues—but they also respond weakly to middle frequencies, such as green. These cones are much less sensitive overall than the other two types of cones, and also less numerous. One result is that our eyes are much less sensitive to blues and violets than to other colors.</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E6DEB683-51A1-EB49-A292-66D2AA9F3FE1}"/>
              </a:ext>
            </a:extLst>
          </p:cNvPr>
          <p:cNvSpPr>
            <a:spLocks noGrp="1"/>
          </p:cNvSpPr>
          <p:nvPr>
            <p:ph type="sldNum" sz="quarter" idx="5"/>
          </p:nvPr>
        </p:nvSpPr>
        <p:spPr/>
        <p:txBody>
          <a:bodyPr/>
          <a:lstStyle/>
          <a:p>
            <a:fld id="{DC8D7282-1E2C-44CA-BD1F-48F53A9F8E6F}" type="slidenum">
              <a:rPr lang="en-US"/>
              <a:t>14</a:t>
            </a:fld>
            <a:endParaRPr lang="en-US"/>
          </a:p>
        </p:txBody>
      </p:sp>
    </p:spTree>
    <p:extLst>
      <p:ext uri="{BB962C8B-B14F-4D97-AF65-F5344CB8AC3E}">
        <p14:creationId xmlns:p14="http://schemas.microsoft.com/office/powerpoint/2010/main" val="187503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27EE8-BC4A-3CC2-EB00-4E2FA560A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56220-3BBB-B2F6-242C-89315AFC0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D808FE-C3E5-17CC-3EB8-55A81651F2D9}"/>
              </a:ext>
            </a:extLst>
          </p:cNvPr>
          <p:cNvSpPr>
            <a:spLocks noGrp="1"/>
          </p:cNvSpPr>
          <p:nvPr>
            <p:ph type="body" idx="1"/>
          </p:nvPr>
        </p:nvSpPr>
        <p:spPr/>
        <p:txBody>
          <a:bodyPr/>
          <a:lstStyle/>
          <a:p>
            <a:pPr marL="685800" lvl="1">
              <a:lnSpc>
                <a:spcPct val="110000"/>
              </a:lnSpc>
              <a:spcBef>
                <a:spcPts val="500"/>
              </a:spcBef>
            </a:pPr>
            <a:r>
              <a:rPr lang="en-US" dirty="0"/>
              <a:t>Our visual system is engineered to spot differences (edges) rather than uniform shades.</a:t>
            </a:r>
          </a:p>
          <a:p>
            <a:pPr marL="685800" lvl="1">
              <a:lnSpc>
                <a:spcPct val="110000"/>
              </a:lnSpc>
              <a:spcBef>
                <a:spcPts val="500"/>
              </a:spcBef>
            </a:pPr>
            <a:endParaRPr lang="en-US" dirty="0"/>
          </a:p>
          <a:p>
            <a:pPr marL="685800" lvl="1">
              <a:lnSpc>
                <a:spcPct val="110000"/>
              </a:lnSpc>
              <a:spcBef>
                <a:spcPts val="500"/>
              </a:spcBef>
            </a:pPr>
            <a:r>
              <a:rPr lang="en-US" dirty="0"/>
              <a:t>Example: Checkerboard illusions (see how the same gray can appear different because of surrounding colors).</a:t>
            </a:r>
            <a:endParaRPr lang="en-US">
              <a:ea typeface="Calibri" panose="020F0502020204030204"/>
              <a:cs typeface="Calibri" panose="020F0502020204030204"/>
            </a:endParaRPr>
          </a:p>
          <a:p>
            <a:pPr marL="685800" lvl="1">
              <a:lnSpc>
                <a:spcPct val="110000"/>
              </a:lnSpc>
              <a:spcBef>
                <a:spcPts val="500"/>
              </a:spcBef>
            </a:pPr>
            <a:endParaRPr lang="en-US" dirty="0">
              <a:ea typeface="Calibri"/>
              <a:cs typeface="Calibri"/>
            </a:endParaRPr>
          </a:p>
          <a:p>
            <a:pPr marL="685800" lvl="1">
              <a:lnSpc>
                <a:spcPct val="110000"/>
              </a:lnSpc>
              <a:spcBef>
                <a:spcPts val="500"/>
              </a:spcBef>
            </a:pPr>
            <a:r>
              <a:rPr lang="en-US" dirty="0"/>
              <a:t>This contrast sensitivity helped our ancestors spot a lurking leopard in any light condition.</a:t>
            </a:r>
            <a:endParaRPr lang="en-US" dirty="0">
              <a:ea typeface="Calibri" panose="020F0502020204030204"/>
              <a:cs typeface="Calibri" panose="020F0502020204030204"/>
            </a:endParaRPr>
          </a:p>
          <a:p>
            <a:pPr>
              <a:lnSpc>
                <a:spcPct val="110000"/>
              </a:lnSpc>
              <a:spcBef>
                <a:spcPts val="1000"/>
              </a:spcBef>
            </a:pPr>
            <a:endParaRPr lang="en-US" dirty="0"/>
          </a:p>
          <a:p>
            <a:endParaRPr lang="en-US" dirty="0">
              <a:ea typeface="Calibri"/>
              <a:cs typeface="Calibri"/>
            </a:endParaRPr>
          </a:p>
        </p:txBody>
      </p:sp>
      <p:sp>
        <p:nvSpPr>
          <p:cNvPr id="4" name="Slide Number Placeholder 3">
            <a:extLst>
              <a:ext uri="{FF2B5EF4-FFF2-40B4-BE49-F238E27FC236}">
                <a16:creationId xmlns:a16="http://schemas.microsoft.com/office/drawing/2014/main" id="{9DEBD250-A6D7-9494-4BF6-45D2D324AD55}"/>
              </a:ext>
            </a:extLst>
          </p:cNvPr>
          <p:cNvSpPr>
            <a:spLocks noGrp="1"/>
          </p:cNvSpPr>
          <p:nvPr>
            <p:ph type="sldNum" sz="quarter" idx="5"/>
          </p:nvPr>
        </p:nvSpPr>
        <p:spPr/>
        <p:txBody>
          <a:bodyPr/>
          <a:lstStyle/>
          <a:p>
            <a:fld id="{DC8D7282-1E2C-44CA-BD1F-48F53A9F8E6F}" type="slidenum">
              <a:rPr lang="en-US"/>
              <a:t>15</a:t>
            </a:fld>
            <a:endParaRPr lang="en-US"/>
          </a:p>
        </p:txBody>
      </p:sp>
    </p:spTree>
    <p:extLst>
      <p:ext uri="{BB962C8B-B14F-4D97-AF65-F5344CB8AC3E}">
        <p14:creationId xmlns:p14="http://schemas.microsoft.com/office/powerpoint/2010/main" val="47506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10000"/>
              </a:lnSpc>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DC8D7282-1E2C-44CA-BD1F-48F53A9F8E6F}" type="slidenum">
              <a:rPr lang="en-US"/>
              <a:t>18</a:t>
            </a:fld>
            <a:endParaRPr lang="en-US"/>
          </a:p>
        </p:txBody>
      </p:sp>
    </p:spTree>
    <p:extLst>
      <p:ext uri="{BB962C8B-B14F-4D97-AF65-F5344CB8AC3E}">
        <p14:creationId xmlns:p14="http://schemas.microsoft.com/office/powerpoint/2010/main" val="1966341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2/25/2025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7953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2/25/2025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277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2/25/2025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6956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2/25/2025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1659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2/25/2025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5685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2/25/2025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8357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2/25/2025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9407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2/25/2025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4502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2/25/2025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7663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2/25/2025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2785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2/25/2025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4160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2/25/2025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33237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1" r:id="rId6"/>
    <p:sldLayoutId id="2147483697" r:id="rId7"/>
    <p:sldLayoutId id="2147483698" r:id="rId8"/>
    <p:sldLayoutId id="2147483699" r:id="rId9"/>
    <p:sldLayoutId id="2147483700" r:id="rId10"/>
    <p:sldLayoutId id="2147483702"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rtoon cat reading a book&#10;&#10;AI-generated content may be incorrect.">
            <a:extLst>
              <a:ext uri="{FF2B5EF4-FFF2-40B4-BE49-F238E27FC236}">
                <a16:creationId xmlns:a16="http://schemas.microsoft.com/office/drawing/2014/main" id="{B9680537-2C53-A692-8E65-EC82CE3151DE}"/>
              </a:ext>
            </a:extLst>
          </p:cNvPr>
          <p:cNvPicPr>
            <a:picLocks noChangeAspect="1"/>
          </p:cNvPicPr>
          <p:nvPr/>
        </p:nvPicPr>
        <p:blipFill>
          <a:blip r:embed="rId3"/>
          <a:srcRect l="23377" r="5357" b="-81"/>
          <a:stretch/>
        </p:blipFill>
        <p:spPr>
          <a:xfrm>
            <a:off x="1" y="10"/>
            <a:ext cx="4887327" cy="6863580"/>
          </a:xfrm>
          <a:prstGeom prst="rect">
            <a:avLst/>
          </a:prstGeom>
        </p:spPr>
      </p:pic>
      <p:sp>
        <p:nvSpPr>
          <p:cNvPr id="2" name="Title 1"/>
          <p:cNvSpPr>
            <a:spLocks noGrp="1"/>
          </p:cNvSpPr>
          <p:nvPr>
            <p:ph type="ctrTitle"/>
          </p:nvPr>
        </p:nvSpPr>
        <p:spPr>
          <a:xfrm>
            <a:off x="5722231" y="749393"/>
            <a:ext cx="5713288" cy="1483143"/>
          </a:xfrm>
        </p:spPr>
        <p:txBody>
          <a:bodyPr>
            <a:normAutofit fontScale="90000"/>
          </a:bodyPr>
          <a:lstStyle/>
          <a:p>
            <a:pPr>
              <a:lnSpc>
                <a:spcPct val="150000"/>
              </a:lnSpc>
              <a:spcBef>
                <a:spcPts val="0"/>
              </a:spcBef>
            </a:pPr>
            <a:r>
              <a:rPr lang="en-US" sz="2000">
                <a:ea typeface="+mj-lt"/>
                <a:cs typeface="+mj-lt"/>
              </a:rPr>
              <a:t>📖</a:t>
            </a:r>
            <a:r>
              <a:rPr lang="en-US" sz="2000"/>
              <a:t> DESIGN with the mind in mind – jeff </a:t>
            </a:r>
            <a:r>
              <a:rPr lang="en-US" sz="2000" err="1"/>
              <a:t>johnson</a:t>
            </a:r>
            <a:r>
              <a:rPr lang="en-US" sz="2000"/>
              <a:t> </a:t>
            </a:r>
            <a:br>
              <a:rPr lang="en-US"/>
            </a:br>
            <a:r>
              <a:rPr lang="en-US" sz="8000">
                <a:latin typeface="Univers Condensed"/>
                <a:ea typeface="Microsoft Sans Serif"/>
                <a:cs typeface="Microsoft Sans Serif"/>
              </a:rPr>
              <a:t>chapter</a:t>
            </a:r>
            <a:r>
              <a:rPr lang="en-US" sz="8000">
                <a:solidFill>
                  <a:schemeClr val="accent6">
                    <a:lumMod val="49000"/>
                  </a:schemeClr>
                </a:solidFill>
                <a:latin typeface="Univers Condensed"/>
                <a:ea typeface="Microsoft Sans Serif"/>
                <a:cs typeface="Microsoft Sans Serif"/>
              </a:rPr>
              <a:t> </a:t>
            </a:r>
            <a:r>
              <a:rPr lang="en-US" sz="8000">
                <a:solidFill>
                  <a:srgbClr val="0070C0"/>
                </a:solidFill>
                <a:latin typeface="Univers Condensed"/>
                <a:ea typeface="Microsoft Sans Serif"/>
                <a:cs typeface="Microsoft Sans Serif"/>
              </a:rPr>
              <a:t>3</a:t>
            </a:r>
            <a:r>
              <a:rPr lang="en-US" sz="8000">
                <a:solidFill>
                  <a:schemeClr val="accent6">
                    <a:lumMod val="49000"/>
                  </a:schemeClr>
                </a:solidFill>
                <a:latin typeface="Univers Condensed"/>
                <a:ea typeface="Microsoft Sans Serif"/>
                <a:cs typeface="Microsoft Sans Serif"/>
              </a:rPr>
              <a:t> - </a:t>
            </a:r>
            <a:r>
              <a:rPr lang="en-US" sz="8000">
                <a:solidFill>
                  <a:schemeClr val="accent2"/>
                </a:solidFill>
                <a:latin typeface="Univers Condensed"/>
                <a:ea typeface="Microsoft Sans Serif"/>
                <a:cs typeface="Microsoft Sans Serif"/>
              </a:rPr>
              <a:t>4</a:t>
            </a:r>
            <a:br>
              <a:rPr lang="en-US" sz="7300"/>
            </a:br>
            <a:endParaRPr lang="en-US">
              <a:latin typeface="Microsoft Sans Serif"/>
              <a:ea typeface="Microsoft Sans Serif"/>
              <a:cs typeface="Microsoft Sans Serif"/>
            </a:endParaRPr>
          </a:p>
        </p:txBody>
      </p:sp>
      <p:sp>
        <p:nvSpPr>
          <p:cNvPr id="3" name="Subtitle 2"/>
          <p:cNvSpPr>
            <a:spLocks noGrp="1"/>
          </p:cNvSpPr>
          <p:nvPr>
            <p:ph type="subTitle" idx="1"/>
          </p:nvPr>
        </p:nvSpPr>
        <p:spPr>
          <a:xfrm>
            <a:off x="5642212" y="5024711"/>
            <a:ext cx="5790013" cy="1005657"/>
          </a:xfrm>
        </p:spPr>
        <p:txBody>
          <a:bodyPr vert="horz" lIns="91440" tIns="45720" rIns="91440" bIns="45720" rtlCol="0">
            <a:normAutofit/>
          </a:bodyPr>
          <a:lstStyle/>
          <a:p>
            <a:r>
              <a:rPr lang="en-US" sz="2400">
                <a:latin typeface="Univers Condensed"/>
                <a:ea typeface="Microsoft Sans Serif"/>
                <a:cs typeface="Microsoft Sans Serif"/>
              </a:rPr>
              <a:t>Lina, Minh | February 24, 2025</a:t>
            </a:r>
          </a:p>
        </p:txBody>
      </p:sp>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5A4FF8A8-C631-D18A-4218-403347ED20B5}"/>
              </a:ext>
            </a:extLst>
          </p:cNvPr>
          <p:cNvSpPr/>
          <p:nvPr/>
        </p:nvSpPr>
        <p:spPr>
          <a:xfrm>
            <a:off x="5722800" y="3067843"/>
            <a:ext cx="3738998" cy="1010400"/>
          </a:xfrm>
          <a:prstGeom prst="roundRect">
            <a:avLst/>
          </a:prstGeom>
          <a:solidFill>
            <a:srgbClr val="0070C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rgbClr val="FFFFFF"/>
                </a:solidFill>
                <a:latin typeface="Microsoft Sans Serif"/>
                <a:ea typeface="+mn-lt"/>
                <a:cs typeface="+mn-lt"/>
              </a:rPr>
              <a:t>We Seek and Use </a:t>
            </a:r>
            <a:br>
              <a:rPr lang="en-US" sz="2400">
                <a:latin typeface="Microsoft Sans Serif"/>
                <a:ea typeface="+mn-lt"/>
                <a:cs typeface="+mn-lt"/>
              </a:rPr>
            </a:br>
            <a:r>
              <a:rPr lang="en-US" sz="2400">
                <a:solidFill>
                  <a:srgbClr val="FFFFFF"/>
                </a:solidFill>
                <a:latin typeface="Microsoft Sans Serif"/>
                <a:ea typeface="+mn-lt"/>
                <a:cs typeface="+mn-lt"/>
              </a:rPr>
              <a:t>Visual Structure </a:t>
            </a:r>
            <a:endParaRPr lang="en-US" sz="2400">
              <a:latin typeface="Microsoft Sans Serif"/>
              <a:ea typeface="Microsoft Sans Serif"/>
              <a:cs typeface="Microsoft Sans Serif"/>
            </a:endParaRPr>
          </a:p>
        </p:txBody>
      </p:sp>
      <p:sp>
        <p:nvSpPr>
          <p:cNvPr id="6" name="Rectangle: Rounded Corners 5">
            <a:extLst>
              <a:ext uri="{FF2B5EF4-FFF2-40B4-BE49-F238E27FC236}">
                <a16:creationId xmlns:a16="http://schemas.microsoft.com/office/drawing/2014/main" id="{64F2BD75-1877-11C8-BE09-375141CBB215}"/>
              </a:ext>
            </a:extLst>
          </p:cNvPr>
          <p:cNvSpPr/>
          <p:nvPr/>
        </p:nvSpPr>
        <p:spPr>
          <a:xfrm>
            <a:off x="8078129" y="4218092"/>
            <a:ext cx="3353071" cy="950400"/>
          </a:xfrm>
          <a:prstGeom prst="round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latin typeface="Microsoft Sans Serif"/>
                <a:ea typeface="+mn-lt"/>
                <a:cs typeface="+mn-lt"/>
              </a:rPr>
              <a:t>Our Color Vision is Limited</a:t>
            </a:r>
            <a:endParaRPr lang="en-US" sz="2400">
              <a:latin typeface="Calisto MT"/>
              <a:ea typeface="Microsoft Sans Serif"/>
              <a:cs typeface="Microsoft Sans Serif"/>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E64B9-5138-C9B4-14B3-9942471374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B33A42-B5B8-13E7-F9B5-F3F6D7EADFEA}"/>
              </a:ext>
            </a:extLst>
          </p:cNvPr>
          <p:cNvSpPr>
            <a:spLocks noGrp="1"/>
          </p:cNvSpPr>
          <p:nvPr>
            <p:ph idx="1"/>
          </p:nvPr>
        </p:nvSpPr>
        <p:spPr>
          <a:xfrm>
            <a:off x="752199" y="2938157"/>
            <a:ext cx="10691265" cy="978363"/>
          </a:xfrm>
        </p:spPr>
        <p:txBody>
          <a:bodyPr vert="horz" lIns="91440" tIns="45720" rIns="91440" bIns="45720" rtlCol="0" anchor="t">
            <a:normAutofit/>
          </a:bodyPr>
          <a:lstStyle/>
          <a:p>
            <a:pPr marL="0" indent="0">
              <a:buNone/>
            </a:pPr>
            <a:r>
              <a:rPr lang="en-US" sz="4800" dirty="0">
                <a:latin typeface="Univers Condensed"/>
              </a:rPr>
              <a:t>SO, MOVING ON...</a:t>
            </a:r>
          </a:p>
        </p:txBody>
      </p:sp>
      <p:sp>
        <p:nvSpPr>
          <p:cNvPr id="6" name="Content Placeholder 2">
            <a:extLst>
              <a:ext uri="{FF2B5EF4-FFF2-40B4-BE49-F238E27FC236}">
                <a16:creationId xmlns:a16="http://schemas.microsoft.com/office/drawing/2014/main" id="{C30084AA-4C55-5474-23DC-05E75BD01BF4}"/>
              </a:ext>
            </a:extLst>
          </p:cNvPr>
          <p:cNvSpPr txBox="1">
            <a:spLocks/>
          </p:cNvSpPr>
          <p:nvPr/>
        </p:nvSpPr>
        <p:spPr>
          <a:xfrm>
            <a:off x="6096299" y="1712771"/>
            <a:ext cx="4599597" cy="1683069"/>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4400" dirty="0">
                <a:solidFill>
                  <a:schemeClr val="accent1">
                    <a:lumMod val="76000"/>
                  </a:schemeClr>
                </a:solidFill>
                <a:ea typeface="Microsoft Sans Serif"/>
                <a:cs typeface="Microsoft Sans Serif"/>
              </a:rPr>
              <a:t>"Our Color Vision is Limited"</a:t>
            </a:r>
            <a:endParaRPr lang="en-US" sz="4400" dirty="0">
              <a:solidFill>
                <a:schemeClr val="accent1">
                  <a:lumMod val="76000"/>
                </a:schemeClr>
              </a:solidFill>
            </a:endParaRPr>
          </a:p>
          <a:p>
            <a:pPr marL="0" indent="0">
              <a:buNone/>
            </a:pPr>
            <a:endParaRPr lang="en-US" sz="8800" dirty="0">
              <a:solidFill>
                <a:schemeClr val="accent1">
                  <a:lumMod val="76000"/>
                </a:schemeClr>
              </a:solidFill>
            </a:endParaRPr>
          </a:p>
        </p:txBody>
      </p:sp>
      <p:sp>
        <p:nvSpPr>
          <p:cNvPr id="4" name="Rectangle: Rounded Corners 3">
            <a:extLst>
              <a:ext uri="{FF2B5EF4-FFF2-40B4-BE49-F238E27FC236}">
                <a16:creationId xmlns:a16="http://schemas.microsoft.com/office/drawing/2014/main" id="{83FBEEFB-1E33-9985-8D13-D709F47CA44C}"/>
              </a:ext>
            </a:extLst>
          </p:cNvPr>
          <p:cNvSpPr/>
          <p:nvPr/>
        </p:nvSpPr>
        <p:spPr>
          <a:xfrm>
            <a:off x="6395071" y="4185673"/>
            <a:ext cx="3996774" cy="1000336"/>
          </a:xfrm>
          <a:prstGeom prst="round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8F7626"/>
                </a:solidFill>
                <a:latin typeface="Microsoft Sans Serif"/>
                <a:ea typeface="Microsoft Sans Serif"/>
                <a:cs typeface="Microsoft Sans Serif"/>
              </a:rPr>
              <a:t>What does that mean?</a:t>
            </a:r>
          </a:p>
        </p:txBody>
      </p:sp>
    </p:spTree>
    <p:extLst>
      <p:ext uri="{BB962C8B-B14F-4D97-AF65-F5344CB8AC3E}">
        <p14:creationId xmlns:p14="http://schemas.microsoft.com/office/powerpoint/2010/main" val="7653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79266-4884-BD88-1D83-B0F626EE988F}"/>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9CD1855-4D7E-7FD9-DE3F-35BB885532BB}"/>
              </a:ext>
            </a:extLst>
          </p:cNvPr>
          <p:cNvSpPr txBox="1">
            <a:spLocks/>
          </p:cNvSpPr>
          <p:nvPr/>
        </p:nvSpPr>
        <p:spPr>
          <a:xfrm>
            <a:off x="766538" y="869955"/>
            <a:ext cx="10665213" cy="202692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solidFill>
                  <a:schemeClr val="accent1">
                    <a:lumMod val="76000"/>
                  </a:schemeClr>
                </a:solidFill>
                <a:latin typeface="Univers Condensed"/>
                <a:ea typeface="Noto Serif"/>
                <a:cs typeface="Noto Serif"/>
              </a:rPr>
              <a:t>THE DIGITAL CAMERA</a:t>
            </a:r>
            <a:r>
              <a:rPr lang="en-US" sz="4800" dirty="0">
                <a:solidFill>
                  <a:srgbClr val="3D3B49"/>
                </a:solidFill>
                <a:latin typeface="Univers Condensed"/>
                <a:ea typeface="Noto Serif"/>
                <a:cs typeface="Noto Serif"/>
              </a:rPr>
              <a:t> HELPS US UNDERSTANDING HUMAN'S VISION</a:t>
            </a:r>
            <a:endParaRPr lang="en-US" sz="4800">
              <a:latin typeface="Univers Condensed"/>
            </a:endParaRPr>
          </a:p>
        </p:txBody>
      </p:sp>
      <p:pic>
        <p:nvPicPr>
          <p:cNvPr id="2" name="Picture 1" descr="The Role of Rods and Cones in Color Perception | Datacolor">
            <a:extLst>
              <a:ext uri="{FF2B5EF4-FFF2-40B4-BE49-F238E27FC236}">
                <a16:creationId xmlns:a16="http://schemas.microsoft.com/office/drawing/2014/main" id="{C9A357F3-EE02-75BE-7717-A6FB649B57C8}"/>
              </a:ext>
            </a:extLst>
          </p:cNvPr>
          <p:cNvPicPr>
            <a:picLocks noChangeAspect="1"/>
          </p:cNvPicPr>
          <p:nvPr/>
        </p:nvPicPr>
        <p:blipFill>
          <a:blip r:embed="rId3"/>
          <a:srcRect l="16096" r="17083" b="278"/>
          <a:stretch/>
        </p:blipFill>
        <p:spPr>
          <a:xfrm>
            <a:off x="4582739" y="2897611"/>
            <a:ext cx="4068883" cy="3048057"/>
          </a:xfrm>
          <a:prstGeom prst="rect">
            <a:avLst/>
          </a:prstGeom>
        </p:spPr>
      </p:pic>
      <p:pic>
        <p:nvPicPr>
          <p:cNvPr id="3" name="Picture 2" descr="Download Digital Photo Camera PNG Image for Free">
            <a:extLst>
              <a:ext uri="{FF2B5EF4-FFF2-40B4-BE49-F238E27FC236}">
                <a16:creationId xmlns:a16="http://schemas.microsoft.com/office/drawing/2014/main" id="{2CC0C08C-0DAB-96FD-09DD-60EF90212B5C}"/>
              </a:ext>
            </a:extLst>
          </p:cNvPr>
          <p:cNvPicPr>
            <a:picLocks noChangeAspect="1"/>
          </p:cNvPicPr>
          <p:nvPr/>
        </p:nvPicPr>
        <p:blipFill>
          <a:blip r:embed="rId4"/>
          <a:stretch>
            <a:fillRect/>
          </a:stretch>
        </p:blipFill>
        <p:spPr>
          <a:xfrm>
            <a:off x="1081212" y="2896930"/>
            <a:ext cx="3103099" cy="2505730"/>
          </a:xfrm>
          <a:prstGeom prst="rect">
            <a:avLst/>
          </a:prstGeom>
        </p:spPr>
      </p:pic>
      <p:pic>
        <p:nvPicPr>
          <p:cNvPr id="10" name="Picture 9" descr="The Role of Rods and Cones in Color Perception | Datacolor">
            <a:extLst>
              <a:ext uri="{FF2B5EF4-FFF2-40B4-BE49-F238E27FC236}">
                <a16:creationId xmlns:a16="http://schemas.microsoft.com/office/drawing/2014/main" id="{B4593F00-C27F-AD40-0EC0-FD4DF09084A1}"/>
              </a:ext>
            </a:extLst>
          </p:cNvPr>
          <p:cNvPicPr>
            <a:picLocks noChangeAspect="1"/>
          </p:cNvPicPr>
          <p:nvPr/>
        </p:nvPicPr>
        <p:blipFill>
          <a:blip r:embed="rId3"/>
          <a:srcRect l="58651" t="15401" r="19334" b="50349"/>
          <a:stretch/>
        </p:blipFill>
        <p:spPr>
          <a:xfrm>
            <a:off x="8921190" y="3288405"/>
            <a:ext cx="2918956" cy="2273976"/>
          </a:xfrm>
          <a:prstGeom prst="rect">
            <a:avLst/>
          </a:prstGeom>
        </p:spPr>
      </p:pic>
    </p:spTree>
    <p:extLst>
      <p:ext uri="{BB962C8B-B14F-4D97-AF65-F5344CB8AC3E}">
        <p14:creationId xmlns:p14="http://schemas.microsoft.com/office/powerpoint/2010/main" val="268126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24304A-85EE-0295-8636-A4F79AF2D68E}"/>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lien life search could target city lights on exoplanets | Space">
            <a:extLst>
              <a:ext uri="{FF2B5EF4-FFF2-40B4-BE49-F238E27FC236}">
                <a16:creationId xmlns:a16="http://schemas.microsoft.com/office/drawing/2014/main" id="{84D73928-D04F-AD1F-8A47-6C1F6DADA57C}"/>
              </a:ext>
            </a:extLst>
          </p:cNvPr>
          <p:cNvPicPr>
            <a:picLocks noChangeAspect="1"/>
          </p:cNvPicPr>
          <p:nvPr/>
        </p:nvPicPr>
        <p:blipFill>
          <a:blip r:embed="rId3"/>
          <a:srcRect t="15730"/>
          <a:stretch/>
        </p:blipFill>
        <p:spPr>
          <a:xfrm>
            <a:off x="20" y="10"/>
            <a:ext cx="12191979" cy="6857989"/>
          </a:xfrm>
          <a:prstGeom prst="rect">
            <a:avLst/>
          </a:prstGeom>
        </p:spPr>
      </p:pic>
    </p:spTree>
    <p:extLst>
      <p:ext uri="{BB962C8B-B14F-4D97-AF65-F5344CB8AC3E}">
        <p14:creationId xmlns:p14="http://schemas.microsoft.com/office/powerpoint/2010/main" val="397938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4121-C7BF-0A8B-8A45-5DE65BB958F8}"/>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DAD7B8E-150E-3870-9D27-6849C749DFB8}"/>
              </a:ext>
            </a:extLst>
          </p:cNvPr>
          <p:cNvSpPr txBox="1">
            <a:spLocks/>
          </p:cNvSpPr>
          <p:nvPr/>
        </p:nvSpPr>
        <p:spPr>
          <a:xfrm>
            <a:off x="809266" y="869955"/>
            <a:ext cx="10622485" cy="106552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4800" dirty="0">
                <a:solidFill>
                  <a:srgbClr val="3D3B49"/>
                </a:solidFill>
                <a:latin typeface="Univers Condensed"/>
              </a:rPr>
              <a:t>How Color  Vision Works</a:t>
            </a:r>
            <a:endParaRPr lang="en-US" sz="4800" dirty="0">
              <a:latin typeface="Univers Condensed"/>
            </a:endParaRPr>
          </a:p>
        </p:txBody>
      </p:sp>
      <p:pic>
        <p:nvPicPr>
          <p:cNvPr id="5" name="Picture 4">
            <a:extLst>
              <a:ext uri="{FF2B5EF4-FFF2-40B4-BE49-F238E27FC236}">
                <a16:creationId xmlns:a16="http://schemas.microsoft.com/office/drawing/2014/main" id="{A84C4AFC-0F5A-E0E4-8916-8E42267DCBDC}"/>
              </a:ext>
            </a:extLst>
          </p:cNvPr>
          <p:cNvPicPr>
            <a:picLocks noChangeAspect="1"/>
          </p:cNvPicPr>
          <p:nvPr/>
        </p:nvPicPr>
        <p:blipFill>
          <a:blip r:embed="rId3"/>
          <a:srcRect l="2257" r="50897" b="-1007"/>
          <a:stretch/>
        </p:blipFill>
        <p:spPr>
          <a:xfrm>
            <a:off x="4589731" y="2222767"/>
            <a:ext cx="2936840" cy="2574397"/>
          </a:xfrm>
          <a:prstGeom prst="rect">
            <a:avLst/>
          </a:prstGeom>
        </p:spPr>
      </p:pic>
      <p:sp>
        <p:nvSpPr>
          <p:cNvPr id="7" name="Content Placeholder 2">
            <a:extLst>
              <a:ext uri="{FF2B5EF4-FFF2-40B4-BE49-F238E27FC236}">
                <a16:creationId xmlns:a16="http://schemas.microsoft.com/office/drawing/2014/main" id="{79ADC75A-503B-A4EF-8D3C-C926AE1814D6}"/>
              </a:ext>
            </a:extLst>
          </p:cNvPr>
          <p:cNvSpPr txBox="1">
            <a:spLocks/>
          </p:cNvSpPr>
          <p:nvPr/>
        </p:nvSpPr>
        <p:spPr>
          <a:xfrm>
            <a:off x="4592693" y="4800047"/>
            <a:ext cx="2983234" cy="794069"/>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2800" dirty="0">
                <a:solidFill>
                  <a:schemeClr val="accent1">
                    <a:lumMod val="76000"/>
                  </a:schemeClr>
                </a:solidFill>
                <a:ea typeface="Microsoft Sans Serif"/>
                <a:cs typeface="Microsoft Sans Serif"/>
              </a:rPr>
              <a:t>Photoreceptor cell</a:t>
            </a:r>
          </a:p>
        </p:txBody>
      </p:sp>
      <p:sp>
        <p:nvSpPr>
          <p:cNvPr id="9" name="Content Placeholder 2">
            <a:extLst>
              <a:ext uri="{FF2B5EF4-FFF2-40B4-BE49-F238E27FC236}">
                <a16:creationId xmlns:a16="http://schemas.microsoft.com/office/drawing/2014/main" id="{96F75855-F6F4-0730-A133-52847764BE63}"/>
              </a:ext>
            </a:extLst>
          </p:cNvPr>
          <p:cNvSpPr txBox="1">
            <a:spLocks/>
          </p:cNvSpPr>
          <p:nvPr/>
        </p:nvSpPr>
        <p:spPr>
          <a:xfrm>
            <a:off x="-11634" y="4790811"/>
            <a:ext cx="4599597" cy="794069"/>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2800" dirty="0">
                <a:solidFill>
                  <a:schemeClr val="accent1">
                    <a:lumMod val="76000"/>
                  </a:schemeClr>
                </a:solidFill>
                <a:ea typeface="Microsoft Sans Serif"/>
                <a:cs typeface="Microsoft Sans Serif"/>
              </a:rPr>
              <a:t>Artificial receptor</a:t>
            </a:r>
            <a:endParaRPr lang="en-US" sz="2800">
              <a:solidFill>
                <a:schemeClr val="accent1">
                  <a:lumMod val="76000"/>
                </a:schemeClr>
              </a:solidFill>
            </a:endParaRPr>
          </a:p>
        </p:txBody>
      </p:sp>
      <p:pic>
        <p:nvPicPr>
          <p:cNvPr id="10" name="Picture 9">
            <a:extLst>
              <a:ext uri="{FF2B5EF4-FFF2-40B4-BE49-F238E27FC236}">
                <a16:creationId xmlns:a16="http://schemas.microsoft.com/office/drawing/2014/main" id="{C38EDE0F-4E48-7922-9043-D84C6B0140B4}"/>
              </a:ext>
            </a:extLst>
          </p:cNvPr>
          <p:cNvPicPr>
            <a:picLocks noChangeAspect="1"/>
          </p:cNvPicPr>
          <p:nvPr/>
        </p:nvPicPr>
        <p:blipFill>
          <a:blip r:embed="rId3"/>
          <a:srcRect l="48619" r="-1197" b="-455"/>
          <a:stretch/>
        </p:blipFill>
        <p:spPr>
          <a:xfrm>
            <a:off x="828575" y="2222767"/>
            <a:ext cx="3296236" cy="2560332"/>
          </a:xfrm>
          <a:prstGeom prst="rect">
            <a:avLst/>
          </a:prstGeom>
        </p:spPr>
      </p:pic>
      <p:sp>
        <p:nvSpPr>
          <p:cNvPr id="11" name="TextBox 10">
            <a:extLst>
              <a:ext uri="{FF2B5EF4-FFF2-40B4-BE49-F238E27FC236}">
                <a16:creationId xmlns:a16="http://schemas.microsoft.com/office/drawing/2014/main" id="{0C86A401-F6DD-5A4E-E13F-4B202308BA31}"/>
              </a:ext>
            </a:extLst>
          </p:cNvPr>
          <p:cNvSpPr txBox="1"/>
          <p:nvPr/>
        </p:nvSpPr>
        <p:spPr>
          <a:xfrm>
            <a:off x="7882675" y="2220762"/>
            <a:ext cx="384001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1" indent="-228600">
              <a:buFont typeface=""/>
              <a:buChar char="•"/>
            </a:pPr>
            <a:r>
              <a:rPr lang="en-US" sz="2000" b="1" dirty="0">
                <a:cs typeface="Arial"/>
              </a:rPr>
              <a:t>Overlapping Sensitivities:</a:t>
            </a:r>
            <a:r>
              <a:rPr lang="en-US" sz="2000" dirty="0">
                <a:cs typeface="Arial"/>
              </a:rPr>
              <a:t>​ Each cone covers a broad range of frequencies with overlapping responses.​</a:t>
            </a:r>
            <a:br>
              <a:rPr lang="en-US" sz="2000" dirty="0">
                <a:cs typeface="Arial"/>
              </a:rPr>
            </a:br>
            <a:endParaRPr lang="en-US" sz="2000"/>
          </a:p>
          <a:p>
            <a:pPr marL="228600" lvl="1" indent="-228600">
              <a:buFont typeface=""/>
              <a:buChar char="•"/>
            </a:pPr>
            <a:r>
              <a:rPr lang="en-US" sz="2000" b="1" dirty="0">
                <a:cs typeface="Arial"/>
              </a:rPr>
              <a:t>Subtractive Processing:</a:t>
            </a:r>
            <a:r>
              <a:rPr lang="en-US" sz="2000" dirty="0">
                <a:cs typeface="Arial"/>
              </a:rPr>
              <a:t>​ The brain “subtracts” signals to create red–green and yellow–blue channels plus a luminance channel.</a:t>
            </a:r>
          </a:p>
        </p:txBody>
      </p:sp>
    </p:spTree>
    <p:extLst>
      <p:ext uri="{BB962C8B-B14F-4D97-AF65-F5344CB8AC3E}">
        <p14:creationId xmlns:p14="http://schemas.microsoft.com/office/powerpoint/2010/main" val="66866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13113-4352-7994-F537-E3A20D459E99}"/>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8A964F0-A13E-3A58-D152-B3F14C33D834}"/>
              </a:ext>
            </a:extLst>
          </p:cNvPr>
          <p:cNvSpPr txBox="1">
            <a:spLocks/>
          </p:cNvSpPr>
          <p:nvPr/>
        </p:nvSpPr>
        <p:spPr>
          <a:xfrm>
            <a:off x="467434" y="2192696"/>
            <a:ext cx="5160299" cy="106552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4800" dirty="0">
                <a:solidFill>
                  <a:srgbClr val="3D3B49"/>
                </a:solidFill>
                <a:latin typeface="Univers Condensed"/>
              </a:rPr>
              <a:t>  Vision is Optimized for Contrast, not Brightness</a:t>
            </a:r>
            <a:endParaRPr lang="en-US" sz="4800">
              <a:latin typeface="Univers Condensed"/>
            </a:endParaRPr>
          </a:p>
        </p:txBody>
      </p:sp>
      <p:pic>
        <p:nvPicPr>
          <p:cNvPr id="2" name="Picture 1" descr="image">
            <a:extLst>
              <a:ext uri="{FF2B5EF4-FFF2-40B4-BE49-F238E27FC236}">
                <a16:creationId xmlns:a16="http://schemas.microsoft.com/office/drawing/2014/main" id="{3F019202-7D2E-19D1-C96A-B93A8EE52C40}"/>
              </a:ext>
            </a:extLst>
          </p:cNvPr>
          <p:cNvPicPr>
            <a:picLocks noChangeAspect="1"/>
          </p:cNvPicPr>
          <p:nvPr/>
        </p:nvPicPr>
        <p:blipFill>
          <a:blip r:embed="rId3"/>
          <a:stretch>
            <a:fillRect/>
          </a:stretch>
        </p:blipFill>
        <p:spPr>
          <a:xfrm>
            <a:off x="6058984" y="2357149"/>
            <a:ext cx="5426765" cy="2184571"/>
          </a:xfrm>
          <a:prstGeom prst="rect">
            <a:avLst/>
          </a:prstGeom>
        </p:spPr>
      </p:pic>
    </p:spTree>
    <p:extLst>
      <p:ext uri="{BB962C8B-B14F-4D97-AF65-F5344CB8AC3E}">
        <p14:creationId xmlns:p14="http://schemas.microsoft.com/office/powerpoint/2010/main" val="90698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601DF-4444-BD89-71FA-525CBA15321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B4BB9DD-6B77-D2CB-2AFC-3949E1FDD7FE}"/>
              </a:ext>
            </a:extLst>
          </p:cNvPr>
          <p:cNvSpPr txBox="1">
            <a:spLocks/>
          </p:cNvSpPr>
          <p:nvPr/>
        </p:nvSpPr>
        <p:spPr>
          <a:xfrm>
            <a:off x="467434" y="2192696"/>
            <a:ext cx="5160299" cy="106552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4800" dirty="0">
                <a:solidFill>
                  <a:srgbClr val="3D3B49"/>
                </a:solidFill>
                <a:latin typeface="Univers Condensed"/>
              </a:rPr>
              <a:t>  Vision is Optimized for Contrast, not Brightness</a:t>
            </a:r>
            <a:endParaRPr lang="en-US" sz="4800">
              <a:latin typeface="Univers Condensed"/>
            </a:endParaRPr>
          </a:p>
        </p:txBody>
      </p:sp>
      <p:pic>
        <p:nvPicPr>
          <p:cNvPr id="3" name="Picture 2" descr="image">
            <a:extLst>
              <a:ext uri="{FF2B5EF4-FFF2-40B4-BE49-F238E27FC236}">
                <a16:creationId xmlns:a16="http://schemas.microsoft.com/office/drawing/2014/main" id="{0E0A9CDB-EC88-C790-8D89-F075956FF513}"/>
              </a:ext>
            </a:extLst>
          </p:cNvPr>
          <p:cNvPicPr>
            <a:picLocks noChangeAspect="1"/>
          </p:cNvPicPr>
          <p:nvPr/>
        </p:nvPicPr>
        <p:blipFill>
          <a:blip r:embed="rId3"/>
          <a:stretch>
            <a:fillRect/>
          </a:stretch>
        </p:blipFill>
        <p:spPr>
          <a:xfrm>
            <a:off x="5628640" y="1813403"/>
            <a:ext cx="5720080" cy="3241040"/>
          </a:xfrm>
          <a:prstGeom prst="rect">
            <a:avLst/>
          </a:prstGeom>
        </p:spPr>
      </p:pic>
    </p:spTree>
    <p:extLst>
      <p:ext uri="{BB962C8B-B14F-4D97-AF65-F5344CB8AC3E}">
        <p14:creationId xmlns:p14="http://schemas.microsoft.com/office/powerpoint/2010/main" val="247586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49F21-635E-71F7-90AE-BB584CECF8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A7C085-1500-8353-D060-380EF93C7DB2}"/>
              </a:ext>
            </a:extLst>
          </p:cNvPr>
          <p:cNvSpPr>
            <a:spLocks noGrp="1"/>
          </p:cNvSpPr>
          <p:nvPr>
            <p:ph idx="1"/>
          </p:nvPr>
        </p:nvSpPr>
        <p:spPr>
          <a:xfrm>
            <a:off x="752199" y="2206637"/>
            <a:ext cx="5509665" cy="3090386"/>
          </a:xfrm>
        </p:spPr>
        <p:txBody>
          <a:bodyPr vert="horz" lIns="91440" tIns="45720" rIns="91440" bIns="45720" rtlCol="0" anchor="t">
            <a:noAutofit/>
          </a:bodyPr>
          <a:lstStyle/>
          <a:p>
            <a:pPr lvl="1">
              <a:lnSpc>
                <a:spcPct val="100000"/>
              </a:lnSpc>
            </a:pPr>
            <a:r>
              <a:rPr lang="en-US" sz="2400" b="1" dirty="0">
                <a:ea typeface="+mn-lt"/>
                <a:cs typeface="+mn-lt"/>
              </a:rPr>
              <a:t>Paleness:</a:t>
            </a:r>
            <a:r>
              <a:rPr lang="en-US" sz="2400" dirty="0">
                <a:ea typeface="+mn-lt"/>
                <a:cs typeface="+mn-lt"/>
              </a:rPr>
              <a:t> Subtle, low-saturation colors can merge into one another.</a:t>
            </a:r>
            <a:endParaRPr lang="en-US" sz="2400" dirty="0"/>
          </a:p>
          <a:p>
            <a:pPr lvl="1">
              <a:lnSpc>
                <a:spcPct val="100000"/>
              </a:lnSpc>
            </a:pPr>
            <a:r>
              <a:rPr lang="en-US" sz="2400" b="1" dirty="0">
                <a:ea typeface="+mn-lt"/>
                <a:cs typeface="+mn-lt"/>
              </a:rPr>
              <a:t>Size Matters:</a:t>
            </a:r>
            <a:r>
              <a:rPr lang="en-US" sz="2400" dirty="0">
                <a:ea typeface="+mn-lt"/>
                <a:cs typeface="+mn-lt"/>
              </a:rPr>
              <a:t> Tiny or thin color patches are hard to distinguish (think of small text or chart legends).</a:t>
            </a:r>
          </a:p>
          <a:p>
            <a:pPr lvl="1">
              <a:lnSpc>
                <a:spcPct val="100000"/>
              </a:lnSpc>
            </a:pPr>
            <a:r>
              <a:rPr lang="en-US" sz="2400" b="1" dirty="0">
                <a:ea typeface="+mn-lt"/>
                <a:cs typeface="+mn-lt"/>
              </a:rPr>
              <a:t>Separation:</a:t>
            </a:r>
            <a:r>
              <a:rPr lang="en-US" sz="2400" dirty="0">
                <a:ea typeface="+mn-lt"/>
                <a:cs typeface="+mn-lt"/>
              </a:rPr>
              <a:t> Colors that are too far apart may be misinterpreted because our eyes need context.</a:t>
            </a:r>
          </a:p>
          <a:p>
            <a:pPr marL="0" indent="0">
              <a:lnSpc>
                <a:spcPct val="100000"/>
              </a:lnSpc>
              <a:buNone/>
            </a:pPr>
            <a:endParaRPr lang="en-US" sz="2400" dirty="0"/>
          </a:p>
        </p:txBody>
      </p:sp>
      <p:sp>
        <p:nvSpPr>
          <p:cNvPr id="2" name="TextBox 1">
            <a:extLst>
              <a:ext uri="{FF2B5EF4-FFF2-40B4-BE49-F238E27FC236}">
                <a16:creationId xmlns:a16="http://schemas.microsoft.com/office/drawing/2014/main" id="{BFF0A946-D1AB-8E46-7176-D7FDD767343C}"/>
              </a:ext>
            </a:extLst>
          </p:cNvPr>
          <p:cNvSpPr txBox="1"/>
          <p:nvPr/>
        </p:nvSpPr>
        <p:spPr>
          <a:xfrm>
            <a:off x="751840" y="1087120"/>
            <a:ext cx="82804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latin typeface="Univers Condensed"/>
              </a:rPr>
              <a:t>When Colors Get  Tricky</a:t>
            </a:r>
          </a:p>
        </p:txBody>
      </p:sp>
      <p:pic>
        <p:nvPicPr>
          <p:cNvPr id="4" name="Picture 3" descr="The dress - Wikipedia">
            <a:extLst>
              <a:ext uri="{FF2B5EF4-FFF2-40B4-BE49-F238E27FC236}">
                <a16:creationId xmlns:a16="http://schemas.microsoft.com/office/drawing/2014/main" id="{80DBDC39-10BF-6B29-2238-56BED3F6DE45}"/>
              </a:ext>
            </a:extLst>
          </p:cNvPr>
          <p:cNvPicPr>
            <a:picLocks noChangeAspect="1"/>
          </p:cNvPicPr>
          <p:nvPr/>
        </p:nvPicPr>
        <p:blipFill>
          <a:blip r:embed="rId2"/>
          <a:stretch>
            <a:fillRect/>
          </a:stretch>
        </p:blipFill>
        <p:spPr>
          <a:xfrm>
            <a:off x="7647790" y="1107440"/>
            <a:ext cx="3073700" cy="4673599"/>
          </a:xfrm>
          <a:prstGeom prst="rect">
            <a:avLst/>
          </a:prstGeom>
        </p:spPr>
      </p:pic>
    </p:spTree>
    <p:extLst>
      <p:ext uri="{BB962C8B-B14F-4D97-AF65-F5344CB8AC3E}">
        <p14:creationId xmlns:p14="http://schemas.microsoft.com/office/powerpoint/2010/main" val="294897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C52D7-32CB-C404-ACF0-953E01ECBE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2AC440-E239-166D-B66B-3FD456584977}"/>
              </a:ext>
            </a:extLst>
          </p:cNvPr>
          <p:cNvSpPr>
            <a:spLocks noGrp="1"/>
          </p:cNvSpPr>
          <p:nvPr>
            <p:ph idx="1"/>
          </p:nvPr>
        </p:nvSpPr>
        <p:spPr>
          <a:xfrm>
            <a:off x="752199" y="2206637"/>
            <a:ext cx="4944694" cy="3090386"/>
          </a:xfrm>
        </p:spPr>
        <p:txBody>
          <a:bodyPr vert="horz" lIns="91440" tIns="45720" rIns="91440" bIns="45720" rtlCol="0" anchor="t">
            <a:noAutofit/>
          </a:bodyPr>
          <a:lstStyle/>
          <a:p>
            <a:pPr lvl="1">
              <a:lnSpc>
                <a:spcPct val="100000"/>
              </a:lnSpc>
            </a:pPr>
            <a:r>
              <a:rPr lang="en-US" sz="2400" b="1" dirty="0">
                <a:ea typeface="+mn-lt"/>
                <a:cs typeface="+mn-lt"/>
              </a:rPr>
              <a:t>Paleness:</a:t>
            </a:r>
            <a:r>
              <a:rPr lang="en-US" sz="2400" dirty="0">
                <a:ea typeface="+mn-lt"/>
                <a:cs typeface="+mn-lt"/>
              </a:rPr>
              <a:t> Subtle, low-saturation colors can merge into one another.</a:t>
            </a:r>
            <a:endParaRPr lang="en-US" sz="2400" dirty="0"/>
          </a:p>
          <a:p>
            <a:pPr lvl="1">
              <a:lnSpc>
                <a:spcPct val="100000"/>
              </a:lnSpc>
            </a:pPr>
            <a:r>
              <a:rPr lang="en-US" sz="2400" b="1" dirty="0">
                <a:ea typeface="+mn-lt"/>
                <a:cs typeface="+mn-lt"/>
              </a:rPr>
              <a:t>Size Matters:</a:t>
            </a:r>
            <a:r>
              <a:rPr lang="en-US" sz="2400" dirty="0">
                <a:ea typeface="+mn-lt"/>
                <a:cs typeface="+mn-lt"/>
              </a:rPr>
              <a:t> Tiny or thin color patches are hard to distinguish (think of small text or chart legends).</a:t>
            </a:r>
          </a:p>
          <a:p>
            <a:pPr lvl="1">
              <a:lnSpc>
                <a:spcPct val="100000"/>
              </a:lnSpc>
            </a:pPr>
            <a:r>
              <a:rPr lang="en-US" sz="2400" b="1" dirty="0">
                <a:ea typeface="+mn-lt"/>
                <a:cs typeface="+mn-lt"/>
              </a:rPr>
              <a:t>Separation:</a:t>
            </a:r>
            <a:r>
              <a:rPr lang="en-US" sz="2400" dirty="0">
                <a:ea typeface="+mn-lt"/>
                <a:cs typeface="+mn-lt"/>
              </a:rPr>
              <a:t> Colors that are too far apart may be misinterpreted because our eyes need context.</a:t>
            </a:r>
          </a:p>
          <a:p>
            <a:pPr marL="0" indent="0">
              <a:lnSpc>
                <a:spcPct val="100000"/>
              </a:lnSpc>
              <a:buNone/>
            </a:pPr>
            <a:endParaRPr lang="en-US" sz="2400" dirty="0"/>
          </a:p>
        </p:txBody>
      </p:sp>
      <p:sp>
        <p:nvSpPr>
          <p:cNvPr id="2" name="TextBox 1">
            <a:extLst>
              <a:ext uri="{FF2B5EF4-FFF2-40B4-BE49-F238E27FC236}">
                <a16:creationId xmlns:a16="http://schemas.microsoft.com/office/drawing/2014/main" id="{656AEBA2-4059-3534-8238-3418599CBACE}"/>
              </a:ext>
            </a:extLst>
          </p:cNvPr>
          <p:cNvSpPr txBox="1"/>
          <p:nvPr/>
        </p:nvSpPr>
        <p:spPr>
          <a:xfrm>
            <a:off x="751840" y="1087120"/>
            <a:ext cx="82804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latin typeface="Univers Condensed"/>
              </a:rPr>
              <a:t>When Colors Get  Tricky</a:t>
            </a:r>
          </a:p>
        </p:txBody>
      </p:sp>
      <p:pic>
        <p:nvPicPr>
          <p:cNvPr id="5" name="Picture 4" descr="Color Blindness Symptoms + Treatments: Bausch + Lomb">
            <a:extLst>
              <a:ext uri="{FF2B5EF4-FFF2-40B4-BE49-F238E27FC236}">
                <a16:creationId xmlns:a16="http://schemas.microsoft.com/office/drawing/2014/main" id="{28F76051-9EDB-CECB-9299-958EB0066DEB}"/>
              </a:ext>
            </a:extLst>
          </p:cNvPr>
          <p:cNvPicPr>
            <a:picLocks noChangeAspect="1"/>
          </p:cNvPicPr>
          <p:nvPr/>
        </p:nvPicPr>
        <p:blipFill>
          <a:blip r:embed="rId2"/>
          <a:stretch>
            <a:fillRect/>
          </a:stretch>
        </p:blipFill>
        <p:spPr>
          <a:xfrm>
            <a:off x="6097735" y="2205839"/>
            <a:ext cx="5636752" cy="3920472"/>
          </a:xfrm>
          <a:prstGeom prst="rect">
            <a:avLst/>
          </a:prstGeom>
        </p:spPr>
      </p:pic>
    </p:spTree>
    <p:extLst>
      <p:ext uri="{BB962C8B-B14F-4D97-AF65-F5344CB8AC3E}">
        <p14:creationId xmlns:p14="http://schemas.microsoft.com/office/powerpoint/2010/main" val="2902025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2E38C-EDE1-2014-1B13-44A5E6B578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EAF405-0007-9434-525D-F732E1D3141C}"/>
              </a:ext>
            </a:extLst>
          </p:cNvPr>
          <p:cNvSpPr>
            <a:spLocks noGrp="1"/>
          </p:cNvSpPr>
          <p:nvPr>
            <p:ph idx="1"/>
          </p:nvPr>
        </p:nvSpPr>
        <p:spPr>
          <a:xfrm>
            <a:off x="431732" y="4574923"/>
            <a:ext cx="10691265" cy="3808648"/>
          </a:xfrm>
        </p:spPr>
        <p:txBody>
          <a:bodyPr vert="horz" lIns="91440" tIns="45720" rIns="91440" bIns="45720" rtlCol="0" anchor="t">
            <a:normAutofit/>
          </a:bodyPr>
          <a:lstStyle/>
          <a:p>
            <a:pPr>
              <a:buFont typeface="Arial"/>
              <a:buChar char="•"/>
            </a:pPr>
            <a:endParaRPr lang="en-US" b="1" dirty="0"/>
          </a:p>
          <a:p>
            <a:pPr>
              <a:buFont typeface="Arial"/>
              <a:buChar char="•"/>
            </a:pPr>
            <a:endParaRPr lang="en-US" sz="2000" dirty="0">
              <a:ea typeface="+mn-lt"/>
              <a:cs typeface="+mn-lt"/>
            </a:endParaRPr>
          </a:p>
        </p:txBody>
      </p:sp>
      <p:sp>
        <p:nvSpPr>
          <p:cNvPr id="2" name="TextBox 1">
            <a:extLst>
              <a:ext uri="{FF2B5EF4-FFF2-40B4-BE49-F238E27FC236}">
                <a16:creationId xmlns:a16="http://schemas.microsoft.com/office/drawing/2014/main" id="{778119B5-8D0F-606E-696C-0FFF89C276DB}"/>
              </a:ext>
            </a:extLst>
          </p:cNvPr>
          <p:cNvSpPr txBox="1"/>
          <p:nvPr/>
        </p:nvSpPr>
        <p:spPr>
          <a:xfrm>
            <a:off x="800456" y="1056830"/>
            <a:ext cx="99430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Univers Condensed"/>
              </a:rPr>
              <a:t>Not Everyone </a:t>
            </a:r>
            <a:r>
              <a:rPr lang="en-US" sz="4800" dirty="0">
                <a:solidFill>
                  <a:schemeClr val="accent1">
                    <a:lumMod val="76000"/>
                  </a:schemeClr>
                </a:solidFill>
                <a:latin typeface="Univers Condensed"/>
              </a:rPr>
              <a:t>Sees</a:t>
            </a:r>
            <a:r>
              <a:rPr lang="en-US" sz="4800" dirty="0">
                <a:latin typeface="Univers Condensed"/>
              </a:rPr>
              <a:t> </a:t>
            </a:r>
            <a:r>
              <a:rPr lang="en-US" sz="4800" dirty="0">
                <a:solidFill>
                  <a:schemeClr val="accent1">
                    <a:lumMod val="60000"/>
                    <a:lumOff val="40000"/>
                  </a:schemeClr>
                </a:solidFill>
                <a:latin typeface="Univers Condensed"/>
              </a:rPr>
              <a:t>Color</a:t>
            </a:r>
            <a:r>
              <a:rPr lang="en-US" sz="4800" dirty="0">
                <a:latin typeface="Univers Condensed"/>
              </a:rPr>
              <a:t> the Same</a:t>
            </a:r>
            <a:endParaRPr lang="en-US">
              <a:latin typeface="Univers Condensed"/>
            </a:endParaRPr>
          </a:p>
        </p:txBody>
      </p:sp>
      <p:pic>
        <p:nvPicPr>
          <p:cNvPr id="4" name="Picture 3" descr="LED Traffic Signal Red/Green Lamp PC Ho ing IP54 Traffic Stop Light  Waterproof | eBay">
            <a:extLst>
              <a:ext uri="{FF2B5EF4-FFF2-40B4-BE49-F238E27FC236}">
                <a16:creationId xmlns:a16="http://schemas.microsoft.com/office/drawing/2014/main" id="{CC947A2C-26CB-5B1B-00CE-A1D504E839CA}"/>
              </a:ext>
            </a:extLst>
          </p:cNvPr>
          <p:cNvPicPr>
            <a:picLocks noChangeAspect="1"/>
          </p:cNvPicPr>
          <p:nvPr/>
        </p:nvPicPr>
        <p:blipFill>
          <a:blip r:embed="rId3"/>
          <a:stretch>
            <a:fillRect/>
          </a:stretch>
        </p:blipFill>
        <p:spPr>
          <a:xfrm>
            <a:off x="7572998" y="2142858"/>
            <a:ext cx="3775816" cy="3540807"/>
          </a:xfrm>
          <a:prstGeom prst="rect">
            <a:avLst/>
          </a:prstGeom>
        </p:spPr>
      </p:pic>
      <p:sp>
        <p:nvSpPr>
          <p:cNvPr id="5" name="TextBox 4">
            <a:extLst>
              <a:ext uri="{FF2B5EF4-FFF2-40B4-BE49-F238E27FC236}">
                <a16:creationId xmlns:a16="http://schemas.microsoft.com/office/drawing/2014/main" id="{4748D6F1-7574-ADF2-6C87-9BC19978E415}"/>
              </a:ext>
            </a:extLst>
          </p:cNvPr>
          <p:cNvSpPr txBox="1"/>
          <p:nvPr/>
        </p:nvSpPr>
        <p:spPr>
          <a:xfrm>
            <a:off x="1455634" y="2139298"/>
            <a:ext cx="584817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b="1" dirty="0">
                <a:solidFill>
                  <a:srgbClr val="444444"/>
                </a:solidFill>
                <a:latin typeface="Calisto MT"/>
                <a:ea typeface="Calibri"/>
                <a:cs typeface="Calibri"/>
              </a:rPr>
              <a:t>Color-Blindness: ~8% US men </a:t>
            </a:r>
            <a:r>
              <a:rPr lang="en-US" sz="2400" dirty="0">
                <a:solidFill>
                  <a:srgbClr val="444444"/>
                </a:solidFill>
                <a:latin typeface="Calisto MT"/>
                <a:ea typeface="Calibri"/>
                <a:cs typeface="Calibri"/>
              </a:rPr>
              <a:t>have </a:t>
            </a:r>
            <a:r>
              <a:rPr lang="en-US" sz="2400">
                <a:solidFill>
                  <a:srgbClr val="444444"/>
                </a:solidFill>
                <a:latin typeface="Calisto MT"/>
                <a:ea typeface="Calibri"/>
                <a:cs typeface="Calibri"/>
              </a:rPr>
              <a:t>difficulty distinguishing certain hues.​</a:t>
            </a:r>
            <a:br>
              <a:rPr lang="en-US" sz="2400" dirty="0">
                <a:solidFill>
                  <a:srgbClr val="444444"/>
                </a:solidFill>
                <a:latin typeface="Calisto MT"/>
                <a:ea typeface="Calibri"/>
                <a:cs typeface="Calibri"/>
              </a:rPr>
            </a:br>
            <a:endParaRPr lang="en-US" sz="2400">
              <a:latin typeface="Calisto MT"/>
            </a:endParaRPr>
          </a:p>
          <a:p>
            <a:pPr marL="285750" indent="-285750">
              <a:buFont typeface="Arial"/>
              <a:buChar char="•"/>
            </a:pPr>
            <a:r>
              <a:rPr lang="en-US" sz="2400" b="1" dirty="0">
                <a:solidFill>
                  <a:srgbClr val="444444"/>
                </a:solidFill>
                <a:latin typeface="Calisto MT"/>
                <a:ea typeface="Calibri"/>
                <a:cs typeface="Calibri"/>
              </a:rPr>
              <a:t>External Factors: </a:t>
            </a:r>
            <a:r>
              <a:rPr lang="en-US" sz="2400" dirty="0">
                <a:solidFill>
                  <a:srgbClr val="444444"/>
                </a:solidFill>
                <a:latin typeface="Calisto MT"/>
                <a:ea typeface="Calibri"/>
                <a:cs typeface="Calibri"/>
              </a:rPr>
              <a:t>Variability in display technologies, ambient light, and even viewing angles can distort colors.​</a:t>
            </a:r>
            <a:br>
              <a:rPr lang="en-US" sz="2400" dirty="0">
                <a:solidFill>
                  <a:srgbClr val="444444"/>
                </a:solidFill>
                <a:latin typeface="Calisto MT"/>
                <a:ea typeface="Calibri"/>
                <a:cs typeface="Calibri"/>
              </a:rPr>
            </a:br>
            <a:endParaRPr lang="en-US" sz="2400" dirty="0">
              <a:solidFill>
                <a:srgbClr val="444444"/>
              </a:solidFill>
              <a:latin typeface="Calisto MT"/>
              <a:ea typeface="Calibri"/>
              <a:cs typeface="Calibri"/>
            </a:endParaRPr>
          </a:p>
          <a:p>
            <a:pPr marL="285750" indent="-285750">
              <a:buFont typeface="Arial"/>
              <a:buChar char="•"/>
            </a:pPr>
            <a:r>
              <a:rPr lang="en-US" sz="2400" b="1" dirty="0">
                <a:solidFill>
                  <a:srgbClr val="444444"/>
                </a:solidFill>
                <a:latin typeface="Calisto MT"/>
                <a:ea typeface="Calibri"/>
                <a:cs typeface="Calibri"/>
              </a:rPr>
              <a:t>Real-World Impact: </a:t>
            </a:r>
            <a:r>
              <a:rPr lang="en-US" sz="2400" dirty="0">
                <a:solidFill>
                  <a:srgbClr val="444444"/>
                </a:solidFill>
                <a:latin typeface="Calisto MT"/>
                <a:ea typeface="Calibri"/>
                <a:cs typeface="Calibri"/>
              </a:rPr>
              <a:t>A design that looks vibrant in the office might fade on a bank ATM under sunlight.​</a:t>
            </a:r>
          </a:p>
        </p:txBody>
      </p:sp>
    </p:spTree>
    <p:extLst>
      <p:ext uri="{BB962C8B-B14F-4D97-AF65-F5344CB8AC3E}">
        <p14:creationId xmlns:p14="http://schemas.microsoft.com/office/powerpoint/2010/main" val="1888198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ECD5"/>
        </a:solidFill>
        <a:effectLst/>
      </p:bgPr>
    </p:bg>
    <p:spTree>
      <p:nvGrpSpPr>
        <p:cNvPr id="1" name="">
          <a:extLst>
            <a:ext uri="{FF2B5EF4-FFF2-40B4-BE49-F238E27FC236}">
              <a16:creationId xmlns:a16="http://schemas.microsoft.com/office/drawing/2014/main" id="{FF0BD417-527A-9437-63AD-52D716F91C9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destrian Traffic Light | 200mm &amp; 300mm Crossing Signals">
            <a:extLst>
              <a:ext uri="{FF2B5EF4-FFF2-40B4-BE49-F238E27FC236}">
                <a16:creationId xmlns:a16="http://schemas.microsoft.com/office/drawing/2014/main" id="{61E75F07-1C4D-0101-8CFF-10DAA0CF5191}"/>
              </a:ext>
            </a:extLst>
          </p:cNvPr>
          <p:cNvPicPr>
            <a:picLocks noChangeAspect="1"/>
          </p:cNvPicPr>
          <p:nvPr/>
        </p:nvPicPr>
        <p:blipFill>
          <a:blip r:embed="rId2"/>
          <a:srcRect l="18589" r="20238" b="1"/>
          <a:stretch/>
        </p:blipFill>
        <p:spPr>
          <a:xfrm>
            <a:off x="20" y="-17929"/>
            <a:ext cx="4206220" cy="6875929"/>
          </a:xfrm>
          <a:prstGeom prst="rect">
            <a:avLst/>
          </a:prstGeom>
        </p:spPr>
      </p:pic>
      <p:sp>
        <p:nvSpPr>
          <p:cNvPr id="2" name="TextBox 1">
            <a:extLst>
              <a:ext uri="{FF2B5EF4-FFF2-40B4-BE49-F238E27FC236}">
                <a16:creationId xmlns:a16="http://schemas.microsoft.com/office/drawing/2014/main" id="{600C2682-783B-A097-9205-1A3152E94638}"/>
              </a:ext>
            </a:extLst>
          </p:cNvPr>
          <p:cNvSpPr txBox="1"/>
          <p:nvPr/>
        </p:nvSpPr>
        <p:spPr>
          <a:xfrm>
            <a:off x="4866968" y="914400"/>
            <a:ext cx="6627924" cy="130759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4000" cap="all" spc="30" dirty="0" err="1">
                <a:latin typeface="+mj-lt"/>
                <a:ea typeface="+mj-ea"/>
                <a:cs typeface="+mj-cs"/>
              </a:rPr>
              <a:t>DesigNing</a:t>
            </a:r>
            <a:r>
              <a:rPr lang="en-US" sz="4000" cap="all" spc="30" dirty="0">
                <a:latin typeface="+mj-lt"/>
                <a:ea typeface="+mj-ea"/>
                <a:cs typeface="+mj-cs"/>
              </a:rPr>
              <a:t> with Color</a:t>
            </a:r>
          </a:p>
        </p:txBody>
      </p:sp>
      <p:sp>
        <p:nvSpPr>
          <p:cNvPr id="3" name="Content Placeholder 2">
            <a:extLst>
              <a:ext uri="{FF2B5EF4-FFF2-40B4-BE49-F238E27FC236}">
                <a16:creationId xmlns:a16="http://schemas.microsoft.com/office/drawing/2014/main" id="{E86C98EE-CEF5-233D-0FFF-88D9FC6AA4E1}"/>
              </a:ext>
            </a:extLst>
          </p:cNvPr>
          <p:cNvSpPr>
            <a:spLocks noGrp="1"/>
          </p:cNvSpPr>
          <p:nvPr>
            <p:ph idx="1"/>
          </p:nvPr>
        </p:nvSpPr>
        <p:spPr>
          <a:xfrm>
            <a:off x="4866966" y="2065319"/>
            <a:ext cx="6905665" cy="3739896"/>
          </a:xfrm>
        </p:spPr>
        <p:txBody>
          <a:bodyPr vert="horz" lIns="91440" tIns="45720" rIns="91440" bIns="45720" rtlCol="0" anchor="t">
            <a:noAutofit/>
          </a:bodyPr>
          <a:lstStyle/>
          <a:p>
            <a:pPr>
              <a:lnSpc>
                <a:spcPct val="100000"/>
              </a:lnSpc>
            </a:pPr>
            <a:r>
              <a:rPr lang="en-US" b="1" dirty="0"/>
              <a:t>Use Saturation &amp; Brightness:</a:t>
            </a:r>
            <a:r>
              <a:rPr lang="en-US" dirty="0"/>
              <a:t> Ensure differences are clear—if colors look the same in grayscale, they’re too similar.</a:t>
            </a:r>
          </a:p>
          <a:p>
            <a:pPr>
              <a:lnSpc>
                <a:spcPct val="100000"/>
              </a:lnSpc>
            </a:pPr>
            <a:r>
              <a:rPr lang="en-US" b="1" dirty="0"/>
              <a:t>Choose Distinctive Colors:</a:t>
            </a:r>
            <a:r>
              <a:rPr lang="en-US" dirty="0"/>
              <a:t> Stick to the heavy hitters (red, green, yellow, blue, black, white).</a:t>
            </a:r>
          </a:p>
          <a:p>
            <a:pPr>
              <a:lnSpc>
                <a:spcPct val="100000"/>
              </a:lnSpc>
            </a:pPr>
            <a:r>
              <a:rPr lang="en-US" b="1" dirty="0"/>
              <a:t>Avoid Problematic Pairs:</a:t>
            </a:r>
            <a:r>
              <a:rPr lang="en-US" dirty="0"/>
              <a:t> Don’t pair dark red with black, blue with purple, etc.</a:t>
            </a:r>
          </a:p>
          <a:p>
            <a:pPr>
              <a:lnSpc>
                <a:spcPct val="100000"/>
              </a:lnSpc>
            </a:pPr>
            <a:r>
              <a:rPr lang="en-US" b="1" dirty="0"/>
              <a:t>Redundancy:</a:t>
            </a:r>
            <a:r>
              <a:rPr lang="en-US" dirty="0"/>
              <a:t> Don’t rely on color alone—add shapes, patterns, or labels.</a:t>
            </a:r>
          </a:p>
          <a:p>
            <a:pPr>
              <a:lnSpc>
                <a:spcPct val="100000"/>
              </a:lnSpc>
            </a:pPr>
            <a:r>
              <a:rPr lang="en-US" b="1" dirty="0"/>
              <a:t>Separate Opponent Colors:</a:t>
            </a:r>
            <a:r>
              <a:rPr lang="en-US" dirty="0"/>
              <a:t> Avoid placing clashing colors side-by-side to prevent visual “shimmer.”</a:t>
            </a:r>
          </a:p>
        </p:txBody>
      </p:sp>
      <p:cxnSp>
        <p:nvCxnSpPr>
          <p:cNvPr id="11"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38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FFFB-639A-E256-1875-757173E8CBA5}"/>
              </a:ext>
            </a:extLst>
          </p:cNvPr>
          <p:cNvSpPr>
            <a:spLocks noGrp="1"/>
          </p:cNvSpPr>
          <p:nvPr>
            <p:ph type="title"/>
          </p:nvPr>
        </p:nvSpPr>
        <p:spPr/>
        <p:txBody>
          <a:bodyPr/>
          <a:lstStyle/>
          <a:p>
            <a:r>
              <a:rPr lang="en-US">
                <a:ea typeface="+mj-lt"/>
                <a:cs typeface="+mj-lt"/>
              </a:rPr>
              <a:t>Visual Structure</a:t>
            </a:r>
            <a:endParaRPr lang="en-US"/>
          </a:p>
        </p:txBody>
      </p:sp>
      <p:sp>
        <p:nvSpPr>
          <p:cNvPr id="6" name="Content Placeholder 2">
            <a:extLst>
              <a:ext uri="{FF2B5EF4-FFF2-40B4-BE49-F238E27FC236}">
                <a16:creationId xmlns:a16="http://schemas.microsoft.com/office/drawing/2014/main" id="{7D5328B5-B665-AB63-6670-78AB1D9A959E}"/>
              </a:ext>
            </a:extLst>
          </p:cNvPr>
          <p:cNvSpPr txBox="1">
            <a:spLocks/>
          </p:cNvSpPr>
          <p:nvPr/>
        </p:nvSpPr>
        <p:spPr>
          <a:xfrm>
            <a:off x="700635" y="2221992"/>
            <a:ext cx="5574980" cy="3739896"/>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500"/>
              </a:spcBef>
            </a:pPr>
            <a:r>
              <a:rPr lang="en-US" sz="2200" b="1">
                <a:ea typeface="+mn-lt"/>
                <a:cs typeface="+mn-lt"/>
              </a:rPr>
              <a:t>Structure helps the user quickly scan for relevant/important information</a:t>
            </a:r>
            <a:endParaRPr lang="en-US" sz="2200">
              <a:ea typeface="+mn-lt"/>
              <a:cs typeface="+mn-lt"/>
            </a:endParaRPr>
          </a:p>
          <a:p>
            <a:pPr>
              <a:spcBef>
                <a:spcPts val="2500"/>
              </a:spcBef>
            </a:pPr>
            <a:r>
              <a:rPr lang="en-US" sz="2200">
                <a:ea typeface="+mn-lt"/>
                <a:cs typeface="+mn-lt"/>
              </a:rPr>
              <a:t>Visual presentations should be structured &amp; terse (minimize information)</a:t>
            </a:r>
            <a:endParaRPr lang="en-US" sz="2200"/>
          </a:p>
          <a:p>
            <a:pPr>
              <a:spcBef>
                <a:spcPts val="2500"/>
              </a:spcBef>
            </a:pPr>
            <a:r>
              <a:rPr lang="en-US" sz="2200">
                <a:ea typeface="+mn-lt"/>
                <a:cs typeface="+mn-lt"/>
              </a:rPr>
              <a:t>Thus, the user experience is faster, easier, &amp; less frustrating!</a:t>
            </a:r>
            <a:endParaRPr lang="en-US" sz="2200"/>
          </a:p>
        </p:txBody>
      </p:sp>
      <p:pic>
        <p:nvPicPr>
          <p:cNvPr id="9" name="Content Placeholder 8">
            <a:extLst>
              <a:ext uri="{FF2B5EF4-FFF2-40B4-BE49-F238E27FC236}">
                <a16:creationId xmlns:a16="http://schemas.microsoft.com/office/drawing/2014/main" id="{7B34938A-5906-7CB8-9C9C-1009D4CE7300}"/>
              </a:ext>
            </a:extLst>
          </p:cNvPr>
          <p:cNvPicPr>
            <a:picLocks noGrp="1" noChangeAspect="1"/>
          </p:cNvPicPr>
          <p:nvPr>
            <p:ph idx="1"/>
          </p:nvPr>
        </p:nvPicPr>
        <p:blipFill>
          <a:blip r:embed="rId2"/>
          <a:srcRect l="484" r="-244" b="49293"/>
          <a:stretch/>
        </p:blipFill>
        <p:spPr>
          <a:xfrm>
            <a:off x="6596260" y="915708"/>
            <a:ext cx="3753050" cy="2627370"/>
          </a:xfrm>
        </p:spPr>
      </p:pic>
      <p:pic>
        <p:nvPicPr>
          <p:cNvPr id="11" name="Content Placeholder 8" descr="A close-up of a sign&#10;&#10;AI-generated content may be incorrect.">
            <a:extLst>
              <a:ext uri="{FF2B5EF4-FFF2-40B4-BE49-F238E27FC236}">
                <a16:creationId xmlns:a16="http://schemas.microsoft.com/office/drawing/2014/main" id="{DC289BE4-46E8-67AA-3E4B-F5A81F76181D}"/>
              </a:ext>
            </a:extLst>
          </p:cNvPr>
          <p:cNvPicPr>
            <a:picLocks noChangeAspect="1"/>
          </p:cNvPicPr>
          <p:nvPr/>
        </p:nvPicPr>
        <p:blipFill>
          <a:blip r:embed="rId2"/>
          <a:srcRect l="733" t="50619" r="-244"/>
          <a:stretch/>
        </p:blipFill>
        <p:spPr>
          <a:xfrm>
            <a:off x="7785445" y="3398970"/>
            <a:ext cx="3734724" cy="2559365"/>
          </a:xfrm>
          <a:prstGeom prst="rect">
            <a:avLst/>
          </a:prstGeom>
        </p:spPr>
      </p:pic>
      <p:pic>
        <p:nvPicPr>
          <p:cNvPr id="12" name="Graphic 11" descr="Arrow: Counter-clockwise curve with solid fill">
            <a:extLst>
              <a:ext uri="{FF2B5EF4-FFF2-40B4-BE49-F238E27FC236}">
                <a16:creationId xmlns:a16="http://schemas.microsoft.com/office/drawing/2014/main" id="{3B45B255-A396-8ADD-9227-AA3F9525AB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620000">
            <a:off x="6924675" y="3238500"/>
            <a:ext cx="914400" cy="914400"/>
          </a:xfrm>
          <a:prstGeom prst="rect">
            <a:avLst/>
          </a:prstGeom>
        </p:spPr>
      </p:pic>
    </p:spTree>
    <p:extLst>
      <p:ext uri="{BB962C8B-B14F-4D97-AF65-F5344CB8AC3E}">
        <p14:creationId xmlns:p14="http://schemas.microsoft.com/office/powerpoint/2010/main" val="353374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563CF-F283-6175-F0E6-2337FC5BAD9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AD71A59-4F63-3EB5-B5F7-1C5FBE958A19}"/>
              </a:ext>
            </a:extLst>
          </p:cNvPr>
          <p:cNvSpPr>
            <a:spLocks noGrp="1"/>
          </p:cNvSpPr>
          <p:nvPr>
            <p:ph idx="1"/>
          </p:nvPr>
        </p:nvSpPr>
        <p:spPr>
          <a:xfrm>
            <a:off x="6094915" y="1051252"/>
            <a:ext cx="5082258" cy="4754965"/>
          </a:xfrm>
        </p:spPr>
        <p:txBody>
          <a:bodyPr vert="horz" lIns="91440" tIns="45720" rIns="91440" bIns="45720" rtlCol="0" anchor="t">
            <a:normAutofit lnSpcReduction="10000"/>
          </a:bodyPr>
          <a:lstStyle/>
          <a:p>
            <a:r>
              <a:rPr lang="en-US" dirty="0">
                <a:ea typeface="+mn-lt"/>
                <a:cs typeface="+mn-lt"/>
              </a:rPr>
              <a:t>Our visual system functions like a digital </a:t>
            </a:r>
            <a:r>
              <a:rPr lang="en-US">
                <a:ea typeface="+mn-lt"/>
                <a:cs typeface="+mn-lt"/>
              </a:rPr>
              <a:t>camera when it comes colors</a:t>
            </a:r>
            <a:endParaRPr lang="en-US" dirty="0"/>
          </a:p>
          <a:p>
            <a:r>
              <a:rPr lang="en-US" dirty="0">
                <a:ea typeface="+mn-lt"/>
                <a:cs typeface="+mn-lt"/>
              </a:rPr>
              <a:t>Our eyes are optimized to detect contrasts and edges (relative contexts) rather than absolute brightness levels.</a:t>
            </a:r>
            <a:endParaRPr lang="en-US" dirty="0"/>
          </a:p>
          <a:p>
            <a:r>
              <a:rPr lang="en-US" dirty="0">
                <a:ea typeface="+mn-lt"/>
                <a:cs typeface="+mn-lt"/>
              </a:rPr>
              <a:t>Color discrimination varies greatly based on how colors are presented and individual differences, including color-blindness.</a:t>
            </a:r>
            <a:endParaRPr lang="en-US" dirty="0"/>
          </a:p>
          <a:p>
            <a:r>
              <a:rPr lang="en-US" dirty="0">
                <a:ea typeface="+mn-lt"/>
                <a:cs typeface="+mn-lt"/>
              </a:rPr>
              <a:t>Effective color usage in design requires high contrast, distinctive colors, redundancy with other cues, and careful avoidance of problematic color combinations to ensure clarity and accessibility for all users.</a:t>
            </a:r>
          </a:p>
        </p:txBody>
      </p:sp>
      <p:sp>
        <p:nvSpPr>
          <p:cNvPr id="8" name="Content Placeholder 2">
            <a:extLst>
              <a:ext uri="{FF2B5EF4-FFF2-40B4-BE49-F238E27FC236}">
                <a16:creationId xmlns:a16="http://schemas.microsoft.com/office/drawing/2014/main" id="{0AB3D2BF-3947-388A-3748-9E046DCA63D9}"/>
              </a:ext>
            </a:extLst>
          </p:cNvPr>
          <p:cNvSpPr txBox="1">
            <a:spLocks/>
          </p:cNvSpPr>
          <p:nvPr/>
        </p:nvSpPr>
        <p:spPr>
          <a:xfrm>
            <a:off x="752199" y="2938157"/>
            <a:ext cx="4673369" cy="978363"/>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latin typeface="Univers Condensed"/>
              </a:rPr>
              <a:t>KEY  TAKEAWAYS</a:t>
            </a:r>
          </a:p>
        </p:txBody>
      </p:sp>
    </p:spTree>
    <p:extLst>
      <p:ext uri="{BB962C8B-B14F-4D97-AF65-F5344CB8AC3E}">
        <p14:creationId xmlns:p14="http://schemas.microsoft.com/office/powerpoint/2010/main" val="422327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CA97-2012-FA38-07BD-95B216B2526C}"/>
              </a:ext>
            </a:extLst>
          </p:cNvPr>
          <p:cNvSpPr>
            <a:spLocks noGrp="1"/>
          </p:cNvSpPr>
          <p:nvPr>
            <p:ph type="title"/>
          </p:nvPr>
        </p:nvSpPr>
        <p:spPr/>
        <p:txBody>
          <a:bodyPr/>
          <a:lstStyle/>
          <a:p>
            <a:r>
              <a:rPr lang="en-US">
                <a:ea typeface="+mj-lt"/>
                <a:cs typeface="+mj-lt"/>
              </a:rPr>
              <a:t>Visual Hierarchy</a:t>
            </a:r>
            <a:endParaRPr lang="en-US"/>
          </a:p>
        </p:txBody>
      </p:sp>
      <p:sp>
        <p:nvSpPr>
          <p:cNvPr id="3" name="Content Placeholder 2">
            <a:extLst>
              <a:ext uri="{FF2B5EF4-FFF2-40B4-BE49-F238E27FC236}">
                <a16:creationId xmlns:a16="http://schemas.microsoft.com/office/drawing/2014/main" id="{8DC02B1A-1B2D-AF08-E672-5B48CFB72D07}"/>
              </a:ext>
            </a:extLst>
          </p:cNvPr>
          <p:cNvSpPr>
            <a:spLocks noGrp="1"/>
          </p:cNvSpPr>
          <p:nvPr>
            <p:ph idx="1"/>
          </p:nvPr>
        </p:nvSpPr>
        <p:spPr>
          <a:xfrm>
            <a:off x="700635" y="1686778"/>
            <a:ext cx="10691265" cy="4275110"/>
          </a:xfrm>
        </p:spPr>
        <p:txBody>
          <a:bodyPr vert="horz" lIns="91440" tIns="45720" rIns="91440" bIns="45720" rtlCol="0" anchor="t">
            <a:normAutofit/>
          </a:bodyPr>
          <a:lstStyle/>
          <a:p>
            <a:pPr>
              <a:spcBef>
                <a:spcPts val="1400"/>
              </a:spcBef>
            </a:pPr>
            <a:r>
              <a:rPr lang="en-US" sz="2200" b="1">
                <a:ea typeface="+mn-lt"/>
                <a:cs typeface="+mn-lt"/>
              </a:rPr>
              <a:t>Visual Hierarchy:</a:t>
            </a:r>
            <a:r>
              <a:rPr lang="en-US" sz="2200">
                <a:ea typeface="+mn-lt"/>
                <a:cs typeface="+mn-lt"/>
              </a:rPr>
              <a:t> an arrangement of information that...</a:t>
            </a:r>
            <a:endParaRPr lang="en-US"/>
          </a:p>
          <a:p>
            <a:pPr lvl="1">
              <a:spcBef>
                <a:spcPts val="1400"/>
              </a:spcBef>
              <a:buFont typeface="Courier New" panose="020B0604020202020204" pitchFamily="34" charset="0"/>
              <a:buChar char="o"/>
            </a:pPr>
            <a:r>
              <a:rPr lang="en-US" sz="2200" b="1">
                <a:ea typeface="+mn-lt"/>
                <a:cs typeface="+mn-lt"/>
              </a:rPr>
              <a:t>Breaks information into distinct sections</a:t>
            </a:r>
          </a:p>
          <a:p>
            <a:pPr lvl="2">
              <a:spcBef>
                <a:spcPts val="1400"/>
              </a:spcBef>
              <a:buFont typeface="Wingdings" panose="020B0604020202020204" pitchFamily="34" charset="0"/>
              <a:buChar char="§"/>
            </a:pPr>
            <a:r>
              <a:rPr lang="en-US">
                <a:ea typeface="+mn-lt"/>
                <a:cs typeface="+mn-lt"/>
              </a:rPr>
              <a:t>Breaks large sections into subsections</a:t>
            </a:r>
            <a:endParaRPr lang="en-US"/>
          </a:p>
          <a:p>
            <a:pPr lvl="1">
              <a:spcBef>
                <a:spcPts val="1400"/>
              </a:spcBef>
              <a:buFont typeface="Courier New" panose="020B0604020202020204" pitchFamily="34" charset="0"/>
              <a:buChar char="o"/>
            </a:pPr>
            <a:r>
              <a:rPr lang="en-US" sz="2200" b="1">
                <a:ea typeface="+mn-lt"/>
                <a:cs typeface="+mn-lt"/>
              </a:rPr>
              <a:t>Labels each section &amp; subsection</a:t>
            </a:r>
          </a:p>
          <a:p>
            <a:pPr lvl="2">
              <a:spcBef>
                <a:spcPts val="1400"/>
              </a:spcBef>
              <a:buFont typeface="Wingdings" panose="020B0604020202020204" pitchFamily="34" charset="0"/>
              <a:buChar char="§"/>
            </a:pPr>
            <a:r>
              <a:rPr lang="en-US">
                <a:ea typeface="+mn-lt"/>
                <a:cs typeface="+mn-lt"/>
              </a:rPr>
              <a:t>Prominently &amp; clearly!</a:t>
            </a:r>
            <a:endParaRPr lang="en-US"/>
          </a:p>
          <a:p>
            <a:pPr lvl="1">
              <a:spcBef>
                <a:spcPts val="1400"/>
              </a:spcBef>
              <a:buFont typeface="Courier New" panose="020B0604020202020204" pitchFamily="34" charset="0"/>
              <a:buChar char="o"/>
            </a:pPr>
            <a:r>
              <a:rPr lang="en-US" sz="2200" b="1">
                <a:ea typeface="+mn-lt"/>
                <a:cs typeface="+mn-lt"/>
              </a:rPr>
              <a:t>Presents the sections/subsections as a hierarchy</a:t>
            </a:r>
          </a:p>
          <a:p>
            <a:pPr lvl="2">
              <a:spcBef>
                <a:spcPts val="1400"/>
              </a:spcBef>
              <a:buFont typeface="Wingdings" panose="020B0604020202020204" pitchFamily="34" charset="0"/>
              <a:buChar char="§"/>
            </a:pPr>
            <a:r>
              <a:rPr lang="en-US">
                <a:ea typeface="+mn-lt"/>
                <a:cs typeface="+mn-lt"/>
              </a:rPr>
              <a:t>Higher-level sections presented more strongly than lower-level ones</a:t>
            </a:r>
            <a:endParaRPr lang="en-US"/>
          </a:p>
          <a:p>
            <a:pPr>
              <a:spcBef>
                <a:spcPts val="1400"/>
              </a:spcBef>
            </a:pPr>
            <a:r>
              <a:rPr lang="en-US" sz="2200" b="1">
                <a:ea typeface="+mn-lt"/>
                <a:cs typeface="+mn-lt"/>
              </a:rPr>
              <a:t>Result:</a:t>
            </a:r>
            <a:r>
              <a:rPr lang="en-US" sz="2200">
                <a:ea typeface="+mn-lt"/>
                <a:cs typeface="+mn-lt"/>
              </a:rPr>
              <a:t> we can instantly sort the information by type &amp; importance!</a:t>
            </a:r>
          </a:p>
        </p:txBody>
      </p:sp>
    </p:spTree>
    <p:extLst>
      <p:ext uri="{BB962C8B-B14F-4D97-AF65-F5344CB8AC3E}">
        <p14:creationId xmlns:p14="http://schemas.microsoft.com/office/powerpoint/2010/main" val="395657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05BE-0B72-C70E-6FBA-0C05EB8BFE25}"/>
              </a:ext>
            </a:extLst>
          </p:cNvPr>
          <p:cNvSpPr>
            <a:spLocks noGrp="1"/>
          </p:cNvSpPr>
          <p:nvPr>
            <p:ph type="title"/>
          </p:nvPr>
        </p:nvSpPr>
        <p:spPr/>
        <p:txBody>
          <a:bodyPr/>
          <a:lstStyle/>
          <a:p>
            <a:r>
              <a:rPr lang="en-US">
                <a:ea typeface="+mj-lt"/>
                <a:cs typeface="+mj-lt"/>
              </a:rPr>
              <a:t>Example: To-Do List</a:t>
            </a:r>
            <a:endParaRPr lang="en-US"/>
          </a:p>
        </p:txBody>
      </p:sp>
      <p:pic>
        <p:nvPicPr>
          <p:cNvPr id="10" name="Content Placeholder 9" descr="A list of things on a white background&#10;&#10;AI-generated content may be incorrect.">
            <a:extLst>
              <a:ext uri="{FF2B5EF4-FFF2-40B4-BE49-F238E27FC236}">
                <a16:creationId xmlns:a16="http://schemas.microsoft.com/office/drawing/2014/main" id="{9DFAF514-EF3F-5A3D-5467-02331A6B8185}"/>
              </a:ext>
            </a:extLst>
          </p:cNvPr>
          <p:cNvPicPr>
            <a:picLocks noGrp="1" noChangeAspect="1"/>
          </p:cNvPicPr>
          <p:nvPr>
            <p:ph idx="1"/>
          </p:nvPr>
        </p:nvPicPr>
        <p:blipFill>
          <a:blip r:embed="rId2"/>
          <a:stretch>
            <a:fillRect/>
          </a:stretch>
        </p:blipFill>
        <p:spPr>
          <a:xfrm>
            <a:off x="975945" y="2176635"/>
            <a:ext cx="4498216" cy="3739896"/>
          </a:xfrm>
        </p:spPr>
      </p:pic>
      <p:sp>
        <p:nvSpPr>
          <p:cNvPr id="11" name="TextBox 10">
            <a:extLst>
              <a:ext uri="{FF2B5EF4-FFF2-40B4-BE49-F238E27FC236}">
                <a16:creationId xmlns:a16="http://schemas.microsoft.com/office/drawing/2014/main" id="{2AE9BCB6-8B58-4359-CE4E-ADDA2AA4D184}"/>
              </a:ext>
            </a:extLst>
          </p:cNvPr>
          <p:cNvSpPr txBox="1"/>
          <p:nvPr/>
        </p:nvSpPr>
        <p:spPr>
          <a:xfrm>
            <a:off x="5802389" y="3672209"/>
            <a:ext cx="88645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000" b="1"/>
              <a:t>V.S.</a:t>
            </a:r>
          </a:p>
        </p:txBody>
      </p:sp>
      <p:sp>
        <p:nvSpPr>
          <p:cNvPr id="12" name="TextBox 11">
            <a:extLst>
              <a:ext uri="{FF2B5EF4-FFF2-40B4-BE49-F238E27FC236}">
                <a16:creationId xmlns:a16="http://schemas.microsoft.com/office/drawing/2014/main" id="{777B5876-7D34-290A-D504-95D8D4656861}"/>
              </a:ext>
            </a:extLst>
          </p:cNvPr>
          <p:cNvSpPr txBox="1"/>
          <p:nvPr/>
        </p:nvSpPr>
        <p:spPr>
          <a:xfrm>
            <a:off x="789249" y="1552181"/>
            <a:ext cx="50593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Which would you rather use?</a:t>
            </a:r>
          </a:p>
        </p:txBody>
      </p:sp>
      <p:pic>
        <p:nvPicPr>
          <p:cNvPr id="6" name="Picture 5">
            <a:extLst>
              <a:ext uri="{FF2B5EF4-FFF2-40B4-BE49-F238E27FC236}">
                <a16:creationId xmlns:a16="http://schemas.microsoft.com/office/drawing/2014/main" id="{8C937EE2-FC48-EF67-F90D-28A596A7EB11}"/>
              </a:ext>
            </a:extLst>
          </p:cNvPr>
          <p:cNvPicPr>
            <a:picLocks noChangeAspect="1"/>
          </p:cNvPicPr>
          <p:nvPr/>
        </p:nvPicPr>
        <p:blipFill>
          <a:blip r:embed="rId3"/>
          <a:stretch>
            <a:fillRect/>
          </a:stretch>
        </p:blipFill>
        <p:spPr>
          <a:xfrm>
            <a:off x="7116727" y="2087142"/>
            <a:ext cx="3984094" cy="3964240"/>
          </a:xfrm>
          <a:prstGeom prst="rect">
            <a:avLst/>
          </a:prstGeom>
        </p:spPr>
      </p:pic>
    </p:spTree>
    <p:extLst>
      <p:ext uri="{BB962C8B-B14F-4D97-AF65-F5344CB8AC3E}">
        <p14:creationId xmlns:p14="http://schemas.microsoft.com/office/powerpoint/2010/main" val="395868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5A73-912A-18D9-DD31-7A72DAC36912}"/>
              </a:ext>
            </a:extLst>
          </p:cNvPr>
          <p:cNvSpPr>
            <a:spLocks noGrp="1"/>
          </p:cNvSpPr>
          <p:nvPr>
            <p:ph type="title"/>
          </p:nvPr>
        </p:nvSpPr>
        <p:spPr/>
        <p:txBody>
          <a:bodyPr/>
          <a:lstStyle/>
          <a:p>
            <a:r>
              <a:rPr lang="en-US">
                <a:ea typeface="+mj-lt"/>
                <a:cs typeface="+mj-lt"/>
              </a:rPr>
              <a:t>Activity: Matching</a:t>
            </a:r>
            <a:endParaRPr lang="en-US"/>
          </a:p>
        </p:txBody>
      </p:sp>
      <p:pic>
        <p:nvPicPr>
          <p:cNvPr id="4" name="Content Placeholder 3" descr="A white rectangular sign with black text&#10;&#10;AI-generated content may be incorrect.">
            <a:extLst>
              <a:ext uri="{FF2B5EF4-FFF2-40B4-BE49-F238E27FC236}">
                <a16:creationId xmlns:a16="http://schemas.microsoft.com/office/drawing/2014/main" id="{EEDFCAB8-0252-577C-E00C-C30786E23298}"/>
              </a:ext>
            </a:extLst>
          </p:cNvPr>
          <p:cNvPicPr>
            <a:picLocks noGrp="1" noChangeAspect="1"/>
          </p:cNvPicPr>
          <p:nvPr>
            <p:ph idx="1"/>
          </p:nvPr>
        </p:nvPicPr>
        <p:blipFill>
          <a:blip r:embed="rId2"/>
          <a:stretch>
            <a:fillRect/>
          </a:stretch>
        </p:blipFill>
        <p:spPr>
          <a:xfrm>
            <a:off x="6477726" y="707064"/>
            <a:ext cx="4289653" cy="5445323"/>
          </a:xfrm>
        </p:spPr>
      </p:pic>
      <p:sp>
        <p:nvSpPr>
          <p:cNvPr id="6" name="Content Placeholder 2">
            <a:extLst>
              <a:ext uri="{FF2B5EF4-FFF2-40B4-BE49-F238E27FC236}">
                <a16:creationId xmlns:a16="http://schemas.microsoft.com/office/drawing/2014/main" id="{A8EE15C7-0F7E-BE5C-7F53-018DF325496C}"/>
              </a:ext>
            </a:extLst>
          </p:cNvPr>
          <p:cNvSpPr txBox="1">
            <a:spLocks/>
          </p:cNvSpPr>
          <p:nvPr/>
        </p:nvSpPr>
        <p:spPr>
          <a:xfrm>
            <a:off x="836706" y="1958920"/>
            <a:ext cx="5030695" cy="398468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200">
                <a:ea typeface="+mn-lt"/>
                <a:cs typeface="+mn-lt"/>
              </a:rPr>
              <a:t>Imagine that this poster is advertising a campus event. Match the fields of information to the slots on the poster:</a:t>
            </a:r>
          </a:p>
          <a:p>
            <a:pPr lvl="1">
              <a:spcBef>
                <a:spcPts val="1500"/>
              </a:spcBef>
            </a:pPr>
            <a:r>
              <a:rPr lang="en-US" sz="2000">
                <a:ea typeface="+mn-lt"/>
                <a:cs typeface="+mn-lt"/>
              </a:rPr>
              <a:t>Title</a:t>
            </a:r>
            <a:endParaRPr lang="en-US" sz="2000"/>
          </a:p>
          <a:p>
            <a:pPr lvl="1">
              <a:spcBef>
                <a:spcPts val="1500"/>
              </a:spcBef>
            </a:pPr>
            <a:r>
              <a:rPr lang="en-US" sz="2000">
                <a:ea typeface="+mn-lt"/>
                <a:cs typeface="+mn-lt"/>
              </a:rPr>
              <a:t>Entry Price</a:t>
            </a:r>
            <a:endParaRPr lang="en-US" sz="2000"/>
          </a:p>
          <a:p>
            <a:pPr lvl="1">
              <a:spcBef>
                <a:spcPts val="1500"/>
              </a:spcBef>
            </a:pPr>
            <a:r>
              <a:rPr lang="en-US" sz="2000">
                <a:ea typeface="+mn-lt"/>
                <a:cs typeface="+mn-lt"/>
              </a:rPr>
              <a:t>Description</a:t>
            </a:r>
            <a:endParaRPr lang="en-US" sz="2000"/>
          </a:p>
          <a:p>
            <a:pPr lvl="1">
              <a:spcBef>
                <a:spcPts val="1500"/>
              </a:spcBef>
            </a:pPr>
            <a:r>
              <a:rPr lang="en-US" sz="2000">
                <a:ea typeface="+mn-lt"/>
                <a:cs typeface="+mn-lt"/>
              </a:rPr>
              <a:t>Time, Date, &amp; Place</a:t>
            </a:r>
            <a:endParaRPr lang="en-US" sz="2000"/>
          </a:p>
          <a:p>
            <a:pPr lvl="1">
              <a:spcBef>
                <a:spcPts val="1500"/>
              </a:spcBef>
            </a:pPr>
            <a:r>
              <a:rPr lang="en-US" sz="2000">
                <a:ea typeface="+mn-lt"/>
                <a:cs typeface="+mn-lt"/>
              </a:rPr>
              <a:t>Host (organization)</a:t>
            </a:r>
            <a:endParaRPr lang="en-US" sz="2000"/>
          </a:p>
          <a:p>
            <a:pPr>
              <a:buNone/>
            </a:pPr>
            <a:endParaRPr lang="en-US"/>
          </a:p>
        </p:txBody>
      </p:sp>
    </p:spTree>
    <p:extLst>
      <p:ext uri="{BB962C8B-B14F-4D97-AF65-F5344CB8AC3E}">
        <p14:creationId xmlns:p14="http://schemas.microsoft.com/office/powerpoint/2010/main" val="184394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8047-EEA0-8D72-82CA-9569EE59B641}"/>
              </a:ext>
            </a:extLst>
          </p:cNvPr>
          <p:cNvSpPr>
            <a:spLocks noGrp="1"/>
          </p:cNvSpPr>
          <p:nvPr>
            <p:ph type="title"/>
          </p:nvPr>
        </p:nvSpPr>
        <p:spPr>
          <a:xfrm>
            <a:off x="700635" y="914400"/>
            <a:ext cx="5974485" cy="1307592"/>
          </a:xfrm>
        </p:spPr>
        <p:txBody>
          <a:bodyPr>
            <a:normAutofit fontScale="90000"/>
          </a:bodyPr>
          <a:lstStyle/>
          <a:p>
            <a:r>
              <a:rPr lang="en-US">
                <a:ea typeface="+mj-lt"/>
                <a:cs typeface="+mj-lt"/>
              </a:rPr>
              <a:t>Techniques for</a:t>
            </a:r>
            <a:br>
              <a:rPr lang="en-US">
                <a:ea typeface="+mj-lt"/>
                <a:cs typeface="+mj-lt"/>
              </a:rPr>
            </a:br>
            <a:r>
              <a:rPr lang="en-US">
                <a:ea typeface="+mj-lt"/>
                <a:cs typeface="+mj-lt"/>
              </a:rPr>
              <a:t>Creating Visual Structure</a:t>
            </a:r>
            <a:endParaRPr lang="en-US"/>
          </a:p>
        </p:txBody>
      </p:sp>
      <p:sp>
        <p:nvSpPr>
          <p:cNvPr id="3" name="Content Placeholder 2">
            <a:extLst>
              <a:ext uri="{FF2B5EF4-FFF2-40B4-BE49-F238E27FC236}">
                <a16:creationId xmlns:a16="http://schemas.microsoft.com/office/drawing/2014/main" id="{D58909DE-E0C2-B8D4-C24C-E1413F9D7981}"/>
              </a:ext>
            </a:extLst>
          </p:cNvPr>
          <p:cNvSpPr>
            <a:spLocks noGrp="1"/>
          </p:cNvSpPr>
          <p:nvPr>
            <p:ph idx="1"/>
          </p:nvPr>
        </p:nvSpPr>
        <p:spPr>
          <a:xfrm>
            <a:off x="700635" y="2870127"/>
            <a:ext cx="4513624" cy="3739896"/>
          </a:xfrm>
        </p:spPr>
        <p:txBody>
          <a:bodyPr vert="horz" lIns="91440" tIns="45720" rIns="91440" bIns="45720" rtlCol="0" anchor="t">
            <a:normAutofit/>
          </a:bodyPr>
          <a:lstStyle/>
          <a:p>
            <a:r>
              <a:rPr lang="en-US" sz="2200">
                <a:ea typeface="+mn-lt"/>
                <a:cs typeface="+mn-lt"/>
              </a:rPr>
              <a:t>Break long numbers into smaller groups parts to ease scanning</a:t>
            </a:r>
            <a:endParaRPr lang="en-US" sz="2200"/>
          </a:p>
          <a:p>
            <a:pPr marL="0" indent="0">
              <a:buNone/>
            </a:pPr>
            <a:endParaRPr lang="en-US" sz="2200"/>
          </a:p>
          <a:p>
            <a:r>
              <a:rPr lang="en-US" sz="2200">
                <a:ea typeface="+mn-lt"/>
                <a:cs typeface="+mn-lt"/>
              </a:rPr>
              <a:t>Controls designed specifically for entering specific types of data, rather than plain text fields</a:t>
            </a:r>
            <a:endParaRPr lang="en-US" sz="2200"/>
          </a:p>
        </p:txBody>
      </p:sp>
      <p:pic>
        <p:nvPicPr>
          <p:cNvPr id="6" name="Picture 5" descr="A green and white table with numbers&#10;&#10;AI-generated content may be incorrect.">
            <a:extLst>
              <a:ext uri="{FF2B5EF4-FFF2-40B4-BE49-F238E27FC236}">
                <a16:creationId xmlns:a16="http://schemas.microsoft.com/office/drawing/2014/main" id="{5263CF41-5175-13F1-BA4B-C2AB45DA54FC}"/>
              </a:ext>
            </a:extLst>
          </p:cNvPr>
          <p:cNvPicPr>
            <a:picLocks noChangeAspect="1"/>
          </p:cNvPicPr>
          <p:nvPr/>
        </p:nvPicPr>
        <p:blipFill>
          <a:blip r:embed="rId2"/>
          <a:stretch>
            <a:fillRect/>
          </a:stretch>
        </p:blipFill>
        <p:spPr>
          <a:xfrm>
            <a:off x="7033531" y="1196974"/>
            <a:ext cx="3767365" cy="2041980"/>
          </a:xfrm>
          <a:prstGeom prst="rect">
            <a:avLst/>
          </a:prstGeom>
        </p:spPr>
      </p:pic>
      <p:pic>
        <p:nvPicPr>
          <p:cNvPr id="7" name="Picture 6" descr="A person and child pointing at a tent&#10;&#10;AI-generated content may be incorrect.">
            <a:extLst>
              <a:ext uri="{FF2B5EF4-FFF2-40B4-BE49-F238E27FC236}">
                <a16:creationId xmlns:a16="http://schemas.microsoft.com/office/drawing/2014/main" id="{83237760-040A-7E02-EBFF-D0FD94C7D121}"/>
              </a:ext>
            </a:extLst>
          </p:cNvPr>
          <p:cNvPicPr>
            <a:picLocks noChangeAspect="1"/>
          </p:cNvPicPr>
          <p:nvPr/>
        </p:nvPicPr>
        <p:blipFill>
          <a:blip r:embed="rId3"/>
          <a:srcRect l="1739" t="-666" r="-348" b="18333"/>
          <a:stretch/>
        </p:blipFill>
        <p:spPr>
          <a:xfrm>
            <a:off x="5555342" y="3517660"/>
            <a:ext cx="5753074" cy="2439071"/>
          </a:xfrm>
          <a:prstGeom prst="rect">
            <a:avLst/>
          </a:prstGeom>
        </p:spPr>
      </p:pic>
    </p:spTree>
    <p:extLst>
      <p:ext uri="{BB962C8B-B14F-4D97-AF65-F5344CB8AC3E}">
        <p14:creationId xmlns:p14="http://schemas.microsoft.com/office/powerpoint/2010/main" val="304270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A1BB6-BD08-309A-8EA4-BF926956E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48029-4B91-5DF2-C0B8-9C91D200419F}"/>
              </a:ext>
            </a:extLst>
          </p:cNvPr>
          <p:cNvSpPr>
            <a:spLocks noGrp="1"/>
          </p:cNvSpPr>
          <p:nvPr>
            <p:ph type="title"/>
          </p:nvPr>
        </p:nvSpPr>
        <p:spPr>
          <a:xfrm>
            <a:off x="700635" y="914400"/>
            <a:ext cx="5602195" cy="1307592"/>
          </a:xfrm>
        </p:spPr>
        <p:txBody>
          <a:bodyPr>
            <a:normAutofit fontScale="90000"/>
          </a:bodyPr>
          <a:lstStyle/>
          <a:p>
            <a:r>
              <a:rPr lang="en-US">
                <a:ea typeface="+mj-lt"/>
                <a:cs typeface="+mj-lt"/>
              </a:rPr>
              <a:t>Techniques for Creating Visual Structure</a:t>
            </a:r>
            <a:endParaRPr lang="en-US"/>
          </a:p>
        </p:txBody>
      </p:sp>
      <p:sp>
        <p:nvSpPr>
          <p:cNvPr id="3" name="Content Placeholder 2">
            <a:extLst>
              <a:ext uri="{FF2B5EF4-FFF2-40B4-BE49-F238E27FC236}">
                <a16:creationId xmlns:a16="http://schemas.microsoft.com/office/drawing/2014/main" id="{649DC685-0EEA-1326-E0AA-616D065D8E32}"/>
              </a:ext>
            </a:extLst>
          </p:cNvPr>
          <p:cNvSpPr>
            <a:spLocks noGrp="1"/>
          </p:cNvSpPr>
          <p:nvPr>
            <p:ph idx="1"/>
          </p:nvPr>
        </p:nvSpPr>
        <p:spPr>
          <a:xfrm>
            <a:off x="700635" y="2889504"/>
            <a:ext cx="4929867" cy="2286000"/>
          </a:xfrm>
        </p:spPr>
        <p:txBody>
          <a:bodyPr vert="horz" lIns="91440" tIns="45720" rIns="91440" bIns="45720" rtlCol="0" anchor="t">
            <a:normAutofit/>
          </a:bodyPr>
          <a:lstStyle/>
          <a:p>
            <a:r>
              <a:rPr lang="en-US" sz="2200">
                <a:ea typeface="+mn-lt"/>
                <a:cs typeface="+mn-lt"/>
              </a:rPr>
              <a:t>Group together repetitive information</a:t>
            </a:r>
          </a:p>
          <a:p>
            <a:pPr marL="0" indent="0">
              <a:buNone/>
            </a:pPr>
            <a:endParaRPr lang="en-US" sz="2200"/>
          </a:p>
          <a:p>
            <a:r>
              <a:rPr lang="en-US" sz="2200">
                <a:ea typeface="+mn-lt"/>
                <a:cs typeface="+mn-lt"/>
              </a:rPr>
              <a:t>Use common visual structures like tables, boxes, or bullet lists</a:t>
            </a:r>
            <a:endParaRPr lang="en-US" sz="2200"/>
          </a:p>
        </p:txBody>
      </p:sp>
      <p:pic>
        <p:nvPicPr>
          <p:cNvPr id="5" name="Picture 4">
            <a:extLst>
              <a:ext uri="{FF2B5EF4-FFF2-40B4-BE49-F238E27FC236}">
                <a16:creationId xmlns:a16="http://schemas.microsoft.com/office/drawing/2014/main" id="{8D09F6F2-3A20-FB97-4956-74993D471BD4}"/>
              </a:ext>
            </a:extLst>
          </p:cNvPr>
          <p:cNvPicPr>
            <a:picLocks noChangeAspect="1"/>
          </p:cNvPicPr>
          <p:nvPr/>
        </p:nvPicPr>
        <p:blipFill>
          <a:blip r:embed="rId2"/>
          <a:stretch>
            <a:fillRect/>
          </a:stretch>
        </p:blipFill>
        <p:spPr>
          <a:xfrm>
            <a:off x="6687551" y="1365583"/>
            <a:ext cx="4450842" cy="4374983"/>
          </a:xfrm>
          <a:prstGeom prst="rect">
            <a:avLst/>
          </a:prstGeom>
        </p:spPr>
      </p:pic>
    </p:spTree>
    <p:extLst>
      <p:ext uri="{BB962C8B-B14F-4D97-AF65-F5344CB8AC3E}">
        <p14:creationId xmlns:p14="http://schemas.microsoft.com/office/powerpoint/2010/main" val="402310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recipe&#10;&#10;AI-generated content may be incorrect.">
            <a:extLst>
              <a:ext uri="{FF2B5EF4-FFF2-40B4-BE49-F238E27FC236}">
                <a16:creationId xmlns:a16="http://schemas.microsoft.com/office/drawing/2014/main" id="{94A0CDBA-397B-F065-D896-B8899ED17A5B}"/>
              </a:ext>
            </a:extLst>
          </p:cNvPr>
          <p:cNvPicPr>
            <a:picLocks noChangeAspect="1"/>
          </p:cNvPicPr>
          <p:nvPr/>
        </p:nvPicPr>
        <p:blipFill>
          <a:blip r:embed="rId2"/>
          <a:stretch>
            <a:fillRect/>
          </a:stretch>
        </p:blipFill>
        <p:spPr>
          <a:xfrm>
            <a:off x="0" y="704849"/>
            <a:ext cx="12192000" cy="5448301"/>
          </a:xfrm>
          <a:prstGeom prst="rect">
            <a:avLst/>
          </a:prstGeom>
        </p:spPr>
      </p:pic>
    </p:spTree>
    <p:extLst>
      <p:ext uri="{BB962C8B-B14F-4D97-AF65-F5344CB8AC3E}">
        <p14:creationId xmlns:p14="http://schemas.microsoft.com/office/powerpoint/2010/main" val="283980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food&#10;&#10;AI-generated content may be incorrect.">
            <a:extLst>
              <a:ext uri="{FF2B5EF4-FFF2-40B4-BE49-F238E27FC236}">
                <a16:creationId xmlns:a16="http://schemas.microsoft.com/office/drawing/2014/main" id="{7CBD219B-780B-A205-7522-B1DE365E1CB9}"/>
              </a:ext>
            </a:extLst>
          </p:cNvPr>
          <p:cNvPicPr>
            <a:picLocks noGrp="1" noChangeAspect="1"/>
          </p:cNvPicPr>
          <p:nvPr>
            <p:ph idx="1"/>
          </p:nvPr>
        </p:nvPicPr>
        <p:blipFill>
          <a:blip r:embed="rId2"/>
          <a:srcRect t="204" r="49229"/>
          <a:stretch/>
        </p:blipFill>
        <p:spPr>
          <a:xfrm>
            <a:off x="3096632" y="848158"/>
            <a:ext cx="5998735" cy="5154798"/>
          </a:xfrm>
        </p:spPr>
      </p:pic>
    </p:spTree>
    <p:extLst>
      <p:ext uri="{BB962C8B-B14F-4D97-AF65-F5344CB8AC3E}">
        <p14:creationId xmlns:p14="http://schemas.microsoft.com/office/powerpoint/2010/main" val="2939929243"/>
      </p:ext>
    </p:extLst>
  </p:cSld>
  <p:clrMapOvr>
    <a:masterClrMapping/>
  </p:clrMapOvr>
</p:sld>
</file>

<file path=ppt/theme/theme1.xml><?xml version="1.0" encoding="utf-8"?>
<a:theme xmlns:a="http://schemas.openxmlformats.org/drawingml/2006/main" name="ChronicleVTI">
  <a:themeElements>
    <a:clrScheme name="AnalogousFromRegularSeedLeftStep">
      <a:dk1>
        <a:srgbClr val="000000"/>
      </a:dk1>
      <a:lt1>
        <a:srgbClr val="FFFFFF"/>
      </a:lt1>
      <a:dk2>
        <a:srgbClr val="301B27"/>
      </a:dk2>
      <a:lt2>
        <a:srgbClr val="F0F1F3"/>
      </a:lt2>
      <a:accent1>
        <a:srgbClr val="C09E33"/>
      </a:accent1>
      <a:accent2>
        <a:srgbClr val="C55D27"/>
      </a:accent2>
      <a:accent3>
        <a:srgbClr val="D73944"/>
      </a:accent3>
      <a:accent4>
        <a:srgbClr val="C52774"/>
      </a:accent4>
      <a:accent5>
        <a:srgbClr val="D739C8"/>
      </a:accent5>
      <a:accent6>
        <a:srgbClr val="9227C5"/>
      </a:accent6>
      <a:hlink>
        <a:srgbClr val="4B68C3"/>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7</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ChronicleVTI</vt:lpstr>
      <vt:lpstr>📖 DESIGN with the mind in mind – jeff johnson  chapter 3 - 4 </vt:lpstr>
      <vt:lpstr>Visual Structure</vt:lpstr>
      <vt:lpstr>Visual Hierarchy</vt:lpstr>
      <vt:lpstr>Example: To-Do List</vt:lpstr>
      <vt:lpstr>Activity: Matching</vt:lpstr>
      <vt:lpstr>Techniques for Creating Visual Structure</vt:lpstr>
      <vt:lpstr>Techniques for Creating Visual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439</cp:revision>
  <dcterms:created xsi:type="dcterms:W3CDTF">2025-02-07T20:28:19Z</dcterms:created>
  <dcterms:modified xsi:type="dcterms:W3CDTF">2025-02-25T13:50:27Z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6e8d42-b9a6-4554-b0cc-98af32c6b0e9_Enabled">
    <vt:lpwstr>true</vt:lpwstr>
  </property>
  <property fmtid="{D5CDD505-2E9C-101B-9397-08002B2CF9AE}" pid="3" name="MSIP_Label_b86e8d42-b9a6-4554-b0cc-98af32c6b0e9_SetDate">
    <vt:lpwstr>2025-02-07T20:28:24Z</vt:lpwstr>
  </property>
  <property fmtid="{D5CDD505-2E9C-101B-9397-08002B2CF9AE}" pid="4" name="MSIP_Label_b86e8d42-b9a6-4554-b0cc-98af32c6b0e9_Method">
    <vt:lpwstr>Standard</vt:lpwstr>
  </property>
  <property fmtid="{D5CDD505-2E9C-101B-9397-08002B2CF9AE}" pid="5" name="MSIP_Label_b86e8d42-b9a6-4554-b0cc-98af32c6b0e9_Name">
    <vt:lpwstr>defa4170-0d19-0005-0004-bc88714345d2</vt:lpwstr>
  </property>
  <property fmtid="{D5CDD505-2E9C-101B-9397-08002B2CF9AE}" pid="6" name="MSIP_Label_b86e8d42-b9a6-4554-b0cc-98af32c6b0e9_SiteId">
    <vt:lpwstr>9ef017d9-7f05-4225-9838-f92cff57b7ab</vt:lpwstr>
  </property>
  <property fmtid="{D5CDD505-2E9C-101B-9397-08002B2CF9AE}" pid="7" name="MSIP_Label_b86e8d42-b9a6-4554-b0cc-98af32c6b0e9_ActionId">
    <vt:lpwstr>1e063cbd-09a4-4bba-9ad8-dd9b4af7e93d</vt:lpwstr>
  </property>
  <property fmtid="{D5CDD505-2E9C-101B-9397-08002B2CF9AE}" pid="8" name="MSIP_Label_b86e8d42-b9a6-4554-b0cc-98af32c6b0e9_ContentBits">
    <vt:lpwstr>0</vt:lpwstr>
  </property>
  <property fmtid="{D5CDD505-2E9C-101B-9397-08002B2CF9AE}" pid="9" name="MSIP_Label_b86e8d42-b9a6-4554-b0cc-98af32c6b0e9_Tag">
    <vt:lpwstr>10, 3, 0, 2</vt:lpwstr>
  </property>
</Properties>
</file>