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Helvetica Neue"/>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 Target="slides/slide6.xml"/><Relationship Id="rId55" Type="http://schemas.openxmlformats.org/officeDocument/2006/relationships/font" Target="fonts/HelveticaNeue-boldItalic.fntdata"/><Relationship Id="rId10" Type="http://schemas.openxmlformats.org/officeDocument/2006/relationships/slide" Target="slides/slide5.xml"/><Relationship Id="rId54" Type="http://schemas.openxmlformats.org/officeDocument/2006/relationships/font" Target="fonts/HelveticaNeue-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859126777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859126777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brains are pattern-matching machines, constantly looking for familiar structures and experiences. In web design, users expect certain elements to be in conventional locations - navigation at the top, footer at the bottom, logo in the upper left. These patterns become so ingrained that users might "remember" seeing standard elements even when they weren't present, highlighting the importance of following established design conventions.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3859126777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3859126777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
                <a:solidFill>
                  <a:schemeClr val="dk1"/>
                </a:solidFill>
              </a:rPr>
              <a:t>Habituation Effects</a:t>
            </a:r>
            <a:r>
              <a:rPr lang="en">
                <a:solidFill>
                  <a:schemeClr val="dk1"/>
                </a:solidFill>
              </a:rPr>
              <a:t> Repeated exposure to similar stimuli gradually reduces our sensitivity to them. This principle explains why users might start ignoring frequently appearing elements like pop-ups or notification sounds. Designers must carefully balance the need for important information with the risk of habituation, ensuring critical messages remain noticeable while avoiding overwhelming users with constant stimuli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3859126777_1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3859126777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brains are pattern-matching machines, constantly looking for familiar structures and experiences. In web design, users expect certain elements to be in conventional locations - navigation at the top, footer at the bottom, logo in the upper left. These patterns become so ingrained that users might "remember" seeing standard elements even when they weren't present, highlighting the importance of following established design conventions.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3859126777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3859126777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Contextual Interpretation</a:t>
            </a:r>
            <a:r>
              <a:rPr lang="en">
                <a:solidFill>
                  <a:schemeClr val="dk1"/>
                </a:solidFill>
              </a:rPr>
              <a:t> The surrounding context heavily influences how we perceive individual elements. Just as the same letter can be interpreted differently based on its surrounding letters (as in the "cat" example), design elements are interpreted based on their surrounding context. This understanding is crucial for creating cohesive designs where all elements work together to convey the intended meaning and functionality.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859126777_1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3859126777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3859126777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3859126777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Multi-Sensory Integration</a:t>
            </a:r>
            <a:r>
              <a:rPr lang="en">
                <a:solidFill>
                  <a:schemeClr val="dk1"/>
                </a:solidFill>
              </a:rPr>
              <a:t> Our brain integrates information from multiple senses to create a unified perceptual experience. This integration explains phenomena like the McGurk effect and ventriloquism, where visual information influences auditory perception. In digital design, this means considering how different sensory elements (visual, auditory, sometimes tactile) work together to create a coherent user experience.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3859126777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3859126777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Multi-Sensory Integration</a:t>
            </a:r>
            <a:r>
              <a:rPr lang="en">
                <a:solidFill>
                  <a:schemeClr val="dk1"/>
                </a:solidFill>
              </a:rPr>
              <a:t> Our brain integrates information from multiple senses to create a unified perceptual experience. This integration explains phenomena like the McGurk effect and ventriloquism, where visual information influences auditory perception. In digital design, this means considering how different sensory elements (visual, auditory, sometimes tactile) work together to create a coherent user experience.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3859126777_1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3859126777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3859126777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3859126777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3859126777_1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3859126777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Multi-Sensory Integration</a:t>
            </a:r>
            <a:r>
              <a:rPr lang="en">
                <a:solidFill>
                  <a:schemeClr val="dk1"/>
                </a:solidFill>
              </a:rPr>
              <a:t> Our brain integrates information from multiple senses to create a unified perceptual experience. This integration explains phenomena like the McGurk effect and ventriloquism, where visual information influences auditory perception. In digital design, this means considering how different sensory elements (visual, auditory, sometimes tactile) work together to create a coherent user experience.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38591267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38591267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Our perception is not a mirror of reality</a:t>
            </a:r>
            <a:endParaRPr/>
          </a:p>
          <a:p>
            <a:pPr indent="-298450" lvl="0" marL="457200" rtl="0" algn="l">
              <a:lnSpc>
                <a:spcPct val="115000"/>
              </a:lnSpc>
              <a:spcBef>
                <a:spcPts val="0"/>
              </a:spcBef>
              <a:spcAft>
                <a:spcPts val="0"/>
              </a:spcAft>
              <a:buClr>
                <a:schemeClr val="dk1"/>
              </a:buClr>
              <a:buSzPts val="1100"/>
              <a:buChar char="●"/>
            </a:pPr>
            <a:r>
              <a:rPr lang="en"/>
              <a:t>Three key biasing factors shape our perception</a:t>
            </a:r>
            <a:endParaRPr/>
          </a:p>
          <a:p>
            <a:pPr indent="-298450" lvl="0" marL="457200" rtl="0" algn="l">
              <a:lnSpc>
                <a:spcPct val="115000"/>
              </a:lnSpc>
              <a:spcBef>
                <a:spcPts val="0"/>
              </a:spcBef>
              <a:spcAft>
                <a:spcPts val="0"/>
              </a:spcAft>
              <a:buClr>
                <a:schemeClr val="dk1"/>
              </a:buClr>
              <a:buSzPts val="1100"/>
              <a:buChar char="●"/>
            </a:pPr>
            <a:r>
              <a:rPr lang="en"/>
              <a:t>Understanding these biases is crucial for design</a:t>
            </a:r>
            <a:endParaRPr/>
          </a:p>
          <a:p>
            <a:pPr indent="-298450" lvl="0" marL="457200" rtl="0" algn="l">
              <a:lnSpc>
                <a:spcPct val="115000"/>
              </a:lnSpc>
              <a:spcBef>
                <a:spcPts val="0"/>
              </a:spcBef>
              <a:spcAft>
                <a:spcPts val="0"/>
              </a:spcAft>
              <a:buClr>
                <a:schemeClr val="dk1"/>
              </a:buClr>
              <a:buSzPts val="1100"/>
              <a:buAutoNum type="arabicPeriod"/>
            </a:pPr>
            <a:r>
              <a:t/>
            </a:r>
            <a:endParaRPr/>
          </a:p>
          <a:p>
            <a:pPr indent="0" lvl="0" marL="0" rtl="0" algn="l">
              <a:spcBef>
                <a:spcPts val="12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3859126777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3859126777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Goal-Driven Navigation</a:t>
            </a:r>
            <a:r>
              <a:rPr lang="en">
                <a:solidFill>
                  <a:schemeClr val="dk1"/>
                </a:solidFill>
              </a:rPr>
              <a:t> Our goals actively shape what we notice and ignore in our environment. When users visit a website with specific objectives, they often unconsciously filter out information unrelated to their goals. This selective perception means that important information must be clearly presented and aligned with common user goals to ensure it doesn't get overlooked in the user's goal-directed scanning.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3859126777_1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3859126777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3859126777_1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3859126777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3859126777_1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3859126777_1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859126777_1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3859126777_1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3859126777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3859126777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3859126777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3859126777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3859126777_1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3859126777_1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3859126777_1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3859126777_1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Goal-Driven Navigation</a:t>
            </a:r>
            <a:r>
              <a:rPr lang="en">
                <a:solidFill>
                  <a:schemeClr val="dk1"/>
                </a:solidFill>
              </a:rPr>
              <a:t> Our goals actively shape what we notice and ignore in our environment. When users visit a website with specific objectives, they often unconsciously filter out information unrelated to their goals. This selective perception means that important information must be clearly presented and aligned with common user goals to ensure it doesn't get overlooked in the user's goal-directed scanning.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3859126777_1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3859126777_1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Attention Filtering</a:t>
            </a:r>
            <a:r>
              <a:rPr lang="en">
                <a:solidFill>
                  <a:schemeClr val="dk1"/>
                </a:solidFill>
              </a:rPr>
              <a:t> The human brain has sophisticated mechanisms for filtering information based on relevance to current goals. This filtering happens preconsciously, meaning users might never even register elements that don't align with their objectives. Designers must ensure that critical information is presented in ways that align with typical user goals and stands out even during focused task completion.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3859126777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3859126777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human mind doesn't simply record reality like a camera - it actively constructs our experience through various filters and mechanisms. This understanding is fundamental to creating effective designs that work with, rather than against, our natural perceptual tendencies. Our perception is continuously shaped by our past experiences, present context, and future goals, making it a dynamic and highly personalized process.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859126777_1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3859126777_1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Age-Related Differences</a:t>
            </a:r>
            <a:r>
              <a:rPr lang="en">
                <a:solidFill>
                  <a:schemeClr val="dk1"/>
                </a:solidFill>
              </a:rPr>
              <a:t> Children and adults process information differently, with children being more stimulus-driven and adults more goal-driven. This difference affects how different age groups interact with interfaces - children might be more easily distracted by engaging elements, while adults might be more focused on completing specific tasks. Understanding these differences is crucial for designing age-appropriate interfaces.</a:t>
            </a:r>
            <a:endParaRPr>
              <a:solidFill>
                <a:schemeClr val="dk1"/>
              </a:solidFill>
            </a:endParaRPr>
          </a:p>
          <a:p>
            <a:pPr indent="0" lvl="0" marL="0" rtl="0" algn="l">
              <a:spcBef>
                <a:spcPts val="1200"/>
              </a:spcBef>
              <a:spcAft>
                <a:spcPts val="0"/>
              </a:spcAft>
              <a:buNone/>
            </a:pPr>
            <a:r>
              <a:t/>
            </a:r>
            <a:endParaRPr b="1">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3859126777_1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3859126777_1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3859126777_1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3859126777_1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3859126777_1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3859126777_1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Attention Filtering</a:t>
            </a:r>
            <a:r>
              <a:rPr lang="en">
                <a:solidFill>
                  <a:schemeClr val="dk1"/>
                </a:solidFill>
              </a:rPr>
              <a:t> The human brain has sophisticated mechanisms for filtering information based on relevance to current goals. This filtering happens preconsciously, meaning users might never even register elements that don't align with their objectives. Designers must ensure that critical information is presented in ways that align with typical user goals and stands out even during focused task completion.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3859126777_1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3859126777_1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Attention Filtering</a:t>
            </a:r>
            <a:r>
              <a:rPr lang="en">
                <a:solidFill>
                  <a:schemeClr val="dk1"/>
                </a:solidFill>
              </a:rPr>
              <a:t> The human brain has sophisticated mechanisms for filtering information based on relevance to current goals. This filtering happens preconsciously, meaning users might never even register elements that don't align with their objectives. Designers must ensure that critical information is presented in ways that align with typical user goals and stands out even during focused task completion.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3859126777_1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3859126777_1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Gestalt Foundation</a:t>
            </a:r>
            <a:r>
              <a:rPr lang="en">
                <a:solidFill>
                  <a:schemeClr val="dk1"/>
                </a:solidFill>
              </a:rPr>
              <a:t> Gestalt principles, derived from the German word for "shape" or "figure," form the cornerstone of how humans perceive and organize visual information. These principles explain how our minds naturally group elements, recognize patterns, and create meaning from visual arrangements. Understanding these principles is crucial for designers as they provide a framework for creating intuitive and effective visual hierarchies.</a:t>
            </a:r>
            <a:endParaRPr b="1">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385912677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385912677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3859126777_1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3859126777_1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Gestalt Foundation</a:t>
            </a:r>
            <a:r>
              <a:rPr lang="en">
                <a:solidFill>
                  <a:schemeClr val="dk1"/>
                </a:solidFill>
              </a:rPr>
              <a:t> Gestalt principles, derived from the German word for "shape" or "figure," form the cornerstone of how humans perceive and organize visual information. These principles explain how our minds naturally group elements, recognize patterns, and create meaning from visual arrangements. Understanding these principles is crucial for designers as they provide a framework for creating intuitive and effective visual hierarchies.</a:t>
            </a:r>
            <a:endParaRPr b="1">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3859126777_1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3859126777_1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Gestalt Foundation</a:t>
            </a:r>
            <a:r>
              <a:rPr lang="en">
                <a:solidFill>
                  <a:schemeClr val="dk1"/>
                </a:solidFill>
              </a:rPr>
              <a:t> Gestalt principles, derived from the German word for "shape" or "figure," form the cornerstone of how humans perceive and organize visual information. These principles explain how our minds naturally group elements, recognize patterns, and create meaning from visual arrangements. Understanding these principles is crucial for designers as they provide a framework for creating intuitive and effective visual hierarchies.</a:t>
            </a:r>
            <a:endParaRPr b="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859126777_1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3859126777_1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Gestalt principle of Symmetry explains our tendency to simplify complex visual scenes by organizing them into symmetrical, less complex shapes. When presented with multiple possible interpretations, our vision favors the simplest, most symmetrical one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3859126777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3859126777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human mind doesn't simply record reality like a camera - it actively constructs our experience through various filters and mechanisms. This understanding is fundamental to creating effective designs that work with, rather than against, our natural perceptual tendencies. Our perception is continuously shaped by our past experiences, present context, and future goals, making it a dynamic and highly personalized process.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3859126777_1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3859126777_1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Slider controls are a user-interface example of the Continuity principle. We see a slider as depicting a single range controlled by a handle that appears somewhere on the slider, not as two separate ranges separated by the handle (see Fig. 2.10A). Even displaying different colors on each side of a slider’s handle doesn’t completely “break” our perception of a slider as one continuous object, although ComponentOne’s choice of strongly contrasting colors (gray vs. red) certainly strains that perception a bit (see Fig. 2.10B).</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3859126777_1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3859126777_1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Closure: Human vision is biased to see whole objects, even when they are incomplete</a:t>
            </a:r>
            <a:endParaRPr b="1">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3859126777_1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3859126777_1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Gestalt principle of Symmetry explains our tendency to simplify complex visual scenes by organizing them into symmetrical, less complex shapes. When presented with multiple possible interpretations, our vision favors the simplest, most symmetrical one</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3859126777_1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3859126777_1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Gestalt principle of Symmetry explains our tendency to simplify complex visual scenes by organizing them into symmetrical, less complex shapes. When presented with multiple possible interpretations, our vision favors the simplest, most symmetrical one</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859126777_1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3859126777_1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previous six Gestalt principles concerned perception of static (unmoving) figures and objects. One final Gestalt principle—Common Fate—concerns moving objects. The cCommon Fate principle is related to the Proximity and Similarity principles—like them, it affects whether we perceive objects as grouped. The Common Fate principle states that objects that move together are perceived as grouped or related.</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3859126777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3859126777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previous six Gestalt principles concerned perception of static (unmoving) figures and objects. One final Gestalt principle—Common Fate—concerns moving objects. The cCommon Fate principle is related to the Proximity and Similarity principles—like them, it affects whether we perceive objects as grouped. The Common Fate principle states that objects that move together are perceived as grouped or related.</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385912677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385912677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3859126777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3859126777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human mind doesn't simply record reality like a camera - it actively constructs our experience through various filters and mechanisms. This understanding is fundamental to creating effective designs that work with, rather than against, our natural perceptual tendencies. Our perception is continuously shaped by our past experiences, present context, and future goals, making it a dynamic and highly personalized process.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3859126777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3859126777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3859126777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3859126777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Perceptual priming significantly influences how we interpret ambiguous information. When users are given specific expectations, they're more likely to see what they're looking for, even in unclear situations. This effect is particularly relevant in interface design, where users often come with predetermined expectations about how elements should look and function. Understanding priming helps designers create more predictable and user-friendly interfaces.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859126777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859126777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Our brains are pattern-matching machines, constantly looking for familiar structures and experiences. In web design, users expect certain elements to be in conventional locations - navigation at the top, footer at the bottom, logo in the upper left. These patterns become so ingrained that users might "remember" seeing standard elements even when they weren't present, highlighting the importance of following established design conventions.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3859126777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3859126777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brains are pattern-matching machines, constantly looking for familiar structures and experiences. In web design, users expect certain elements to be in conventional locations - navigation at the top, footer at the bottom, logo in the upper left. These patterns become so ingrained that users might "remember" seeing standard elements even when they weren't present, highlighting the importance of following established design conventions.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Helvetica Neue"/>
              <a:buNone/>
              <a:defRPr>
                <a:latin typeface="Helvetica Neue"/>
                <a:ea typeface="Helvetica Neue"/>
                <a:cs typeface="Helvetica Neue"/>
                <a:sym typeface="Helvetica Neue"/>
              </a:defRPr>
            </a:lvl1pPr>
            <a:lvl2pPr lvl="1">
              <a:spcBef>
                <a:spcPts val="0"/>
              </a:spcBef>
              <a:spcAft>
                <a:spcPts val="0"/>
              </a:spcAft>
              <a:buSzPts val="2800"/>
              <a:buFont typeface="Helvetica Neue"/>
              <a:buNone/>
              <a:defRPr>
                <a:latin typeface="Helvetica Neue"/>
                <a:ea typeface="Helvetica Neue"/>
                <a:cs typeface="Helvetica Neue"/>
                <a:sym typeface="Helvetica Neue"/>
              </a:defRPr>
            </a:lvl2pPr>
            <a:lvl3pPr lvl="2">
              <a:spcBef>
                <a:spcPts val="0"/>
              </a:spcBef>
              <a:spcAft>
                <a:spcPts val="0"/>
              </a:spcAft>
              <a:buSzPts val="2800"/>
              <a:buFont typeface="Helvetica Neue"/>
              <a:buNone/>
              <a:defRPr>
                <a:latin typeface="Helvetica Neue"/>
                <a:ea typeface="Helvetica Neue"/>
                <a:cs typeface="Helvetica Neue"/>
                <a:sym typeface="Helvetica Neue"/>
              </a:defRPr>
            </a:lvl3pPr>
            <a:lvl4pPr lvl="3">
              <a:spcBef>
                <a:spcPts val="0"/>
              </a:spcBef>
              <a:spcAft>
                <a:spcPts val="0"/>
              </a:spcAft>
              <a:buSzPts val="2800"/>
              <a:buFont typeface="Helvetica Neue"/>
              <a:buNone/>
              <a:defRPr>
                <a:latin typeface="Helvetica Neue"/>
                <a:ea typeface="Helvetica Neue"/>
                <a:cs typeface="Helvetica Neue"/>
                <a:sym typeface="Helvetica Neue"/>
              </a:defRPr>
            </a:lvl4pPr>
            <a:lvl5pPr lvl="4">
              <a:spcBef>
                <a:spcPts val="0"/>
              </a:spcBef>
              <a:spcAft>
                <a:spcPts val="0"/>
              </a:spcAft>
              <a:buSzPts val="2800"/>
              <a:buFont typeface="Helvetica Neue"/>
              <a:buNone/>
              <a:defRPr>
                <a:latin typeface="Helvetica Neue"/>
                <a:ea typeface="Helvetica Neue"/>
                <a:cs typeface="Helvetica Neue"/>
                <a:sym typeface="Helvetica Neue"/>
              </a:defRPr>
            </a:lvl5pPr>
            <a:lvl6pPr lvl="5">
              <a:spcBef>
                <a:spcPts val="0"/>
              </a:spcBef>
              <a:spcAft>
                <a:spcPts val="0"/>
              </a:spcAft>
              <a:buSzPts val="2800"/>
              <a:buFont typeface="Helvetica Neue"/>
              <a:buNone/>
              <a:defRPr>
                <a:latin typeface="Helvetica Neue"/>
                <a:ea typeface="Helvetica Neue"/>
                <a:cs typeface="Helvetica Neue"/>
                <a:sym typeface="Helvetica Neue"/>
              </a:defRPr>
            </a:lvl6pPr>
            <a:lvl7pPr lvl="6">
              <a:spcBef>
                <a:spcPts val="0"/>
              </a:spcBef>
              <a:spcAft>
                <a:spcPts val="0"/>
              </a:spcAft>
              <a:buSzPts val="2800"/>
              <a:buFont typeface="Helvetica Neue"/>
              <a:buNone/>
              <a:defRPr>
                <a:latin typeface="Helvetica Neue"/>
                <a:ea typeface="Helvetica Neue"/>
                <a:cs typeface="Helvetica Neue"/>
                <a:sym typeface="Helvetica Neue"/>
              </a:defRPr>
            </a:lvl7pPr>
            <a:lvl8pPr lvl="7">
              <a:spcBef>
                <a:spcPts val="0"/>
              </a:spcBef>
              <a:spcAft>
                <a:spcPts val="0"/>
              </a:spcAft>
              <a:buSzPts val="2800"/>
              <a:buFont typeface="Helvetica Neue"/>
              <a:buNone/>
              <a:defRPr>
                <a:latin typeface="Helvetica Neue"/>
                <a:ea typeface="Helvetica Neue"/>
                <a:cs typeface="Helvetica Neue"/>
                <a:sym typeface="Helvetica Neue"/>
              </a:defRPr>
            </a:lvl8pPr>
            <a:lvl9pPr lvl="8">
              <a:spcBef>
                <a:spcPts val="0"/>
              </a:spcBef>
              <a:spcAft>
                <a:spcPts val="0"/>
              </a:spcAft>
              <a:buSzPts val="2800"/>
              <a:buFont typeface="Helvetica Neue"/>
              <a:buNone/>
              <a:defRPr>
                <a:latin typeface="Helvetica Neue"/>
                <a:ea typeface="Helvetica Neue"/>
                <a:cs typeface="Helvetica Neue"/>
                <a:sym typeface="Helvetica Neu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Helvetica Neue"/>
              <a:buChar char="●"/>
              <a:defRPr>
                <a:solidFill>
                  <a:schemeClr val="dk1"/>
                </a:solidFill>
                <a:latin typeface="Helvetica Neue"/>
                <a:ea typeface="Helvetica Neue"/>
                <a:cs typeface="Helvetica Neue"/>
                <a:sym typeface="Helvetica Neue"/>
              </a:defRPr>
            </a:lvl1pPr>
            <a:lvl2pPr indent="-317500" lvl="1" marL="9144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indent="-317500" lvl="2" marL="13716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indent="-317500" lvl="3" marL="18288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indent="-317500" lvl="4" marL="22860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indent="-317500" lvl="5" marL="27432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indent="-317500" lvl="6" marL="32004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indent="-317500" lvl="7" marL="36576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indent="-317500" lvl="8" marL="411480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Font typeface="Helvetica Neue"/>
              <a:buChar char="●"/>
              <a:defRPr sz="1400">
                <a:solidFill>
                  <a:schemeClr val="dk1"/>
                </a:solidFill>
                <a:latin typeface="Helvetica Neue"/>
                <a:ea typeface="Helvetica Neue"/>
                <a:cs typeface="Helvetica Neue"/>
                <a:sym typeface="Helvetica Neue"/>
              </a:defRPr>
            </a:lvl1pPr>
            <a:lvl2pPr indent="-304800" lvl="1" marL="914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Font typeface="Helvetica Neue"/>
              <a:buChar char="●"/>
              <a:defRPr sz="1400">
                <a:solidFill>
                  <a:schemeClr val="dk1"/>
                </a:solidFill>
                <a:latin typeface="Helvetica Neue"/>
                <a:ea typeface="Helvetica Neue"/>
                <a:cs typeface="Helvetica Neue"/>
                <a:sym typeface="Helvetica Neue"/>
              </a:defRPr>
            </a:lvl1pPr>
            <a:lvl2pPr indent="-304800" lvl="1" marL="914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a:spcBef>
                <a:spcPts val="0"/>
              </a:spcBef>
              <a:spcAft>
                <a:spcPts val="0"/>
              </a:spcAft>
              <a:buClr>
                <a:schemeClr val="dk1"/>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25.gif"/><Relationship Id="rId5"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3669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DWTMIM Ch. 1 &amp; 2</a:t>
            </a:r>
            <a:endParaRPr/>
          </a:p>
          <a:p>
            <a:pPr indent="0" lvl="0" marL="0" rtl="0" algn="ctr">
              <a:spcBef>
                <a:spcPts val="0"/>
              </a:spcBef>
              <a:spcAft>
                <a:spcPts val="0"/>
              </a:spcAft>
              <a:buNone/>
            </a:pPr>
            <a:r>
              <a:rPr lang="en"/>
              <a:t>Perception Bias &amp; The 7 Gestalt Principles</a:t>
            </a:r>
            <a:endParaRPr/>
          </a:p>
          <a:p>
            <a:pPr indent="0" lvl="0" marL="0" rtl="0" algn="ctr">
              <a:spcBef>
                <a:spcPts val="0"/>
              </a:spcBef>
              <a:spcAft>
                <a:spcPts val="0"/>
              </a:spcAft>
              <a:buNone/>
            </a:pPr>
            <a:r>
              <a:rPr lang="en"/>
              <a:t>By Jeff Johnson</a:t>
            </a:r>
            <a:endParaRPr/>
          </a:p>
        </p:txBody>
      </p:sp>
      <p:sp>
        <p:nvSpPr>
          <p:cNvPr id="55" name="Google Shape;55;p13"/>
          <p:cNvSpPr txBox="1"/>
          <p:nvPr>
            <p:ph idx="1" type="subTitle"/>
          </p:nvPr>
        </p:nvSpPr>
        <p:spPr>
          <a:xfrm>
            <a:off x="311700" y="37148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Presented by Balti &amp; Julian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Pattern Recognition</a:t>
            </a:r>
            <a:endParaRPr b="1"/>
          </a:p>
        </p:txBody>
      </p:sp>
      <p:sp>
        <p:nvSpPr>
          <p:cNvPr id="140" name="Google Shape;140;p22"/>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a:t>
            </a:r>
            <a:r>
              <a:rPr lang="en"/>
              <a:t>onstantly looking for familiar structures and experiences</a:t>
            </a:r>
            <a:endParaRPr/>
          </a:p>
        </p:txBody>
      </p:sp>
      <p:sp>
        <p:nvSpPr>
          <p:cNvPr id="141" name="Google Shape;14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2"/>
          <p:cNvSpPr txBox="1"/>
          <p:nvPr>
            <p:ph idx="1" type="body"/>
          </p:nvPr>
        </p:nvSpPr>
        <p:spPr>
          <a:xfrm>
            <a:off x="311700" y="17251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a:t>
            </a:r>
            <a:r>
              <a:rPr lang="en"/>
              <a:t>sers expect certain elements to be in conventional locations</a:t>
            </a:r>
            <a:endParaRPr/>
          </a:p>
        </p:txBody>
      </p:sp>
      <p:sp>
        <p:nvSpPr>
          <p:cNvPr id="143" name="Google Shape;143;p22"/>
          <p:cNvSpPr txBox="1"/>
          <p:nvPr>
            <p:ph idx="1" type="body"/>
          </p:nvPr>
        </p:nvSpPr>
        <p:spPr>
          <a:xfrm>
            <a:off x="311700" y="2660325"/>
            <a:ext cx="66801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a:t>
            </a:r>
            <a:r>
              <a:rPr lang="en"/>
              <a:t>sers might "remember" seeing standard elements even when they weren't present</a:t>
            </a:r>
            <a:endParaRPr/>
          </a:p>
        </p:txBody>
      </p:sp>
      <p:pic>
        <p:nvPicPr>
          <p:cNvPr id="144" name="Google Shape;144;p22"/>
          <p:cNvPicPr preferRelativeResize="0"/>
          <p:nvPr/>
        </p:nvPicPr>
        <p:blipFill>
          <a:blip r:embed="rId3">
            <a:alphaModFix/>
          </a:blip>
          <a:stretch>
            <a:fillRect/>
          </a:stretch>
        </p:blipFill>
        <p:spPr>
          <a:xfrm>
            <a:off x="7084000" y="2894925"/>
            <a:ext cx="1575924" cy="1575924"/>
          </a:xfrm>
          <a:prstGeom prst="rect">
            <a:avLst/>
          </a:prstGeom>
          <a:noFill/>
          <a:ln>
            <a:noFill/>
          </a:ln>
          <a:effectLst>
            <a:reflection blurRad="0" dir="5400000" dist="38100" endA="0" endPos="30000" fadeDir="5400012" kx="0" rotWithShape="0" algn="bl" stPos="0" sy="-100000" ky="0"/>
          </a:effectLst>
        </p:spPr>
      </p:pic>
      <p:sp>
        <p:nvSpPr>
          <p:cNvPr id="145" name="Google Shape;145;p22"/>
          <p:cNvSpPr txBox="1"/>
          <p:nvPr>
            <p:ph idx="1" type="body"/>
          </p:nvPr>
        </p:nvSpPr>
        <p:spPr>
          <a:xfrm>
            <a:off x="311700" y="2151175"/>
            <a:ext cx="8520600" cy="572700"/>
          </a:xfrm>
          <a:prstGeom prst="rect">
            <a:avLst/>
          </a:prstGeom>
        </p:spPr>
        <p:txBody>
          <a:bodyPr anchorCtr="0" anchor="t" bIns="91425" lIns="91425" spcFirstLastPara="1" rIns="91425" wrap="square" tIns="91425">
            <a:noAutofit/>
          </a:bodyPr>
          <a:lstStyle/>
          <a:p>
            <a:pPr indent="457200" lvl="0" marL="457200" rtl="0" algn="l">
              <a:spcBef>
                <a:spcPts val="0"/>
              </a:spcBef>
              <a:spcAft>
                <a:spcPts val="1200"/>
              </a:spcAft>
              <a:buNone/>
            </a:pPr>
            <a:r>
              <a:rPr lang="en"/>
              <a:t>N</a:t>
            </a:r>
            <a:r>
              <a:rPr lang="en"/>
              <a:t>avigation at the top, footer at the bottom, logo in the upper left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Habituation Effects</a:t>
            </a:r>
            <a:endParaRPr b="1"/>
          </a:p>
        </p:txBody>
      </p:sp>
      <p:sp>
        <p:nvSpPr>
          <p:cNvPr id="151" name="Google Shape;151;p23"/>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Repeated exposure to similar stimuli gradually reduces our sensitivity to them</a:t>
            </a:r>
            <a:endParaRPr/>
          </a:p>
        </p:txBody>
      </p:sp>
      <p:sp>
        <p:nvSpPr>
          <p:cNvPr id="152" name="Google Shape;15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3" name="Google Shape;153;p23"/>
          <p:cNvSpPr txBox="1"/>
          <p:nvPr>
            <p:ph idx="1" type="body"/>
          </p:nvPr>
        </p:nvSpPr>
        <p:spPr>
          <a:xfrm>
            <a:off x="311700" y="1917700"/>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a:t>
            </a:r>
            <a:r>
              <a:rPr lang="en"/>
              <a:t>sers might start ignoring frequently appearing elements like pop-ups or notification sounds</a:t>
            </a:r>
            <a:endParaRPr/>
          </a:p>
        </p:txBody>
      </p:sp>
      <p:sp>
        <p:nvSpPr>
          <p:cNvPr id="154" name="Google Shape;154;p23"/>
          <p:cNvSpPr txBox="1"/>
          <p:nvPr>
            <p:ph idx="1" type="body"/>
          </p:nvPr>
        </p:nvSpPr>
        <p:spPr>
          <a:xfrm>
            <a:off x="311700" y="2632550"/>
            <a:ext cx="66801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Must remain constant for it to take place</a:t>
            </a:r>
            <a:endParaRPr/>
          </a:p>
        </p:txBody>
      </p:sp>
      <p:pic>
        <p:nvPicPr>
          <p:cNvPr id="155" name="Google Shape;155;p23"/>
          <p:cNvPicPr preferRelativeResize="0"/>
          <p:nvPr/>
        </p:nvPicPr>
        <p:blipFill>
          <a:blip r:embed="rId3">
            <a:alphaModFix/>
          </a:blip>
          <a:stretch>
            <a:fillRect/>
          </a:stretch>
        </p:blipFill>
        <p:spPr>
          <a:xfrm>
            <a:off x="6625050" y="2815825"/>
            <a:ext cx="1847400" cy="184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Context Based Perception</a:t>
            </a:r>
            <a:endParaRPr b="1"/>
          </a:p>
        </p:txBody>
      </p:sp>
      <p:sp>
        <p:nvSpPr>
          <p:cNvPr id="161" name="Google Shape;161;p24"/>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Current context influences interpretation</a:t>
            </a:r>
            <a:endParaRPr/>
          </a:p>
        </p:txBody>
      </p:sp>
      <p:sp>
        <p:nvSpPr>
          <p:cNvPr id="162" name="Google Shape;16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3" name="Google Shape;163;p24"/>
          <p:cNvSpPr txBox="1"/>
          <p:nvPr>
            <p:ph idx="1" type="body"/>
          </p:nvPr>
        </p:nvSpPr>
        <p:spPr>
          <a:xfrm>
            <a:off x="311700" y="1917700"/>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Cross-modal effects impact perception</a:t>
            </a:r>
            <a:endParaRPr/>
          </a:p>
        </p:txBody>
      </p:sp>
      <p:sp>
        <p:nvSpPr>
          <p:cNvPr id="164" name="Google Shape;164;p24"/>
          <p:cNvSpPr txBox="1"/>
          <p:nvPr>
            <p:ph idx="1" type="body"/>
          </p:nvPr>
        </p:nvSpPr>
        <p:spPr>
          <a:xfrm>
            <a:off x="311700" y="2632550"/>
            <a:ext cx="6680100" cy="572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Char char="-"/>
            </a:pPr>
            <a:r>
              <a:rPr lang="en"/>
              <a:t>Expectations persist over time</a:t>
            </a:r>
            <a:endParaRPr/>
          </a:p>
        </p:txBody>
      </p:sp>
      <p:pic>
        <p:nvPicPr>
          <p:cNvPr id="165" name="Google Shape;165;p24"/>
          <p:cNvPicPr preferRelativeResize="0"/>
          <p:nvPr/>
        </p:nvPicPr>
        <p:blipFill>
          <a:blip r:embed="rId3">
            <a:alphaModFix/>
          </a:blip>
          <a:stretch>
            <a:fillRect/>
          </a:stretch>
        </p:blipFill>
        <p:spPr>
          <a:xfrm>
            <a:off x="6728775" y="1995200"/>
            <a:ext cx="1847400" cy="1847400"/>
          </a:xfrm>
          <a:prstGeom prst="rect">
            <a:avLst/>
          </a:prstGeom>
          <a:noFill/>
          <a:ln>
            <a:noFill/>
          </a:ln>
          <a:effectLst>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Contextual Interpretation</a:t>
            </a:r>
            <a:endParaRPr b="1"/>
          </a:p>
        </p:txBody>
      </p:sp>
      <p:sp>
        <p:nvSpPr>
          <p:cNvPr id="171" name="Google Shape;171;p25"/>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a:t>
            </a:r>
            <a:r>
              <a:rPr lang="en"/>
              <a:t>urrounding context heavily influences how we perceive individual elements</a:t>
            </a:r>
            <a:endParaRPr/>
          </a:p>
        </p:txBody>
      </p:sp>
      <p:sp>
        <p:nvSpPr>
          <p:cNvPr id="172" name="Google Shape;17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5"/>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Just as the same letter can be interpreted differently based on its surrounding letters (as in the "cat" example)</a:t>
            </a:r>
            <a:endParaRPr/>
          </a:p>
        </p:txBody>
      </p:sp>
      <p:sp>
        <p:nvSpPr>
          <p:cNvPr id="174" name="Google Shape;174;p25"/>
          <p:cNvSpPr txBox="1"/>
          <p:nvPr>
            <p:ph idx="1" type="body"/>
          </p:nvPr>
        </p:nvSpPr>
        <p:spPr>
          <a:xfrm>
            <a:off x="311700" y="3058125"/>
            <a:ext cx="6680100" cy="572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Char char="-"/>
            </a:pPr>
            <a:r>
              <a:rPr lang="en"/>
              <a:t>D</a:t>
            </a:r>
            <a:r>
              <a:rPr lang="en"/>
              <a:t>esign elements are interpreted based on their surrounding context</a:t>
            </a:r>
            <a:endParaRPr/>
          </a:p>
        </p:txBody>
      </p:sp>
      <p:pic>
        <p:nvPicPr>
          <p:cNvPr id="175" name="Google Shape;175;p25"/>
          <p:cNvPicPr preferRelativeResize="0"/>
          <p:nvPr/>
        </p:nvPicPr>
        <p:blipFill rotWithShape="1">
          <a:blip r:embed="rId3">
            <a:alphaModFix/>
          </a:blip>
          <a:srcRect b="0" l="27181" r="27485" t="11777"/>
          <a:stretch/>
        </p:blipFill>
        <p:spPr>
          <a:xfrm>
            <a:off x="6424325" y="1821499"/>
            <a:ext cx="2219101" cy="3321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1" name="Google Shape;181;p26"/>
          <p:cNvPicPr preferRelativeResize="0"/>
          <p:nvPr/>
        </p:nvPicPr>
        <p:blipFill>
          <a:blip r:embed="rId3">
            <a:alphaModFix/>
          </a:blip>
          <a:stretch>
            <a:fillRect/>
          </a:stretch>
        </p:blipFill>
        <p:spPr>
          <a:xfrm>
            <a:off x="2661513" y="661263"/>
            <a:ext cx="3820976" cy="3820976"/>
          </a:xfrm>
          <a:prstGeom prst="rect">
            <a:avLst/>
          </a:prstGeom>
          <a:noFill/>
          <a:ln>
            <a:noFill/>
          </a:ln>
        </p:spPr>
      </p:pic>
      <p:sp>
        <p:nvSpPr>
          <p:cNvPr id="182" name="Google Shape;182;p26"/>
          <p:cNvSpPr txBox="1"/>
          <p:nvPr>
            <p:ph idx="1" type="body"/>
          </p:nvPr>
        </p:nvSpPr>
        <p:spPr>
          <a:xfrm>
            <a:off x="1588450" y="1619225"/>
            <a:ext cx="1228500" cy="5727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None/>
            </a:pPr>
            <a:r>
              <a:rPr lang="en"/>
              <a:t>Pressable </a:t>
            </a:r>
            <a:endParaRPr/>
          </a:p>
        </p:txBody>
      </p:sp>
      <p:sp>
        <p:nvSpPr>
          <p:cNvPr id="183" name="Google Shape;183;p26"/>
          <p:cNvSpPr txBox="1"/>
          <p:nvPr>
            <p:ph idx="1" type="body"/>
          </p:nvPr>
        </p:nvSpPr>
        <p:spPr>
          <a:xfrm>
            <a:off x="6312850" y="3119325"/>
            <a:ext cx="3577500" cy="5727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None/>
            </a:pPr>
            <a:r>
              <a:rPr lang="en"/>
              <a:t>Non-interactable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Multi-Sensory Integration</a:t>
            </a:r>
            <a:endParaRPr b="1"/>
          </a:p>
        </p:txBody>
      </p:sp>
      <p:sp>
        <p:nvSpPr>
          <p:cNvPr id="189" name="Google Shape;189;p27"/>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a:t>
            </a:r>
            <a:r>
              <a:rPr lang="en"/>
              <a:t>ntegrates information from multiple senses to create a unified perceptual experience</a:t>
            </a:r>
            <a:endParaRPr/>
          </a:p>
        </p:txBody>
      </p:sp>
      <p:sp>
        <p:nvSpPr>
          <p:cNvPr id="190" name="Google Shape;19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1" name="Google Shape;191;p27"/>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a:t>
            </a:r>
            <a:r>
              <a:rPr lang="en"/>
              <a:t>xplains phenomena like the McGurk effect and ventriloquism; </a:t>
            </a:r>
            <a:endParaRPr/>
          </a:p>
        </p:txBody>
      </p:sp>
      <p:sp>
        <p:nvSpPr>
          <p:cNvPr id="192" name="Google Shape;192;p27"/>
          <p:cNvSpPr txBox="1"/>
          <p:nvPr>
            <p:ph idx="1" type="body"/>
          </p:nvPr>
        </p:nvSpPr>
        <p:spPr>
          <a:xfrm>
            <a:off x="311700" y="2794675"/>
            <a:ext cx="6386100" cy="572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Char char="-"/>
            </a:pPr>
            <a:r>
              <a:rPr lang="en"/>
              <a:t>how different sensory elements (visual, auditory, sometimes tactile) work together to create a coherent user experience.</a:t>
            </a:r>
            <a:endParaRPr/>
          </a:p>
        </p:txBody>
      </p:sp>
      <p:pic>
        <p:nvPicPr>
          <p:cNvPr id="193" name="Google Shape;193;p27"/>
          <p:cNvPicPr preferRelativeResize="0"/>
          <p:nvPr/>
        </p:nvPicPr>
        <p:blipFill>
          <a:blip r:embed="rId3">
            <a:alphaModFix/>
          </a:blip>
          <a:stretch>
            <a:fillRect/>
          </a:stretch>
        </p:blipFill>
        <p:spPr>
          <a:xfrm>
            <a:off x="6625050" y="2627425"/>
            <a:ext cx="1847400" cy="184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Persistent Expectations</a:t>
            </a:r>
            <a:endParaRPr b="1"/>
          </a:p>
        </p:txBody>
      </p:sp>
      <p:sp>
        <p:nvSpPr>
          <p:cNvPr id="199" name="Google Shape;199;p28"/>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a:t>
            </a:r>
            <a:r>
              <a:rPr lang="en"/>
              <a:t>erceptual expectations can persist for extended periods</a:t>
            </a:r>
            <a:endParaRPr/>
          </a:p>
        </p:txBody>
      </p:sp>
      <p:sp>
        <p:nvSpPr>
          <p:cNvPr id="200" name="Google Shape;20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1" name="Google Shape;201;p28"/>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a:t>
            </a:r>
            <a:r>
              <a:rPr lang="en"/>
              <a:t>nitial user experiences with an interface can create long-lasting expectations about how similar interfaces should work</a:t>
            </a:r>
            <a:endParaRPr/>
          </a:p>
        </p:txBody>
      </p:sp>
      <p:sp>
        <p:nvSpPr>
          <p:cNvPr id="202" name="Google Shape;202;p28"/>
          <p:cNvSpPr txBox="1"/>
          <p:nvPr>
            <p:ph idx="1" type="body"/>
          </p:nvPr>
        </p:nvSpPr>
        <p:spPr>
          <a:xfrm>
            <a:off x="311700" y="3129075"/>
            <a:ext cx="6386100" cy="572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Char char="-"/>
            </a:pPr>
            <a:r>
              <a:rPr lang="en"/>
              <a:t>C</a:t>
            </a:r>
            <a:r>
              <a:rPr lang="en"/>
              <a:t>areful about breaking established patterns</a:t>
            </a:r>
            <a:endParaRPr/>
          </a:p>
        </p:txBody>
      </p:sp>
      <p:pic>
        <p:nvPicPr>
          <p:cNvPr id="203" name="Google Shape;203;p28"/>
          <p:cNvPicPr preferRelativeResize="0"/>
          <p:nvPr/>
        </p:nvPicPr>
        <p:blipFill>
          <a:blip r:embed="rId3">
            <a:alphaModFix/>
          </a:blip>
          <a:stretch>
            <a:fillRect/>
          </a:stretch>
        </p:blipFill>
        <p:spPr>
          <a:xfrm>
            <a:off x="6625050" y="2627425"/>
            <a:ext cx="1847400" cy="184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Explains why people are always against UI updates</a:t>
            </a:r>
            <a:endParaRPr/>
          </a:p>
        </p:txBody>
      </p:sp>
      <p:sp>
        <p:nvSpPr>
          <p:cNvPr id="209" name="Google Shape;209;p29"/>
          <p:cNvSpPr txBox="1"/>
          <p:nvPr>
            <p:ph idx="1" type="body"/>
          </p:nvPr>
        </p:nvSpPr>
        <p:spPr>
          <a:xfrm>
            <a:off x="311700" y="1152475"/>
            <a:ext cx="8520600" cy="393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a:t>Especially in video games</a:t>
            </a:r>
            <a:endParaRPr/>
          </a:p>
        </p:txBody>
      </p:sp>
      <p:sp>
        <p:nvSpPr>
          <p:cNvPr id="210" name="Google Shape;210;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1" name="Google Shape;211;p29"/>
          <p:cNvPicPr preferRelativeResize="0"/>
          <p:nvPr/>
        </p:nvPicPr>
        <p:blipFill>
          <a:blip r:embed="rId3">
            <a:alphaModFix/>
          </a:blip>
          <a:stretch>
            <a:fillRect/>
          </a:stretch>
        </p:blipFill>
        <p:spPr>
          <a:xfrm>
            <a:off x="1581150" y="1546075"/>
            <a:ext cx="5853557" cy="32926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0"/>
          <p:cNvPicPr preferRelativeResize="0"/>
          <p:nvPr/>
        </p:nvPicPr>
        <p:blipFill>
          <a:blip r:embed="rId3">
            <a:alphaModFix/>
          </a:blip>
          <a:stretch>
            <a:fillRect/>
          </a:stretch>
        </p:blipFill>
        <p:spPr>
          <a:xfrm>
            <a:off x="1646175" y="1414750"/>
            <a:ext cx="5851661" cy="3292625"/>
          </a:xfrm>
          <a:prstGeom prst="rect">
            <a:avLst/>
          </a:prstGeom>
          <a:noFill/>
          <a:ln>
            <a:noFill/>
          </a:ln>
        </p:spPr>
      </p:pic>
      <p:sp>
        <p:nvSpPr>
          <p:cNvPr id="217" name="Google Shape;21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Explains why people are always against UI updates</a:t>
            </a:r>
            <a:endParaRPr/>
          </a:p>
        </p:txBody>
      </p:sp>
      <p:sp>
        <p:nvSpPr>
          <p:cNvPr id="218" name="Google Shape;218;p30"/>
          <p:cNvSpPr txBox="1"/>
          <p:nvPr>
            <p:ph idx="1" type="body"/>
          </p:nvPr>
        </p:nvSpPr>
        <p:spPr>
          <a:xfrm>
            <a:off x="1620000" y="2571750"/>
            <a:ext cx="5904000" cy="393600"/>
          </a:xfrm>
          <a:prstGeom prst="rect">
            <a:avLst/>
          </a:prstGeom>
          <a:solidFill>
            <a:schemeClr val="lt1"/>
          </a:solidFill>
        </p:spPr>
        <p:txBody>
          <a:bodyPr anchorCtr="0" anchor="t" bIns="91425" lIns="91425" spcFirstLastPara="1" rIns="91425" wrap="square" tIns="91425">
            <a:normAutofit fontScale="77500" lnSpcReduction="20000"/>
          </a:bodyPr>
          <a:lstStyle/>
          <a:p>
            <a:pPr indent="0" lvl="0" marL="0" rtl="0" algn="ctr">
              <a:spcBef>
                <a:spcPts val="0"/>
              </a:spcBef>
              <a:spcAft>
                <a:spcPts val="1200"/>
              </a:spcAft>
              <a:buNone/>
            </a:pPr>
            <a:r>
              <a:rPr lang="en"/>
              <a:t>Still causing outrage in the community</a:t>
            </a:r>
            <a:endParaRPr/>
          </a:p>
        </p:txBody>
      </p:sp>
      <p:sp>
        <p:nvSpPr>
          <p:cNvPr id="219" name="Google Shape;21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Goal-Directed Perception</a:t>
            </a:r>
            <a:endParaRPr b="1"/>
          </a:p>
        </p:txBody>
      </p:sp>
      <p:sp>
        <p:nvSpPr>
          <p:cNvPr id="225" name="Google Shape;225;p31"/>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Goals guide perceptual focus</a:t>
            </a:r>
            <a:endParaRPr/>
          </a:p>
        </p:txBody>
      </p:sp>
      <p:sp>
        <p:nvSpPr>
          <p:cNvPr id="226" name="Google Shape;22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7" name="Google Shape;227;p31"/>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Selective attention filters information</a:t>
            </a:r>
            <a:endParaRPr/>
          </a:p>
        </p:txBody>
      </p:sp>
      <p:sp>
        <p:nvSpPr>
          <p:cNvPr id="228" name="Google Shape;228;p31"/>
          <p:cNvSpPr txBox="1"/>
          <p:nvPr>
            <p:ph idx="1" type="body"/>
          </p:nvPr>
        </p:nvSpPr>
        <p:spPr>
          <a:xfrm>
            <a:off x="311700" y="2627425"/>
            <a:ext cx="6386100" cy="572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Char char="-"/>
            </a:pPr>
            <a:r>
              <a:rPr lang="en"/>
              <a:t>Age affects perception patterns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147300" y="327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Introduction to Perception</a:t>
            </a:r>
            <a:endParaRPr b="1"/>
          </a:p>
        </p:txBody>
      </p:sp>
      <p:sp>
        <p:nvSpPr>
          <p:cNvPr id="61" name="Google Shape;61;p14"/>
          <p:cNvSpPr txBox="1"/>
          <p:nvPr>
            <p:ph idx="1" type="body"/>
          </p:nvPr>
        </p:nvSpPr>
        <p:spPr>
          <a:xfrm>
            <a:off x="311700" y="1152475"/>
            <a:ext cx="4797900" cy="4518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Our perception is not a mirror of reality</a:t>
            </a:r>
            <a:endParaRPr/>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3" name="Google Shape;63;p14"/>
          <p:cNvSpPr txBox="1"/>
          <p:nvPr>
            <p:ph idx="1" type="body"/>
          </p:nvPr>
        </p:nvSpPr>
        <p:spPr>
          <a:xfrm>
            <a:off x="311700" y="1604275"/>
            <a:ext cx="5790900" cy="4518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Three key biasing factors shaping our perception</a:t>
            </a:r>
            <a:endParaRPr/>
          </a:p>
        </p:txBody>
      </p:sp>
      <p:sp>
        <p:nvSpPr>
          <p:cNvPr id="64" name="Google Shape;64;p14"/>
          <p:cNvSpPr txBox="1"/>
          <p:nvPr>
            <p:ph idx="1" type="body"/>
          </p:nvPr>
        </p:nvSpPr>
        <p:spPr>
          <a:xfrm>
            <a:off x="311700" y="2056075"/>
            <a:ext cx="5790900" cy="4518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Understanding these biasing factors are crucial</a:t>
            </a:r>
            <a:endParaRPr/>
          </a:p>
        </p:txBody>
      </p:sp>
      <p:pic>
        <p:nvPicPr>
          <p:cNvPr id="65" name="Google Shape;65;p14"/>
          <p:cNvPicPr preferRelativeResize="0"/>
          <p:nvPr/>
        </p:nvPicPr>
        <p:blipFill>
          <a:blip r:embed="rId3">
            <a:alphaModFix/>
          </a:blip>
          <a:stretch>
            <a:fillRect/>
          </a:stretch>
        </p:blipFill>
        <p:spPr>
          <a:xfrm>
            <a:off x="6102600" y="327600"/>
            <a:ext cx="2736600" cy="2736600"/>
          </a:xfrm>
          <a:prstGeom prst="rect">
            <a:avLst/>
          </a:prstGeom>
          <a:noFill/>
          <a:ln>
            <a:noFill/>
          </a:ln>
          <a:effectLst>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Goal-Driven Navigation</a:t>
            </a:r>
            <a:endParaRPr b="1"/>
          </a:p>
        </p:txBody>
      </p:sp>
      <p:sp>
        <p:nvSpPr>
          <p:cNvPr id="234" name="Google Shape;234;p32"/>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a:t>
            </a:r>
            <a:r>
              <a:rPr lang="en"/>
              <a:t>oals actively shape what we notice and ignore in our environment</a:t>
            </a:r>
            <a:endParaRPr/>
          </a:p>
        </p:txBody>
      </p:sp>
      <p:sp>
        <p:nvSpPr>
          <p:cNvPr id="235" name="Google Shape;23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6" name="Google Shape;236;p32"/>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a:t>
            </a:r>
            <a:r>
              <a:rPr lang="en"/>
              <a:t>sers visit a website with specific objectives, they often unconsciously filter out information unrelated to their goals</a:t>
            </a:r>
            <a:endParaRPr/>
          </a:p>
        </p:txBody>
      </p:sp>
      <p:pic>
        <p:nvPicPr>
          <p:cNvPr id="237" name="Google Shape;237;p32"/>
          <p:cNvPicPr preferRelativeResize="0"/>
          <p:nvPr/>
        </p:nvPicPr>
        <p:blipFill>
          <a:blip r:embed="rId3">
            <a:alphaModFix/>
          </a:blip>
          <a:stretch>
            <a:fillRect/>
          </a:stretch>
        </p:blipFill>
        <p:spPr>
          <a:xfrm>
            <a:off x="6331050" y="1859925"/>
            <a:ext cx="2141400" cy="2141400"/>
          </a:xfrm>
          <a:prstGeom prst="rect">
            <a:avLst/>
          </a:prstGeom>
          <a:noFill/>
          <a:ln>
            <a:noFill/>
          </a:ln>
          <a:effectLst>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3" name="Google Shape;243;p33"/>
          <p:cNvPicPr preferRelativeResize="0"/>
          <p:nvPr/>
        </p:nvPicPr>
        <p:blipFill>
          <a:blip r:embed="rId3">
            <a:alphaModFix/>
          </a:blip>
          <a:stretch>
            <a:fillRect/>
          </a:stretch>
        </p:blipFill>
        <p:spPr>
          <a:xfrm>
            <a:off x="3143250" y="1143000"/>
            <a:ext cx="2857500" cy="2857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9" name="Google Shape;249;p34"/>
          <p:cNvPicPr preferRelativeResize="0"/>
          <p:nvPr/>
        </p:nvPicPr>
        <p:blipFill>
          <a:blip r:embed="rId3">
            <a:alphaModFix/>
          </a:blip>
          <a:stretch>
            <a:fillRect/>
          </a:stretch>
        </p:blipFill>
        <p:spPr>
          <a:xfrm>
            <a:off x="488175" y="152400"/>
            <a:ext cx="8167654" cy="46820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5" name="Google Shape;255;p35"/>
          <p:cNvPicPr preferRelativeResize="0"/>
          <p:nvPr/>
        </p:nvPicPr>
        <p:blipFill rotWithShape="1">
          <a:blip r:embed="rId3">
            <a:alphaModFix/>
          </a:blip>
          <a:srcRect b="91593" l="18215" r="25958" t="0"/>
          <a:stretch/>
        </p:blipFill>
        <p:spPr>
          <a:xfrm>
            <a:off x="2292075" y="2513375"/>
            <a:ext cx="4559852" cy="393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1" name="Google Shape;261;p36"/>
          <p:cNvPicPr preferRelativeResize="0"/>
          <p:nvPr/>
        </p:nvPicPr>
        <p:blipFill>
          <a:blip r:embed="rId3">
            <a:alphaModFix/>
          </a:blip>
          <a:stretch>
            <a:fillRect/>
          </a:stretch>
        </p:blipFill>
        <p:spPr>
          <a:xfrm>
            <a:off x="304800" y="152400"/>
            <a:ext cx="8167660" cy="46182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7" name="Google Shape;267;p37"/>
          <p:cNvPicPr preferRelativeResize="0"/>
          <p:nvPr/>
        </p:nvPicPr>
        <p:blipFill>
          <a:blip r:embed="rId3">
            <a:alphaModFix/>
          </a:blip>
          <a:stretch>
            <a:fillRect/>
          </a:stretch>
        </p:blipFill>
        <p:spPr>
          <a:xfrm>
            <a:off x="438225" y="392538"/>
            <a:ext cx="8034237" cy="4358417"/>
          </a:xfrm>
          <a:prstGeom prst="rect">
            <a:avLst/>
          </a:prstGeom>
          <a:noFill/>
          <a:ln>
            <a:noFill/>
          </a:ln>
        </p:spPr>
      </p:pic>
      <p:sp>
        <p:nvSpPr>
          <p:cNvPr id="268" name="Google Shape;268;p37"/>
          <p:cNvSpPr/>
          <p:nvPr/>
        </p:nvSpPr>
        <p:spPr>
          <a:xfrm>
            <a:off x="2057000" y="1134900"/>
            <a:ext cx="1773300" cy="3616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4" name="Google Shape;274;p38"/>
          <p:cNvPicPr preferRelativeResize="0"/>
          <p:nvPr/>
        </p:nvPicPr>
        <p:blipFill rotWithShape="1">
          <a:blip r:embed="rId3">
            <a:alphaModFix/>
          </a:blip>
          <a:srcRect b="86920" l="0" r="84518" t="0"/>
          <a:stretch/>
        </p:blipFill>
        <p:spPr>
          <a:xfrm>
            <a:off x="1480108" y="755362"/>
            <a:ext cx="5471124" cy="2507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0" name="Google Shape;280;p39"/>
          <p:cNvPicPr preferRelativeResize="0"/>
          <p:nvPr/>
        </p:nvPicPr>
        <p:blipFill>
          <a:blip r:embed="rId3">
            <a:alphaModFix/>
          </a:blip>
          <a:stretch>
            <a:fillRect/>
          </a:stretch>
        </p:blipFill>
        <p:spPr>
          <a:xfrm>
            <a:off x="1579425" y="152400"/>
            <a:ext cx="5985153" cy="48387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Goal-Driven Navigation</a:t>
            </a:r>
            <a:endParaRPr b="1"/>
          </a:p>
        </p:txBody>
      </p:sp>
      <p:sp>
        <p:nvSpPr>
          <p:cNvPr id="286" name="Google Shape;28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7" name="Google Shape;287;p40"/>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a:t>
            </a:r>
            <a:r>
              <a:rPr lang="en"/>
              <a:t>mportant information must be clearly presented and aligned with common user goals to ensure it doesn't get overlooked in the user's goal-directed scanning.</a:t>
            </a:r>
            <a:endParaRPr/>
          </a:p>
          <a:p>
            <a:pPr indent="0" lvl="0" marL="0" rtl="0" algn="l">
              <a:spcBef>
                <a:spcPts val="1200"/>
              </a:spcBef>
              <a:spcAft>
                <a:spcPts val="1200"/>
              </a:spcAft>
              <a:buNone/>
            </a:pPr>
            <a:r>
              <a:t/>
            </a:r>
            <a:endParaRPr/>
          </a:p>
        </p:txBody>
      </p:sp>
      <p:pic>
        <p:nvPicPr>
          <p:cNvPr id="288" name="Google Shape;288;p40"/>
          <p:cNvPicPr preferRelativeResize="0"/>
          <p:nvPr/>
        </p:nvPicPr>
        <p:blipFill>
          <a:blip r:embed="rId3">
            <a:alphaModFix/>
          </a:blip>
          <a:stretch>
            <a:fillRect/>
          </a:stretch>
        </p:blipFill>
        <p:spPr>
          <a:xfrm>
            <a:off x="6331050" y="1859925"/>
            <a:ext cx="2141400" cy="2141400"/>
          </a:xfrm>
          <a:prstGeom prst="rect">
            <a:avLst/>
          </a:prstGeom>
          <a:noFill/>
          <a:ln>
            <a:noFill/>
          </a:ln>
          <a:effectLst>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Attention Filtering</a:t>
            </a:r>
            <a:endParaRPr b="1"/>
          </a:p>
        </p:txBody>
      </p:sp>
      <p:sp>
        <p:nvSpPr>
          <p:cNvPr id="294" name="Google Shape;294;p41"/>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a:t>
            </a:r>
            <a:r>
              <a:rPr lang="en"/>
              <a:t>ophisticated mechanisms for filtering information based on relevance to current goals</a:t>
            </a:r>
            <a:endParaRPr/>
          </a:p>
        </p:txBody>
      </p:sp>
      <p:sp>
        <p:nvSpPr>
          <p:cNvPr id="295" name="Google Shape;29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6" name="Google Shape;296;p41"/>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t>
            </a:r>
            <a:r>
              <a:rPr lang="en"/>
              <a:t>iltering happens preconsciously</a:t>
            </a:r>
            <a:endParaRPr/>
          </a:p>
        </p:txBody>
      </p:sp>
      <p:sp>
        <p:nvSpPr>
          <p:cNvPr id="297" name="Google Shape;297;p41"/>
          <p:cNvSpPr txBox="1"/>
          <p:nvPr>
            <p:ph idx="1" type="body"/>
          </p:nvPr>
        </p:nvSpPr>
        <p:spPr>
          <a:xfrm>
            <a:off x="311700" y="257175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a:t>
            </a:r>
            <a:r>
              <a:rPr lang="en"/>
              <a:t>sers might never even register elements that don't align with their objectives</a:t>
            </a:r>
            <a:endParaRPr/>
          </a:p>
        </p:txBody>
      </p:sp>
      <p:pic>
        <p:nvPicPr>
          <p:cNvPr id="298" name="Google Shape;298;p41"/>
          <p:cNvPicPr preferRelativeResize="0"/>
          <p:nvPr/>
        </p:nvPicPr>
        <p:blipFill rotWithShape="1">
          <a:blip r:embed="rId3">
            <a:alphaModFix/>
          </a:blip>
          <a:srcRect b="0" l="34667" r="35436" t="0"/>
          <a:stretch/>
        </p:blipFill>
        <p:spPr>
          <a:xfrm>
            <a:off x="6855550" y="2124749"/>
            <a:ext cx="1185551" cy="2642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Three Biasing Factors</a:t>
            </a:r>
            <a:endParaRPr b="1"/>
          </a:p>
        </p:txBody>
      </p:sp>
      <p:sp>
        <p:nvSpPr>
          <p:cNvPr id="71" name="Google Shape;71;p15"/>
          <p:cNvSpPr txBox="1"/>
          <p:nvPr>
            <p:ph idx="1" type="body"/>
          </p:nvPr>
        </p:nvSpPr>
        <p:spPr>
          <a:xfrm>
            <a:off x="311700" y="11524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rabicPeriod"/>
            </a:pPr>
            <a:r>
              <a:rPr lang="en"/>
              <a:t>Reality vs. Perception Gap</a:t>
            </a:r>
            <a:endParaRPr/>
          </a:p>
        </p:txBody>
      </p:sp>
      <p:sp>
        <p:nvSpPr>
          <p:cNvPr id="72" name="Google Shape;7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3" name="Google Shape;73;p15"/>
          <p:cNvSpPr txBox="1"/>
          <p:nvPr>
            <p:ph idx="1" type="body"/>
          </p:nvPr>
        </p:nvSpPr>
        <p:spPr>
          <a:xfrm>
            <a:off x="311700" y="16081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Actively constructs experience through various filters</a:t>
            </a:r>
            <a:endParaRPr/>
          </a:p>
        </p:txBody>
      </p:sp>
      <p:sp>
        <p:nvSpPr>
          <p:cNvPr id="74" name="Google Shape;74;p15"/>
          <p:cNvSpPr txBox="1"/>
          <p:nvPr>
            <p:ph idx="1" type="body"/>
          </p:nvPr>
        </p:nvSpPr>
        <p:spPr>
          <a:xfrm>
            <a:off x="311700" y="20638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Create designs that work </a:t>
            </a:r>
            <a:r>
              <a:rPr i="1" lang="en"/>
              <a:t>with</a:t>
            </a:r>
            <a:r>
              <a:rPr lang="en"/>
              <a:t>, not </a:t>
            </a:r>
            <a:r>
              <a:rPr i="1" lang="en"/>
              <a:t>against,</a:t>
            </a:r>
            <a:r>
              <a:rPr lang="en"/>
              <a:t> natural perceptual tendencies</a:t>
            </a:r>
            <a:endParaRPr/>
          </a:p>
        </p:txBody>
      </p:sp>
      <p:pic>
        <p:nvPicPr>
          <p:cNvPr id="75" name="Google Shape;75;p15"/>
          <p:cNvPicPr preferRelativeResize="0"/>
          <p:nvPr/>
        </p:nvPicPr>
        <p:blipFill>
          <a:blip r:embed="rId3">
            <a:alphaModFix/>
          </a:blip>
          <a:stretch>
            <a:fillRect/>
          </a:stretch>
        </p:blipFill>
        <p:spPr>
          <a:xfrm>
            <a:off x="6927300" y="2571750"/>
            <a:ext cx="1905000" cy="1905000"/>
          </a:xfrm>
          <a:prstGeom prst="rect">
            <a:avLst/>
          </a:prstGeom>
          <a:noFill/>
          <a:ln>
            <a:noFill/>
          </a:ln>
          <a:effectLst>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Age-Related Differences</a:t>
            </a:r>
            <a:endParaRPr b="1"/>
          </a:p>
        </p:txBody>
      </p:sp>
      <p:sp>
        <p:nvSpPr>
          <p:cNvPr id="304" name="Google Shape;304;p42"/>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Children and adults process information differently</a:t>
            </a:r>
            <a:endParaRPr/>
          </a:p>
        </p:txBody>
      </p:sp>
      <p:sp>
        <p:nvSpPr>
          <p:cNvPr id="305" name="Google Shape;30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6" name="Google Shape;306;p42"/>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a:t>
            </a:r>
            <a:r>
              <a:rPr lang="en"/>
              <a:t>hildren being more stimulus-driven</a:t>
            </a:r>
            <a:endParaRPr/>
          </a:p>
        </p:txBody>
      </p:sp>
      <p:sp>
        <p:nvSpPr>
          <p:cNvPr id="307" name="Google Shape;307;p42"/>
          <p:cNvSpPr txBox="1"/>
          <p:nvPr>
            <p:ph idx="1" type="body"/>
          </p:nvPr>
        </p:nvSpPr>
        <p:spPr>
          <a:xfrm>
            <a:off x="311700" y="257175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a:t>
            </a:r>
            <a:r>
              <a:rPr lang="en"/>
              <a:t>dults more goal-driven</a:t>
            </a:r>
            <a:endParaRPr/>
          </a:p>
        </p:txBody>
      </p:sp>
      <p:pic>
        <p:nvPicPr>
          <p:cNvPr id="308" name="Google Shape;308;p42"/>
          <p:cNvPicPr preferRelativeResize="0"/>
          <p:nvPr/>
        </p:nvPicPr>
        <p:blipFill rotWithShape="1">
          <a:blip r:embed="rId3">
            <a:alphaModFix/>
          </a:blip>
          <a:srcRect b="0" l="34667" r="35436" t="0"/>
          <a:stretch/>
        </p:blipFill>
        <p:spPr>
          <a:xfrm>
            <a:off x="6855550" y="2124749"/>
            <a:ext cx="1185551" cy="2642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4" name="Google Shape;314;p43"/>
          <p:cNvPicPr preferRelativeResize="0"/>
          <p:nvPr/>
        </p:nvPicPr>
        <p:blipFill>
          <a:blip r:embed="rId3">
            <a:alphaModFix/>
          </a:blip>
          <a:stretch>
            <a:fillRect/>
          </a:stretch>
        </p:blipFill>
        <p:spPr>
          <a:xfrm>
            <a:off x="1216375" y="1013700"/>
            <a:ext cx="1762125" cy="281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0" name="Google Shape;320;p44"/>
          <p:cNvPicPr preferRelativeResize="0"/>
          <p:nvPr/>
        </p:nvPicPr>
        <p:blipFill>
          <a:blip r:embed="rId3">
            <a:alphaModFix/>
          </a:blip>
          <a:stretch>
            <a:fillRect/>
          </a:stretch>
        </p:blipFill>
        <p:spPr>
          <a:xfrm>
            <a:off x="1428550" y="900525"/>
            <a:ext cx="5860700" cy="33424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Attention Filtering</a:t>
            </a:r>
            <a:endParaRPr b="1"/>
          </a:p>
        </p:txBody>
      </p:sp>
      <p:sp>
        <p:nvSpPr>
          <p:cNvPr id="326" name="Google Shape;326;p45"/>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a:t>
            </a:r>
            <a:r>
              <a:rPr lang="en"/>
              <a:t>hildren might be more easily distracted by engaging elements, while adults might be more focused on completing specific tasks</a:t>
            </a:r>
            <a:endParaRPr/>
          </a:p>
        </p:txBody>
      </p:sp>
      <p:sp>
        <p:nvSpPr>
          <p:cNvPr id="327" name="Google Shape;32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45"/>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329" name="Google Shape;329;p45"/>
          <p:cNvSpPr txBox="1"/>
          <p:nvPr>
            <p:ph idx="1" type="body"/>
          </p:nvPr>
        </p:nvSpPr>
        <p:spPr>
          <a:xfrm>
            <a:off x="311700" y="2571750"/>
            <a:ext cx="611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pic>
        <p:nvPicPr>
          <p:cNvPr id="330" name="Google Shape;330;p45"/>
          <p:cNvPicPr preferRelativeResize="0"/>
          <p:nvPr/>
        </p:nvPicPr>
        <p:blipFill rotWithShape="1">
          <a:blip r:embed="rId3">
            <a:alphaModFix/>
          </a:blip>
          <a:srcRect b="0" l="34667" r="35436" t="0"/>
          <a:stretch/>
        </p:blipFill>
        <p:spPr>
          <a:xfrm>
            <a:off x="6855550" y="2124749"/>
            <a:ext cx="1185551" cy="2642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Introduction to Gestalt Principles</a:t>
            </a:r>
            <a:endParaRPr b="1"/>
          </a:p>
        </p:txBody>
      </p:sp>
      <p:sp>
        <p:nvSpPr>
          <p:cNvPr id="336" name="Google Shape;336;p46"/>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Overview of Gestalt psychology</a:t>
            </a:r>
            <a:endParaRPr/>
          </a:p>
        </p:txBody>
      </p:sp>
      <p:sp>
        <p:nvSpPr>
          <p:cNvPr id="337" name="Google Shape;337;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8" name="Google Shape;338;p46"/>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Importance in visual perception</a:t>
            </a:r>
            <a:endParaRPr/>
          </a:p>
        </p:txBody>
      </p:sp>
      <p:sp>
        <p:nvSpPr>
          <p:cNvPr id="339" name="Google Shape;339;p46"/>
          <p:cNvSpPr txBox="1"/>
          <p:nvPr>
            <p:ph idx="1" type="body"/>
          </p:nvPr>
        </p:nvSpPr>
        <p:spPr>
          <a:xfrm>
            <a:off x="311700" y="257175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Application in modern design</a:t>
            </a:r>
            <a:endParaRPr/>
          </a:p>
        </p:txBody>
      </p:sp>
      <p:sp>
        <p:nvSpPr>
          <p:cNvPr id="340" name="Google Shape;340;p46"/>
          <p:cNvSpPr txBox="1"/>
          <p:nvPr>
            <p:ph idx="1" type="body"/>
          </p:nvPr>
        </p:nvSpPr>
        <p:spPr>
          <a:xfrm>
            <a:off x="311700" y="32258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“Chap. 2: Our Vision is Optimized to See Structure”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Introduction to Gestalt Principles</a:t>
            </a:r>
            <a:endParaRPr b="1"/>
          </a:p>
        </p:txBody>
      </p:sp>
      <p:sp>
        <p:nvSpPr>
          <p:cNvPr id="346" name="Google Shape;346;p47"/>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Gestalt; means “shape” or “figure”</a:t>
            </a:r>
            <a:endParaRPr/>
          </a:p>
        </p:txBody>
      </p:sp>
      <p:sp>
        <p:nvSpPr>
          <p:cNvPr id="347" name="Google Shape;34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8" name="Google Shape;348;p47"/>
          <p:cNvSpPr txBox="1"/>
          <p:nvPr>
            <p:ph idx="1" type="body"/>
          </p:nvPr>
        </p:nvSpPr>
        <p:spPr>
          <a:xfrm>
            <a:off x="311700" y="1917700"/>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t>
            </a:r>
            <a:r>
              <a:rPr lang="en"/>
              <a:t>orms the cornerstone of how humans perceive and organize visual information</a:t>
            </a:r>
            <a:endParaRPr/>
          </a:p>
        </p:txBody>
      </p:sp>
      <p:pic>
        <p:nvPicPr>
          <p:cNvPr id="349" name="Google Shape;349;p47"/>
          <p:cNvPicPr preferRelativeResize="0"/>
          <p:nvPr/>
        </p:nvPicPr>
        <p:blipFill>
          <a:blip r:embed="rId3">
            <a:alphaModFix/>
          </a:blip>
          <a:stretch>
            <a:fillRect/>
          </a:stretch>
        </p:blipFill>
        <p:spPr>
          <a:xfrm>
            <a:off x="6343292" y="599530"/>
            <a:ext cx="1924526" cy="2647600"/>
          </a:xfrm>
          <a:prstGeom prst="rect">
            <a:avLst/>
          </a:prstGeom>
          <a:noFill/>
          <a:ln>
            <a:noFill/>
          </a:ln>
        </p:spPr>
      </p:pic>
      <p:sp>
        <p:nvSpPr>
          <p:cNvPr id="350" name="Google Shape;350;p47"/>
          <p:cNvSpPr txBox="1"/>
          <p:nvPr>
            <p:ph idx="1" type="body"/>
          </p:nvPr>
        </p:nvSpPr>
        <p:spPr>
          <a:xfrm>
            <a:off x="311700" y="2764275"/>
            <a:ext cx="61125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a:t>
            </a:r>
            <a:r>
              <a:rPr lang="en"/>
              <a:t>xplain how our minds naturally group elements, recognize patterns, and create meaning from visual arrangements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“Grouping” Principles</a:t>
            </a:r>
            <a:endParaRPr/>
          </a:p>
        </p:txBody>
      </p:sp>
      <p:sp>
        <p:nvSpPr>
          <p:cNvPr id="356" name="Google Shape;35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a:t>Three of the Gestalt principles explain how our minds group items together based on certain factors</a:t>
            </a:r>
            <a:endParaRPr/>
          </a:p>
          <a:p>
            <a:pPr indent="-342900" lvl="0" marL="457200" rtl="0" algn="l">
              <a:lnSpc>
                <a:spcPct val="150000"/>
              </a:lnSpc>
              <a:spcBef>
                <a:spcPts val="1200"/>
              </a:spcBef>
              <a:spcAft>
                <a:spcPts val="0"/>
              </a:spcAft>
              <a:buSzPts val="1800"/>
              <a:buChar char="-"/>
            </a:pPr>
            <a:r>
              <a:rPr lang="en"/>
              <a:t>Proximity: groups based on placement</a:t>
            </a:r>
            <a:endParaRPr/>
          </a:p>
          <a:p>
            <a:pPr indent="-342900" lvl="0" marL="457200" rtl="0" algn="l">
              <a:lnSpc>
                <a:spcPct val="150000"/>
              </a:lnSpc>
              <a:spcBef>
                <a:spcPts val="0"/>
              </a:spcBef>
              <a:spcAft>
                <a:spcPts val="0"/>
              </a:spcAft>
              <a:buSzPts val="1800"/>
              <a:buChar char="-"/>
            </a:pPr>
            <a:r>
              <a:rPr lang="en"/>
              <a:t>Similarity: groups based on type</a:t>
            </a:r>
            <a:endParaRPr/>
          </a:p>
          <a:p>
            <a:pPr indent="-342900" lvl="0" marL="457200" rtl="0" algn="l">
              <a:lnSpc>
                <a:spcPct val="150000"/>
              </a:lnSpc>
              <a:spcBef>
                <a:spcPts val="0"/>
              </a:spcBef>
              <a:spcAft>
                <a:spcPts val="0"/>
              </a:spcAft>
              <a:buSzPts val="1800"/>
              <a:buChar char="-"/>
            </a:pPr>
            <a:r>
              <a:rPr lang="en"/>
              <a:t>Common fate: groups based on movement</a:t>
            </a:r>
            <a:endParaRPr/>
          </a:p>
        </p:txBody>
      </p:sp>
      <p:sp>
        <p:nvSpPr>
          <p:cNvPr id="357" name="Google Shape;35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58" name="Google Shape;358;p48"/>
          <p:cNvPicPr preferRelativeResize="0"/>
          <p:nvPr/>
        </p:nvPicPr>
        <p:blipFill>
          <a:blip r:embed="rId3">
            <a:alphaModFix/>
          </a:blip>
          <a:stretch>
            <a:fillRect/>
          </a:stretch>
        </p:blipFill>
        <p:spPr>
          <a:xfrm>
            <a:off x="5976125" y="2752300"/>
            <a:ext cx="2754250" cy="1728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Proximity</a:t>
            </a:r>
            <a:endParaRPr b="1"/>
          </a:p>
        </p:txBody>
      </p:sp>
      <p:sp>
        <p:nvSpPr>
          <p:cNvPr id="364" name="Google Shape;36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5" name="Google Shape;365;p49"/>
          <p:cNvPicPr preferRelativeResize="0"/>
          <p:nvPr/>
        </p:nvPicPr>
        <p:blipFill>
          <a:blip r:embed="rId3">
            <a:alphaModFix/>
          </a:blip>
          <a:stretch>
            <a:fillRect/>
          </a:stretch>
        </p:blipFill>
        <p:spPr>
          <a:xfrm>
            <a:off x="517650" y="1170125"/>
            <a:ext cx="3694800" cy="3099425"/>
          </a:xfrm>
          <a:prstGeom prst="rect">
            <a:avLst/>
          </a:prstGeom>
          <a:noFill/>
          <a:ln>
            <a:noFill/>
          </a:ln>
        </p:spPr>
      </p:pic>
      <p:pic>
        <p:nvPicPr>
          <p:cNvPr id="366" name="Google Shape;366;p49"/>
          <p:cNvPicPr preferRelativeResize="0"/>
          <p:nvPr/>
        </p:nvPicPr>
        <p:blipFill>
          <a:blip r:embed="rId4">
            <a:alphaModFix/>
          </a:blip>
          <a:stretch>
            <a:fillRect/>
          </a:stretch>
        </p:blipFill>
        <p:spPr>
          <a:xfrm>
            <a:off x="4465800" y="1432250"/>
            <a:ext cx="4006650" cy="257518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a:t>
            </a:r>
            <a:r>
              <a:rPr b="1" lang="en"/>
              <a:t>Similarity</a:t>
            </a:r>
            <a:endParaRPr b="1"/>
          </a:p>
        </p:txBody>
      </p:sp>
      <p:sp>
        <p:nvSpPr>
          <p:cNvPr id="372" name="Google Shape;372;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3" name="Google Shape;373;p50"/>
          <p:cNvPicPr preferRelativeResize="0"/>
          <p:nvPr/>
        </p:nvPicPr>
        <p:blipFill>
          <a:blip r:embed="rId3">
            <a:alphaModFix/>
          </a:blip>
          <a:stretch>
            <a:fillRect/>
          </a:stretch>
        </p:blipFill>
        <p:spPr>
          <a:xfrm>
            <a:off x="1793812" y="1386775"/>
            <a:ext cx="5556375" cy="2943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type="title"/>
          </p:nvPr>
        </p:nvSpPr>
        <p:spPr>
          <a:xfrm>
            <a:off x="311700" y="445025"/>
            <a:ext cx="5099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Common Fate</a:t>
            </a:r>
            <a:endParaRPr b="1"/>
          </a:p>
        </p:txBody>
      </p:sp>
      <p:sp>
        <p:nvSpPr>
          <p:cNvPr id="379" name="Google Shape;379;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0" name="Google Shape;380;p51"/>
          <p:cNvPicPr preferRelativeResize="0"/>
          <p:nvPr/>
        </p:nvPicPr>
        <p:blipFill>
          <a:blip r:embed="rId3">
            <a:alphaModFix/>
          </a:blip>
          <a:stretch>
            <a:fillRect/>
          </a:stretch>
        </p:blipFill>
        <p:spPr>
          <a:xfrm>
            <a:off x="152400" y="1170125"/>
            <a:ext cx="5943600" cy="3057525"/>
          </a:xfrm>
          <a:prstGeom prst="rect">
            <a:avLst/>
          </a:prstGeom>
          <a:noFill/>
          <a:ln>
            <a:noFill/>
          </a:ln>
        </p:spPr>
      </p:pic>
      <p:sp>
        <p:nvSpPr>
          <p:cNvPr id="381" name="Google Shape;381;p51"/>
          <p:cNvSpPr txBox="1"/>
          <p:nvPr>
            <p:ph type="title"/>
          </p:nvPr>
        </p:nvSpPr>
        <p:spPr>
          <a:xfrm>
            <a:off x="6264150" y="2928000"/>
            <a:ext cx="181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Fishies !!</a:t>
            </a:r>
            <a:endParaRPr b="1"/>
          </a:p>
        </p:txBody>
      </p:sp>
      <p:pic>
        <p:nvPicPr>
          <p:cNvPr id="382" name="Google Shape;382;p51"/>
          <p:cNvPicPr preferRelativeResize="0"/>
          <p:nvPr/>
        </p:nvPicPr>
        <p:blipFill>
          <a:blip r:embed="rId4">
            <a:alphaModFix/>
          </a:blip>
          <a:stretch>
            <a:fillRect/>
          </a:stretch>
        </p:blipFill>
        <p:spPr>
          <a:xfrm>
            <a:off x="6922300" y="3738550"/>
            <a:ext cx="1081575" cy="1081575"/>
          </a:xfrm>
          <a:prstGeom prst="rect">
            <a:avLst/>
          </a:prstGeom>
          <a:noFill/>
          <a:ln>
            <a:noFill/>
          </a:ln>
        </p:spPr>
      </p:pic>
      <p:pic>
        <p:nvPicPr>
          <p:cNvPr id="383" name="Google Shape;383;p51"/>
          <p:cNvPicPr preferRelativeResize="0"/>
          <p:nvPr/>
        </p:nvPicPr>
        <p:blipFill>
          <a:blip r:embed="rId4">
            <a:alphaModFix/>
          </a:blip>
          <a:stretch>
            <a:fillRect/>
          </a:stretch>
        </p:blipFill>
        <p:spPr>
          <a:xfrm>
            <a:off x="1065025" y="1564375"/>
            <a:ext cx="1081575" cy="1081575"/>
          </a:xfrm>
          <a:prstGeom prst="rect">
            <a:avLst/>
          </a:prstGeom>
          <a:noFill/>
          <a:ln>
            <a:noFill/>
          </a:ln>
        </p:spPr>
      </p:pic>
      <p:pic>
        <p:nvPicPr>
          <p:cNvPr id="384" name="Google Shape;384;p51"/>
          <p:cNvPicPr preferRelativeResize="0"/>
          <p:nvPr/>
        </p:nvPicPr>
        <p:blipFill>
          <a:blip r:embed="rId4">
            <a:alphaModFix/>
          </a:blip>
          <a:stretch>
            <a:fillRect/>
          </a:stretch>
        </p:blipFill>
        <p:spPr>
          <a:xfrm>
            <a:off x="4251925" y="3360550"/>
            <a:ext cx="1081575" cy="1081575"/>
          </a:xfrm>
          <a:prstGeom prst="rect">
            <a:avLst/>
          </a:prstGeom>
          <a:noFill/>
          <a:ln>
            <a:noFill/>
          </a:ln>
        </p:spPr>
      </p:pic>
      <p:pic>
        <p:nvPicPr>
          <p:cNvPr id="385" name="Google Shape;385;p51"/>
          <p:cNvPicPr preferRelativeResize="0"/>
          <p:nvPr/>
        </p:nvPicPr>
        <p:blipFill>
          <a:blip r:embed="rId4">
            <a:alphaModFix/>
          </a:blip>
          <a:stretch>
            <a:fillRect/>
          </a:stretch>
        </p:blipFill>
        <p:spPr>
          <a:xfrm>
            <a:off x="7544375" y="482800"/>
            <a:ext cx="1081575" cy="1081575"/>
          </a:xfrm>
          <a:prstGeom prst="rect">
            <a:avLst/>
          </a:prstGeom>
          <a:noFill/>
          <a:ln>
            <a:noFill/>
          </a:ln>
        </p:spPr>
      </p:pic>
      <p:pic>
        <p:nvPicPr>
          <p:cNvPr id="386" name="Google Shape;386;p51"/>
          <p:cNvPicPr preferRelativeResize="0"/>
          <p:nvPr/>
        </p:nvPicPr>
        <p:blipFill>
          <a:blip r:embed="rId4">
            <a:alphaModFix/>
          </a:blip>
          <a:stretch>
            <a:fillRect/>
          </a:stretch>
        </p:blipFill>
        <p:spPr>
          <a:xfrm>
            <a:off x="5649150" y="0"/>
            <a:ext cx="1081575" cy="1081575"/>
          </a:xfrm>
          <a:prstGeom prst="rect">
            <a:avLst/>
          </a:prstGeom>
          <a:noFill/>
          <a:ln>
            <a:noFill/>
          </a:ln>
        </p:spPr>
      </p:pic>
      <p:pic>
        <p:nvPicPr>
          <p:cNvPr id="387" name="Google Shape;387;p51"/>
          <p:cNvPicPr preferRelativeResize="0"/>
          <p:nvPr/>
        </p:nvPicPr>
        <p:blipFill>
          <a:blip r:embed="rId5">
            <a:alphaModFix/>
          </a:blip>
          <a:stretch>
            <a:fillRect/>
          </a:stretch>
        </p:blipFill>
        <p:spPr>
          <a:xfrm>
            <a:off x="6376100" y="1304523"/>
            <a:ext cx="1081575" cy="1094327"/>
          </a:xfrm>
          <a:prstGeom prst="rect">
            <a:avLst/>
          </a:prstGeom>
          <a:noFill/>
          <a:ln>
            <a:noFill/>
          </a:ln>
        </p:spPr>
      </p:pic>
      <p:pic>
        <p:nvPicPr>
          <p:cNvPr id="388" name="Google Shape;388;p51"/>
          <p:cNvPicPr preferRelativeResize="0"/>
          <p:nvPr/>
        </p:nvPicPr>
        <p:blipFill>
          <a:blip r:embed="rId5">
            <a:alphaModFix/>
          </a:blip>
          <a:stretch>
            <a:fillRect/>
          </a:stretch>
        </p:blipFill>
        <p:spPr>
          <a:xfrm>
            <a:off x="7737775" y="2024585"/>
            <a:ext cx="1081575" cy="1094327"/>
          </a:xfrm>
          <a:prstGeom prst="rect">
            <a:avLst/>
          </a:prstGeom>
          <a:noFill/>
          <a:ln>
            <a:noFill/>
          </a:ln>
        </p:spPr>
      </p:pic>
      <p:pic>
        <p:nvPicPr>
          <p:cNvPr id="389" name="Google Shape;389;p51"/>
          <p:cNvPicPr preferRelativeResize="0"/>
          <p:nvPr/>
        </p:nvPicPr>
        <p:blipFill>
          <a:blip r:embed="rId5">
            <a:alphaModFix/>
          </a:blip>
          <a:stretch>
            <a:fillRect/>
          </a:stretch>
        </p:blipFill>
        <p:spPr>
          <a:xfrm>
            <a:off x="520850" y="3732173"/>
            <a:ext cx="1081575" cy="1094327"/>
          </a:xfrm>
          <a:prstGeom prst="rect">
            <a:avLst/>
          </a:prstGeom>
          <a:noFill/>
          <a:ln>
            <a:noFill/>
          </a:ln>
        </p:spPr>
      </p:pic>
      <p:pic>
        <p:nvPicPr>
          <p:cNvPr id="390" name="Google Shape;390;p51"/>
          <p:cNvPicPr preferRelativeResize="0"/>
          <p:nvPr/>
        </p:nvPicPr>
        <p:blipFill>
          <a:blip r:embed="rId5">
            <a:alphaModFix/>
          </a:blip>
          <a:stretch>
            <a:fillRect/>
          </a:stretch>
        </p:blipFill>
        <p:spPr>
          <a:xfrm>
            <a:off x="5014425" y="2266223"/>
            <a:ext cx="1081575" cy="1094327"/>
          </a:xfrm>
          <a:prstGeom prst="rect">
            <a:avLst/>
          </a:prstGeom>
          <a:noFill/>
          <a:ln>
            <a:noFill/>
          </a:ln>
        </p:spPr>
      </p:pic>
      <p:pic>
        <p:nvPicPr>
          <p:cNvPr id="391" name="Google Shape;391;p51"/>
          <p:cNvPicPr preferRelativeResize="0"/>
          <p:nvPr/>
        </p:nvPicPr>
        <p:blipFill>
          <a:blip r:embed="rId5">
            <a:alphaModFix/>
          </a:blip>
          <a:stretch>
            <a:fillRect/>
          </a:stretch>
        </p:blipFill>
        <p:spPr>
          <a:xfrm>
            <a:off x="2146600" y="1017723"/>
            <a:ext cx="1081575" cy="10943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Three Biasing Factors</a:t>
            </a:r>
            <a:endParaRPr b="1"/>
          </a:p>
        </p:txBody>
      </p:sp>
      <p:sp>
        <p:nvSpPr>
          <p:cNvPr id="81" name="Google Shape;81;p16"/>
          <p:cNvSpPr txBox="1"/>
          <p:nvPr>
            <p:ph idx="1" type="body"/>
          </p:nvPr>
        </p:nvSpPr>
        <p:spPr>
          <a:xfrm>
            <a:off x="311700" y="1152475"/>
            <a:ext cx="8520600" cy="45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 2.    </a:t>
            </a:r>
            <a:r>
              <a:rPr lang="en"/>
              <a:t>The Triadic Framework</a:t>
            </a:r>
            <a:endParaRPr/>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3" name="Google Shape;83;p16"/>
          <p:cNvSpPr txBox="1"/>
          <p:nvPr>
            <p:ph idx="1" type="body"/>
          </p:nvPr>
        </p:nvSpPr>
        <p:spPr>
          <a:xfrm>
            <a:off x="311700" y="16081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Past: Creates expectations and experience</a:t>
            </a:r>
            <a:endParaRPr/>
          </a:p>
        </p:txBody>
      </p:sp>
      <p:sp>
        <p:nvSpPr>
          <p:cNvPr id="84" name="Google Shape;84;p16"/>
          <p:cNvSpPr txBox="1"/>
          <p:nvPr>
            <p:ph idx="1" type="body"/>
          </p:nvPr>
        </p:nvSpPr>
        <p:spPr>
          <a:xfrm>
            <a:off x="311700" y="20638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Present: provides immediate environmental cues and influences</a:t>
            </a:r>
            <a:endParaRPr/>
          </a:p>
        </p:txBody>
      </p:sp>
      <p:sp>
        <p:nvSpPr>
          <p:cNvPr id="85" name="Google Shape;85;p16"/>
          <p:cNvSpPr txBox="1"/>
          <p:nvPr>
            <p:ph idx="1" type="body"/>
          </p:nvPr>
        </p:nvSpPr>
        <p:spPr>
          <a:xfrm>
            <a:off x="311700" y="25195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Future: direct our attention and filter incoming information</a:t>
            </a:r>
            <a:endParaRPr/>
          </a:p>
        </p:txBody>
      </p:sp>
      <p:pic>
        <p:nvPicPr>
          <p:cNvPr id="86" name="Google Shape;86;p16"/>
          <p:cNvPicPr preferRelativeResize="0"/>
          <p:nvPr/>
        </p:nvPicPr>
        <p:blipFill>
          <a:blip r:embed="rId3">
            <a:alphaModFix/>
          </a:blip>
          <a:stretch>
            <a:fillRect/>
          </a:stretch>
        </p:blipFill>
        <p:spPr>
          <a:xfrm>
            <a:off x="5990900" y="3117150"/>
            <a:ext cx="2481559" cy="1863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a:t>
            </a:r>
            <a:r>
              <a:rPr b="1" lang="en"/>
              <a:t>Continuity</a:t>
            </a:r>
            <a:endParaRPr b="1"/>
          </a:p>
        </p:txBody>
      </p:sp>
      <p:sp>
        <p:nvSpPr>
          <p:cNvPr id="397" name="Google Shape;397;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52"/>
          <p:cNvPicPr preferRelativeResize="0"/>
          <p:nvPr/>
        </p:nvPicPr>
        <p:blipFill>
          <a:blip r:embed="rId3">
            <a:alphaModFix/>
          </a:blip>
          <a:stretch>
            <a:fillRect/>
          </a:stretch>
        </p:blipFill>
        <p:spPr>
          <a:xfrm>
            <a:off x="4571988" y="1674950"/>
            <a:ext cx="3762375" cy="2333625"/>
          </a:xfrm>
          <a:prstGeom prst="rect">
            <a:avLst/>
          </a:prstGeom>
          <a:noFill/>
          <a:ln>
            <a:noFill/>
          </a:ln>
        </p:spPr>
      </p:pic>
      <p:pic>
        <p:nvPicPr>
          <p:cNvPr id="399" name="Google Shape;399;p52"/>
          <p:cNvPicPr preferRelativeResize="0"/>
          <p:nvPr/>
        </p:nvPicPr>
        <p:blipFill>
          <a:blip r:embed="rId4">
            <a:alphaModFix/>
          </a:blip>
          <a:stretch>
            <a:fillRect/>
          </a:stretch>
        </p:blipFill>
        <p:spPr>
          <a:xfrm>
            <a:off x="1517950" y="1170125"/>
            <a:ext cx="2286000" cy="3343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a:t>
            </a:r>
            <a:r>
              <a:rPr b="1" lang="en"/>
              <a:t>Closure</a:t>
            </a:r>
            <a:endParaRPr b="1"/>
          </a:p>
        </p:txBody>
      </p:sp>
      <p:sp>
        <p:nvSpPr>
          <p:cNvPr id="405" name="Google Shape;40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6" name="Google Shape;406;p53"/>
          <p:cNvPicPr preferRelativeResize="0"/>
          <p:nvPr/>
        </p:nvPicPr>
        <p:blipFill>
          <a:blip r:embed="rId3">
            <a:alphaModFix/>
          </a:blip>
          <a:stretch>
            <a:fillRect/>
          </a:stretch>
        </p:blipFill>
        <p:spPr>
          <a:xfrm>
            <a:off x="4721063" y="1762125"/>
            <a:ext cx="3343275" cy="1619250"/>
          </a:xfrm>
          <a:prstGeom prst="rect">
            <a:avLst/>
          </a:prstGeom>
          <a:noFill/>
          <a:ln>
            <a:noFill/>
          </a:ln>
        </p:spPr>
      </p:pic>
      <p:pic>
        <p:nvPicPr>
          <p:cNvPr id="407" name="Google Shape;407;p53"/>
          <p:cNvPicPr preferRelativeResize="0"/>
          <p:nvPr/>
        </p:nvPicPr>
        <p:blipFill>
          <a:blip r:embed="rId4">
            <a:alphaModFix/>
          </a:blip>
          <a:stretch>
            <a:fillRect/>
          </a:stretch>
        </p:blipFill>
        <p:spPr>
          <a:xfrm>
            <a:off x="1229650" y="1323250"/>
            <a:ext cx="2595562" cy="24969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Symmetry</a:t>
            </a:r>
            <a:endParaRPr b="1"/>
          </a:p>
        </p:txBody>
      </p:sp>
      <p:sp>
        <p:nvSpPr>
          <p:cNvPr id="413" name="Google Shape;413;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54"/>
          <p:cNvPicPr preferRelativeResize="0"/>
          <p:nvPr/>
        </p:nvPicPr>
        <p:blipFill>
          <a:blip r:embed="rId3">
            <a:alphaModFix/>
          </a:blip>
          <a:stretch>
            <a:fillRect/>
          </a:stretch>
        </p:blipFill>
        <p:spPr>
          <a:xfrm>
            <a:off x="2334313" y="1251150"/>
            <a:ext cx="4475376" cy="3132776"/>
          </a:xfrm>
          <a:prstGeom prst="rect">
            <a:avLst/>
          </a:prstGeom>
          <a:noFill/>
          <a:ln>
            <a:noFill/>
          </a:ln>
        </p:spPr>
      </p:pic>
      <p:pic>
        <p:nvPicPr>
          <p:cNvPr id="415" name="Google Shape;415;p54"/>
          <p:cNvPicPr preferRelativeResize="0"/>
          <p:nvPr/>
        </p:nvPicPr>
        <p:blipFill>
          <a:blip r:embed="rId4">
            <a:alphaModFix/>
          </a:blip>
          <a:stretch>
            <a:fillRect/>
          </a:stretch>
        </p:blipFill>
        <p:spPr>
          <a:xfrm>
            <a:off x="446075" y="2096837"/>
            <a:ext cx="1441401" cy="1441401"/>
          </a:xfrm>
          <a:prstGeom prst="rect">
            <a:avLst/>
          </a:prstGeom>
          <a:noFill/>
          <a:ln>
            <a:noFill/>
          </a:ln>
        </p:spPr>
      </p:pic>
      <p:pic>
        <p:nvPicPr>
          <p:cNvPr id="416" name="Google Shape;416;p54"/>
          <p:cNvPicPr preferRelativeResize="0"/>
          <p:nvPr/>
        </p:nvPicPr>
        <p:blipFill>
          <a:blip r:embed="rId4">
            <a:alphaModFix/>
          </a:blip>
          <a:stretch>
            <a:fillRect/>
          </a:stretch>
        </p:blipFill>
        <p:spPr>
          <a:xfrm flipH="1">
            <a:off x="7256550" y="2119775"/>
            <a:ext cx="1441401" cy="14414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 Figure/Ground</a:t>
            </a:r>
            <a:endParaRPr b="1"/>
          </a:p>
        </p:txBody>
      </p:sp>
      <p:sp>
        <p:nvSpPr>
          <p:cNvPr id="422" name="Google Shape;422;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3" name="Google Shape;423;p55"/>
          <p:cNvPicPr preferRelativeResize="0"/>
          <p:nvPr/>
        </p:nvPicPr>
        <p:blipFill>
          <a:blip r:embed="rId3">
            <a:alphaModFix/>
          </a:blip>
          <a:stretch>
            <a:fillRect/>
          </a:stretch>
        </p:blipFill>
        <p:spPr>
          <a:xfrm>
            <a:off x="679325" y="1149850"/>
            <a:ext cx="7620176" cy="382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6"/>
          <p:cNvSpPr txBox="1"/>
          <p:nvPr>
            <p:ph type="title"/>
          </p:nvPr>
        </p:nvSpPr>
        <p:spPr>
          <a:xfrm>
            <a:off x="311700" y="445025"/>
            <a:ext cx="5099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Principles: Combined</a:t>
            </a:r>
            <a:endParaRPr b="1"/>
          </a:p>
        </p:txBody>
      </p:sp>
      <p:sp>
        <p:nvSpPr>
          <p:cNvPr id="429" name="Google Shape;429;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0" name="Google Shape;430;p56"/>
          <p:cNvPicPr preferRelativeResize="0"/>
          <p:nvPr/>
        </p:nvPicPr>
        <p:blipFill>
          <a:blip r:embed="rId3">
            <a:alphaModFix/>
          </a:blip>
          <a:stretch>
            <a:fillRect/>
          </a:stretch>
        </p:blipFill>
        <p:spPr>
          <a:xfrm>
            <a:off x="908775" y="1170125"/>
            <a:ext cx="3905250" cy="3590925"/>
          </a:xfrm>
          <a:prstGeom prst="rect">
            <a:avLst/>
          </a:prstGeom>
          <a:noFill/>
          <a:ln>
            <a:noFill/>
          </a:ln>
        </p:spPr>
      </p:pic>
      <p:sp>
        <p:nvSpPr>
          <p:cNvPr id="431" name="Google Shape;431;p56"/>
          <p:cNvSpPr txBox="1"/>
          <p:nvPr>
            <p:ph type="title"/>
          </p:nvPr>
        </p:nvSpPr>
        <p:spPr>
          <a:xfrm>
            <a:off x="4945000" y="1266225"/>
            <a:ext cx="436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Six of the principles</a:t>
            </a:r>
            <a:endParaRPr b="1"/>
          </a:p>
        </p:txBody>
      </p:sp>
      <p:sp>
        <p:nvSpPr>
          <p:cNvPr id="432" name="Google Shape;432;p56"/>
          <p:cNvSpPr txBox="1"/>
          <p:nvPr>
            <p:ph type="title"/>
          </p:nvPr>
        </p:nvSpPr>
        <p:spPr>
          <a:xfrm>
            <a:off x="5153250" y="1838925"/>
            <a:ext cx="3395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1. Proximity</a:t>
            </a:r>
            <a:endParaRPr sz="1920"/>
          </a:p>
        </p:txBody>
      </p:sp>
      <p:sp>
        <p:nvSpPr>
          <p:cNvPr id="433" name="Google Shape;433;p56"/>
          <p:cNvSpPr txBox="1"/>
          <p:nvPr>
            <p:ph type="title"/>
          </p:nvPr>
        </p:nvSpPr>
        <p:spPr>
          <a:xfrm>
            <a:off x="5153250" y="2183013"/>
            <a:ext cx="3395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2. Similarity</a:t>
            </a:r>
            <a:endParaRPr sz="1920"/>
          </a:p>
        </p:txBody>
      </p:sp>
      <p:sp>
        <p:nvSpPr>
          <p:cNvPr id="434" name="Google Shape;434;p56"/>
          <p:cNvSpPr txBox="1"/>
          <p:nvPr>
            <p:ph type="title"/>
          </p:nvPr>
        </p:nvSpPr>
        <p:spPr>
          <a:xfrm>
            <a:off x="5153250" y="2496713"/>
            <a:ext cx="3395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3. Continuity </a:t>
            </a:r>
            <a:endParaRPr sz="1920"/>
          </a:p>
        </p:txBody>
      </p:sp>
      <p:sp>
        <p:nvSpPr>
          <p:cNvPr id="435" name="Google Shape;435;p56"/>
          <p:cNvSpPr txBox="1"/>
          <p:nvPr>
            <p:ph type="title"/>
          </p:nvPr>
        </p:nvSpPr>
        <p:spPr>
          <a:xfrm>
            <a:off x="5153250" y="2826263"/>
            <a:ext cx="3395400" cy="117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4. Closure </a:t>
            </a:r>
            <a:endParaRPr sz="2220"/>
          </a:p>
          <a:p>
            <a:pPr indent="0" lvl="0" marL="0" rtl="0" algn="l">
              <a:spcBef>
                <a:spcPts val="0"/>
              </a:spcBef>
              <a:spcAft>
                <a:spcPts val="0"/>
              </a:spcAft>
              <a:buSzPts val="990"/>
              <a:buNone/>
            </a:pPr>
            <a:r>
              <a:rPr lang="en" sz="2220"/>
              <a:t>5. Symmetry</a:t>
            </a:r>
            <a:endParaRPr sz="2220"/>
          </a:p>
          <a:p>
            <a:pPr indent="0" lvl="0" marL="0" rtl="0" algn="l">
              <a:spcBef>
                <a:spcPts val="0"/>
              </a:spcBef>
              <a:spcAft>
                <a:spcPts val="0"/>
              </a:spcAft>
              <a:buSzPts val="990"/>
              <a:buNone/>
            </a:pPr>
            <a:r>
              <a:rPr lang="en" sz="2220"/>
              <a:t>6. Figure/Ground</a:t>
            </a:r>
            <a:endParaRPr sz="22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311700" y="445025"/>
            <a:ext cx="5099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Gestalt Principles: Combined</a:t>
            </a:r>
            <a:endParaRPr b="1"/>
          </a:p>
        </p:txBody>
      </p:sp>
      <p:sp>
        <p:nvSpPr>
          <p:cNvPr id="441" name="Google Shape;44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57"/>
          <p:cNvSpPr txBox="1"/>
          <p:nvPr>
            <p:ph type="title"/>
          </p:nvPr>
        </p:nvSpPr>
        <p:spPr>
          <a:xfrm>
            <a:off x="631825" y="2183025"/>
            <a:ext cx="5728500" cy="572700"/>
          </a:xfrm>
          <a:prstGeom prst="rect">
            <a:avLst/>
          </a:prstGeom>
        </p:spPr>
        <p:txBody>
          <a:bodyPr anchorCtr="0" anchor="t" bIns="91425" lIns="91425" spcFirstLastPara="1" rIns="91425" wrap="square" tIns="91425">
            <a:normAutofit/>
          </a:bodyPr>
          <a:lstStyle/>
          <a:p>
            <a:pPr indent="-350520" lvl="0" marL="457200" rtl="0" algn="l">
              <a:spcBef>
                <a:spcPts val="0"/>
              </a:spcBef>
              <a:spcAft>
                <a:spcPts val="0"/>
              </a:spcAft>
              <a:buSzPts val="1920"/>
              <a:buChar char="-"/>
            </a:pPr>
            <a:r>
              <a:rPr lang="en" sz="1920"/>
              <a:t>Test the </a:t>
            </a:r>
            <a:r>
              <a:rPr lang="en" sz="1920"/>
              <a:t>perception</a:t>
            </a:r>
            <a:r>
              <a:rPr lang="en" sz="1920"/>
              <a:t> of all at once </a:t>
            </a:r>
            <a:endParaRPr sz="1920"/>
          </a:p>
        </p:txBody>
      </p:sp>
      <p:sp>
        <p:nvSpPr>
          <p:cNvPr id="443" name="Google Shape;443;p57"/>
          <p:cNvSpPr txBox="1"/>
          <p:nvPr>
            <p:ph type="title"/>
          </p:nvPr>
        </p:nvSpPr>
        <p:spPr>
          <a:xfrm>
            <a:off x="631825" y="3069425"/>
            <a:ext cx="4779300" cy="572700"/>
          </a:xfrm>
          <a:prstGeom prst="rect">
            <a:avLst/>
          </a:prstGeom>
        </p:spPr>
        <p:txBody>
          <a:bodyPr anchorCtr="0" anchor="t" bIns="91425" lIns="91425" spcFirstLastPara="1" rIns="91425" wrap="square" tIns="91425">
            <a:normAutofit/>
          </a:bodyPr>
          <a:lstStyle/>
          <a:p>
            <a:pPr indent="-350520" lvl="0" marL="457200" rtl="0" algn="l">
              <a:spcBef>
                <a:spcPts val="0"/>
              </a:spcBef>
              <a:spcAft>
                <a:spcPts val="0"/>
              </a:spcAft>
              <a:buSzPts val="1920"/>
              <a:buChar char="-"/>
            </a:pPr>
            <a:r>
              <a:rPr lang="en" sz="1920"/>
              <a:t>Go over each principle on its own</a:t>
            </a:r>
            <a:endParaRPr sz="1920"/>
          </a:p>
        </p:txBody>
      </p:sp>
      <p:sp>
        <p:nvSpPr>
          <p:cNvPr id="444" name="Google Shape;444;p57"/>
          <p:cNvSpPr txBox="1"/>
          <p:nvPr>
            <p:ph type="title"/>
          </p:nvPr>
        </p:nvSpPr>
        <p:spPr>
          <a:xfrm>
            <a:off x="631825" y="1395450"/>
            <a:ext cx="632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When designing, make sure to…</a:t>
            </a:r>
            <a:endParaRPr sz="2220"/>
          </a:p>
        </p:txBody>
      </p:sp>
      <p:pic>
        <p:nvPicPr>
          <p:cNvPr id="445" name="Google Shape;445;p57"/>
          <p:cNvPicPr preferRelativeResize="0"/>
          <p:nvPr/>
        </p:nvPicPr>
        <p:blipFill>
          <a:blip r:embed="rId3">
            <a:alphaModFix/>
          </a:blip>
          <a:stretch>
            <a:fillRect/>
          </a:stretch>
        </p:blipFill>
        <p:spPr>
          <a:xfrm>
            <a:off x="5586525" y="1293762"/>
            <a:ext cx="2610675" cy="1461975"/>
          </a:xfrm>
          <a:prstGeom prst="rect">
            <a:avLst/>
          </a:prstGeom>
          <a:noFill/>
          <a:ln>
            <a:noFill/>
          </a:ln>
        </p:spPr>
      </p:pic>
      <p:pic>
        <p:nvPicPr>
          <p:cNvPr id="446" name="Google Shape;446;p57"/>
          <p:cNvPicPr preferRelativeResize="0"/>
          <p:nvPr/>
        </p:nvPicPr>
        <p:blipFill>
          <a:blip r:embed="rId4">
            <a:alphaModFix/>
          </a:blip>
          <a:stretch>
            <a:fillRect/>
          </a:stretch>
        </p:blipFill>
        <p:spPr>
          <a:xfrm>
            <a:off x="5586525" y="3069425"/>
            <a:ext cx="1259875" cy="1103500"/>
          </a:xfrm>
          <a:prstGeom prst="rect">
            <a:avLst/>
          </a:prstGeom>
          <a:noFill/>
          <a:ln>
            <a:noFill/>
          </a:ln>
        </p:spPr>
      </p:pic>
      <p:pic>
        <p:nvPicPr>
          <p:cNvPr id="447" name="Google Shape;447;p57"/>
          <p:cNvPicPr preferRelativeResize="0"/>
          <p:nvPr/>
        </p:nvPicPr>
        <p:blipFill>
          <a:blip r:embed="rId5">
            <a:alphaModFix/>
          </a:blip>
          <a:stretch>
            <a:fillRect/>
          </a:stretch>
        </p:blipFill>
        <p:spPr>
          <a:xfrm>
            <a:off x="7165125" y="3642125"/>
            <a:ext cx="1116654" cy="1103500"/>
          </a:xfrm>
          <a:prstGeom prst="rect">
            <a:avLst/>
          </a:prstGeom>
          <a:noFill/>
          <a:ln>
            <a:noFill/>
          </a:ln>
        </p:spPr>
      </p:pic>
      <p:sp>
        <p:nvSpPr>
          <p:cNvPr id="448" name="Google Shape;448;p57"/>
          <p:cNvSpPr txBox="1"/>
          <p:nvPr>
            <p:ph type="title"/>
          </p:nvPr>
        </p:nvSpPr>
        <p:spPr>
          <a:xfrm>
            <a:off x="411075" y="4370175"/>
            <a:ext cx="5099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20"/>
              <a:t>Some relationships happen unintentionally</a:t>
            </a:r>
            <a:endParaRPr sz="19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sp>
        <p:nvSpPr>
          <p:cNvPr id="454" name="Google Shape;454;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lang="en"/>
              <a:t>Are these perceptions and principles something you noticed specifically in your own experience, and have you intentionally used them before?</a:t>
            </a:r>
            <a:endParaRPr/>
          </a:p>
          <a:p>
            <a:pPr indent="-342900" lvl="0" marL="457200" rtl="0" algn="l">
              <a:lnSpc>
                <a:spcPct val="115000"/>
              </a:lnSpc>
              <a:spcBef>
                <a:spcPts val="0"/>
              </a:spcBef>
              <a:spcAft>
                <a:spcPts val="0"/>
              </a:spcAft>
              <a:buClr>
                <a:srgbClr val="FFE7E7"/>
              </a:buClr>
              <a:buSzPts val="1800"/>
              <a:buAutoNum type="arabicPeriod"/>
            </a:pPr>
            <a:r>
              <a:rPr lang="en">
                <a:solidFill>
                  <a:srgbClr val="FFE7E7"/>
                </a:solidFill>
              </a:rPr>
              <a:t>Do these perceptions and principles seem more useful to implement over ignoring them, something you have to watch out to not get harmed by, or both?</a:t>
            </a:r>
            <a:endParaRPr>
              <a:solidFill>
                <a:srgbClr val="FFE7E7"/>
              </a:solidFill>
            </a:endParaRPr>
          </a:p>
          <a:p>
            <a:pPr indent="-342900" lvl="0" marL="457200" rtl="0" algn="l">
              <a:lnSpc>
                <a:spcPct val="115000"/>
              </a:lnSpc>
              <a:spcBef>
                <a:spcPts val="0"/>
              </a:spcBef>
              <a:spcAft>
                <a:spcPts val="0"/>
              </a:spcAft>
              <a:buClr>
                <a:srgbClr val="FFC5C5"/>
              </a:buClr>
              <a:buSzPts val="1800"/>
              <a:buAutoNum type="arabicPeriod"/>
            </a:pPr>
            <a:r>
              <a:rPr lang="en">
                <a:solidFill>
                  <a:srgbClr val="FFC5C5"/>
                </a:solidFill>
              </a:rPr>
              <a:t>Do you like knowing these now so you’ll notice them in the wild?</a:t>
            </a:r>
            <a:endParaRPr>
              <a:solidFill>
                <a:srgbClr val="FFC5C5"/>
              </a:solidFill>
            </a:endParaRPr>
          </a:p>
          <a:p>
            <a:pPr indent="-342900" lvl="0" marL="457200" rtl="0" algn="l">
              <a:lnSpc>
                <a:spcPct val="115000"/>
              </a:lnSpc>
              <a:spcBef>
                <a:spcPts val="0"/>
              </a:spcBef>
              <a:spcAft>
                <a:spcPts val="0"/>
              </a:spcAft>
              <a:buClr>
                <a:srgbClr val="FF9D9D"/>
              </a:buClr>
              <a:buSzPts val="1800"/>
              <a:buAutoNum type="arabicPeriod"/>
            </a:pPr>
            <a:r>
              <a:rPr lang="en">
                <a:solidFill>
                  <a:srgbClr val="FF9D9D"/>
                </a:solidFill>
              </a:rPr>
              <a:t>Are the principles in chapter 2 biases in the same way as the perceptions in chapter 1, or are they different in some way? For example, are the downsides of how they work less likely to have an effect?</a:t>
            </a:r>
            <a:endParaRPr>
              <a:solidFill>
                <a:srgbClr val="FF9D9D"/>
              </a:solidFill>
            </a:endParaRPr>
          </a:p>
        </p:txBody>
      </p:sp>
      <p:sp>
        <p:nvSpPr>
          <p:cNvPr id="455" name="Google Shape;45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Three Biasing Factors</a:t>
            </a:r>
            <a:endParaRPr b="1"/>
          </a:p>
        </p:txBody>
      </p:sp>
      <p:sp>
        <p:nvSpPr>
          <p:cNvPr id="92" name="Google Shape;92;p17"/>
          <p:cNvSpPr txBox="1"/>
          <p:nvPr>
            <p:ph idx="1" type="body"/>
          </p:nvPr>
        </p:nvSpPr>
        <p:spPr>
          <a:xfrm>
            <a:off x="311700" y="1152475"/>
            <a:ext cx="8520600" cy="455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 3.    Design Implications</a:t>
            </a:r>
            <a:endParaRPr/>
          </a:p>
        </p:txBody>
      </p:sp>
      <p:sp>
        <p:nvSpPr>
          <p:cNvPr id="93" name="Google Shape;9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4" name="Google Shape;94;p17"/>
          <p:cNvSpPr txBox="1"/>
          <p:nvPr>
            <p:ph idx="1" type="body"/>
          </p:nvPr>
        </p:nvSpPr>
        <p:spPr>
          <a:xfrm>
            <a:off x="311700" y="16081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Understanding these is crucial for great design</a:t>
            </a:r>
            <a:endParaRPr/>
          </a:p>
        </p:txBody>
      </p:sp>
      <p:sp>
        <p:nvSpPr>
          <p:cNvPr id="95" name="Google Shape;95;p17"/>
          <p:cNvSpPr txBox="1"/>
          <p:nvPr>
            <p:ph idx="1" type="body"/>
          </p:nvPr>
        </p:nvSpPr>
        <p:spPr>
          <a:xfrm>
            <a:off x="311700" y="2063875"/>
            <a:ext cx="8520600" cy="45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Anticipate how users will approach a product</a:t>
            </a:r>
            <a:endParaRPr/>
          </a:p>
        </p:txBody>
      </p:sp>
      <p:pic>
        <p:nvPicPr>
          <p:cNvPr id="96" name="Google Shape;96;p17"/>
          <p:cNvPicPr preferRelativeResize="0"/>
          <p:nvPr/>
        </p:nvPicPr>
        <p:blipFill>
          <a:blip r:embed="rId3">
            <a:alphaModFix/>
          </a:blip>
          <a:stretch>
            <a:fillRect/>
          </a:stretch>
        </p:blipFill>
        <p:spPr>
          <a:xfrm>
            <a:off x="5353600" y="2654325"/>
            <a:ext cx="3478688" cy="231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Experience Based Perception</a:t>
            </a:r>
            <a:endParaRPr b="1"/>
          </a:p>
        </p:txBody>
      </p:sp>
      <p:sp>
        <p:nvSpPr>
          <p:cNvPr id="102" name="Google Shape;102;p18"/>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Perceptual Priming shapes expectations</a:t>
            </a:r>
            <a:endParaRPr/>
          </a:p>
        </p:txBody>
      </p:sp>
      <p:sp>
        <p:nvSpPr>
          <p:cNvPr id="103" name="Google Shape;10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4" name="Google Shape;104;p18"/>
          <p:cNvSpPr txBox="1"/>
          <p:nvPr>
            <p:ph idx="1" type="body"/>
          </p:nvPr>
        </p:nvSpPr>
        <p:spPr>
          <a:xfrm>
            <a:off x="311700" y="17251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Familiar Patterns create shortcuts</a:t>
            </a:r>
            <a:endParaRPr/>
          </a:p>
        </p:txBody>
      </p:sp>
      <p:sp>
        <p:nvSpPr>
          <p:cNvPr id="105" name="Google Shape;105;p18"/>
          <p:cNvSpPr txBox="1"/>
          <p:nvPr>
            <p:ph idx="1" type="body"/>
          </p:nvPr>
        </p:nvSpPr>
        <p:spPr>
          <a:xfrm>
            <a:off x="311700" y="2285400"/>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Habituation Affects Sensitivity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Power of </a:t>
            </a:r>
            <a:r>
              <a:rPr b="1" lang="en"/>
              <a:t>Priming</a:t>
            </a:r>
            <a:endParaRPr b="1"/>
          </a:p>
        </p:txBody>
      </p:sp>
      <p:sp>
        <p:nvSpPr>
          <p:cNvPr id="111" name="Google Shape;111;p19"/>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Influences how we interpret ambiguous information</a:t>
            </a:r>
            <a:endParaRPr/>
          </a:p>
        </p:txBody>
      </p:sp>
      <p:sp>
        <p:nvSpPr>
          <p:cNvPr id="112" name="Google Shape;11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3" name="Google Shape;113;p19"/>
          <p:cNvSpPr txBox="1"/>
          <p:nvPr>
            <p:ph idx="1" type="body"/>
          </p:nvPr>
        </p:nvSpPr>
        <p:spPr>
          <a:xfrm>
            <a:off x="311700" y="1725175"/>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With specific expectations, users more likely to see what they’re looking for</a:t>
            </a:r>
            <a:endParaRPr/>
          </a:p>
        </p:txBody>
      </p:sp>
      <p:sp>
        <p:nvSpPr>
          <p:cNvPr id="114" name="Google Shape;114;p19"/>
          <p:cNvSpPr txBox="1"/>
          <p:nvPr>
            <p:ph idx="1" type="body"/>
          </p:nvPr>
        </p:nvSpPr>
        <p:spPr>
          <a:xfrm>
            <a:off x="311700" y="2285400"/>
            <a:ext cx="8520600" cy="57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Relevant in interface design</a:t>
            </a:r>
            <a:endParaRPr/>
          </a:p>
        </p:txBody>
      </p:sp>
      <p:pic>
        <p:nvPicPr>
          <p:cNvPr id="115" name="Google Shape;115;p19"/>
          <p:cNvPicPr preferRelativeResize="0"/>
          <p:nvPr/>
        </p:nvPicPr>
        <p:blipFill>
          <a:blip r:embed="rId3">
            <a:alphaModFix/>
          </a:blip>
          <a:stretch>
            <a:fillRect/>
          </a:stretch>
        </p:blipFill>
        <p:spPr>
          <a:xfrm>
            <a:off x="6491850" y="2374625"/>
            <a:ext cx="1980600" cy="19806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Pattern Recognition</a:t>
            </a:r>
            <a:endParaRPr b="1"/>
          </a:p>
        </p:txBody>
      </p:sp>
      <p:sp>
        <p:nvSpPr>
          <p:cNvPr id="121" name="Google Shape;12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2" name="Google Shape;122;p20"/>
          <p:cNvPicPr preferRelativeResize="0"/>
          <p:nvPr/>
        </p:nvPicPr>
        <p:blipFill>
          <a:blip r:embed="rId3">
            <a:alphaModFix/>
          </a:blip>
          <a:stretch>
            <a:fillRect/>
          </a:stretch>
        </p:blipFill>
        <p:spPr>
          <a:xfrm>
            <a:off x="2426988" y="1017725"/>
            <a:ext cx="4290017" cy="3820975"/>
          </a:xfrm>
          <a:prstGeom prst="rect">
            <a:avLst/>
          </a:prstGeom>
          <a:noFill/>
          <a:ln>
            <a:noFill/>
          </a:ln>
        </p:spPr>
      </p:pic>
      <p:sp>
        <p:nvSpPr>
          <p:cNvPr id="123" name="Google Shape;123;p20"/>
          <p:cNvSpPr txBox="1"/>
          <p:nvPr/>
        </p:nvSpPr>
        <p:spPr>
          <a:xfrm>
            <a:off x="4742225" y="3009475"/>
            <a:ext cx="184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Helvetica Neue"/>
                <a:ea typeface="Helvetica Neue"/>
                <a:cs typeface="Helvetica Neue"/>
                <a:sym typeface="Helvetica Neue"/>
              </a:rPr>
              <a:t>Stock market analyst</a:t>
            </a:r>
            <a:endParaRPr b="1" sz="1800">
              <a:solidFill>
                <a:schemeClr val="lt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1"/>
          <p:cNvPicPr preferRelativeResize="0"/>
          <p:nvPr/>
        </p:nvPicPr>
        <p:blipFill rotWithShape="1">
          <a:blip r:embed="rId3">
            <a:alphaModFix/>
          </a:blip>
          <a:srcRect b="50005" l="0" r="48299" t="0"/>
          <a:stretch/>
        </p:blipFill>
        <p:spPr>
          <a:xfrm>
            <a:off x="2016875" y="1949975"/>
            <a:ext cx="1975526" cy="1910301"/>
          </a:xfrm>
          <a:prstGeom prst="rect">
            <a:avLst/>
          </a:prstGeom>
          <a:noFill/>
          <a:ln>
            <a:noFill/>
          </a:ln>
        </p:spPr>
      </p:pic>
      <p:sp>
        <p:nvSpPr>
          <p:cNvPr id="129" name="Google Shape;12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Pattern Recognition</a:t>
            </a:r>
            <a:endParaRPr b="1"/>
          </a:p>
        </p:txBody>
      </p:sp>
      <p:sp>
        <p:nvSpPr>
          <p:cNvPr id="130" name="Google Shape;13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21"/>
          <p:cNvPicPr preferRelativeResize="0"/>
          <p:nvPr/>
        </p:nvPicPr>
        <p:blipFill rotWithShape="1">
          <a:blip r:embed="rId3">
            <a:alphaModFix/>
          </a:blip>
          <a:srcRect b="0" l="0" r="48299" t="50005"/>
          <a:stretch/>
        </p:blipFill>
        <p:spPr>
          <a:xfrm>
            <a:off x="2016875" y="1949976"/>
            <a:ext cx="1975526" cy="1910301"/>
          </a:xfrm>
          <a:prstGeom prst="rect">
            <a:avLst/>
          </a:prstGeom>
          <a:noFill/>
          <a:ln>
            <a:noFill/>
          </a:ln>
        </p:spPr>
      </p:pic>
      <p:pic>
        <p:nvPicPr>
          <p:cNvPr id="132" name="Google Shape;132;p21"/>
          <p:cNvPicPr preferRelativeResize="0"/>
          <p:nvPr/>
        </p:nvPicPr>
        <p:blipFill rotWithShape="1">
          <a:blip r:embed="rId4">
            <a:alphaModFix/>
          </a:blip>
          <a:srcRect b="0" l="28423" r="30520" t="4707"/>
          <a:stretch/>
        </p:blipFill>
        <p:spPr>
          <a:xfrm>
            <a:off x="4944925" y="676875"/>
            <a:ext cx="1975524" cy="3183400"/>
          </a:xfrm>
          <a:prstGeom prst="rect">
            <a:avLst/>
          </a:prstGeom>
          <a:noFill/>
          <a:ln>
            <a:noFill/>
          </a:ln>
        </p:spPr>
      </p:pic>
      <p:pic>
        <p:nvPicPr>
          <p:cNvPr id="133" name="Google Shape;133;p21"/>
          <p:cNvPicPr preferRelativeResize="0"/>
          <p:nvPr/>
        </p:nvPicPr>
        <p:blipFill>
          <a:blip r:embed="rId5">
            <a:alphaModFix/>
          </a:blip>
          <a:stretch>
            <a:fillRect/>
          </a:stretch>
        </p:blipFill>
        <p:spPr>
          <a:xfrm>
            <a:off x="6414199" y="2659675"/>
            <a:ext cx="1918752" cy="1918752"/>
          </a:xfrm>
          <a:prstGeom prst="rect">
            <a:avLst/>
          </a:prstGeom>
          <a:noFill/>
          <a:ln>
            <a:noFill/>
          </a:ln>
        </p:spPr>
      </p:pic>
      <p:pic>
        <p:nvPicPr>
          <p:cNvPr id="134" name="Google Shape;134;p21"/>
          <p:cNvPicPr preferRelativeResize="0"/>
          <p:nvPr/>
        </p:nvPicPr>
        <p:blipFill>
          <a:blip r:embed="rId6">
            <a:alphaModFix/>
          </a:blip>
          <a:stretch>
            <a:fillRect/>
          </a:stretch>
        </p:blipFill>
        <p:spPr>
          <a:xfrm>
            <a:off x="6840150" y="445025"/>
            <a:ext cx="1712075" cy="22827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