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807650d5d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2807650d5d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807650d5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807650d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807650d5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2807650d5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807650d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807650d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f59c91d6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af59c91d6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807650d5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807650d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807650d5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807650d5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f544060e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f544060e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807650d5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807650d5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807650d5d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2807650d5d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8cf6656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28cf6656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1728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Design of Everyday Things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5"/>
              <a:t>C</a:t>
            </a:r>
            <a:r>
              <a:rPr lang="en" sz="3755"/>
              <a:t>hapter 3: Knowledge in the Head and in the World </a:t>
            </a:r>
            <a:endParaRPr sz="37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Author: Don Norman</a:t>
            </a:r>
            <a:endParaRPr sz="22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4979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Jungho Park &amp; Leah Goodall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The Tradeoff Between Knowledge in the World and in the Head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455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Knowledge in the head: Efficient(no need to search), but we have to store and retrieve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Knowledge in the world: Requires no learning, but can be </a:t>
            </a:r>
            <a:r>
              <a:rPr lang="en"/>
              <a:t>difficult to use. Relies heavily upon the continued physical presence of the knowledge</a:t>
            </a:r>
            <a:endParaRPr/>
          </a:p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Natural Mapping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when the relationship between the controls and the object to be controlled is obvious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Good Mapping = the load on human memory is much reduced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Bad Mapping = A burden is placed upon memory, leading to more mental effort and a higher chance of error</a:t>
            </a:r>
            <a:endParaRPr/>
          </a:p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50" y="3157475"/>
            <a:ext cx="4289050" cy="18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Culture and Design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67650"/>
            <a:ext cx="8520600" cy="3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/>
              <a:t>Natural Mappings can vary with culture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"/>
              <a:t>Have you ever experienced natural mappings different from your culture?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33049" y="1795496"/>
            <a:ext cx="1877925" cy="25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12" y="1708288"/>
            <a:ext cx="2008723" cy="267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Precise</a:t>
            </a:r>
            <a:r>
              <a:rPr lang="en"/>
              <a:t> Behavior from </a:t>
            </a:r>
            <a:r>
              <a:rPr lang="en"/>
              <a:t>Imprecise</a:t>
            </a:r>
            <a:r>
              <a:rPr lang="en"/>
              <a:t> Knowledge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Constraints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Natural constraints </a:t>
            </a:r>
            <a:r>
              <a:rPr lang="en"/>
              <a:t>eliminate</a:t>
            </a:r>
            <a:r>
              <a:rPr lang="en"/>
              <a:t> the vast majority of </a:t>
            </a:r>
            <a:r>
              <a:rPr lang="en"/>
              <a:t>possibilities</a:t>
            </a:r>
            <a:r>
              <a:rPr lang="en"/>
              <a:t> when interacting with an object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If a door is in your way, “phase through it” is not a valid course of action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Cultural constraints eliminate most “non-common sense” forms of interaction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If a door is in your way, “take it off at the hinges and steal it” is not a valid course of action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Knowledge in the world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Objects have labels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Keyboards, doors, computer programs are (hopefully) designed in a way to allow people who have never seen them before know how to make them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Unexpected </a:t>
            </a:r>
            <a:r>
              <a:rPr lang="en"/>
              <a:t>Precision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When internal knowledge disagrees with physical reality, problems </a:t>
            </a:r>
            <a:r>
              <a:rPr lang="en"/>
              <a:t>arise</a:t>
            </a:r>
            <a:endParaRPr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Precise Behavior from Imprecise Knowledge</a:t>
            </a:r>
            <a:endParaRPr/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25" y="1546306"/>
            <a:ext cx="3657600" cy="17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0075" y="958800"/>
            <a:ext cx="4221074" cy="25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441875" y="3391675"/>
            <a:ext cx="34392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Constraints on opening a door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800075" y="3632475"/>
            <a:ext cx="41652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Unexpected </a:t>
            </a:r>
            <a:r>
              <a:rPr lang="en" sz="1800">
                <a:solidFill>
                  <a:schemeClr val="dk2"/>
                </a:solidFill>
              </a:rPr>
              <a:t>precision</a:t>
            </a:r>
            <a:r>
              <a:rPr lang="en" sz="1800">
                <a:solidFill>
                  <a:schemeClr val="dk2"/>
                </a:solidFill>
              </a:rPr>
              <a:t> in US coinage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is Knowledge in the Head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a computer focused world a lot of information is designed to be easy for computers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 are not computers, long strings of numbers for phone numbers, zip codes, passwords like “U1N@g&amp;17#Z%4&amp;p” are hard to remember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Password </a:t>
            </a:r>
            <a:r>
              <a:rPr lang="en"/>
              <a:t>safety</a:t>
            </a:r>
            <a:r>
              <a:rPr lang="en"/>
              <a:t> is </a:t>
            </a:r>
            <a:r>
              <a:rPr lang="en"/>
              <a:t>difficult</a:t>
            </a:r>
            <a:r>
              <a:rPr lang="en"/>
              <a:t> because remembering things is hard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(and even after </a:t>
            </a:r>
            <a:r>
              <a:rPr lang="en"/>
              <a:t>everything, it doesn't matter because no one is trying to guess your password in the first place, they're just stealing it)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At the end of the day, we don't know how to make things like passwords both difficult to crack and easy to remember.</a:t>
            </a:r>
            <a:endParaRPr/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Structure of Memory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Short Term Memory</a:t>
            </a: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Information is very easy to place in and </a:t>
            </a:r>
            <a:r>
              <a:rPr lang="en"/>
              <a:t>retrieve</a:t>
            </a:r>
            <a:r>
              <a:rPr lang="en"/>
              <a:t> from STM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STM is </a:t>
            </a:r>
            <a:r>
              <a:rPr lang="en"/>
              <a:t>volatile</a:t>
            </a:r>
            <a:r>
              <a:rPr lang="en"/>
              <a:t> so complicated information tends to get mixed around a bit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Multiple smaller sets of information are easier to remember compared to singular longer strings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I.e. 2,165,552,918 as a number would probably slip your mind, however the phone number (216) 555 - 2918 is much easier to remember</a:t>
            </a: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Designers </a:t>
            </a:r>
            <a:r>
              <a:rPr lang="en"/>
              <a:t>shouldn't</a:t>
            </a:r>
            <a:r>
              <a:rPr lang="en"/>
              <a:t> count on a user’s STM when designing programs</a:t>
            </a: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If a system requires one sense, make auxiliary notifications use different senses to prevent overwhelming situations</a:t>
            </a:r>
            <a:endParaRPr/>
          </a:p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Structure of Memory	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Long Term Memory</a:t>
            </a: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Information is </a:t>
            </a:r>
            <a:r>
              <a:rPr lang="en"/>
              <a:t>difficult</a:t>
            </a:r>
            <a:r>
              <a:rPr lang="en"/>
              <a:t> to place into and </a:t>
            </a:r>
            <a:r>
              <a:rPr lang="en"/>
              <a:t>retrieve</a:t>
            </a:r>
            <a:r>
              <a:rPr lang="en"/>
              <a:t> from LTM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It is very difficult to search LTM, where would you start? </a:t>
            </a:r>
            <a:r>
              <a:rPr lang="en"/>
              <a:t>There's</a:t>
            </a:r>
            <a:r>
              <a:rPr lang="en"/>
              <a:t> no file system, no UI you can type a search query in. You have to make the memory and sometimes it just </a:t>
            </a:r>
            <a:r>
              <a:rPr lang="en"/>
              <a:t>doesn't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Arbitrary Memory</a:t>
            </a:r>
            <a:endParaRPr b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Things that are </a:t>
            </a:r>
            <a:r>
              <a:rPr lang="en"/>
              <a:t>remembered</a:t>
            </a:r>
            <a:r>
              <a:rPr lang="en"/>
              <a:t> in a certain way simply because </a:t>
            </a:r>
            <a:r>
              <a:rPr lang="en"/>
              <a:t>that's</a:t>
            </a:r>
            <a:r>
              <a:rPr lang="en"/>
              <a:t> how they were presented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only reliable way to place into LTM is memorization as there </a:t>
            </a:r>
            <a:r>
              <a:rPr lang="en"/>
              <a:t>aren't</a:t>
            </a:r>
            <a:r>
              <a:rPr lang="en"/>
              <a:t> any connections to be made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Meaningful Memory</a:t>
            </a:r>
            <a:endParaRPr b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Memories which are moved to LTM either by relating them to other things in LTM, or by mapping them to actions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Much easier than placing arbitrary memories in LTM</a:t>
            </a:r>
            <a:endParaRPr/>
          </a:p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Approximate Models: Memory in the Real World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rule of “good enough”</a:t>
            </a: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An exact solution is not always needed, sometimes just being fairly close is good enough for a practical activity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idea that you can have five things in short term memory at a time and trying to add a 6th makes you remove one at random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Fundamentally</a:t>
            </a:r>
            <a:r>
              <a:rPr lang="en"/>
              <a:t> false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Works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Even if a solution to a problem is wrong, it can sometimes make the user do the correct thing </a:t>
            </a:r>
            <a:r>
              <a:rPr lang="en"/>
              <a:t>subconsciously</a:t>
            </a:r>
            <a:endParaRPr/>
          </a:p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Knowledge in the Head and Knowledge in the World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Prospective Memory(Memory for the future) = Remniding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Multiple ways to remember: ex) relying on memory, writing it down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Signal(trigger) &amp; Message(content)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Knowledge in the head and the knowledge in the world have to work together</a:t>
            </a:r>
            <a:endParaRPr/>
          </a:p>
        </p:txBody>
      </p:sp>
      <p:pic>
        <p:nvPicPr>
          <p:cNvPr descr="Writing? Yeah. | Caleb Roenigk | Flickr"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75" y="2160673"/>
            <a:ext cx="2099049" cy="14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ing about reading | Public domain vectors"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9375" y="2126813"/>
            <a:ext cx="1059675" cy="14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Memory in Multiple Heads, Multiple Devices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Transactive Memory: Each individual memory adds their bit of knowledge, slowly constraining the choices, recalling something that no single one of them could </a:t>
            </a:r>
            <a:endParaRPr/>
          </a:p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ile:Bhinneka Wikipedia.svg - Wikimedia Commons"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3263" y="2045225"/>
            <a:ext cx="3317475" cy="301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