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27"/>
  </p:notesMasterIdLst>
  <p:sldIdLst>
    <p:sldId id="256" r:id="rId5"/>
    <p:sldId id="263" r:id="rId6"/>
    <p:sldId id="261" r:id="rId7"/>
    <p:sldId id="259" r:id="rId8"/>
    <p:sldId id="260" r:id="rId9"/>
    <p:sldId id="265" r:id="rId10"/>
    <p:sldId id="266" r:id="rId11"/>
    <p:sldId id="269" r:id="rId12"/>
    <p:sldId id="270" r:id="rId13"/>
    <p:sldId id="279" r:id="rId14"/>
    <p:sldId id="274" r:id="rId15"/>
    <p:sldId id="271" r:id="rId16"/>
    <p:sldId id="278" r:id="rId17"/>
    <p:sldId id="276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C77C7-560C-4F63-B6B8-E6B906629E2A}" v="2161" dt="2025-04-02T21:40:51.784"/>
    <p1510:client id="{0A7B5A43-1B4C-171D-FCF8-FEDC57B01CC4}" v="1322" dt="2025-04-04T03:04:32"/>
    <p1510:client id="{2D763510-0019-F6BD-0D7F-ECC37545D120}" v="44" dt="2025-04-04T03:43:35.250"/>
    <p1510:client id="{48D5F22D-A1F5-ABEF-5E8C-8E1180A8016D}" v="180" dt="2025-04-02T17:40:11.354"/>
    <p1510:client id="{6B4C2920-24AF-9F64-0189-ED8B8524F7B4}" v="2196" dt="2025-04-04T03:28:43.859"/>
    <p1510:client id="{730FC80A-A756-48B4-A8EA-DF40DF1766FF}" v="217" dt="2025-04-04T00:26:37.326"/>
    <p1510:client id="{7AF73445-D65C-5BB6-E324-9F9113128166}" v="150" dt="2025-04-02T15:43:47.230"/>
    <p1510:client id="{DE049559-F6F4-D792-E909-2FA96A639C48}" v="12" dt="2025-04-02T18:24:51.942"/>
    <p1510:client id="{F955B514-4F1A-85FD-1431-C7CF33F251E3}" v="20" dt="2025-04-04T03:30:20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E3AF4D-7F21-4873-8D19-4CF4F0488D5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675520-C908-4648-86E2-6637FEAC40D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orbel" panose="020B0503020204020204"/>
            </a:rPr>
            <a:t>Qualitative, Quantitative, and Do-It Yourself Usability</a:t>
          </a:r>
          <a:r>
            <a:rPr lang="en-US" dirty="0"/>
            <a:t> Testing</a:t>
          </a:r>
        </a:p>
      </dgm:t>
    </dgm:pt>
    <dgm:pt modelId="{605DBFF3-29E6-4CB0-9F5D-C6AF58405AF6}" type="parTrans" cxnId="{6291686D-EA03-4B08-824A-6360AF32B2E5}">
      <dgm:prSet/>
      <dgm:spPr/>
      <dgm:t>
        <a:bodyPr/>
        <a:lstStyle/>
        <a:p>
          <a:endParaRPr lang="en-US"/>
        </a:p>
      </dgm:t>
    </dgm:pt>
    <dgm:pt modelId="{1EC3D4E7-EEFB-4821-A20A-00EAEF978BD3}" type="sibTrans" cxnId="{6291686D-EA03-4B08-824A-6360AF32B2E5}">
      <dgm:prSet/>
      <dgm:spPr/>
      <dgm:t>
        <a:bodyPr/>
        <a:lstStyle/>
        <a:p>
          <a:endParaRPr lang="en-US"/>
        </a:p>
      </dgm:t>
    </dgm:pt>
    <dgm:pt modelId="{58F1CA74-ABD3-49E4-B58E-BF0C252FBC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Quick tests to receive immediate feedback through observations and user comments</a:t>
          </a:r>
        </a:p>
      </dgm:t>
    </dgm:pt>
    <dgm:pt modelId="{CA782E34-01E1-4B87-A901-A2EF03EDB492}" type="parTrans" cxnId="{05304155-C839-4FC2-8E64-2F9D1D170DE6}">
      <dgm:prSet/>
      <dgm:spPr/>
      <dgm:t>
        <a:bodyPr/>
        <a:lstStyle/>
        <a:p>
          <a:endParaRPr lang="en-US"/>
        </a:p>
      </dgm:t>
    </dgm:pt>
    <dgm:pt modelId="{11326FD7-4C1C-4188-BA69-2A5351A1CFB1}" type="sibTrans" cxnId="{05304155-C839-4FC2-8E64-2F9D1D170DE6}">
      <dgm:prSet/>
      <dgm:spPr/>
      <dgm:t>
        <a:bodyPr/>
        <a:lstStyle/>
        <a:p>
          <a:endParaRPr lang="en-US"/>
        </a:p>
      </dgm:t>
    </dgm:pt>
    <dgm:pt modelId="{9BDEA628-351A-44D7-AF30-BF7BCBDEB9CE}" type="pres">
      <dgm:prSet presAssocID="{7DE3AF4D-7F21-4873-8D19-4CF4F0488D5C}" presName="root" presStyleCnt="0">
        <dgm:presLayoutVars>
          <dgm:dir/>
          <dgm:resizeHandles val="exact"/>
        </dgm:presLayoutVars>
      </dgm:prSet>
      <dgm:spPr/>
    </dgm:pt>
    <dgm:pt modelId="{0C6B06D9-4580-4AA4-AD6C-C586336C418A}" type="pres">
      <dgm:prSet presAssocID="{9B675520-C908-4648-86E2-6637FEAC40D1}" presName="compNode" presStyleCnt="0"/>
      <dgm:spPr/>
    </dgm:pt>
    <dgm:pt modelId="{C43F9663-D20E-4850-97D6-F37D03B5BAD5}" type="pres">
      <dgm:prSet presAssocID="{9B675520-C908-4648-86E2-6637FEAC40D1}" presName="bgRect" presStyleLbl="bgShp" presStyleIdx="0" presStyleCnt="2"/>
      <dgm:spPr/>
    </dgm:pt>
    <dgm:pt modelId="{6A84E3AA-6A6B-4AE8-A0D9-6AFB21ADB69E}" type="pres">
      <dgm:prSet presAssocID="{9B675520-C908-4648-86E2-6637FEAC40D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08EE18F-E6D7-4C32-BA55-100F2C9DC06A}" type="pres">
      <dgm:prSet presAssocID="{9B675520-C908-4648-86E2-6637FEAC40D1}" presName="spaceRect" presStyleCnt="0"/>
      <dgm:spPr/>
    </dgm:pt>
    <dgm:pt modelId="{FEABD0C5-5E89-4BFA-9F0D-3F3014C85155}" type="pres">
      <dgm:prSet presAssocID="{9B675520-C908-4648-86E2-6637FEAC40D1}" presName="parTx" presStyleLbl="revTx" presStyleIdx="0" presStyleCnt="2">
        <dgm:presLayoutVars>
          <dgm:chMax val="0"/>
          <dgm:chPref val="0"/>
        </dgm:presLayoutVars>
      </dgm:prSet>
      <dgm:spPr/>
    </dgm:pt>
    <dgm:pt modelId="{594EB5CE-5E32-4AF5-BE4C-88AF31B0456F}" type="pres">
      <dgm:prSet presAssocID="{1EC3D4E7-EEFB-4821-A20A-00EAEF978BD3}" presName="sibTrans" presStyleCnt="0"/>
      <dgm:spPr/>
    </dgm:pt>
    <dgm:pt modelId="{7C28B3AD-D592-4A89-9316-B30887296E72}" type="pres">
      <dgm:prSet presAssocID="{58F1CA74-ABD3-49E4-B58E-BF0C252FBC8A}" presName="compNode" presStyleCnt="0"/>
      <dgm:spPr/>
    </dgm:pt>
    <dgm:pt modelId="{10B85D37-EA63-4904-92D7-B01C2C319C07}" type="pres">
      <dgm:prSet presAssocID="{58F1CA74-ABD3-49E4-B58E-BF0C252FBC8A}" presName="bgRect" presStyleLbl="bgShp" presStyleIdx="1" presStyleCnt="2"/>
      <dgm:spPr/>
    </dgm:pt>
    <dgm:pt modelId="{2796A793-3909-43F1-A816-B7C6A4FBC712}" type="pres">
      <dgm:prSet presAssocID="{58F1CA74-ABD3-49E4-B58E-BF0C252FBC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7D0093F-A3D7-41AF-A495-C98B644446D3}" type="pres">
      <dgm:prSet presAssocID="{58F1CA74-ABD3-49E4-B58E-BF0C252FBC8A}" presName="spaceRect" presStyleCnt="0"/>
      <dgm:spPr/>
    </dgm:pt>
    <dgm:pt modelId="{D941BF79-52AA-4878-9F88-DCDE2A373DD9}" type="pres">
      <dgm:prSet presAssocID="{58F1CA74-ABD3-49E4-B58E-BF0C252FBC8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8C3415C-4510-450A-A3D5-148828FE9415}" type="presOf" srcId="{58F1CA74-ABD3-49E4-B58E-BF0C252FBC8A}" destId="{D941BF79-52AA-4878-9F88-DCDE2A373DD9}" srcOrd="0" destOrd="0" presId="urn:microsoft.com/office/officeart/2018/2/layout/IconVerticalSolidList"/>
    <dgm:cxn modelId="{6291686D-EA03-4B08-824A-6360AF32B2E5}" srcId="{7DE3AF4D-7F21-4873-8D19-4CF4F0488D5C}" destId="{9B675520-C908-4648-86E2-6637FEAC40D1}" srcOrd="0" destOrd="0" parTransId="{605DBFF3-29E6-4CB0-9F5D-C6AF58405AF6}" sibTransId="{1EC3D4E7-EEFB-4821-A20A-00EAEF978BD3}"/>
    <dgm:cxn modelId="{05304155-C839-4FC2-8E64-2F9D1D170DE6}" srcId="{7DE3AF4D-7F21-4873-8D19-4CF4F0488D5C}" destId="{58F1CA74-ABD3-49E4-B58E-BF0C252FBC8A}" srcOrd="1" destOrd="0" parTransId="{CA782E34-01E1-4B87-A901-A2EF03EDB492}" sibTransId="{11326FD7-4C1C-4188-BA69-2A5351A1CFB1}"/>
    <dgm:cxn modelId="{DB661D8F-BEB7-4ACD-A372-352CE39B86E8}" type="presOf" srcId="{9B675520-C908-4648-86E2-6637FEAC40D1}" destId="{FEABD0C5-5E89-4BFA-9F0D-3F3014C85155}" srcOrd="0" destOrd="0" presId="urn:microsoft.com/office/officeart/2018/2/layout/IconVerticalSolidList"/>
    <dgm:cxn modelId="{56389CF9-C07D-4ADB-A5F1-FDA2E239ACA9}" type="presOf" srcId="{7DE3AF4D-7F21-4873-8D19-4CF4F0488D5C}" destId="{9BDEA628-351A-44D7-AF30-BF7BCBDEB9CE}" srcOrd="0" destOrd="0" presId="urn:microsoft.com/office/officeart/2018/2/layout/IconVerticalSolidList"/>
    <dgm:cxn modelId="{FA6EBACE-31D8-4A34-8E1C-2A68E4E7941C}" type="presParOf" srcId="{9BDEA628-351A-44D7-AF30-BF7BCBDEB9CE}" destId="{0C6B06D9-4580-4AA4-AD6C-C586336C418A}" srcOrd="0" destOrd="0" presId="urn:microsoft.com/office/officeart/2018/2/layout/IconVerticalSolidList"/>
    <dgm:cxn modelId="{4CCE5A2D-C8B6-4AB6-880C-E70793A2EA48}" type="presParOf" srcId="{0C6B06D9-4580-4AA4-AD6C-C586336C418A}" destId="{C43F9663-D20E-4850-97D6-F37D03B5BAD5}" srcOrd="0" destOrd="0" presId="urn:microsoft.com/office/officeart/2018/2/layout/IconVerticalSolidList"/>
    <dgm:cxn modelId="{C321C60E-C235-41EA-B374-DB3768537A58}" type="presParOf" srcId="{0C6B06D9-4580-4AA4-AD6C-C586336C418A}" destId="{6A84E3AA-6A6B-4AE8-A0D9-6AFB21ADB69E}" srcOrd="1" destOrd="0" presId="urn:microsoft.com/office/officeart/2018/2/layout/IconVerticalSolidList"/>
    <dgm:cxn modelId="{06C9753A-D7E3-4C7A-8E67-EAF71224D71B}" type="presParOf" srcId="{0C6B06D9-4580-4AA4-AD6C-C586336C418A}" destId="{608EE18F-E6D7-4C32-BA55-100F2C9DC06A}" srcOrd="2" destOrd="0" presId="urn:microsoft.com/office/officeart/2018/2/layout/IconVerticalSolidList"/>
    <dgm:cxn modelId="{83470A04-0216-427D-AF3F-A5A36D282B14}" type="presParOf" srcId="{0C6B06D9-4580-4AA4-AD6C-C586336C418A}" destId="{FEABD0C5-5E89-4BFA-9F0D-3F3014C85155}" srcOrd="3" destOrd="0" presId="urn:microsoft.com/office/officeart/2018/2/layout/IconVerticalSolidList"/>
    <dgm:cxn modelId="{2EBFF5B7-7741-404F-A8EA-53E817B7C8CB}" type="presParOf" srcId="{9BDEA628-351A-44D7-AF30-BF7BCBDEB9CE}" destId="{594EB5CE-5E32-4AF5-BE4C-88AF31B0456F}" srcOrd="1" destOrd="0" presId="urn:microsoft.com/office/officeart/2018/2/layout/IconVerticalSolidList"/>
    <dgm:cxn modelId="{B2011847-73EF-4383-A825-70578FB4EB38}" type="presParOf" srcId="{9BDEA628-351A-44D7-AF30-BF7BCBDEB9CE}" destId="{7C28B3AD-D592-4A89-9316-B30887296E72}" srcOrd="2" destOrd="0" presId="urn:microsoft.com/office/officeart/2018/2/layout/IconVerticalSolidList"/>
    <dgm:cxn modelId="{F438871B-B30A-4067-87F2-0CA5D57B4398}" type="presParOf" srcId="{7C28B3AD-D592-4A89-9316-B30887296E72}" destId="{10B85D37-EA63-4904-92D7-B01C2C319C07}" srcOrd="0" destOrd="0" presId="urn:microsoft.com/office/officeart/2018/2/layout/IconVerticalSolidList"/>
    <dgm:cxn modelId="{20173DA4-F524-401E-9C53-1214437A8804}" type="presParOf" srcId="{7C28B3AD-D592-4A89-9316-B30887296E72}" destId="{2796A793-3909-43F1-A816-B7C6A4FBC712}" srcOrd="1" destOrd="0" presId="urn:microsoft.com/office/officeart/2018/2/layout/IconVerticalSolidList"/>
    <dgm:cxn modelId="{DFA08C79-7920-431E-9CAE-9914CB217BB8}" type="presParOf" srcId="{7C28B3AD-D592-4A89-9316-B30887296E72}" destId="{97D0093F-A3D7-41AF-A495-C98B644446D3}" srcOrd="2" destOrd="0" presId="urn:microsoft.com/office/officeart/2018/2/layout/IconVerticalSolidList"/>
    <dgm:cxn modelId="{8EB498B3-1DDC-409C-9A3A-42A3B6A81BE5}" type="presParOf" srcId="{7C28B3AD-D592-4A89-9316-B30887296E72}" destId="{D941BF79-52AA-4878-9F88-DCDE2A373D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8046B-90AC-4EAA-8BE4-85FE8C0698B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7FDD88-5658-448A-AFD1-6C9288B5B7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home screen connects everything</a:t>
          </a:r>
        </a:p>
      </dgm:t>
    </dgm:pt>
    <dgm:pt modelId="{DE031B77-E6CF-4887-83B4-3933E41B420C}" type="parTrans" cxnId="{674C75BD-028B-4EC5-8267-B4EF1D77F150}">
      <dgm:prSet/>
      <dgm:spPr/>
      <dgm:t>
        <a:bodyPr/>
        <a:lstStyle/>
        <a:p>
          <a:endParaRPr lang="en-US"/>
        </a:p>
      </dgm:t>
    </dgm:pt>
    <dgm:pt modelId="{3026C216-7834-4DC7-B91E-1F0D2D7218D0}" type="sibTrans" cxnId="{674C75BD-028B-4EC5-8267-B4EF1D77F150}">
      <dgm:prSet/>
      <dgm:spPr/>
      <dgm:t>
        <a:bodyPr/>
        <a:lstStyle/>
        <a:p>
          <a:endParaRPr lang="en-US"/>
        </a:p>
      </dgm:t>
    </dgm:pt>
    <dgm:pt modelId="{3B5D4D48-5773-4419-A765-FE14C9731F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“Its job is to clarify who you are and what you do quickly”</a:t>
          </a:r>
        </a:p>
      </dgm:t>
    </dgm:pt>
    <dgm:pt modelId="{C90B590C-F06D-4258-971C-811BFF688425}" type="parTrans" cxnId="{64287CED-B3D4-46EF-864F-1922A52098DF}">
      <dgm:prSet/>
      <dgm:spPr/>
      <dgm:t>
        <a:bodyPr/>
        <a:lstStyle/>
        <a:p>
          <a:endParaRPr lang="en-US"/>
        </a:p>
      </dgm:t>
    </dgm:pt>
    <dgm:pt modelId="{8A3EDE50-75FF-4145-BD2E-C568550FE2A6}" type="sibTrans" cxnId="{64287CED-B3D4-46EF-864F-1922A52098DF}">
      <dgm:prSet/>
      <dgm:spPr/>
      <dgm:t>
        <a:bodyPr/>
        <a:lstStyle/>
        <a:p>
          <a:endParaRPr lang="en-US"/>
        </a:p>
      </dgm:t>
    </dgm:pt>
    <dgm:pt modelId="{BB1B4AC2-218A-44CD-B16E-F113D9D0AD82}" type="pres">
      <dgm:prSet presAssocID="{52A8046B-90AC-4EAA-8BE4-85FE8C0698B0}" presName="root" presStyleCnt="0">
        <dgm:presLayoutVars>
          <dgm:dir/>
          <dgm:resizeHandles val="exact"/>
        </dgm:presLayoutVars>
      </dgm:prSet>
      <dgm:spPr/>
    </dgm:pt>
    <dgm:pt modelId="{41D6EB60-D900-4EFA-82D4-6075BCC82D5B}" type="pres">
      <dgm:prSet presAssocID="{6E7FDD88-5658-448A-AFD1-6C9288B5B713}" presName="compNode" presStyleCnt="0"/>
      <dgm:spPr/>
    </dgm:pt>
    <dgm:pt modelId="{6D2E0E27-0C68-4A7E-9CFE-6EA4A9454D5C}" type="pres">
      <dgm:prSet presAssocID="{6E7FDD88-5658-448A-AFD1-6C9288B5B713}" presName="bgRect" presStyleLbl="bgShp" presStyleIdx="0" presStyleCnt="2"/>
      <dgm:spPr/>
    </dgm:pt>
    <dgm:pt modelId="{2FA67F8A-58CA-458B-A611-ECA7C60DADD9}" type="pres">
      <dgm:prSet presAssocID="{6E7FDD88-5658-448A-AFD1-6C9288B5B71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ed with solid fill"/>
        </a:ext>
      </dgm:extLst>
    </dgm:pt>
    <dgm:pt modelId="{023D60CA-4DDF-4B44-9B9D-D51B165B28D7}" type="pres">
      <dgm:prSet presAssocID="{6E7FDD88-5658-448A-AFD1-6C9288B5B713}" presName="spaceRect" presStyleCnt="0"/>
      <dgm:spPr/>
    </dgm:pt>
    <dgm:pt modelId="{89BA6760-ABCD-4DB0-9552-721B282507A3}" type="pres">
      <dgm:prSet presAssocID="{6E7FDD88-5658-448A-AFD1-6C9288B5B713}" presName="parTx" presStyleLbl="revTx" presStyleIdx="0" presStyleCnt="2">
        <dgm:presLayoutVars>
          <dgm:chMax val="0"/>
          <dgm:chPref val="0"/>
        </dgm:presLayoutVars>
      </dgm:prSet>
      <dgm:spPr/>
    </dgm:pt>
    <dgm:pt modelId="{C3BE56A3-4722-4A30-A730-0A729BF284C9}" type="pres">
      <dgm:prSet presAssocID="{3026C216-7834-4DC7-B91E-1F0D2D7218D0}" presName="sibTrans" presStyleCnt="0"/>
      <dgm:spPr/>
    </dgm:pt>
    <dgm:pt modelId="{FD565745-7BD4-4092-8E02-51076C8F0ED4}" type="pres">
      <dgm:prSet presAssocID="{3B5D4D48-5773-4419-A765-FE14C9731FA2}" presName="compNode" presStyleCnt="0"/>
      <dgm:spPr/>
    </dgm:pt>
    <dgm:pt modelId="{D143AA43-9756-43EA-8481-A7EC19161B76}" type="pres">
      <dgm:prSet presAssocID="{3B5D4D48-5773-4419-A765-FE14C9731FA2}" presName="bgRect" presStyleLbl="bgShp" presStyleIdx="1" presStyleCnt="2"/>
      <dgm:spPr/>
    </dgm:pt>
    <dgm:pt modelId="{1860F151-B572-43FD-91A3-B0F87A81E2B3}" type="pres">
      <dgm:prSet presAssocID="{3B5D4D48-5773-4419-A765-FE14C9731F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g with solid fill"/>
        </a:ext>
      </dgm:extLst>
    </dgm:pt>
    <dgm:pt modelId="{A2D154C5-C399-4819-AB4E-DC4D787EDF57}" type="pres">
      <dgm:prSet presAssocID="{3B5D4D48-5773-4419-A765-FE14C9731FA2}" presName="spaceRect" presStyleCnt="0"/>
      <dgm:spPr/>
    </dgm:pt>
    <dgm:pt modelId="{50311926-8F4C-41FF-AD6F-8B2313B4ECCC}" type="pres">
      <dgm:prSet presAssocID="{3B5D4D48-5773-4419-A765-FE14C9731FA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3619747-83F5-4BB9-A77F-1DCC7ED430BD}" type="presOf" srcId="{6E7FDD88-5658-448A-AFD1-6C9288B5B713}" destId="{89BA6760-ABCD-4DB0-9552-721B282507A3}" srcOrd="0" destOrd="0" presId="urn:microsoft.com/office/officeart/2018/2/layout/IconVerticalSolidList"/>
    <dgm:cxn modelId="{7501566A-CCDF-4B83-B385-99BF96902CE0}" type="presOf" srcId="{3B5D4D48-5773-4419-A765-FE14C9731FA2}" destId="{50311926-8F4C-41FF-AD6F-8B2313B4ECCC}" srcOrd="0" destOrd="0" presId="urn:microsoft.com/office/officeart/2018/2/layout/IconVerticalSolidList"/>
    <dgm:cxn modelId="{674C75BD-028B-4EC5-8267-B4EF1D77F150}" srcId="{52A8046B-90AC-4EAA-8BE4-85FE8C0698B0}" destId="{6E7FDD88-5658-448A-AFD1-6C9288B5B713}" srcOrd="0" destOrd="0" parTransId="{DE031B77-E6CF-4887-83B4-3933E41B420C}" sibTransId="{3026C216-7834-4DC7-B91E-1F0D2D7218D0}"/>
    <dgm:cxn modelId="{CB3EF1E3-5929-4DCE-8CFA-1597CFCD3F0C}" type="presOf" srcId="{52A8046B-90AC-4EAA-8BE4-85FE8C0698B0}" destId="{BB1B4AC2-218A-44CD-B16E-F113D9D0AD82}" srcOrd="0" destOrd="0" presId="urn:microsoft.com/office/officeart/2018/2/layout/IconVerticalSolidList"/>
    <dgm:cxn modelId="{64287CED-B3D4-46EF-864F-1922A52098DF}" srcId="{52A8046B-90AC-4EAA-8BE4-85FE8C0698B0}" destId="{3B5D4D48-5773-4419-A765-FE14C9731FA2}" srcOrd="1" destOrd="0" parTransId="{C90B590C-F06D-4258-971C-811BFF688425}" sibTransId="{8A3EDE50-75FF-4145-BD2E-C568550FE2A6}"/>
    <dgm:cxn modelId="{172F31A5-C770-4A94-92AD-EFCFE668F1DF}" type="presParOf" srcId="{BB1B4AC2-218A-44CD-B16E-F113D9D0AD82}" destId="{41D6EB60-D900-4EFA-82D4-6075BCC82D5B}" srcOrd="0" destOrd="0" presId="urn:microsoft.com/office/officeart/2018/2/layout/IconVerticalSolidList"/>
    <dgm:cxn modelId="{1395473D-5596-4D09-B491-7913A0835139}" type="presParOf" srcId="{41D6EB60-D900-4EFA-82D4-6075BCC82D5B}" destId="{6D2E0E27-0C68-4A7E-9CFE-6EA4A9454D5C}" srcOrd="0" destOrd="0" presId="urn:microsoft.com/office/officeart/2018/2/layout/IconVerticalSolidList"/>
    <dgm:cxn modelId="{209A04DB-B46B-4602-8284-9FEC72382A47}" type="presParOf" srcId="{41D6EB60-D900-4EFA-82D4-6075BCC82D5B}" destId="{2FA67F8A-58CA-458B-A611-ECA7C60DADD9}" srcOrd="1" destOrd="0" presId="urn:microsoft.com/office/officeart/2018/2/layout/IconVerticalSolidList"/>
    <dgm:cxn modelId="{F177F10A-7085-4C75-94B0-6A7A99824B03}" type="presParOf" srcId="{41D6EB60-D900-4EFA-82D4-6075BCC82D5B}" destId="{023D60CA-4DDF-4B44-9B9D-D51B165B28D7}" srcOrd="2" destOrd="0" presId="urn:microsoft.com/office/officeart/2018/2/layout/IconVerticalSolidList"/>
    <dgm:cxn modelId="{24EB3BFA-1E24-41C8-A722-31D5FEBFDB83}" type="presParOf" srcId="{41D6EB60-D900-4EFA-82D4-6075BCC82D5B}" destId="{89BA6760-ABCD-4DB0-9552-721B282507A3}" srcOrd="3" destOrd="0" presId="urn:microsoft.com/office/officeart/2018/2/layout/IconVerticalSolidList"/>
    <dgm:cxn modelId="{6390B89E-81E0-4181-B2E4-058C63CF7CC7}" type="presParOf" srcId="{BB1B4AC2-218A-44CD-B16E-F113D9D0AD82}" destId="{C3BE56A3-4722-4A30-A730-0A729BF284C9}" srcOrd="1" destOrd="0" presId="urn:microsoft.com/office/officeart/2018/2/layout/IconVerticalSolidList"/>
    <dgm:cxn modelId="{52A54733-13A0-4E9F-9693-A717F1024A1F}" type="presParOf" srcId="{BB1B4AC2-218A-44CD-B16E-F113D9D0AD82}" destId="{FD565745-7BD4-4092-8E02-51076C8F0ED4}" srcOrd="2" destOrd="0" presId="urn:microsoft.com/office/officeart/2018/2/layout/IconVerticalSolidList"/>
    <dgm:cxn modelId="{1BE258B1-4E0A-449E-8274-C9AAA60D1239}" type="presParOf" srcId="{FD565745-7BD4-4092-8E02-51076C8F0ED4}" destId="{D143AA43-9756-43EA-8481-A7EC19161B76}" srcOrd="0" destOrd="0" presId="urn:microsoft.com/office/officeart/2018/2/layout/IconVerticalSolidList"/>
    <dgm:cxn modelId="{13F72317-0063-4193-B19D-FA5E48DF92C2}" type="presParOf" srcId="{FD565745-7BD4-4092-8E02-51076C8F0ED4}" destId="{1860F151-B572-43FD-91A3-B0F87A81E2B3}" srcOrd="1" destOrd="0" presId="urn:microsoft.com/office/officeart/2018/2/layout/IconVerticalSolidList"/>
    <dgm:cxn modelId="{5E7D7B20-A9E1-4B1C-9D98-00C0630BC655}" type="presParOf" srcId="{FD565745-7BD4-4092-8E02-51076C8F0ED4}" destId="{A2D154C5-C399-4819-AB4E-DC4D787EDF57}" srcOrd="2" destOrd="0" presId="urn:microsoft.com/office/officeart/2018/2/layout/IconVerticalSolidList"/>
    <dgm:cxn modelId="{BF6DF87A-4DFE-4FD6-8630-8923BB429F4E}" type="presParOf" srcId="{FD565745-7BD4-4092-8E02-51076C8F0ED4}" destId="{50311926-8F4C-41FF-AD6F-8B2313B4ECC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9663-D20E-4850-97D6-F37D03B5BAD5}">
      <dsp:nvSpPr>
        <dsp:cNvPr id="0" name=""/>
        <dsp:cNvSpPr/>
      </dsp:nvSpPr>
      <dsp:spPr>
        <a:xfrm>
          <a:off x="0" y="487299"/>
          <a:ext cx="7315200" cy="899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4E3AA-6A6B-4AE8-A0D9-6AFB21ADB69E}">
      <dsp:nvSpPr>
        <dsp:cNvPr id="0" name=""/>
        <dsp:cNvSpPr/>
      </dsp:nvSpPr>
      <dsp:spPr>
        <a:xfrm>
          <a:off x="272137" y="689715"/>
          <a:ext cx="494796" cy="494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BD0C5-5E89-4BFA-9F0D-3F3014C85155}">
      <dsp:nvSpPr>
        <dsp:cNvPr id="0" name=""/>
        <dsp:cNvSpPr/>
      </dsp:nvSpPr>
      <dsp:spPr>
        <a:xfrm>
          <a:off x="1039072" y="487299"/>
          <a:ext cx="6276127" cy="89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11" tIns="95211" rIns="95211" bIns="95211" numCol="1" spcCol="1270" anchor="ctr" anchorCtr="0">
          <a:noAutofit/>
        </a:bodyPr>
        <a:lstStyle/>
        <a:p>
          <a:pPr marL="0" lvl="0" indent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orbel" panose="020B0503020204020204"/>
            </a:rPr>
            <a:t>Qualitative, Quantitative, and Do-It Yourself Usability</a:t>
          </a:r>
          <a:r>
            <a:rPr lang="en-US" sz="2200" kern="1200" dirty="0"/>
            <a:t> Testing</a:t>
          </a:r>
        </a:p>
      </dsp:txBody>
      <dsp:txXfrm>
        <a:off x="1039072" y="487299"/>
        <a:ext cx="6276127" cy="899629"/>
      </dsp:txXfrm>
    </dsp:sp>
    <dsp:sp modelId="{10B85D37-EA63-4904-92D7-B01C2C319C07}">
      <dsp:nvSpPr>
        <dsp:cNvPr id="0" name=""/>
        <dsp:cNvSpPr/>
      </dsp:nvSpPr>
      <dsp:spPr>
        <a:xfrm>
          <a:off x="0" y="1611836"/>
          <a:ext cx="7315200" cy="8996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6A793-3909-43F1-A816-B7C6A4FBC712}">
      <dsp:nvSpPr>
        <dsp:cNvPr id="0" name=""/>
        <dsp:cNvSpPr/>
      </dsp:nvSpPr>
      <dsp:spPr>
        <a:xfrm>
          <a:off x="272137" y="1814252"/>
          <a:ext cx="494796" cy="494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1BF79-52AA-4878-9F88-DCDE2A373DD9}">
      <dsp:nvSpPr>
        <dsp:cNvPr id="0" name=""/>
        <dsp:cNvSpPr/>
      </dsp:nvSpPr>
      <dsp:spPr>
        <a:xfrm>
          <a:off x="1039072" y="1611836"/>
          <a:ext cx="6276127" cy="8996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11" tIns="95211" rIns="95211" bIns="9521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Quick tests to receive immediate feedback through observations and user comments</a:t>
          </a:r>
        </a:p>
      </dsp:txBody>
      <dsp:txXfrm>
        <a:off x="1039072" y="1611836"/>
        <a:ext cx="6276127" cy="899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E0E27-0C68-4A7E-9CFE-6EA4A9454D5C}">
      <dsp:nvSpPr>
        <dsp:cNvPr id="0" name=""/>
        <dsp:cNvSpPr/>
      </dsp:nvSpPr>
      <dsp:spPr>
        <a:xfrm>
          <a:off x="0" y="832103"/>
          <a:ext cx="7315200" cy="1536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67F8A-58CA-458B-A611-ECA7C60DADD9}">
      <dsp:nvSpPr>
        <dsp:cNvPr id="0" name=""/>
        <dsp:cNvSpPr/>
      </dsp:nvSpPr>
      <dsp:spPr>
        <a:xfrm>
          <a:off x="464698" y="1177747"/>
          <a:ext cx="844905" cy="8449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A6760-ABCD-4DB0-9552-721B282507A3}">
      <dsp:nvSpPr>
        <dsp:cNvPr id="0" name=""/>
        <dsp:cNvSpPr/>
      </dsp:nvSpPr>
      <dsp:spPr>
        <a:xfrm>
          <a:off x="1774301" y="832103"/>
          <a:ext cx="5540898" cy="153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80" tIns="162580" rIns="162580" bIns="16258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home screen connects everything</a:t>
          </a:r>
        </a:p>
      </dsp:txBody>
      <dsp:txXfrm>
        <a:off x="1774301" y="832103"/>
        <a:ext cx="5540898" cy="1536192"/>
      </dsp:txXfrm>
    </dsp:sp>
    <dsp:sp modelId="{D143AA43-9756-43EA-8481-A7EC19161B76}">
      <dsp:nvSpPr>
        <dsp:cNvPr id="0" name=""/>
        <dsp:cNvSpPr/>
      </dsp:nvSpPr>
      <dsp:spPr>
        <a:xfrm>
          <a:off x="0" y="2752344"/>
          <a:ext cx="7315200" cy="153619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0F151-B572-43FD-91A3-B0F87A81E2B3}">
      <dsp:nvSpPr>
        <dsp:cNvPr id="0" name=""/>
        <dsp:cNvSpPr/>
      </dsp:nvSpPr>
      <dsp:spPr>
        <a:xfrm>
          <a:off x="464698" y="3097987"/>
          <a:ext cx="844905" cy="8449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11926-8F4C-41FF-AD6F-8B2313B4ECCC}">
      <dsp:nvSpPr>
        <dsp:cNvPr id="0" name=""/>
        <dsp:cNvSpPr/>
      </dsp:nvSpPr>
      <dsp:spPr>
        <a:xfrm>
          <a:off x="1774301" y="2752344"/>
          <a:ext cx="5540898" cy="153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80" tIns="162580" rIns="162580" bIns="16258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“Its job is to clarify who you are and what you do quickly”</a:t>
          </a:r>
        </a:p>
      </dsp:txBody>
      <dsp:txXfrm>
        <a:off x="1774301" y="2752344"/>
        <a:ext cx="5540898" cy="153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D930F-E10D-4E7C-9104-F2DA136801D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E393-CBF3-4EF1-8515-2567CB554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6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Amelia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77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  <a:p>
            <a:endParaRPr lang="en-US"/>
          </a:p>
          <a:p>
            <a:pPr marL="228600" indent="-228600">
              <a:buAutoNum type="arabicPeriod"/>
            </a:pPr>
            <a:r>
              <a:rPr lang="en-US"/>
              <a:t>Make it easy to attend</a:t>
            </a:r>
          </a:p>
          <a:p>
            <a:pPr marL="228600" indent="-228600">
              <a:buAutoNum type="arabicPeriod"/>
            </a:pPr>
            <a:r>
              <a:rPr lang="en-US"/>
              <a:t>Advertise (weeks) in advance</a:t>
            </a:r>
          </a:p>
          <a:p>
            <a:pPr marL="228600" indent="-228600">
              <a:buAutoNum type="arabicPeriod"/>
            </a:pPr>
            <a:r>
              <a:rPr lang="en-US"/>
              <a:t>Make it clear what's in it for them – WE HEAR YOUR VOICE!!!</a:t>
            </a:r>
          </a:p>
          <a:p>
            <a:pPr marL="228600" indent="-228600">
              <a:buAutoNum type="arabicPeriod"/>
            </a:pPr>
            <a:r>
              <a:rPr lang="en-US"/>
              <a:t>Trick people into  coming (upper management)</a:t>
            </a:r>
          </a:p>
          <a:p>
            <a:pPr marL="228600" indent="-228600">
              <a:buAutoNum type="arabicPeriod"/>
            </a:pPr>
            <a:r>
              <a:rPr lang="en-US"/>
              <a:t>Provide good snacks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51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Amelia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Take Notes!!!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/>
              <a:t>So you don't forget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/>
              <a:t>Good practice is to jot down a list of important points throughout observing</a:t>
            </a:r>
          </a:p>
          <a:p>
            <a:pPr indent="-171450">
              <a:buFont typeface="Calibri"/>
              <a:buChar char="-"/>
            </a:pPr>
            <a:r>
              <a:rPr lang="en-US" dirty="0"/>
              <a:t>Be active observers and ask questions to get more out of the testing</a:t>
            </a:r>
          </a:p>
          <a:p>
            <a:pPr indent="-171450">
              <a:buFont typeface="Calibri"/>
              <a:buChar char="-"/>
            </a:pPr>
            <a:r>
              <a:rPr lang="en-US" dirty="0"/>
              <a:t>Snacks are one of the many incentives to getting observers to attend</a:t>
            </a:r>
          </a:p>
          <a:p>
            <a:pPr indent="-171450">
              <a:buFont typeface="Calibri"/>
              <a:buChar char="-"/>
            </a:pPr>
            <a:r>
              <a:rPr lang="en-US" dirty="0"/>
              <a:t>Debrief at the end to discuss problems and fixes</a:t>
            </a:r>
          </a:p>
          <a:p>
            <a:pPr marL="628650" lvl="1" indent="-171450">
              <a:buFont typeface="Courier New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44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09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Raymond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2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Raymond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08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Amelia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10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Amelia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Many people try and find permanent solutions</a:t>
            </a:r>
          </a:p>
          <a:p>
            <a:pPr marL="800100" lvl="1" indent="-171450">
              <a:buFont typeface="Courier New"/>
              <a:buChar char="o"/>
            </a:pPr>
            <a:r>
              <a:rPr lang="en-US" dirty="0"/>
              <a:t>Takes longer</a:t>
            </a:r>
          </a:p>
          <a:p>
            <a:pPr marL="800100" lvl="1" indent="-171450">
              <a:buFont typeface="Courier New"/>
              <a:buChar char="o"/>
            </a:pPr>
            <a:r>
              <a:rPr lang="en-US" dirty="0"/>
              <a:t>The problem is still their affecting people</a:t>
            </a:r>
          </a:p>
          <a:p>
            <a:pPr marL="800100" lvl="1" indent="-171450">
              <a:buFont typeface="Courier New"/>
              <a:buChar char="o"/>
            </a:pPr>
            <a:r>
              <a:rPr lang="en-US" dirty="0"/>
              <a:t>Takes longer time to implement</a:t>
            </a:r>
          </a:p>
          <a:p>
            <a:pPr indent="-171450">
              <a:buFont typeface="Calibri"/>
              <a:buChar char="-"/>
            </a:pPr>
            <a:r>
              <a:rPr lang="en-US" dirty="0"/>
              <a:t>A temporary or quick fix is better because it can continually be tweaked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86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1. Tweaks cost less.</a:t>
            </a:r>
          </a:p>
          <a:p>
            <a:r>
              <a:rPr lang="en-US"/>
              <a:t>2. Tweaks require less work.</a:t>
            </a:r>
          </a:p>
          <a:p>
            <a:r>
              <a:rPr lang="en-US"/>
              <a:t>3. Tweaks don’t ruin lives, break up families, and wreck careers.</a:t>
            </a:r>
          </a:p>
          <a:p>
            <a:r>
              <a:rPr lang="en-US"/>
              <a:t>4. Small changes can be made sooner.</a:t>
            </a:r>
          </a:p>
          <a:p>
            <a:r>
              <a:rPr lang="en-US"/>
              <a:t>5. Small changes are more likely to actually happen.</a:t>
            </a:r>
          </a:p>
          <a:p>
            <a:r>
              <a:rPr lang="en-US"/>
              <a:t>6. If you make larger changes, you’re more likely to break other things that are working fine in the process.</a:t>
            </a:r>
          </a:p>
          <a:p>
            <a:r>
              <a:rPr lang="en-US"/>
              <a:t>7. Most people don’t like change, so a redesign annoys them.</a:t>
            </a:r>
          </a:p>
          <a:p>
            <a:r>
              <a:rPr lang="en-US"/>
              <a:t>8. A redesign means making a lot of changes at once, with the attendant complexities and risks.</a:t>
            </a:r>
          </a:p>
          <a:p>
            <a:r>
              <a:rPr lang="en-US"/>
              <a:t>9. A redesign means involving a lot of people in a lot of meetings. Enough said.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93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  <a:p>
            <a:r>
              <a:rPr lang="en-US"/>
              <a:t>Maybe have a problem for the audience to work through using this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5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Raymond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9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Amelia</a:t>
            </a:r>
          </a:p>
          <a:p>
            <a:r>
              <a:rPr lang="en-US" dirty="0"/>
              <a:t>Notes: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Quantitative: Scientific, rigorous, large sample size, want to prove something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Qualitative: Informal, not as scientific, want insight to improve something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Do-it Yourself: A type of Qualitative testing that is unscientific, fast feedback</a:t>
            </a:r>
          </a:p>
          <a:p>
            <a:pPr marL="171450" indent="-171450">
              <a:buFont typeface="Calibri"/>
              <a:buChar char="-"/>
            </a:pP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/>
              <a:t>These chapters focus on how to setup a run a do-it yourself usability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0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Raymond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4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Amelia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The home screen connects everything</a:t>
            </a:r>
          </a:p>
          <a:p>
            <a:pPr marL="971550" lvl="1" indent="-171450">
              <a:buFont typeface="Courier New"/>
              <a:buChar char="o"/>
            </a:pPr>
            <a:r>
              <a:rPr lang="en-US" dirty="0"/>
              <a:t>that’s why it is very important to develop a good a intuitive design for it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If a user doesn't know where to find something they will go to the home screen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It is important to be able to navigate and find things from the home screen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It needs to be clear and concise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3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 (2), Raymond (1), Amelia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Amelia</a:t>
            </a:r>
          </a:p>
          <a:p>
            <a:r>
              <a:rPr lang="en-US" dirty="0"/>
              <a:t>Notes: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Do-it yourself usability testing starts with preparing the testing session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which includes: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/>
              <a:t>the facilitator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/>
              <a:t>test room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/>
              <a:t>pre-test prep</a:t>
            </a:r>
          </a:p>
          <a:p>
            <a:pPr marL="628650" lvl="1" indent="-171450">
              <a:buFont typeface="Courier New"/>
              <a:buChar char="o"/>
            </a:pPr>
            <a:r>
              <a:rPr lang="en-US" dirty="0"/>
              <a:t>move the test along if the user is stuck.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1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Raymond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02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Raymond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Make sure to include “scrubbing”, why screen share?, remote testing opinion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7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4EA3F-14A1-8CC6-2DF5-145A31D3C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7A8663-3EC4-70B6-413F-3DBCFF175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940FE9-67CB-4D66-B3F4-24ACEB653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Will</a:t>
            </a:r>
          </a:p>
          <a:p>
            <a:endParaRPr lang="en-US"/>
          </a:p>
          <a:p>
            <a:r>
              <a:rPr lang="en-US"/>
              <a:t>Audience QOL changes refer to items such as cursor size and screen scaling so that attendees can view the page easier.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2A16D-4D54-B87D-AA5D-084976842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0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928FB-8B61-A653-A754-157568A95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94601E-6248-16F8-7CAA-175542D71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52D653-0092-AAA0-260B-9AF71842F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Will</a:t>
            </a:r>
          </a:p>
          <a:p>
            <a:r>
              <a:rPr lang="en-US" sz="1200"/>
              <a:t>Why ask questions?, </a:t>
            </a:r>
            <a:r>
              <a:rPr lang="en-US"/>
              <a:t>Have they completed the task?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FF018-6F94-7A3F-D2E7-5AA123714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Amelia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A main part of usability testing are the observers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0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Amelia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Seeing is believing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Most individuals do not understand how other might interact with something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We all have different perspectives and experiences</a:t>
            </a:r>
          </a:p>
          <a:p>
            <a:pPr marL="171450" indent="-171450">
              <a:buFont typeface="Calibri"/>
              <a:buChar char="-"/>
            </a:pPr>
            <a:endParaRPr lang="en-US" dirty="0"/>
          </a:p>
          <a:p>
            <a:pPr marL="171450" indent="-171450">
              <a:buFont typeface="Calibri"/>
              <a:buChar char="-"/>
            </a:pPr>
            <a:r>
              <a:rPr lang="en-US" dirty="0"/>
              <a:t>Use slide image as example</a:t>
            </a:r>
          </a:p>
          <a:p>
            <a:pPr marL="171450" indent="-171450">
              <a:buFont typeface="Calibri"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0E393-CBF3-4EF1-8515-2567CB5546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1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B0E9-A501-4FF7-8D5E-064BDC606CEC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3EC-E84A-4DCD-B558-1E0370D85493}" type="datetime1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BB5CA-AFB6-4933-96FC-49884BC2EE89}" type="datetime1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6BB0-EF7D-48BF-8312-CC928F96FEF1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8F74-E46D-4C5C-ACC4-7D2CEB5FD5C3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3024-3F4D-4FD6-A6A3-7F1434126224}" type="datetime1">
              <a:rPr lang="en-US" smtClean="0"/>
              <a:t>4/3/2025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1EEF-E5E6-4E14-8BFB-D4A211C3030D}" type="datetime1">
              <a:rPr lang="en-US" smtClean="0"/>
              <a:t>4/3/2025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CB89-B5DB-4D1E-9218-5FBA717C8847}" type="datetime1">
              <a:rPr lang="en-US" smtClean="0"/>
              <a:t>4/3/2025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56BB4-9C5F-4516-91F7-8E37BB2D567B}" type="datetime1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4A33-7833-4A80-9B5A-5303CBDF1B90}" type="datetime1">
              <a:rPr lang="en-US" smtClean="0"/>
              <a:t>4/3/2025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DC3D-FDDF-439F-A1AD-679316435CAF}" type="datetime1">
              <a:rPr lang="en-US" smtClean="0"/>
              <a:t>4/3/2025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212305-0025-4227-90CF-4C2E2FB68975}" type="datetime1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080B2-12A8-4FC1-4E10-A2B0227A2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Rocket Surgery Made Easy</a:t>
            </a:r>
            <a:br>
              <a:rPr lang="en-US" sz="4800"/>
            </a:br>
            <a:r>
              <a:rPr lang="en-US" sz="4800"/>
              <a:t>Chapters 8-12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B3B37-E184-1DE9-E335-C162D775CF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Author: Steve Krug</a:t>
            </a:r>
          </a:p>
          <a:p>
            <a:r>
              <a:rPr lang="en-US"/>
              <a:t>Presented by Amelia, Will S., Raymond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6EF85-A9AC-52DD-6B7C-470C6F41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1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7967490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CDCCF-DDE7-4FF9-BA8E-DFD3AC93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bowls of snacks&#10;&#10;AI-generated content may be incorrect.">
            <a:extLst>
              <a:ext uri="{FF2B5EF4-FFF2-40B4-BE49-F238E27FC236}">
                <a16:creationId xmlns:a16="http://schemas.microsoft.com/office/drawing/2014/main" id="{E5C64A7D-9299-B2B0-B342-252292697D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7" r="-1" b="4873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352FE0-ACFA-479E-A574-CED1C035D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2ACDF-C0F9-6C76-CB2F-4156E3BE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How To Get Observers?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1F5979-1992-492E-ABBD-62EBC1016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599DB-5795-3BAE-4D07-9729D6856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>
            <a:normAutofit/>
          </a:bodyPr>
          <a:lstStyle/>
          <a:p>
            <a:r>
              <a:rPr lang="en-US"/>
              <a:t>It is important to get a diverse group of users to test with.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Designers, developers, bosses, writers, etc.</a:t>
            </a:r>
          </a:p>
          <a:p>
            <a:pPr lvl="1">
              <a:buFont typeface="Courier New" pitchFamily="18" charset="2"/>
              <a:buChar char="o"/>
            </a:pPr>
            <a:endParaRPr lang="en-US"/>
          </a:p>
          <a:p>
            <a:r>
              <a:rPr lang="en-US"/>
              <a:t>As such, do (almost) anything in your power to get people in the room.</a:t>
            </a:r>
          </a:p>
          <a:p>
            <a:endParaRPr lang="en-US"/>
          </a:p>
          <a:p>
            <a:r>
              <a:rPr lang="en-US"/>
              <a:t>(Including quality snacks)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CB93F-A0E2-4BBE-B2FC-E93932C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6EC04-8F4F-AC7B-A73A-CF7C8303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89C0-8AD2-48F5-51FF-3682D242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What Do Observers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E76FA-9C84-1118-921E-01A29FC8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Watch and Learn (take notes)</a:t>
            </a:r>
          </a:p>
          <a:p>
            <a:r>
              <a:rPr lang="en-US"/>
              <a:t>Make a list at the end of each session</a:t>
            </a:r>
          </a:p>
          <a:p>
            <a:pPr lvl="1"/>
            <a:r>
              <a:rPr lang="en-US"/>
              <a:t>Write down 3 most important usability problems</a:t>
            </a:r>
          </a:p>
          <a:p>
            <a:r>
              <a:rPr lang="en-US"/>
              <a:t>Suggest questions to the facilitator</a:t>
            </a:r>
          </a:p>
          <a:p>
            <a:r>
              <a:rPr lang="en-US"/>
              <a:t>Enjoy Snacks!</a:t>
            </a:r>
          </a:p>
          <a:p>
            <a:r>
              <a:rPr lang="en-US"/>
              <a:t>Go to debriefings</a:t>
            </a:r>
          </a:p>
        </p:txBody>
      </p:sp>
      <p:pic>
        <p:nvPicPr>
          <p:cNvPr id="6146" name="Picture 2" descr="Free Vectors | person observer">
            <a:extLst>
              <a:ext uri="{FF2B5EF4-FFF2-40B4-BE49-F238E27FC236}">
                <a16:creationId xmlns:a16="http://schemas.microsoft.com/office/drawing/2014/main" id="{BA2572BC-8C02-62FA-E486-171B83337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8" t="10852" r="27100"/>
          <a:stretch/>
        </p:blipFill>
        <p:spPr bwMode="auto">
          <a:xfrm>
            <a:off x="8775097" y="3397772"/>
            <a:ext cx="2409371" cy="31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46237-08B9-3F9E-8758-122C3515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11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230565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ACB1B9-C87D-81B2-A608-634AEB857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B8466-371D-B467-A521-A77505A51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Debriefing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D3F3C-0EB9-3002-7E4F-4E9EE5828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12</a:t>
            </a:fld>
            <a:endParaRPr lang="en-US" sz="160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3B882CB-CE56-B037-25C8-2206BDA04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"There are some men here to flood the bed for skating."</a:t>
            </a:r>
          </a:p>
        </p:txBody>
      </p:sp>
    </p:spTree>
    <p:extLst>
      <p:ext uri="{BB962C8B-B14F-4D97-AF65-F5344CB8AC3E}">
        <p14:creationId xmlns:p14="http://schemas.microsoft.com/office/powerpoint/2010/main" val="381799873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85209-5461-F223-BD39-8364AA170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Ranking the Biggest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1A354-1959-A89E-DCFC-E1301F8B7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617" y="864108"/>
            <a:ext cx="3434317" cy="5120640"/>
          </a:xfrm>
        </p:spPr>
        <p:txBody>
          <a:bodyPr/>
          <a:lstStyle/>
          <a:p>
            <a:r>
              <a:rPr lang="en-US"/>
              <a:t>Many problems uncovered during testing</a:t>
            </a:r>
          </a:p>
          <a:p>
            <a:r>
              <a:rPr lang="en-US"/>
              <a:t>Problems should be ranked according to severity</a:t>
            </a:r>
          </a:p>
          <a:p>
            <a:r>
              <a:rPr lang="en-US"/>
              <a:t>Severity of problems decided based on frequency and/or impact of the problem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7C67A-AE6F-DCF8-7623-D024F97A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13</a:t>
            </a:fld>
            <a:endParaRPr lang="en-US" sz="1600"/>
          </a:p>
        </p:txBody>
      </p:sp>
      <p:pic>
        <p:nvPicPr>
          <p:cNvPr id="4" name="Picture 3" descr="Priority scale (A4 size) - Feedback Frames">
            <a:extLst>
              <a:ext uri="{FF2B5EF4-FFF2-40B4-BE49-F238E27FC236}">
                <a16:creationId xmlns:a16="http://schemas.microsoft.com/office/drawing/2014/main" id="{99CF1963-88C8-543A-ED7B-B7200AB51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441" y="1712014"/>
            <a:ext cx="4479850" cy="3288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48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B788-0CB5-64E2-23D3-3C2FACF1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Worst Problem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BCA9F-3732-6C54-9FC7-6847A1F8D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4353465" cy="5120640"/>
          </a:xfrm>
        </p:spPr>
        <p:txBody>
          <a:bodyPr/>
          <a:lstStyle/>
          <a:p>
            <a:r>
              <a:rPr lang="en-US"/>
              <a:t>"All sites have usability problems"</a:t>
            </a:r>
          </a:p>
          <a:p>
            <a:r>
              <a:rPr lang="en-US"/>
              <a:t>There are limited time/resources available to put towards each problem</a:t>
            </a:r>
          </a:p>
          <a:p>
            <a:r>
              <a:rPr lang="en-US"/>
              <a:t>It is important to put focus on the biggest issues first (Top Priority Problems)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927ECD-CC28-2259-6892-CB62BEA7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14</a:t>
            </a:fld>
            <a:endParaRPr lang="en-US" sz="1600"/>
          </a:p>
        </p:txBody>
      </p:sp>
      <p:pic>
        <p:nvPicPr>
          <p:cNvPr id="4" name="Picture 3" descr="Image result for elephant in the room cartoon busiess">
            <a:extLst>
              <a:ext uri="{FF2B5EF4-FFF2-40B4-BE49-F238E27FC236}">
                <a16:creationId xmlns:a16="http://schemas.microsoft.com/office/drawing/2014/main" id="{B063D944-06CC-BB10-1B97-520A64610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962" y="1123371"/>
            <a:ext cx="3779134" cy="40898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9673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F192D-358F-41DB-8F3B-363E0E0CA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Fixing Problems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E10DB-CCC4-8319-E2EA-2FA4B229B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302F2A"/>
                </a:solidFill>
                <a:effectLst/>
                <a:latin typeface="Guardian Sans Text"/>
              </a:rPr>
              <a:t>“What’s the smallest, simplest change we can make that’s likely to keep people from having the problem we observed?”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3A774-FFC5-3A53-7D43-5FAEFFA8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15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0181564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2E21-7212-654F-3CD2-D1AD55B5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sz="3200"/>
              <a:t>Do As Little As Possible!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3BE91-24CC-749B-794A-B3892BA6E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48039"/>
            <a:ext cx="7315200" cy="2564892"/>
          </a:xfrm>
        </p:spPr>
        <p:txBody>
          <a:bodyPr>
            <a:normAutofit/>
          </a:bodyPr>
          <a:lstStyle/>
          <a:p>
            <a:r>
              <a:rPr lang="en-US"/>
              <a:t>Fixing a problem does not always mean finding a complete and permanent solution.</a:t>
            </a:r>
          </a:p>
          <a:p>
            <a:r>
              <a:rPr lang="en-US"/>
              <a:t>Make it better for the user now instead of later!</a:t>
            </a: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29C57B61-4D4E-2CC7-738B-2612C6E46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9268" y="3862873"/>
            <a:ext cx="7315200" cy="184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E0439-DA41-763B-E9CB-F5C278A7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16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879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40689-7523-5DE2-96ED-EA79AA93E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6F163-02D9-2426-4CC4-E736D90D2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sz="3200"/>
              <a:t>Tweaking vs. Redesigning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3BCF-BAEC-CF64-BCE8-D7E28FD13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282692"/>
          </a:xfrm>
        </p:spPr>
        <p:txBody>
          <a:bodyPr>
            <a:normAutofit/>
          </a:bodyPr>
          <a:lstStyle/>
          <a:p>
            <a:r>
              <a:rPr lang="en-US"/>
              <a:t>To accomplish this, it is important to </a:t>
            </a:r>
            <a:r>
              <a:rPr lang="en-US" i="1"/>
              <a:t>tweak designs </a:t>
            </a:r>
            <a:r>
              <a:rPr lang="en-US"/>
              <a:t>instead of redesigning.</a:t>
            </a:r>
          </a:p>
          <a:p>
            <a:r>
              <a:rPr lang="en-US"/>
              <a:t>This avoids the common pitfalls that occur when making new designs.</a:t>
            </a:r>
          </a:p>
          <a:p>
            <a:r>
              <a:rPr lang="en-US"/>
              <a:t>There are nine reasons why tweaking is better than redesigning.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ACE95-AEB8-F5A6-7816-9BF77181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17</a:t>
            </a:fld>
            <a:endParaRPr lang="en-US" sz="1600"/>
          </a:p>
        </p:txBody>
      </p:sp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ABA8896C-6F1A-01D0-8689-F20AC5DD4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612" y="650958"/>
            <a:ext cx="5358564" cy="12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7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DBEDAE6B-8D28-0937-5D0B-040A72A72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67" y="303179"/>
            <a:ext cx="5512911" cy="62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99E4D0-CE91-15B9-3E72-3487D2B5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18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0836798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D5895-66E9-B7FC-2959-C90803CE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The Usual Suspects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59D90-3112-24B8-C928-1430320B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19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639951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403E-4D92-3B3B-F183-3233B3E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What Is Usability Testing?</a:t>
            </a:r>
          </a:p>
        </p:txBody>
      </p:sp>
      <p:graphicFrame>
        <p:nvGraphicFramePr>
          <p:cNvPr id="4100" name="Content Placeholder 2">
            <a:extLst>
              <a:ext uri="{FF2B5EF4-FFF2-40B4-BE49-F238E27FC236}">
                <a16:creationId xmlns:a16="http://schemas.microsoft.com/office/drawing/2014/main" id="{F53880CF-9BB1-2B47-A200-03368A5EAB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904456"/>
              </p:ext>
            </p:extLst>
          </p:nvPr>
        </p:nvGraphicFramePr>
        <p:xfrm>
          <a:off x="3869268" y="864108"/>
          <a:ext cx="7315200" cy="2998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80+ Timely Feedback Stock Photos, Pictures &amp; Royalty-Free ...">
            <a:extLst>
              <a:ext uri="{FF2B5EF4-FFF2-40B4-BE49-F238E27FC236}">
                <a16:creationId xmlns:a16="http://schemas.microsoft.com/office/drawing/2014/main" id="{0F3E2216-FBA3-4B3F-EA7F-F8F243C5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6382" y="3862873"/>
            <a:ext cx="4266377" cy="23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3B586-8103-8895-5FDE-4A823D7B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2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90802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0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09AF-E833-E062-E123-C9D1B569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Emphasis on 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B7D08-9B04-8296-6182-9579AA898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221537"/>
          </a:xfrm>
        </p:spPr>
        <p:txBody>
          <a:bodyPr/>
          <a:lstStyle/>
          <a:p>
            <a:r>
              <a:rPr lang="en-US"/>
              <a:t>A common issue is the lack of distinction between basic and important elements.</a:t>
            </a:r>
          </a:p>
          <a:p>
            <a:r>
              <a:rPr lang="en-US"/>
              <a:t>Critical tools must stand-out among other information on the website.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5EDE4-AD1D-CCF8-C847-DA13AB84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20</a:t>
            </a:fld>
            <a:endParaRPr lang="en-US" sz="1600"/>
          </a:p>
        </p:txBody>
      </p:sp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3A49F993-58DA-30E7-25D5-B8DEBC45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95" y="2694842"/>
            <a:ext cx="8068441" cy="3044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162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40AB9-36A3-C502-86EF-8D5E9B1C6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371A-3202-8E6B-A3F8-CCEFC76B8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50" y="1138350"/>
            <a:ext cx="2947482" cy="4601183"/>
          </a:xfrm>
        </p:spPr>
        <p:txBody>
          <a:bodyPr/>
          <a:lstStyle/>
          <a:p>
            <a:r>
              <a:rPr lang="en-US"/>
              <a:t>Home Screen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5651CD1-FBCE-B50F-4094-6C50C859C3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997164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E8994-08CF-E0FF-5F70-8E8CDE85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21</a:t>
            </a:fld>
            <a:endParaRPr lang="en-US" sz="1600"/>
          </a:p>
        </p:txBody>
      </p:sp>
      <p:pic>
        <p:nvPicPr>
          <p:cNvPr id="20" name="Graphic 19" descr="Home with solid fill">
            <a:extLst>
              <a:ext uri="{FF2B5EF4-FFF2-40B4-BE49-F238E27FC236}">
                <a16:creationId xmlns:a16="http://schemas.microsoft.com/office/drawing/2014/main" id="{78D5EB5D-CC86-5F59-30EC-799555F178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863" y="3176006"/>
            <a:ext cx="438787" cy="4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0757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FEEB-3171-FFDD-3C47-9A5D9924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631F0-4F5E-7B68-D093-EF0878F3B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70644" y="767419"/>
            <a:ext cx="8158362" cy="5330952"/>
          </a:xfrm>
        </p:spPr>
        <p:txBody>
          <a:bodyPr/>
          <a:lstStyle/>
          <a:p>
            <a:endParaRPr lang="en-US" sz="2400"/>
          </a:p>
          <a:p>
            <a:endParaRPr lang="en-US" sz="2400"/>
          </a:p>
          <a:p>
            <a:r>
              <a:rPr lang="en-US" sz="2400"/>
              <a:t>1. Would there be any benefits to having a user repeat usability testing to see if the discovered problems were fixed effectively?</a:t>
            </a:r>
            <a:endParaRPr lang="en-US"/>
          </a:p>
          <a:p>
            <a:r>
              <a:rPr lang="en-US" sz="2400"/>
              <a:t>2. Would familiarity of a test room or facilitator affect the observations and results from a usability test?</a:t>
            </a:r>
          </a:p>
          <a:p>
            <a:r>
              <a:rPr lang="en-US" sz="2400"/>
              <a:t>3. What differences come about from doing usability tests in person versus remotely?</a:t>
            </a:r>
          </a:p>
          <a:p>
            <a:r>
              <a:rPr lang="en-US" sz="2400"/>
              <a:t>4. At what point is a redesign justified from a usability test – if at all?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39C2E-8DB6-8BE1-1B82-5761E02FF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626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4C629-A9F2-60A0-76D5-F70F91852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Conducting the Test Session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69023-07F2-D86D-3B08-29BBEAB0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3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259312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DE64E-34D1-8DFB-640A-4DFD79178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1018-FFA1-3756-318D-A721DCEA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The Facilitator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6C768-6B3C-5E0F-4206-52DA496B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360" y="864108"/>
            <a:ext cx="6004792" cy="5120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en-US" dirty="0"/>
              <a:t>A core part of the testing process includes someone there to facilitate the process. The role of the facilitator:</a:t>
            </a:r>
          </a:p>
          <a:p>
            <a:pPr lvl="1">
              <a:lnSpc>
                <a:spcPct val="170000"/>
              </a:lnSpc>
              <a:spcAft>
                <a:spcPts val="0"/>
              </a:spcAft>
              <a:buFont typeface="Arial" pitchFamily="18" charset="2"/>
              <a:buChar char="•"/>
            </a:pPr>
            <a:r>
              <a:rPr lang="en-US" dirty="0"/>
              <a:t>Act as a Tour Guide</a:t>
            </a:r>
          </a:p>
          <a:p>
            <a:pPr lvl="1">
              <a:lnSpc>
                <a:spcPct val="170000"/>
              </a:lnSpc>
              <a:buFont typeface="Arial" pitchFamily="18" charset="2"/>
              <a:buChar char="•"/>
            </a:pPr>
            <a:r>
              <a:rPr lang="en-US" dirty="0"/>
              <a:t>Act as a Therapist</a:t>
            </a:r>
          </a:p>
          <a:p>
            <a:pPr marL="285750" indent="-285750">
              <a:lnSpc>
                <a:spcPct val="170000"/>
              </a:lnSpc>
              <a:spcAft>
                <a:spcPts val="250"/>
              </a:spcAft>
            </a:pPr>
            <a:r>
              <a:rPr lang="en-US" dirty="0"/>
              <a:t>Characteristics of a Good Facilitator:</a:t>
            </a:r>
          </a:p>
          <a:p>
            <a:pPr marL="788670" lvl="1" indent="-285750">
              <a:lnSpc>
                <a:spcPct val="170000"/>
              </a:lnSpc>
              <a:buFont typeface="Arial" pitchFamily="18" charset="2"/>
              <a:buChar char="•"/>
            </a:pPr>
            <a:r>
              <a:rPr lang="en-US" dirty="0"/>
              <a:t>Personal Interest in the Project</a:t>
            </a:r>
          </a:p>
          <a:p>
            <a:pPr marL="788670" lvl="1" indent="-285750">
              <a:lnSpc>
                <a:spcPct val="170000"/>
              </a:lnSpc>
              <a:buFont typeface="Arial" pitchFamily="18" charset="2"/>
              <a:buChar char="•"/>
            </a:pPr>
            <a:r>
              <a:rPr lang="en-US" dirty="0"/>
              <a:t>Sociable/ Good Listener </a:t>
            </a:r>
          </a:p>
          <a:p>
            <a:pPr marL="788670" lvl="1" indent="-285750">
              <a:lnSpc>
                <a:spcPct val="170000"/>
              </a:lnSpc>
              <a:buFont typeface="Arial" pitchFamily="18" charset="2"/>
              <a:buChar char="•"/>
            </a:pPr>
            <a:endParaRPr lang="en-US" sz="16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34C5C-08B7-D0EC-5400-1125519B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4</a:t>
            </a:fld>
            <a:endParaRPr lang="en-US" sz="1600"/>
          </a:p>
        </p:txBody>
      </p:sp>
      <p:pic>
        <p:nvPicPr>
          <p:cNvPr id="4" name="Picture 3" descr="image">
            <a:extLst>
              <a:ext uri="{FF2B5EF4-FFF2-40B4-BE49-F238E27FC236}">
                <a16:creationId xmlns:a16="http://schemas.microsoft.com/office/drawing/2014/main" id="{FA6F2A01-6164-EB1B-3CAA-FA4DC7E93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41" y="2407448"/>
            <a:ext cx="3674627" cy="238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655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202C54-A6CD-CB51-7E00-1CA27B9D4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39D2-F033-E8A8-AF9A-36F08F4C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The Test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0CE88-8403-7D4D-14FA-9519DD927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It is important to have  the required equipment in the test room. This includes: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Laptop  with Internet</a:t>
            </a:r>
          </a:p>
          <a:p>
            <a:pPr lvl="1">
              <a:buFont typeface="Courier New" pitchFamily="18" charset="2"/>
              <a:buChar char="o"/>
            </a:pPr>
            <a:r>
              <a:rPr lang="en-US"/>
              <a:t>Screen Sharing/Recording Software</a:t>
            </a:r>
          </a:p>
          <a:p>
            <a:pPr lvl="2">
              <a:buFont typeface="Wingdings" pitchFamily="18" charset="2"/>
              <a:buChar char="§"/>
            </a:pPr>
            <a:r>
              <a:rPr lang="en-US"/>
              <a:t>Tracks what is happening while the software is being tested.</a:t>
            </a:r>
          </a:p>
          <a:p>
            <a:pPr lvl="2">
              <a:buFont typeface="Wingdings" pitchFamily="18" charset="2"/>
              <a:buChar char="§"/>
            </a:pPr>
            <a:r>
              <a:rPr lang="en-US"/>
              <a:t>Useful for "scrubbing"</a:t>
            </a:r>
          </a:p>
          <a:p>
            <a:pPr lvl="1">
              <a:buFont typeface="Courier New" pitchFamily="18" charset="2"/>
              <a:buChar char="o"/>
            </a:pPr>
            <a:r>
              <a:rPr lang="en-US"/>
              <a:t>Standard Mouse</a:t>
            </a:r>
          </a:p>
          <a:p>
            <a:pPr lvl="1">
              <a:buFont typeface="Courier New" pitchFamily="18" charset="2"/>
              <a:buChar char="o"/>
            </a:pPr>
            <a:r>
              <a:rPr lang="en-US"/>
              <a:t>USB Microphone</a:t>
            </a:r>
          </a:p>
          <a:p>
            <a:pPr marL="502920" lvl="1" indent="0">
              <a:buNone/>
            </a:pPr>
            <a:endParaRPr lang="en-US"/>
          </a:p>
          <a:p>
            <a:pPr lvl="1">
              <a:buFont typeface="Courier New" pitchFamily="18" charset="2"/>
              <a:buChar char="o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Testing Center">
            <a:extLst>
              <a:ext uri="{FF2B5EF4-FFF2-40B4-BE49-F238E27FC236}">
                <a16:creationId xmlns:a16="http://schemas.microsoft.com/office/drawing/2014/main" id="{CCF7D8D4-7BC3-F213-38B3-A89D6B072F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666" r="21039" b="-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DA688-4B1F-52BF-E9DC-01D2D542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944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EBF65-F0C3-A020-319B-C5E3FF796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4BF9-B3BC-34A7-218D-6AF5619F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Pre-Test 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FD4FC-8735-83F1-0855-66538EE97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Before you test, you must ensure that everything is ready in the room.</a:t>
            </a:r>
          </a:p>
          <a:p>
            <a:r>
              <a:rPr lang="en-US"/>
              <a:t>This includes: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Screen Recording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Screen Sharing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Disabling Software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Bookmarking Pages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Audience QOL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Resetting Everything</a:t>
            </a:r>
          </a:p>
          <a:p>
            <a:r>
              <a:rPr lang="en-US"/>
              <a:t>Only after preparation can one begin the test session.</a:t>
            </a:r>
          </a:p>
          <a:p>
            <a:endParaRPr lang="en-US"/>
          </a:p>
        </p:txBody>
      </p:sp>
      <p:pic>
        <p:nvPicPr>
          <p:cNvPr id="4" name="Picture 3" descr="A clipboard with check marks&#10;&#10;AI-generated content may be incorrect.">
            <a:extLst>
              <a:ext uri="{FF2B5EF4-FFF2-40B4-BE49-F238E27FC236}">
                <a16:creationId xmlns:a16="http://schemas.microsoft.com/office/drawing/2014/main" id="{0BA4DB28-C76A-49AF-A200-031BEBBF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120" y="1277470"/>
            <a:ext cx="3474720" cy="43030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BBBEB-D4B5-47D1-CA9D-3E6DD929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05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939F3-92B3-4532-86AE-3073E1C4A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DF90-950D-7B67-E4D2-F5649EDFD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79004" cy="4601183"/>
          </a:xfrm>
        </p:spPr>
        <p:txBody>
          <a:bodyPr>
            <a:normAutofit/>
          </a:bodyPr>
          <a:lstStyle/>
          <a:p>
            <a:r>
              <a:rPr lang="en-US" sz="3200"/>
              <a:t>Prompting the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2AEE6-5114-65AB-B27E-F768EF289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Begin with a welcome prompt: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Short, to the point, explains how the test will work.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Prepare this speech – improvising can accidentally give the wrong idea.</a:t>
            </a:r>
          </a:p>
          <a:p>
            <a:r>
              <a:rPr lang="en-US"/>
              <a:t>Next, provide the pre-test questions: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These get participants comfortable talking and show that you will be listening.</a:t>
            </a:r>
          </a:p>
          <a:p>
            <a:r>
              <a:rPr lang="en-US"/>
              <a:t>After, have the subject provide a tour of the Home page: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This helps them create a narrative of what they </a:t>
            </a:r>
            <a:r>
              <a:rPr lang="en-US" i="1"/>
              <a:t>think </a:t>
            </a:r>
            <a:r>
              <a:rPr lang="en-US"/>
              <a:t>the purpose of the website is.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This can illuminate issues about the website not found through DIY testing.</a:t>
            </a:r>
          </a:p>
          <a:p>
            <a:r>
              <a:rPr lang="en-US"/>
              <a:t>Lastly, have them complete the tasks and probe for information: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Tasks should not take a large amount of time, so view their emotions.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r>
              <a:rPr lang="en-US"/>
              <a:t>After, asking follow-up questions can illuminate why the subject did something.</a:t>
            </a:r>
          </a:p>
          <a:p>
            <a:pPr lvl="1">
              <a:spcAft>
                <a:spcPts val="0"/>
              </a:spcAft>
              <a:buFont typeface="Courier New" pitchFamily="18" charset="2"/>
              <a:buChar char="o"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EC48-F511-D177-24BA-E57C17CB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7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395594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F231E5-F402-49E1-82B4-C762909ED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F0BA12B-74D1-4DB1-9A3F-C9BA27B81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15FCC40-AA93-4D3B-90D0-69BC824EA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5A210-7716-B29E-DCA5-9FDCAFB8E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398" y="1298448"/>
            <a:ext cx="731520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Observers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C02B7-1170-51F5-EFFC-3355BFF26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4397" y="4670246"/>
            <a:ext cx="671423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>
                <a:solidFill>
                  <a:schemeClr val="tx2"/>
                </a:solidFill>
                <a:effectLst/>
              </a:rPr>
              <a:t>"You can observe a lot by watching."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9D94830-59DB-FEAF-0209-B5560C85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8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1807754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2ACD0-8394-B684-73FF-145D3B5D8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D862E-F90F-720A-9CCB-9E32652B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325853" cy="4601183"/>
          </a:xfrm>
        </p:spPr>
        <p:txBody>
          <a:bodyPr>
            <a:normAutofit/>
          </a:bodyPr>
          <a:lstStyle/>
          <a:p>
            <a:r>
              <a:rPr lang="en-US" sz="3200"/>
              <a:t>Why Observe Usability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221F-45C8-4D73-9097-495702E10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386159"/>
          </a:xfrm>
        </p:spPr>
        <p:txBody>
          <a:bodyPr/>
          <a:lstStyle/>
          <a:p>
            <a:r>
              <a:rPr lang="en-US"/>
              <a:t>Seeing is believing</a:t>
            </a:r>
          </a:p>
          <a:p>
            <a:r>
              <a:rPr lang="en-US"/>
              <a:t>“watching usability testing makes you realize that your users aren’t just like you”</a:t>
            </a:r>
          </a:p>
          <a:p>
            <a:endParaRPr lang="en-US"/>
          </a:p>
        </p:txBody>
      </p:sp>
      <p:pic>
        <p:nvPicPr>
          <p:cNvPr id="5126" name="Picture 6" descr="It Depends on your perspective....">
            <a:extLst>
              <a:ext uri="{FF2B5EF4-FFF2-40B4-BE49-F238E27FC236}">
                <a16:creationId xmlns:a16="http://schemas.microsoft.com/office/drawing/2014/main" id="{C73FF7CB-B50B-85BE-6060-DC2547CD5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4" b="20194"/>
          <a:stretch/>
        </p:blipFill>
        <p:spPr bwMode="auto">
          <a:xfrm>
            <a:off x="5600700" y="3172106"/>
            <a:ext cx="3814233" cy="309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EBB3C-87FE-58F7-B596-B0F027C8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600" smtClean="0"/>
              <a:pPr/>
              <a:t>9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945702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7D44FB0F09D74580ECD8BDC08662A2" ma:contentTypeVersion="17" ma:contentTypeDescription="Create a new document." ma:contentTypeScope="" ma:versionID="ba2a2f176b9fb42c102d599089008075">
  <xsd:schema xmlns:xsd="http://www.w3.org/2001/XMLSchema" xmlns:xs="http://www.w3.org/2001/XMLSchema" xmlns:p="http://schemas.microsoft.com/office/2006/metadata/properties" xmlns:ns3="b650447a-7db1-40f9-9574-57b9575f1b20" xmlns:ns4="ebde368b-d740-48d5-83db-2a156380b407" targetNamespace="http://schemas.microsoft.com/office/2006/metadata/properties" ma:root="true" ma:fieldsID="1f39bff53baeac754099e9e8866c575d" ns3:_="" ns4:_="">
    <xsd:import namespace="b650447a-7db1-40f9-9574-57b9575f1b20"/>
    <xsd:import namespace="ebde368b-d740-48d5-83db-2a156380b4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  <xsd:element ref="ns3:MediaServiceSearchProperties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0447a-7db1-40f9-9574-57b9575f1b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e368b-d740-48d5-83db-2a156380b40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650447a-7db1-40f9-9574-57b9575f1b20" xsi:nil="true"/>
  </documentManagement>
</p:properties>
</file>

<file path=customXml/itemProps1.xml><?xml version="1.0" encoding="utf-8"?>
<ds:datastoreItem xmlns:ds="http://schemas.openxmlformats.org/officeDocument/2006/customXml" ds:itemID="{3C1F9441-3A3A-4955-AA2F-D7F4D28B1E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4218B1-5369-48A9-8A86-AF60D3469616}">
  <ds:schemaRefs>
    <ds:schemaRef ds:uri="b650447a-7db1-40f9-9574-57b9575f1b20"/>
    <ds:schemaRef ds:uri="ebde368b-d740-48d5-83db-2a156380b40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19DAC7-0B5A-4563-B829-FED677E43394}">
  <ds:schemaRefs>
    <ds:schemaRef ds:uri="b650447a-7db1-40f9-9574-57b9575f1b20"/>
    <ds:schemaRef ds:uri="ebde368b-d740-48d5-83db-2a156380b4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Application>Microsoft Office PowerPoint</Application>
  <PresentationFormat>Widescreen</PresentationFormat>
  <Slides>22</Slides>
  <Notes>22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Frame</vt:lpstr>
      <vt:lpstr>Rocket Surgery Made Easy Chapters 8-12</vt:lpstr>
      <vt:lpstr>What Is Usability Testing?</vt:lpstr>
      <vt:lpstr>Conducting the Test Session</vt:lpstr>
      <vt:lpstr>The Facilitator</vt:lpstr>
      <vt:lpstr>The Test Room</vt:lpstr>
      <vt:lpstr>Pre-Test Prep</vt:lpstr>
      <vt:lpstr>Prompting the Users</vt:lpstr>
      <vt:lpstr>Observers</vt:lpstr>
      <vt:lpstr>Why Observe Usability Testing?</vt:lpstr>
      <vt:lpstr>How To Get Observers?</vt:lpstr>
      <vt:lpstr>What Do Observers Do?</vt:lpstr>
      <vt:lpstr>Debriefing</vt:lpstr>
      <vt:lpstr>Ranking the Biggest Problems</vt:lpstr>
      <vt:lpstr>Worst Problem First</vt:lpstr>
      <vt:lpstr>Fixing Problems</vt:lpstr>
      <vt:lpstr>Do As Little As Possible!</vt:lpstr>
      <vt:lpstr>Tweaking vs. Redesigning</vt:lpstr>
      <vt:lpstr>PowerPoint Presentation</vt:lpstr>
      <vt:lpstr>The Usual Suspects</vt:lpstr>
      <vt:lpstr>Emphasis on Importance</vt:lpstr>
      <vt:lpstr>Home Screen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Amelia Mitchell</dc:creator>
  <cp:revision>1188</cp:revision>
  <dcterms:created xsi:type="dcterms:W3CDTF">2025-04-02T15:07:31Z</dcterms:created>
  <dcterms:modified xsi:type="dcterms:W3CDTF">2025-04-04T03:44:16Z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86e8d42-b9a6-4554-b0cc-98af32c6b0e9_Enabled">
    <vt:lpwstr>true</vt:lpwstr>
  </property>
  <property fmtid="{D5CDD505-2E9C-101B-9397-08002B2CF9AE}" pid="3" name="MSIP_Label_b86e8d42-b9a6-4554-b0cc-98af32c6b0e9_SetDate">
    <vt:lpwstr>2025-04-02T15:08:08Z</vt:lpwstr>
  </property>
  <property fmtid="{D5CDD505-2E9C-101B-9397-08002B2CF9AE}" pid="4" name="MSIP_Label_b86e8d42-b9a6-4554-b0cc-98af32c6b0e9_Method">
    <vt:lpwstr>Standard</vt:lpwstr>
  </property>
  <property fmtid="{D5CDD505-2E9C-101B-9397-08002B2CF9AE}" pid="5" name="MSIP_Label_b86e8d42-b9a6-4554-b0cc-98af32c6b0e9_Name">
    <vt:lpwstr>defa4170-0d19-0005-0004-bc88714345d2</vt:lpwstr>
  </property>
  <property fmtid="{D5CDD505-2E9C-101B-9397-08002B2CF9AE}" pid="6" name="MSIP_Label_b86e8d42-b9a6-4554-b0cc-98af32c6b0e9_SiteId">
    <vt:lpwstr>9ef017d9-7f05-4225-9838-f92cff57b7ab</vt:lpwstr>
  </property>
  <property fmtid="{D5CDD505-2E9C-101B-9397-08002B2CF9AE}" pid="7" name="MSIP_Label_b86e8d42-b9a6-4554-b0cc-98af32c6b0e9_ActionId">
    <vt:lpwstr>8cbec4b4-eca2-4a29-96d9-1378aebd84f1</vt:lpwstr>
  </property>
  <property fmtid="{D5CDD505-2E9C-101B-9397-08002B2CF9AE}" pid="8" name="MSIP_Label_b86e8d42-b9a6-4554-b0cc-98af32c6b0e9_ContentBits">
    <vt:lpwstr>0</vt:lpwstr>
  </property>
  <property fmtid="{D5CDD505-2E9C-101B-9397-08002B2CF9AE}" pid="9" name="MSIP_Label_b86e8d42-b9a6-4554-b0cc-98af32c6b0e9_Tag">
    <vt:lpwstr>10, 3, 0, 1</vt:lpwstr>
  </property>
  <property fmtid="{D5CDD505-2E9C-101B-9397-08002B2CF9AE}" pid="10" name="ContentTypeId">
    <vt:lpwstr>0x010100C27D44FB0F09D74580ECD8BDC08662A2</vt:lpwstr>
  </property>
</Properties>
</file>