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72" r:id="rId13"/>
    <p:sldId id="269" r:id="rId14"/>
    <p:sldId id="267" r:id="rId15"/>
    <p:sldId id="268" r:id="rId16"/>
    <p:sldId id="271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4BB88-118B-5081-F8B9-6E80748A8A8B}" v="196" dt="2025-04-01T21:31:43.364"/>
    <p1510:client id="{7FB706C8-7468-BB6B-C814-020F645FA5B5}" v="9" dt="2025-04-02T13:55:55.629"/>
    <p1510:client id="{C808ADF1-62AE-99BD-37A6-307DB674E41F}" v="324" dt="2025-03-31T17:09:05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FB51-D851-476A-93A4-E639871150C2}" type="datetimeFigureOut"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E092-7C41-41B3-B7CE-46AA0BA424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2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Another good idea that the book had is to have a filler task for people that finish early. An example of a filler task is to have the participant do the same task but on a competitors website</a:t>
            </a: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Factors to consider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Things that people must be able to do for your site to not be a failure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Things that you suspect people might not be able to do or have trouble with 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Ask customer support what problems they frequently hear about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3E092-7C41-41B3-B7CE-46AA0BA424B5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Talk about personal story w/Amelia's IS usability study</a:t>
            </a:r>
          </a:p>
          <a:p>
            <a:pPr marL="228600" indent="-228600">
              <a:buAutoNum type="arabicPeriod"/>
            </a:pPr>
            <a:r>
              <a:rPr lang="en-US">
                <a:ea typeface="Calibri"/>
                <a:cs typeface="Calibri"/>
              </a:rPr>
              <a:t>Something important to remember is to phrase the tasks so that they're clear and easy to understand but don't give away what needs to be done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Bad Ex. Customize your </a:t>
            </a:r>
            <a:r>
              <a:rPr lang="en-US" err="1">
                <a:ea typeface="Calibri"/>
                <a:cs typeface="Calibri"/>
              </a:rPr>
              <a:t>LAUNCHcast</a:t>
            </a:r>
            <a:r>
              <a:rPr lang="en-US">
                <a:ea typeface="Calibri"/>
                <a:cs typeface="Calibri"/>
              </a:rPr>
              <a:t> station</a:t>
            </a:r>
          </a:p>
          <a:p>
            <a:pPr marL="685800" lvl="1" indent="-22860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Good Ex. Choose the kind of music you want to listen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3E092-7C41-41B3-B7CE-46AA0BA424B5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8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7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6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869" y="978407"/>
            <a:ext cx="4983480" cy="3976380"/>
          </a:xfrm>
        </p:spPr>
        <p:txBody>
          <a:bodyPr anchor="t">
            <a:normAutofit/>
          </a:bodyPr>
          <a:lstStyle/>
          <a:p>
            <a:r>
              <a:rPr lang="en-US" sz="6000"/>
              <a:t>Chapters 1-7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9869" y="5275825"/>
            <a:ext cx="4983481" cy="10701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Chris, Saleh, Cameron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493" y="508090"/>
            <a:ext cx="4983481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cket Surgery Made Easy: The Do-It ...">
            <a:extLst>
              <a:ext uri="{FF2B5EF4-FFF2-40B4-BE49-F238E27FC236}">
                <a16:creationId xmlns:a16="http://schemas.microsoft.com/office/drawing/2014/main" id="{51A8801C-F6AB-FDDA-3429-A35F79C49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7" y="4088"/>
            <a:ext cx="6101475" cy="68618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F297-1725-B88F-D93A-F8040155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people do you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8FEEE-C6DF-20FC-9115-D113EFB3D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206608"/>
            <a:ext cx="111556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Three is enough </a:t>
            </a:r>
          </a:p>
          <a:p>
            <a:r>
              <a:rPr lang="en-US"/>
              <a:t>Why should you test with three? </a:t>
            </a:r>
          </a:p>
          <a:p>
            <a:pPr marL="800100" lvl="1" indent="-342900">
              <a:buAutoNum type="arabicPeriod"/>
            </a:pPr>
            <a:r>
              <a:rPr lang="en-US"/>
              <a:t>Likely to encounter the most significant issues </a:t>
            </a:r>
          </a:p>
          <a:p>
            <a:pPr marL="800100" lvl="1" indent="-342900">
              <a:buAutoNum type="arabicPeriod"/>
            </a:pPr>
            <a:r>
              <a:rPr lang="en-US"/>
              <a:t>Less work than finding more </a:t>
            </a:r>
          </a:p>
          <a:p>
            <a:pPr lvl="1">
              <a:buAutoNum type="arabicPeriod"/>
            </a:pPr>
            <a:r>
              <a:rPr lang="en-US"/>
              <a:t>   More rounds of testing</a:t>
            </a:r>
          </a:p>
          <a:p>
            <a:pPr lvl="1">
              <a:buAutoNum type="arabicPeriod"/>
            </a:pPr>
            <a:r>
              <a:rPr lang="en-US"/>
              <a:t>   Possible to test and debrief the same day </a:t>
            </a:r>
          </a:p>
          <a:p>
            <a:pPr lvl="1">
              <a:buAutoNum type="arabicPeriod"/>
            </a:pPr>
            <a:r>
              <a:rPr lang="en-US"/>
              <a:t>   Easier to encourage people to come and observe </a:t>
            </a:r>
          </a:p>
          <a:p>
            <a:pPr lvl="1">
              <a:buAutoNum type="arabicPeriod"/>
            </a:pPr>
            <a:r>
              <a:rPr lang="en-US"/>
              <a:t>   Less focus from observers with more than three participants</a:t>
            </a:r>
          </a:p>
          <a:p>
            <a:pPr lvl="1">
              <a:buAutoNum type="arabicPeriod"/>
            </a:pPr>
            <a:r>
              <a:rPr lang="en-US"/>
              <a:t>   Testing with more than three makes it harder to process notes</a:t>
            </a:r>
          </a:p>
          <a:p>
            <a:pPr lvl="1">
              <a:buAutoNum type="arabicPeriod"/>
            </a:pPr>
            <a:r>
              <a:rPr lang="en-US"/>
              <a:t>   Testing with too many users can uncover and overwhelming and dispiriting amount of problems</a:t>
            </a:r>
          </a:p>
          <a:p>
            <a:pPr lvl="1">
              <a:buAutoNum type="arabicPeriod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1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CC48-6E4E-70E5-314A-14439F24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you find them?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8FCC-770D-9381-41B1-5181F8BE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easy way out – Make it someone else's problem and higher a recruiter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Usually around $100 per participant</a:t>
            </a:r>
          </a:p>
          <a:p>
            <a:r>
              <a:rPr lang="en-US"/>
              <a:t>Doing it yourself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Look in places where your audience congregates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Exp: senior citizens: senior centers and libraries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Consider friends, family, and neighbors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Consider remote testing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Warning: Testing with people who work for your organization may be a bad idea if they know too much about the website (new employees might work)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0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A2F1-335E-8FF6-7F8E-400D3F98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After Finding Candidates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6329-122C-9FBB-1865-89643155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Screen the most promising candidates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See if they are available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Make sure they are qualified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Make an appointment </a:t>
            </a:r>
          </a:p>
          <a:p>
            <a:r>
              <a:rPr lang="en-US"/>
              <a:t>Follow up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Give directions, instructions of where to park, a phone number, etc.</a:t>
            </a:r>
          </a:p>
          <a:p>
            <a:r>
              <a:rPr lang="en-US"/>
              <a:t>Have a substitute available in case a participant does not show up</a:t>
            </a:r>
          </a:p>
        </p:txBody>
      </p:sp>
    </p:spTree>
    <p:extLst>
      <p:ext uri="{BB962C8B-B14F-4D97-AF65-F5344CB8AC3E}">
        <p14:creationId xmlns:p14="http://schemas.microsoft.com/office/powerpoint/2010/main" val="25573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45C-960F-39A1-E798-17BD76F7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2562408"/>
            <a:ext cx="11155680" cy="1463040"/>
          </a:xfrm>
        </p:spPr>
        <p:txBody>
          <a:bodyPr/>
          <a:lstStyle/>
          <a:p>
            <a:pPr algn="ctr"/>
            <a:r>
              <a:rPr lang="en-US"/>
              <a:t>Finding Things For Participants to Do</a:t>
            </a:r>
          </a:p>
        </p:txBody>
      </p:sp>
    </p:spTree>
    <p:extLst>
      <p:ext uri="{BB962C8B-B14F-4D97-AF65-F5344CB8AC3E}">
        <p14:creationId xmlns:p14="http://schemas.microsoft.com/office/powerpoint/2010/main" val="349144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7719-5732-5B17-EC17-3D941604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Choose Tasks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84B3-1C18-D819-FAA4-0039053B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88608"/>
            <a:ext cx="5683680" cy="445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Make a list of five to ten of the most important things people need to be able to use your site </a:t>
            </a:r>
          </a:p>
          <a:p>
            <a:r>
              <a:rPr lang="en-US"/>
              <a:t>Narrow this list down based on which ones you want to test in this month's round of testing</a:t>
            </a:r>
          </a:p>
          <a:p>
            <a:r>
              <a:rPr lang="en-US"/>
              <a:t>Factors to consider: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 are your most critical tasks?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What's keeping you awake at night?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 does your other user research suggest may not be easy to use</a:t>
            </a:r>
          </a:p>
        </p:txBody>
      </p:sp>
      <p:pic>
        <p:nvPicPr>
          <p:cNvPr id="4" name="Picture 3" descr="A close-up of a white sign&#10;&#10;AI-generated content may be incorrect.">
            <a:extLst>
              <a:ext uri="{FF2B5EF4-FFF2-40B4-BE49-F238E27FC236}">
                <a16:creationId xmlns:a16="http://schemas.microsoft.com/office/drawing/2014/main" id="{87CEA78F-FB8A-B3F6-A365-ED31A5C85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66" y="2444259"/>
            <a:ext cx="4238100" cy="14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2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8604-0984-0040-CA89-64FAA040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2: Expand Tasks Into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54D5-74C3-4033-18F3-7663DE2ED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58756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Add context to these tasks by writing descriptions a user can read, understand, and follow</a:t>
            </a:r>
          </a:p>
          <a:p>
            <a:r>
              <a:rPr lang="en-US"/>
              <a:t>Pre-test scenarios to make sure they are clear, complete, and unambiguous (test can be with anyone)</a:t>
            </a:r>
          </a:p>
          <a:p>
            <a:r>
              <a:rPr lang="en-US"/>
              <a:t>Print scenarios for you and your participant to use during testing</a:t>
            </a:r>
          </a:p>
        </p:txBody>
      </p:sp>
      <p:pic>
        <p:nvPicPr>
          <p:cNvPr id="4" name="Picture 3" descr="A close-up of a contact form&#10;&#10;AI-generated content may be incorrect.">
            <a:extLst>
              <a:ext uri="{FF2B5EF4-FFF2-40B4-BE49-F238E27FC236}">
                <a16:creationId xmlns:a16="http://schemas.microsoft.com/office/drawing/2014/main" id="{E876A06E-ED06-C363-F4F9-DB73EFC8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875" y="2440575"/>
            <a:ext cx="42862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F860-1C18-D5E0-E7DC-6FB921D5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Note: Create Checklists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9C58-B050-C360-2F54-37E16E84D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There are a lot of things that can happen and things to keep track of during usability tests </a:t>
            </a:r>
          </a:p>
          <a:p>
            <a:r>
              <a:rPr lang="en-US"/>
              <a:t>Checklists can prevent you and your team from forgetting important tasks</a:t>
            </a:r>
          </a:p>
          <a:p>
            <a:r>
              <a:rPr lang="en-US"/>
              <a:t>Exp: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200" b="1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Three weeks before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• Figure out what you’re going to be testing (site, wireframes, prototype, etc.)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• Create your list of tasks to test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• Decide what kind(s) of users you want to test with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• “Advertise” for participants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• Book a test room for the entire morning with Internet access, table or desk and two chairs, and speakerphone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• Find a place near the test room for participants to sit and wait when they arrive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• Book an observation room for the entire morning with Internet access, table and enough chairs for observers, speakerphone, and projector and screen (or plan to bring a projector or large monitor)</a:t>
            </a:r>
            <a:endParaRPr lang="en-US"/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solidFill>
                  <a:srgbClr val="3D3B49"/>
                </a:solidFill>
                <a:latin typeface="Noto Serif"/>
                <a:ea typeface="Noto Serif"/>
                <a:cs typeface="Noto Serif"/>
              </a:rPr>
              <a:t>• Book the observation room or a similar-size room for the debriefing lunch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90C4-D66C-E930-4ED0-282C1638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BD11-C678-EE7B-CEF3-756B98A3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If I find a bunch of problems during a test, how do I figure out which ones to fix first, especially when everything feels important?</a:t>
            </a:r>
            <a:endParaRPr lang="en-US"/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What do I do if a participant completely misunderstands the task or scenario? Do I help them or just let it play out?</a:t>
            </a:r>
            <a:endParaRPr lang="en-US"/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What if the supervisor thinks it’s too early to test? How can I convince him that it’s worth doing even with just a sketch or wireframe?</a:t>
            </a:r>
            <a:endParaRPr lang="en-US"/>
          </a:p>
          <a:p>
            <a:pPr marL="342900" indent="-342900">
              <a:buAutoNum type="arabicPeriod"/>
            </a:pPr>
            <a:r>
              <a:rPr lang="en-US">
                <a:ea typeface="+mn-lt"/>
                <a:cs typeface="+mn-lt"/>
              </a:rPr>
              <a:t>Sometimes users in a test get stuck just because they’re not familiar with the topic, How do I know if it’s a real usability issue or just something specific to that person?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3556-C7FA-D533-B701-ED0B9421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Usability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D3BA4-1F61-B11B-DA89-043F9FF0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Quantitative 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Purpose: The designer is interested in proving something 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/>
              <a:t>Exp: "Is this latest version better than the last?"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Rigorous, scientific, large sample of participants</a:t>
            </a:r>
          </a:p>
          <a:p>
            <a:r>
              <a:rPr lang="en-US"/>
              <a:t>Qualitative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Purpose: Get insights to improve your product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No data collection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Informal and unscientific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Test fewer users and is less resource intensive than quantitative</a:t>
            </a:r>
          </a:p>
        </p:txBody>
      </p:sp>
    </p:spTree>
    <p:extLst>
      <p:ext uri="{BB962C8B-B14F-4D97-AF65-F5344CB8AC3E}">
        <p14:creationId xmlns:p14="http://schemas.microsoft.com/office/powerpoint/2010/main" val="301996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1F32-EE00-05AA-A31B-C342707B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08" y="978408"/>
            <a:ext cx="11347680" cy="1487040"/>
          </a:xfrm>
        </p:spPr>
        <p:txBody>
          <a:bodyPr/>
          <a:lstStyle/>
          <a:p>
            <a:r>
              <a:rPr lang="en-US"/>
              <a:t>"Do-it Yourself Usability Testing"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7729-18A7-190B-2364-635B4CD7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08" y="2542608"/>
            <a:ext cx="5725680" cy="3803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/>
              <a:t>A qualitative usability study that is unscientific, informal, and does not need to be resource intensive</a:t>
            </a:r>
          </a:p>
          <a:p>
            <a:pPr marL="285750" indent="-285750"/>
            <a:r>
              <a:rPr lang="en-US"/>
              <a:t>Why it works: </a:t>
            </a:r>
          </a:p>
          <a:p>
            <a:pPr marL="742950" lvl="1" indent="-285750">
              <a:buAutoNum type="arabicPeriod"/>
            </a:pPr>
            <a:r>
              <a:rPr lang="en-US"/>
              <a:t>All sites have problems. </a:t>
            </a:r>
          </a:p>
          <a:p>
            <a:pPr marL="742950" lvl="1" indent="-285750">
              <a:buAutoNum type="arabicPeriod"/>
            </a:pPr>
            <a:r>
              <a:rPr lang="en-US"/>
              <a:t>Most serious problems are easy to find</a:t>
            </a:r>
          </a:p>
          <a:p>
            <a:pPr marL="742950" lvl="1" indent="-285750">
              <a:buAutoNum type="arabicPeriod"/>
            </a:pPr>
            <a:r>
              <a:rPr lang="en-US"/>
              <a:t>Watching users makes you a better designer</a:t>
            </a:r>
          </a:p>
          <a:p>
            <a:pPr marL="285750" indent="-285750"/>
            <a:r>
              <a:rPr lang="en-US"/>
              <a:t>Why so little of it gets done: </a:t>
            </a:r>
          </a:p>
          <a:p>
            <a:pPr marL="857250" lvl="1" indent="-342900">
              <a:buAutoNum type="arabicPeriod"/>
            </a:pPr>
            <a:r>
              <a:rPr lang="en-US"/>
              <a:t>Lack of firsthand experience </a:t>
            </a:r>
          </a:p>
          <a:p>
            <a:pPr marL="742950" lvl="1">
              <a:buAutoNum type="arabicPeriod"/>
            </a:pPr>
            <a:r>
              <a:rPr lang="en-US"/>
              <a:t>Reluctance to show unfinished work </a:t>
            </a:r>
          </a:p>
          <a:p>
            <a:pPr marL="742950" lvl="1">
              <a:buAutoNum type="arabicPeriod"/>
            </a:pPr>
            <a:r>
              <a:rPr lang="en-US"/>
              <a:t>People think it must be a big production (main reason)</a:t>
            </a:r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10DEA11-E881-F461-B84D-E41E72D0C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00" y="2107674"/>
            <a:ext cx="5802000" cy="42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6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2B80-B3DF-2E9A-75A4-909FEFB6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blue screen&#10;&#10;AI-generated content may be incorrect.">
            <a:extLst>
              <a:ext uri="{FF2B5EF4-FFF2-40B4-BE49-F238E27FC236}">
                <a16:creationId xmlns:a16="http://schemas.microsoft.com/office/drawing/2014/main" id="{01A11F8B-ED67-A482-8F11-E40DE1E49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69" y="4608"/>
            <a:ext cx="12198634" cy="6851328"/>
          </a:xfrm>
        </p:spPr>
      </p:pic>
    </p:spTree>
    <p:extLst>
      <p:ext uri="{BB962C8B-B14F-4D97-AF65-F5344CB8AC3E}">
        <p14:creationId xmlns:p14="http://schemas.microsoft.com/office/powerpoint/2010/main" val="216273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A5BE6-B1DF-4C95-A2FA-1285BD3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63640" cy="1463040"/>
          </a:xfrm>
        </p:spPr>
        <p:txBody>
          <a:bodyPr>
            <a:normAutofit/>
          </a:bodyPr>
          <a:lstStyle/>
          <a:p>
            <a:r>
              <a:rPr lang="en-US"/>
              <a:t>Useful Approach: "A Morning A Month"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FC462-2FB8-2B5B-1B85-539100BD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90608"/>
            <a:ext cx="5783640" cy="3755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US" dirty="0"/>
              <a:t>Two words to focus on: </a:t>
            </a:r>
          </a:p>
          <a:p>
            <a:pPr marL="742950" lvl="1">
              <a:buFont typeface="Courier New" panose="020B0604020202020204" pitchFamily="34" charset="0"/>
              <a:buChar char="o"/>
            </a:pPr>
            <a:r>
              <a:rPr lang="en-US" dirty="0"/>
              <a:t>Morning: Limit the testing to half a day – which means only test 3 participants</a:t>
            </a:r>
          </a:p>
          <a:p>
            <a:pPr marL="1200150" lvl="2">
              <a:buFont typeface="Wingdings" panose="020B0604020202020204" pitchFamily="34" charset="0"/>
              <a:buChar char="§"/>
            </a:pPr>
            <a:r>
              <a:rPr lang="en-US" dirty="0"/>
              <a:t>Simplifies recruiting and allows for more observers </a:t>
            </a:r>
          </a:p>
          <a:p>
            <a:pPr marL="742950" lvl="1">
              <a:buFont typeface="Courier New" panose="020B0604020202020204" pitchFamily="34" charset="0"/>
              <a:buChar char="o"/>
            </a:pPr>
            <a:r>
              <a:rPr lang="en-US" dirty="0"/>
              <a:t>Month: Monthly is about as often as most teams can afford and helps identify enough problems to keep your team busy</a:t>
            </a:r>
          </a:p>
          <a:p>
            <a:pPr marL="285750" indent="-285750"/>
            <a:r>
              <a:rPr lang="en-US" dirty="0"/>
              <a:t>Making this a routine eliminates deciding when to test</a:t>
            </a:r>
          </a:p>
          <a:p>
            <a:pPr marL="285750" indent="-285750"/>
            <a:r>
              <a:rPr lang="en-US" dirty="0"/>
              <a:t> Time and resource efficient</a:t>
            </a:r>
          </a:p>
        </p:txBody>
      </p:sp>
      <p:pic>
        <p:nvPicPr>
          <p:cNvPr id="4" name="Picture 3" descr="A table with a list of items&#10;&#10;AI-generated content may be incorrect.">
            <a:extLst>
              <a:ext uri="{FF2B5EF4-FFF2-40B4-BE49-F238E27FC236}">
                <a16:creationId xmlns:a16="http://schemas.microsoft.com/office/drawing/2014/main" id="{23EDC53C-B593-5721-9FE7-7104AC202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05" y="2440160"/>
            <a:ext cx="5736615" cy="2416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60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33B3-DEB9-5839-2486-9DC8E157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06F72-DAD6-A247-7295-A2084C072230}"/>
              </a:ext>
            </a:extLst>
          </p:cNvPr>
          <p:cNvSpPr txBox="1"/>
          <p:nvPr/>
        </p:nvSpPr>
        <p:spPr>
          <a:xfrm>
            <a:off x="520936" y="1794076"/>
            <a:ext cx="389681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One Thing Professionals agree on: 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Start Testing as early as possible</a:t>
            </a:r>
          </a:p>
          <a:p>
            <a:pPr lvl="1"/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/>
              <a:t>Inherent Paradox: the worst shape it's in, the less you want to show it – and the more you can benefit if you do. </a:t>
            </a:r>
          </a:p>
          <a:p>
            <a:pPr marL="742950" lvl="1" indent="-285750">
              <a:buFont typeface="Courier New"/>
              <a:buChar char="o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It is possible to detect serious usability problems early on 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Far easier and less costly to fix 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Prevents embedded issues</a:t>
            </a:r>
          </a:p>
        </p:txBody>
      </p:sp>
      <p:pic>
        <p:nvPicPr>
          <p:cNvPr id="4" name="Content Placeholder 3" descr="A diagram of a test&#10;&#10;AI-generated content may be incorrect.">
            <a:extLst>
              <a:ext uri="{FF2B5EF4-FFF2-40B4-BE49-F238E27FC236}">
                <a16:creationId xmlns:a16="http://schemas.microsoft.com/office/drawing/2014/main" id="{3DE484D5-08CA-1889-6385-7D135964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2211" y="1804918"/>
            <a:ext cx="7641750" cy="3966000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499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8D57-53A1-E5C9-6025-D5959D18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26408"/>
            <a:ext cx="11155680" cy="1463040"/>
          </a:xfrm>
        </p:spPr>
        <p:txBody>
          <a:bodyPr/>
          <a:lstStyle/>
          <a:p>
            <a:r>
              <a:rPr lang="en-US"/>
              <a:t>     Ways to Test Your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0D54-EEEA-1A3E-A287-A1668668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08" y="1510608"/>
            <a:ext cx="4693680" cy="2687328"/>
          </a:xfr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/>
              <a:t>"Sketch on a Napkin" Testing: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Rough sketches and drawings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How to test it: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Ask anyone if they can explain the drawing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 you get out of it: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Learn Whether Your Concept is easily understandable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31EA75-C0C0-ADD2-4FF7-00A52550CEAA}"/>
              </a:ext>
            </a:extLst>
          </p:cNvPr>
          <p:cNvSpPr txBox="1">
            <a:spLocks/>
          </p:cNvSpPr>
          <p:nvPr/>
        </p:nvSpPr>
        <p:spPr>
          <a:xfrm>
            <a:off x="6361608" y="1507008"/>
            <a:ext cx="4441680" cy="271732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2.  Wireframe Testing: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Schematic diagram of page – shows where different kinds of content will go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How to test it: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Ask users how they would find things and what they would expect when clicking a link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 you get out of it: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Ensure the categorization scheme and naming makes sense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7C32F0-7281-917A-39B6-9B005CB14FE2}"/>
              </a:ext>
            </a:extLst>
          </p:cNvPr>
          <p:cNvSpPr txBox="1">
            <a:spLocks/>
          </p:cNvSpPr>
          <p:nvPr/>
        </p:nvSpPr>
        <p:spPr>
          <a:xfrm>
            <a:off x="853608" y="4213008"/>
            <a:ext cx="4693680" cy="264532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3. Web Page Testing: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How to test it: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Start with the home page and ask the user how each page should 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 you get out of it: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Allows the designer to identify usability issues in the visual layout and approach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FDBA58-43CA-2845-CDD7-FD95BA2EB3DF}"/>
              </a:ext>
            </a:extLst>
          </p:cNvPr>
          <p:cNvSpPr txBox="1">
            <a:spLocks/>
          </p:cNvSpPr>
          <p:nvPr/>
        </p:nvSpPr>
        <p:spPr>
          <a:xfrm>
            <a:off x="6379608" y="4201008"/>
            <a:ext cx="4429680" cy="265732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4. Prototypes and beyond: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/>
              <a:t>These will all be working pieces you can test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 you get out of it: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All the insights you need to further improve your website</a:t>
            </a:r>
          </a:p>
        </p:txBody>
      </p:sp>
    </p:spTree>
    <p:extLst>
      <p:ext uri="{BB962C8B-B14F-4D97-AF65-F5344CB8AC3E}">
        <p14:creationId xmlns:p14="http://schemas.microsoft.com/office/powerpoint/2010/main" val="183695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3382-A6B8-4FF9-596E-A716B7F0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Other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33FBF-0691-713A-5787-2298ED09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08" y="1714608"/>
            <a:ext cx="5929680" cy="4541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Underutilized resource that can lessen your workload </a:t>
            </a:r>
          </a:p>
          <a:p>
            <a:r>
              <a:rPr lang="en-US"/>
              <a:t>How to test: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Have users do key tasks from your website on two or three competitors' sites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Discuss what can be applied to your own project </a:t>
            </a:r>
          </a:p>
          <a:p>
            <a:r>
              <a:rPr lang="en-US"/>
              <a:t>What you get out of it: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Learn what works and what doesn't from competitors</a:t>
            </a:r>
          </a:p>
          <a:p>
            <a:r>
              <a:rPr lang="en-US"/>
              <a:t>Exp: </a:t>
            </a:r>
            <a:r>
              <a:rPr lang="en-US" err="1"/>
              <a:t>Letterboxd</a:t>
            </a:r>
            <a:r>
              <a:rPr lang="en-US"/>
              <a:t> list feature – can use as motivation for your media site</a:t>
            </a:r>
          </a:p>
        </p:txBody>
      </p:sp>
      <p:pic>
        <p:nvPicPr>
          <p:cNvPr id="4" name="Picture 3" descr="A screenshot of a movie&#10;&#10;AI-generated content may be incorrect.">
            <a:extLst>
              <a:ext uri="{FF2B5EF4-FFF2-40B4-BE49-F238E27FC236}">
                <a16:creationId xmlns:a16="http://schemas.microsoft.com/office/drawing/2014/main" id="{488E5569-883A-3EF1-3618-B88CDFCD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62" y="1596000"/>
            <a:ext cx="6106676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4D795-92F8-EF7C-CEBF-8F268E45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Motto: "Recruit loosely and grade on a curve"</a:t>
            </a:r>
          </a:p>
          <a:p>
            <a:r>
              <a:rPr lang="en-US"/>
              <a:t>2 parts to consider: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Recruit Loosely: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Try to find users that reflect your target audience, but don't get hung up about it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Your audience is likely more diverse than you think (beginners who do not have domain knowledge will still need to use your site)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You can learn things by watching almost anyone use your application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Grade on a curve: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Make allowances for the differences between the people you test with and your real users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/>
              <a:t>If your participant was not familiar with the subject matter of your website take this into consideration when determining if this would be an issue for a real user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4C668-DA9E-5068-5A48-B170619E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do you test with?</a:t>
            </a:r>
          </a:p>
        </p:txBody>
      </p:sp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2550904C-AFC6-B341-C1CA-27B027B7E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59" y="2132878"/>
            <a:ext cx="3097400" cy="8898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690269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17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GestaltVTI</vt:lpstr>
      <vt:lpstr>Chapters 1-7</vt:lpstr>
      <vt:lpstr>Types of Usability Testing</vt:lpstr>
      <vt:lpstr>"Do-it Yourself Usability Testing"</vt:lpstr>
      <vt:lpstr>PowerPoint Presentation</vt:lpstr>
      <vt:lpstr>Useful Approach: "A Morning A Month"</vt:lpstr>
      <vt:lpstr>When to Test</vt:lpstr>
      <vt:lpstr>     Ways to Test Your Ideas</vt:lpstr>
      <vt:lpstr>Testing Other Sites</vt:lpstr>
      <vt:lpstr>Who do you test with?</vt:lpstr>
      <vt:lpstr>How many people do you test?</vt:lpstr>
      <vt:lpstr>Where do you find them? </vt:lpstr>
      <vt:lpstr>Steps After Finding Candidates</vt:lpstr>
      <vt:lpstr>Finding Things For Participants to Do</vt:lpstr>
      <vt:lpstr>Step 1: Choose Tasks to Test</vt:lpstr>
      <vt:lpstr>Step 2: Expand Tasks Into Scenarios</vt:lpstr>
      <vt:lpstr>Final Note: Create Checklists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</cp:revision>
  <dcterms:created xsi:type="dcterms:W3CDTF">2025-03-30T19:19:10Z</dcterms:created>
  <dcterms:modified xsi:type="dcterms:W3CDTF">2025-04-02T16:43:00Z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6e8d42-b9a6-4554-b0cc-98af32c6b0e9_Enabled">
    <vt:lpwstr>true</vt:lpwstr>
  </property>
  <property fmtid="{D5CDD505-2E9C-101B-9397-08002B2CF9AE}" pid="3" name="MSIP_Label_b86e8d42-b9a6-4554-b0cc-98af32c6b0e9_SetDate">
    <vt:lpwstr>2025-04-01T13:15:08Z</vt:lpwstr>
  </property>
  <property fmtid="{D5CDD505-2E9C-101B-9397-08002B2CF9AE}" pid="4" name="MSIP_Label_b86e8d42-b9a6-4554-b0cc-98af32c6b0e9_Method">
    <vt:lpwstr>Standard</vt:lpwstr>
  </property>
  <property fmtid="{D5CDD505-2E9C-101B-9397-08002B2CF9AE}" pid="5" name="MSIP_Label_b86e8d42-b9a6-4554-b0cc-98af32c6b0e9_Name">
    <vt:lpwstr>defa4170-0d19-0005-0004-bc88714345d2</vt:lpwstr>
  </property>
  <property fmtid="{D5CDD505-2E9C-101B-9397-08002B2CF9AE}" pid="6" name="MSIP_Label_b86e8d42-b9a6-4554-b0cc-98af32c6b0e9_SiteId">
    <vt:lpwstr>9ef017d9-7f05-4225-9838-f92cff57b7ab</vt:lpwstr>
  </property>
  <property fmtid="{D5CDD505-2E9C-101B-9397-08002B2CF9AE}" pid="7" name="MSIP_Label_b86e8d42-b9a6-4554-b0cc-98af32c6b0e9_ActionId">
    <vt:lpwstr>c1273fbe-54a5-4038-b36e-1ef8cdae9afb</vt:lpwstr>
  </property>
  <property fmtid="{D5CDD505-2E9C-101B-9397-08002B2CF9AE}" pid="8" name="MSIP_Label_b86e8d42-b9a6-4554-b0cc-98af32c6b0e9_ContentBits">
    <vt:lpwstr>0</vt:lpwstr>
  </property>
  <property fmtid="{D5CDD505-2E9C-101B-9397-08002B2CF9AE}" pid="9" name="MSIP_Label_b86e8d42-b9a6-4554-b0cc-98af32c6b0e9_Tag">
    <vt:lpwstr>10, 3, 0, 2</vt:lpwstr>
  </property>
</Properties>
</file>