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sldIdLst>
    <p:sldId id="256" r:id="rId5"/>
    <p:sldId id="268" r:id="rId6"/>
    <p:sldId id="272" r:id="rId7"/>
    <p:sldId id="273" r:id="rId8"/>
    <p:sldId id="276" r:id="rId9"/>
    <p:sldId id="280" r:id="rId10"/>
    <p:sldId id="271" r:id="rId11"/>
    <p:sldId id="281" r:id="rId12"/>
    <p:sldId id="282" r:id="rId13"/>
    <p:sldId id="283" r:id="rId14"/>
    <p:sldId id="260" r:id="rId15"/>
    <p:sldId id="261" r:id="rId16"/>
    <p:sldId id="262" r:id="rId17"/>
    <p:sldId id="263" r:id="rId18"/>
    <p:sldId id="265" r:id="rId19"/>
    <p:sldId id="267" r:id="rId20"/>
    <p:sldId id="269" r:id="rId21"/>
    <p:sldId id="284" r:id="rId22"/>
    <p:sldId id="270" r:id="rId23"/>
    <p:sldId id="285" r:id="rId24"/>
    <p:sldId id="286" r:id="rId25"/>
    <p:sldId id="287" r:id="rId26"/>
    <p:sldId id="288" r:id="rId27"/>
    <p:sldId id="289" r:id="rId28"/>
    <p:sldId id="290" r:id="rId29"/>
    <p:sldId id="291"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FD"/>
    <a:srgbClr val="E77032"/>
    <a:srgbClr val="E67032"/>
    <a:srgbClr val="E57032"/>
    <a:srgbClr val="E77332"/>
    <a:srgbClr val="E76321"/>
    <a:srgbClr val="020202"/>
    <a:srgbClr val="0707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95BD49-4CDA-52CD-19DB-F1B947CAABD9}" v="369" dt="2025-02-25T21:32:28.780"/>
    <p1510:client id="{7720D57F-CE1F-51DE-FAD1-E5EBF3CDD7C9}" v="3" dt="2025-02-26T16:54:11.660"/>
    <p1510:client id="{7B088612-D6A6-4E54-ADB2-823A02D2C7F6}" v="25" dt="2025-02-26T03:37:13.138"/>
    <p1510:client id="{9BCDF1C5-AB6F-4146-BA4F-239873F06EDF}" v="2641" dt="2025-02-26T18:49:55.485"/>
    <p1510:client id="{B1DE015A-7E2C-2495-6922-5568E9B625FF}" v="16" dt="2025-02-26T03:20:24.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73E36-E838-4955-964C-7B47CF17CD2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F537113-2795-4E1A-9219-23AB7082F605}">
      <dgm:prSet/>
      <dgm:spPr/>
      <dgm:t>
        <a:bodyPr/>
        <a:lstStyle/>
        <a:p>
          <a:pPr>
            <a:lnSpc>
              <a:spcPct val="100000"/>
            </a:lnSpc>
          </a:pPr>
          <a:r>
            <a:rPr lang="en-US"/>
            <a:t>Reduce Clutter: Clean up busy, chaotic elements to improve both aesthetics and functionality.</a:t>
          </a:r>
        </a:p>
      </dgm:t>
    </dgm:pt>
    <dgm:pt modelId="{19238CFD-ECF3-443B-BEC7-2282EE4EFAD4}" type="parTrans" cxnId="{35EE802F-D6EE-4896-9FC4-AFFA0F7A08B4}">
      <dgm:prSet/>
      <dgm:spPr/>
      <dgm:t>
        <a:bodyPr/>
        <a:lstStyle/>
        <a:p>
          <a:endParaRPr lang="en-US"/>
        </a:p>
      </dgm:t>
    </dgm:pt>
    <dgm:pt modelId="{EE67370A-D3CC-4816-A244-C1CF8E9625BE}" type="sibTrans" cxnId="{35EE802F-D6EE-4896-9FC4-AFFA0F7A08B4}">
      <dgm:prSet/>
      <dgm:spPr/>
      <dgm:t>
        <a:bodyPr/>
        <a:lstStyle/>
        <a:p>
          <a:endParaRPr lang="en-US"/>
        </a:p>
      </dgm:t>
    </dgm:pt>
    <dgm:pt modelId="{D98FF826-1D53-4759-AA3A-C20BD334853D}">
      <dgm:prSet/>
      <dgm:spPr/>
      <dgm:t>
        <a:bodyPr/>
        <a:lstStyle/>
        <a:p>
          <a:pPr rtl="0">
            <a:lnSpc>
              <a:spcPct val="100000"/>
            </a:lnSpc>
          </a:pPr>
          <a:r>
            <a:rPr lang="en-US"/>
            <a:t>Use a Grid:</a:t>
          </a:r>
          <a:r>
            <a:rPr lang="en-US">
              <a:latin typeface="Aptos Display" panose="02110004020202020204"/>
            </a:rPr>
            <a:t> </a:t>
          </a:r>
          <a:r>
            <a:rPr lang="en-US"/>
            <a:t>Establish a structural framework to align elements and create a sense of order.</a:t>
          </a:r>
        </a:p>
      </dgm:t>
    </dgm:pt>
    <dgm:pt modelId="{890F4F80-AF7C-4643-9F8A-D79E623C484F}" type="parTrans" cxnId="{4F0C6147-9527-4D7B-9E1D-2EF6E79A26ED}">
      <dgm:prSet/>
      <dgm:spPr/>
      <dgm:t>
        <a:bodyPr/>
        <a:lstStyle/>
        <a:p>
          <a:endParaRPr lang="en-US"/>
        </a:p>
      </dgm:t>
    </dgm:pt>
    <dgm:pt modelId="{7F4EA5F8-21A9-4C8E-AFF3-8F919C6E3D32}" type="sibTrans" cxnId="{4F0C6147-9527-4D7B-9E1D-2EF6E79A26ED}">
      <dgm:prSet/>
      <dgm:spPr/>
      <dgm:t>
        <a:bodyPr/>
        <a:lstStyle/>
        <a:p>
          <a:endParaRPr lang="en-US"/>
        </a:p>
      </dgm:t>
    </dgm:pt>
    <dgm:pt modelId="{0A1D1627-EC11-48B7-8074-67B5873F797D}">
      <dgm:prSet phldr="0"/>
      <dgm:spPr/>
      <dgm:t>
        <a:bodyPr/>
        <a:lstStyle/>
        <a:p>
          <a:pPr rtl="0">
            <a:lnSpc>
              <a:spcPct val="100000"/>
            </a:lnSpc>
          </a:pPr>
          <a:r>
            <a:rPr lang="en-US"/>
            <a:t>Limit Colors: </a:t>
          </a:r>
          <a:r>
            <a:rPr lang="en-US">
              <a:latin typeface="Aptos Display" panose="02110004020202020204"/>
            </a:rPr>
            <a:t>Stick to a specific palette to prevent visual overload and </a:t>
          </a:r>
          <a:r>
            <a:rPr lang="en-US" err="1">
              <a:latin typeface="Aptos Display" panose="02110004020202020204"/>
            </a:rPr>
            <a:t>ensur</a:t>
          </a:r>
          <a:endParaRPr lang="en-US"/>
        </a:p>
      </dgm:t>
    </dgm:pt>
    <dgm:pt modelId="{A0F4C5ED-A7A9-444D-AA65-7A8E50EF6F10}" type="parTrans" cxnId="{430AD609-7A3E-43E3-BAB8-4F5E067C69EA}">
      <dgm:prSet/>
      <dgm:spPr/>
    </dgm:pt>
    <dgm:pt modelId="{4398EFDB-F556-4E79-827F-FEC1999478A7}" type="sibTrans" cxnId="{430AD609-7A3E-43E3-BAB8-4F5E067C69EA}">
      <dgm:prSet/>
      <dgm:spPr/>
    </dgm:pt>
    <dgm:pt modelId="{68EB649E-E3A2-4CBF-BFED-72044E0E95FF}" type="pres">
      <dgm:prSet presAssocID="{04373E36-E838-4955-964C-7B47CF17CD2A}" presName="root" presStyleCnt="0">
        <dgm:presLayoutVars>
          <dgm:dir/>
          <dgm:resizeHandles val="exact"/>
        </dgm:presLayoutVars>
      </dgm:prSet>
      <dgm:spPr/>
    </dgm:pt>
    <dgm:pt modelId="{9AABB4F0-AC55-4018-A48F-12C60D5DC5CB}" type="pres">
      <dgm:prSet presAssocID="{CF537113-2795-4E1A-9219-23AB7082F605}" presName="compNode" presStyleCnt="0"/>
      <dgm:spPr/>
    </dgm:pt>
    <dgm:pt modelId="{ACBA7DEF-B4B9-4167-A822-7C9D7E390E0B}" type="pres">
      <dgm:prSet presAssocID="{CF537113-2795-4E1A-9219-23AB7082F605}" presName="bgRect" presStyleLbl="bgShp" presStyleIdx="0" presStyleCnt="3"/>
      <dgm:spPr/>
    </dgm:pt>
    <dgm:pt modelId="{350482E2-E780-4B26-81DE-0B05D705B6F3}" type="pres">
      <dgm:prSet presAssocID="{CF537113-2795-4E1A-9219-23AB7082F60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ycle Sign"/>
        </a:ext>
      </dgm:extLst>
    </dgm:pt>
    <dgm:pt modelId="{0AE0C7AF-4F70-40D9-906D-F143300CEB18}" type="pres">
      <dgm:prSet presAssocID="{CF537113-2795-4E1A-9219-23AB7082F605}" presName="spaceRect" presStyleCnt="0"/>
      <dgm:spPr/>
    </dgm:pt>
    <dgm:pt modelId="{162C08C3-60D6-4117-917E-89285F544148}" type="pres">
      <dgm:prSet presAssocID="{CF537113-2795-4E1A-9219-23AB7082F605}" presName="parTx" presStyleLbl="revTx" presStyleIdx="0" presStyleCnt="3">
        <dgm:presLayoutVars>
          <dgm:chMax val="0"/>
          <dgm:chPref val="0"/>
        </dgm:presLayoutVars>
      </dgm:prSet>
      <dgm:spPr/>
    </dgm:pt>
    <dgm:pt modelId="{489FC551-F872-4F1A-8B43-168A28CAF07B}" type="pres">
      <dgm:prSet presAssocID="{EE67370A-D3CC-4816-A244-C1CF8E9625BE}" presName="sibTrans" presStyleCnt="0"/>
      <dgm:spPr/>
    </dgm:pt>
    <dgm:pt modelId="{37141714-4C2A-4CA1-8690-E38446949187}" type="pres">
      <dgm:prSet presAssocID="{D98FF826-1D53-4759-AA3A-C20BD334853D}" presName="compNode" presStyleCnt="0"/>
      <dgm:spPr/>
    </dgm:pt>
    <dgm:pt modelId="{C4928D75-E68C-4AC9-A434-0C865D021C6E}" type="pres">
      <dgm:prSet presAssocID="{D98FF826-1D53-4759-AA3A-C20BD334853D}" presName="bgRect" presStyleLbl="bgShp" presStyleIdx="1" presStyleCnt="3"/>
      <dgm:spPr/>
    </dgm:pt>
    <dgm:pt modelId="{C108BADD-F5BB-4A49-84DE-E32B4449600F}" type="pres">
      <dgm:prSet presAssocID="{D98FF826-1D53-4759-AA3A-C20BD33485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C33FA401-1404-4A03-BA3C-9C773F7A864D}" type="pres">
      <dgm:prSet presAssocID="{D98FF826-1D53-4759-AA3A-C20BD334853D}" presName="spaceRect" presStyleCnt="0"/>
      <dgm:spPr/>
    </dgm:pt>
    <dgm:pt modelId="{F1C95B69-B4E6-4E87-BE8B-9CB18CD1CB30}" type="pres">
      <dgm:prSet presAssocID="{D98FF826-1D53-4759-AA3A-C20BD334853D}" presName="parTx" presStyleLbl="revTx" presStyleIdx="1" presStyleCnt="3">
        <dgm:presLayoutVars>
          <dgm:chMax val="0"/>
          <dgm:chPref val="0"/>
        </dgm:presLayoutVars>
      </dgm:prSet>
      <dgm:spPr/>
    </dgm:pt>
    <dgm:pt modelId="{64D67D9E-6831-4422-914C-030C8007BDB3}" type="pres">
      <dgm:prSet presAssocID="{7F4EA5F8-21A9-4C8E-AFF3-8F919C6E3D32}" presName="sibTrans" presStyleCnt="0"/>
      <dgm:spPr/>
    </dgm:pt>
    <dgm:pt modelId="{FA6445FB-D054-4556-B90F-11C30D94E984}" type="pres">
      <dgm:prSet presAssocID="{0A1D1627-EC11-48B7-8074-67B5873F797D}" presName="compNode" presStyleCnt="0"/>
      <dgm:spPr/>
    </dgm:pt>
    <dgm:pt modelId="{DB2AD8C1-6089-479F-BDD6-7C94C474F62D}" type="pres">
      <dgm:prSet presAssocID="{0A1D1627-EC11-48B7-8074-67B5873F797D}" presName="bgRect" presStyleLbl="bgShp" presStyleIdx="2" presStyleCnt="3"/>
      <dgm:spPr/>
    </dgm:pt>
    <dgm:pt modelId="{125B5CD7-CAD9-4C9C-B211-83B99F29E60C}" type="pres">
      <dgm:prSet presAssocID="{0A1D1627-EC11-48B7-8074-67B5873F797D}" presName="iconRect" presStyleLbl="node1" presStyleIdx="2" presStyleCnt="3"/>
      <dgm:spPr/>
    </dgm:pt>
    <dgm:pt modelId="{11970A83-5527-44E2-8516-9ADAAF45BF4D}" type="pres">
      <dgm:prSet presAssocID="{0A1D1627-EC11-48B7-8074-67B5873F797D}" presName="spaceRect" presStyleCnt="0"/>
      <dgm:spPr/>
    </dgm:pt>
    <dgm:pt modelId="{90467234-9406-4B7E-939C-39C278662482}" type="pres">
      <dgm:prSet presAssocID="{0A1D1627-EC11-48B7-8074-67B5873F797D}" presName="parTx" presStyleLbl="revTx" presStyleIdx="2" presStyleCnt="3">
        <dgm:presLayoutVars>
          <dgm:chMax val="0"/>
          <dgm:chPref val="0"/>
        </dgm:presLayoutVars>
      </dgm:prSet>
      <dgm:spPr/>
    </dgm:pt>
  </dgm:ptLst>
  <dgm:cxnLst>
    <dgm:cxn modelId="{430AD609-7A3E-43E3-BAB8-4F5E067C69EA}" srcId="{04373E36-E838-4955-964C-7B47CF17CD2A}" destId="{0A1D1627-EC11-48B7-8074-67B5873F797D}" srcOrd="2" destOrd="0" parTransId="{A0F4C5ED-A7A9-444D-AA65-7A8E50EF6F10}" sibTransId="{4398EFDB-F556-4E79-827F-FEC1999478A7}"/>
    <dgm:cxn modelId="{35EE802F-D6EE-4896-9FC4-AFFA0F7A08B4}" srcId="{04373E36-E838-4955-964C-7B47CF17CD2A}" destId="{CF537113-2795-4E1A-9219-23AB7082F605}" srcOrd="0" destOrd="0" parTransId="{19238CFD-ECF3-443B-BEC7-2282EE4EFAD4}" sibTransId="{EE67370A-D3CC-4816-A244-C1CF8E9625BE}"/>
    <dgm:cxn modelId="{4F0C6147-9527-4D7B-9E1D-2EF6E79A26ED}" srcId="{04373E36-E838-4955-964C-7B47CF17CD2A}" destId="{D98FF826-1D53-4759-AA3A-C20BD334853D}" srcOrd="1" destOrd="0" parTransId="{890F4F80-AF7C-4643-9F8A-D79E623C484F}" sibTransId="{7F4EA5F8-21A9-4C8E-AFF3-8F919C6E3D32}"/>
    <dgm:cxn modelId="{CECCC876-6D0A-4C83-82C1-EBE6B8CC3055}" type="presOf" srcId="{D98FF826-1D53-4759-AA3A-C20BD334853D}" destId="{F1C95B69-B4E6-4E87-BE8B-9CB18CD1CB30}" srcOrd="0" destOrd="0" presId="urn:microsoft.com/office/officeart/2018/2/layout/IconVerticalSolidList"/>
    <dgm:cxn modelId="{0F3C0184-4366-42E9-9480-7012F6715506}" type="presOf" srcId="{04373E36-E838-4955-964C-7B47CF17CD2A}" destId="{68EB649E-E3A2-4CBF-BFED-72044E0E95FF}" srcOrd="0" destOrd="0" presId="urn:microsoft.com/office/officeart/2018/2/layout/IconVerticalSolidList"/>
    <dgm:cxn modelId="{FB5A268D-3222-464F-AA50-DEE11F7173FA}" type="presOf" srcId="{CF537113-2795-4E1A-9219-23AB7082F605}" destId="{162C08C3-60D6-4117-917E-89285F544148}" srcOrd="0" destOrd="0" presId="urn:microsoft.com/office/officeart/2018/2/layout/IconVerticalSolidList"/>
    <dgm:cxn modelId="{B853A5E2-52F4-4CBA-8F62-9FD534DD6EBA}" type="presOf" srcId="{0A1D1627-EC11-48B7-8074-67B5873F797D}" destId="{90467234-9406-4B7E-939C-39C278662482}" srcOrd="0" destOrd="0" presId="urn:microsoft.com/office/officeart/2018/2/layout/IconVerticalSolidList"/>
    <dgm:cxn modelId="{824D5ABF-1A96-4654-8BCF-1700FF318A44}" type="presParOf" srcId="{68EB649E-E3A2-4CBF-BFED-72044E0E95FF}" destId="{9AABB4F0-AC55-4018-A48F-12C60D5DC5CB}" srcOrd="0" destOrd="0" presId="urn:microsoft.com/office/officeart/2018/2/layout/IconVerticalSolidList"/>
    <dgm:cxn modelId="{8C25D593-2EA9-4EF2-96DB-2508C841B976}" type="presParOf" srcId="{9AABB4F0-AC55-4018-A48F-12C60D5DC5CB}" destId="{ACBA7DEF-B4B9-4167-A822-7C9D7E390E0B}" srcOrd="0" destOrd="0" presId="urn:microsoft.com/office/officeart/2018/2/layout/IconVerticalSolidList"/>
    <dgm:cxn modelId="{535BD410-621C-4898-A6D6-693CB159FAB7}" type="presParOf" srcId="{9AABB4F0-AC55-4018-A48F-12C60D5DC5CB}" destId="{350482E2-E780-4B26-81DE-0B05D705B6F3}" srcOrd="1" destOrd="0" presId="urn:microsoft.com/office/officeart/2018/2/layout/IconVerticalSolidList"/>
    <dgm:cxn modelId="{4A5C7FF3-E11B-4D47-8AA5-8EE37350DC55}" type="presParOf" srcId="{9AABB4F0-AC55-4018-A48F-12C60D5DC5CB}" destId="{0AE0C7AF-4F70-40D9-906D-F143300CEB18}" srcOrd="2" destOrd="0" presId="urn:microsoft.com/office/officeart/2018/2/layout/IconVerticalSolidList"/>
    <dgm:cxn modelId="{C82FD357-0A12-4FD7-A187-C50FE20C24FC}" type="presParOf" srcId="{9AABB4F0-AC55-4018-A48F-12C60D5DC5CB}" destId="{162C08C3-60D6-4117-917E-89285F544148}" srcOrd="3" destOrd="0" presId="urn:microsoft.com/office/officeart/2018/2/layout/IconVerticalSolidList"/>
    <dgm:cxn modelId="{A23AF584-92BE-4E28-970A-7FC358148DA8}" type="presParOf" srcId="{68EB649E-E3A2-4CBF-BFED-72044E0E95FF}" destId="{489FC551-F872-4F1A-8B43-168A28CAF07B}" srcOrd="1" destOrd="0" presId="urn:microsoft.com/office/officeart/2018/2/layout/IconVerticalSolidList"/>
    <dgm:cxn modelId="{6B3B7B02-159F-4CF2-AE47-0E8BB5864B1A}" type="presParOf" srcId="{68EB649E-E3A2-4CBF-BFED-72044E0E95FF}" destId="{37141714-4C2A-4CA1-8690-E38446949187}" srcOrd="2" destOrd="0" presId="urn:microsoft.com/office/officeart/2018/2/layout/IconVerticalSolidList"/>
    <dgm:cxn modelId="{986DA64B-A56E-44C2-8B6F-3A8B18C0E58C}" type="presParOf" srcId="{37141714-4C2A-4CA1-8690-E38446949187}" destId="{C4928D75-E68C-4AC9-A434-0C865D021C6E}" srcOrd="0" destOrd="0" presId="urn:microsoft.com/office/officeart/2018/2/layout/IconVerticalSolidList"/>
    <dgm:cxn modelId="{60CDB352-F508-4190-B93B-14B4D6ECF7C2}" type="presParOf" srcId="{37141714-4C2A-4CA1-8690-E38446949187}" destId="{C108BADD-F5BB-4A49-84DE-E32B4449600F}" srcOrd="1" destOrd="0" presId="urn:microsoft.com/office/officeart/2018/2/layout/IconVerticalSolidList"/>
    <dgm:cxn modelId="{805916A8-3DC4-44C8-97CB-CA8575F07D91}" type="presParOf" srcId="{37141714-4C2A-4CA1-8690-E38446949187}" destId="{C33FA401-1404-4A03-BA3C-9C773F7A864D}" srcOrd="2" destOrd="0" presId="urn:microsoft.com/office/officeart/2018/2/layout/IconVerticalSolidList"/>
    <dgm:cxn modelId="{81B21D1C-3B13-43A3-AA4F-557B2411B1A8}" type="presParOf" srcId="{37141714-4C2A-4CA1-8690-E38446949187}" destId="{F1C95B69-B4E6-4E87-BE8B-9CB18CD1CB30}" srcOrd="3" destOrd="0" presId="urn:microsoft.com/office/officeart/2018/2/layout/IconVerticalSolidList"/>
    <dgm:cxn modelId="{6DE4E640-E821-4242-A1E8-6EFE7F377649}" type="presParOf" srcId="{68EB649E-E3A2-4CBF-BFED-72044E0E95FF}" destId="{64D67D9E-6831-4422-914C-030C8007BDB3}" srcOrd="3" destOrd="0" presId="urn:microsoft.com/office/officeart/2018/2/layout/IconVerticalSolidList"/>
    <dgm:cxn modelId="{FDD16D80-1845-43D6-B55B-34F26BA42C64}" type="presParOf" srcId="{68EB649E-E3A2-4CBF-BFED-72044E0E95FF}" destId="{FA6445FB-D054-4556-B90F-11C30D94E984}" srcOrd="4" destOrd="0" presId="urn:microsoft.com/office/officeart/2018/2/layout/IconVerticalSolidList"/>
    <dgm:cxn modelId="{C84F6F02-04D7-4A5E-8EF0-1EA269E13764}" type="presParOf" srcId="{FA6445FB-D054-4556-B90F-11C30D94E984}" destId="{DB2AD8C1-6089-479F-BDD6-7C94C474F62D}" srcOrd="0" destOrd="0" presId="urn:microsoft.com/office/officeart/2018/2/layout/IconVerticalSolidList"/>
    <dgm:cxn modelId="{9EAFED47-2A6B-4C90-AADD-06B5A81DF7D9}" type="presParOf" srcId="{FA6445FB-D054-4556-B90F-11C30D94E984}" destId="{125B5CD7-CAD9-4C9C-B211-83B99F29E60C}" srcOrd="1" destOrd="0" presId="urn:microsoft.com/office/officeart/2018/2/layout/IconVerticalSolidList"/>
    <dgm:cxn modelId="{4EB3DFA2-E903-4E82-A407-422EA88C4D65}" type="presParOf" srcId="{FA6445FB-D054-4556-B90F-11C30D94E984}" destId="{11970A83-5527-44E2-8516-9ADAAF45BF4D}" srcOrd="2" destOrd="0" presId="urn:microsoft.com/office/officeart/2018/2/layout/IconVerticalSolidList"/>
    <dgm:cxn modelId="{796C5A06-5B0C-4ADE-A32E-AB8AE2739431}" type="presParOf" srcId="{FA6445FB-D054-4556-B90F-11C30D94E984}" destId="{90467234-9406-4B7E-939C-39C27866248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C5EB9F-5BA3-402E-9E77-1B8F19BD7DB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2804728-35D4-44FA-9BC1-6282D7F63D61}">
      <dgm:prSet/>
      <dgm:spPr/>
      <dgm:t>
        <a:bodyPr/>
        <a:lstStyle/>
        <a:p>
          <a:pPr>
            <a:lnSpc>
              <a:spcPct val="100000"/>
            </a:lnSpc>
          </a:pPr>
          <a:r>
            <a:rPr lang="en-US"/>
            <a:t>Restrict Typefaces: Use no more than two different typefaces to avoid a chaotic appearance.</a:t>
          </a:r>
        </a:p>
      </dgm:t>
    </dgm:pt>
    <dgm:pt modelId="{4B0BE082-E3B4-4A91-804A-A69D885D1C37}" type="parTrans" cxnId="{24A3022D-934D-4EF3-A3D6-76CCAC9196C0}">
      <dgm:prSet/>
      <dgm:spPr/>
      <dgm:t>
        <a:bodyPr/>
        <a:lstStyle/>
        <a:p>
          <a:endParaRPr lang="en-US"/>
        </a:p>
      </dgm:t>
    </dgm:pt>
    <dgm:pt modelId="{96BD2601-9E47-4D52-A525-7AC058B76EF4}" type="sibTrans" cxnId="{24A3022D-934D-4EF3-A3D6-76CCAC9196C0}">
      <dgm:prSet/>
      <dgm:spPr/>
      <dgm:t>
        <a:bodyPr/>
        <a:lstStyle/>
        <a:p>
          <a:endParaRPr lang="en-US"/>
        </a:p>
      </dgm:t>
    </dgm:pt>
    <dgm:pt modelId="{F27D48B9-AC93-4AEB-A9AA-075AE2634D6C}">
      <dgm:prSet/>
      <dgm:spPr/>
      <dgm:t>
        <a:bodyPr/>
        <a:lstStyle/>
        <a:p>
          <a:pPr>
            <a:lnSpc>
              <a:spcPct val="100000"/>
            </a:lnSpc>
          </a:pPr>
          <a:r>
            <a:rPr lang="en-US"/>
            <a:t>Simplify Text: Use short sentences, bullet points, and headlines to make content easily digestible.</a:t>
          </a:r>
        </a:p>
      </dgm:t>
    </dgm:pt>
    <dgm:pt modelId="{54977F03-073A-48E8-B5F6-21FAD5028280}" type="parTrans" cxnId="{D20C3E1F-E5FA-4336-899C-B2AD4B3E3E55}">
      <dgm:prSet/>
      <dgm:spPr/>
      <dgm:t>
        <a:bodyPr/>
        <a:lstStyle/>
        <a:p>
          <a:endParaRPr lang="en-US"/>
        </a:p>
      </dgm:t>
    </dgm:pt>
    <dgm:pt modelId="{60B1E2C5-0AEB-4DF6-A411-6CEA9A9D79BD}" type="sibTrans" cxnId="{D20C3E1F-E5FA-4336-899C-B2AD4B3E3E55}">
      <dgm:prSet/>
      <dgm:spPr/>
      <dgm:t>
        <a:bodyPr/>
        <a:lstStyle/>
        <a:p>
          <a:endParaRPr lang="en-US"/>
        </a:p>
      </dgm:t>
    </dgm:pt>
    <dgm:pt modelId="{0A3B980D-F75B-4EC6-9253-4FD76F480973}">
      <dgm:prSet/>
      <dgm:spPr/>
      <dgm:t>
        <a:bodyPr/>
        <a:lstStyle/>
        <a:p>
          <a:pPr>
            <a:lnSpc>
              <a:spcPct val="100000"/>
            </a:lnSpc>
          </a:pPr>
          <a:r>
            <a:rPr lang="en-US"/>
            <a:t>Add White Space: Incorporate space between elements to create a modern, airy, and inviting design.</a:t>
          </a:r>
        </a:p>
      </dgm:t>
    </dgm:pt>
    <dgm:pt modelId="{5BDC03A4-98D9-4F0F-807E-F5ED10B87170}" type="parTrans" cxnId="{FD7CF2B3-84ED-4DC4-B2AF-C878B1B50D21}">
      <dgm:prSet/>
      <dgm:spPr/>
      <dgm:t>
        <a:bodyPr/>
        <a:lstStyle/>
        <a:p>
          <a:endParaRPr lang="en-US"/>
        </a:p>
      </dgm:t>
    </dgm:pt>
    <dgm:pt modelId="{C4AA5346-327A-4F91-9060-A94410A563E3}" type="sibTrans" cxnId="{FD7CF2B3-84ED-4DC4-B2AF-C878B1B50D21}">
      <dgm:prSet/>
      <dgm:spPr/>
      <dgm:t>
        <a:bodyPr/>
        <a:lstStyle/>
        <a:p>
          <a:endParaRPr lang="en-US"/>
        </a:p>
      </dgm:t>
    </dgm:pt>
    <dgm:pt modelId="{68966D59-9420-4BE3-BF88-D6592537BC6E}">
      <dgm:prSet/>
      <dgm:spPr/>
      <dgm:t>
        <a:bodyPr/>
        <a:lstStyle/>
        <a:p>
          <a:pPr>
            <a:lnSpc>
              <a:spcPct val="100000"/>
            </a:lnSpc>
          </a:pPr>
          <a:r>
            <a:rPr lang="en-US"/>
            <a:t>Core Message: Focus on designs that work well while minimizing clutter for an optimal user experience.</a:t>
          </a:r>
        </a:p>
      </dgm:t>
    </dgm:pt>
    <dgm:pt modelId="{DE89206A-C11F-48E1-BD14-4D131C687E2F}" type="parTrans" cxnId="{39C32570-C0EE-4077-B6F5-1CA67866B8DE}">
      <dgm:prSet/>
      <dgm:spPr/>
      <dgm:t>
        <a:bodyPr/>
        <a:lstStyle/>
        <a:p>
          <a:endParaRPr lang="en-US"/>
        </a:p>
      </dgm:t>
    </dgm:pt>
    <dgm:pt modelId="{38FFC482-4354-4C8F-80FE-C8CD12C504E6}" type="sibTrans" cxnId="{39C32570-C0EE-4077-B6F5-1CA67866B8DE}">
      <dgm:prSet/>
      <dgm:spPr/>
      <dgm:t>
        <a:bodyPr/>
        <a:lstStyle/>
        <a:p>
          <a:endParaRPr lang="en-US"/>
        </a:p>
      </dgm:t>
    </dgm:pt>
    <dgm:pt modelId="{B996AD20-E102-4F31-ABF7-C71DA5551038}" type="pres">
      <dgm:prSet presAssocID="{D1C5EB9F-5BA3-402E-9E77-1B8F19BD7DBA}" presName="root" presStyleCnt="0">
        <dgm:presLayoutVars>
          <dgm:dir/>
          <dgm:resizeHandles val="exact"/>
        </dgm:presLayoutVars>
      </dgm:prSet>
      <dgm:spPr/>
    </dgm:pt>
    <dgm:pt modelId="{EACFB175-879B-4552-9DAA-C89C7ECD033D}" type="pres">
      <dgm:prSet presAssocID="{A2804728-35D4-44FA-9BC1-6282D7F63D61}" presName="compNode" presStyleCnt="0"/>
      <dgm:spPr/>
    </dgm:pt>
    <dgm:pt modelId="{1D0839E2-A7E5-4CD7-86F0-E1BD026D2B6A}" type="pres">
      <dgm:prSet presAssocID="{A2804728-35D4-44FA-9BC1-6282D7F63D61}" presName="bgRect" presStyleLbl="bgShp" presStyleIdx="0" presStyleCnt="4"/>
      <dgm:spPr/>
    </dgm:pt>
    <dgm:pt modelId="{1DA9120A-61BF-403F-8B61-46ED52604F43}" type="pres">
      <dgm:prSet presAssocID="{A2804728-35D4-44FA-9BC1-6282D7F63D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lind"/>
        </a:ext>
      </dgm:extLst>
    </dgm:pt>
    <dgm:pt modelId="{01FFD2C2-DD92-4344-AE98-90F5AD11929B}" type="pres">
      <dgm:prSet presAssocID="{A2804728-35D4-44FA-9BC1-6282D7F63D61}" presName="spaceRect" presStyleCnt="0"/>
      <dgm:spPr/>
    </dgm:pt>
    <dgm:pt modelId="{BDC69D65-D564-4CE1-AE8D-3B5B1C03F1B0}" type="pres">
      <dgm:prSet presAssocID="{A2804728-35D4-44FA-9BC1-6282D7F63D61}" presName="parTx" presStyleLbl="revTx" presStyleIdx="0" presStyleCnt="4">
        <dgm:presLayoutVars>
          <dgm:chMax val="0"/>
          <dgm:chPref val="0"/>
        </dgm:presLayoutVars>
      </dgm:prSet>
      <dgm:spPr/>
    </dgm:pt>
    <dgm:pt modelId="{58BDC4EA-CCA7-4B37-9ACE-04F6DC64760D}" type="pres">
      <dgm:prSet presAssocID="{96BD2601-9E47-4D52-A525-7AC058B76EF4}" presName="sibTrans" presStyleCnt="0"/>
      <dgm:spPr/>
    </dgm:pt>
    <dgm:pt modelId="{FF42C282-37A5-471D-BB2B-70AD998C5CC9}" type="pres">
      <dgm:prSet presAssocID="{F27D48B9-AC93-4AEB-A9AA-075AE2634D6C}" presName="compNode" presStyleCnt="0"/>
      <dgm:spPr/>
    </dgm:pt>
    <dgm:pt modelId="{53B9B011-5AAB-4D00-9C1A-25A390806944}" type="pres">
      <dgm:prSet presAssocID="{F27D48B9-AC93-4AEB-A9AA-075AE2634D6C}" presName="bgRect" presStyleLbl="bgShp" presStyleIdx="1" presStyleCnt="4"/>
      <dgm:spPr/>
    </dgm:pt>
    <dgm:pt modelId="{2D6CFFFB-D857-40EC-B6E0-D9559957D894}" type="pres">
      <dgm:prSet presAssocID="{F27D48B9-AC93-4AEB-A9AA-075AE2634D6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btitles"/>
        </a:ext>
      </dgm:extLst>
    </dgm:pt>
    <dgm:pt modelId="{59280CB3-2D37-4AF9-97FF-9EF850E912C1}" type="pres">
      <dgm:prSet presAssocID="{F27D48B9-AC93-4AEB-A9AA-075AE2634D6C}" presName="spaceRect" presStyleCnt="0"/>
      <dgm:spPr/>
    </dgm:pt>
    <dgm:pt modelId="{71D471FF-6411-4071-A2E2-93D2898599DE}" type="pres">
      <dgm:prSet presAssocID="{F27D48B9-AC93-4AEB-A9AA-075AE2634D6C}" presName="parTx" presStyleLbl="revTx" presStyleIdx="1" presStyleCnt="4">
        <dgm:presLayoutVars>
          <dgm:chMax val="0"/>
          <dgm:chPref val="0"/>
        </dgm:presLayoutVars>
      </dgm:prSet>
      <dgm:spPr/>
    </dgm:pt>
    <dgm:pt modelId="{04026211-3AB6-49F3-A37E-9CCF6C105F08}" type="pres">
      <dgm:prSet presAssocID="{60B1E2C5-0AEB-4DF6-A411-6CEA9A9D79BD}" presName="sibTrans" presStyleCnt="0"/>
      <dgm:spPr/>
    </dgm:pt>
    <dgm:pt modelId="{45C923D0-FACC-45EC-AB00-1220031D8E33}" type="pres">
      <dgm:prSet presAssocID="{0A3B980D-F75B-4EC6-9253-4FD76F480973}" presName="compNode" presStyleCnt="0"/>
      <dgm:spPr/>
    </dgm:pt>
    <dgm:pt modelId="{3079D5CF-7AC2-4E8E-B1DF-44B0C9F92065}" type="pres">
      <dgm:prSet presAssocID="{0A3B980D-F75B-4EC6-9253-4FD76F480973}" presName="bgRect" presStyleLbl="bgShp" presStyleIdx="2" presStyleCnt="4"/>
      <dgm:spPr/>
    </dgm:pt>
    <dgm:pt modelId="{A0927F5C-CE41-4B18-8FEE-B89F015150EC}" type="pres">
      <dgm:prSet presAssocID="{0A3B980D-F75B-4EC6-9253-4FD76F48097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t Air Balloon"/>
        </a:ext>
      </dgm:extLst>
    </dgm:pt>
    <dgm:pt modelId="{10430052-1C76-457A-927A-012075077D32}" type="pres">
      <dgm:prSet presAssocID="{0A3B980D-F75B-4EC6-9253-4FD76F480973}" presName="spaceRect" presStyleCnt="0"/>
      <dgm:spPr/>
    </dgm:pt>
    <dgm:pt modelId="{B779F65C-A28F-4C51-AC9C-E1150F9AD1C8}" type="pres">
      <dgm:prSet presAssocID="{0A3B980D-F75B-4EC6-9253-4FD76F480973}" presName="parTx" presStyleLbl="revTx" presStyleIdx="2" presStyleCnt="4">
        <dgm:presLayoutVars>
          <dgm:chMax val="0"/>
          <dgm:chPref val="0"/>
        </dgm:presLayoutVars>
      </dgm:prSet>
      <dgm:spPr/>
    </dgm:pt>
    <dgm:pt modelId="{8635EEE3-F267-4B08-B140-99D351FA1405}" type="pres">
      <dgm:prSet presAssocID="{C4AA5346-327A-4F91-9060-A94410A563E3}" presName="sibTrans" presStyleCnt="0"/>
      <dgm:spPr/>
    </dgm:pt>
    <dgm:pt modelId="{E98F0E85-34B8-483D-AC76-AAB21ECB5F29}" type="pres">
      <dgm:prSet presAssocID="{68966D59-9420-4BE3-BF88-D6592537BC6E}" presName="compNode" presStyleCnt="0"/>
      <dgm:spPr/>
    </dgm:pt>
    <dgm:pt modelId="{242EAFFD-FAD2-492F-AF7F-22DE0A043B88}" type="pres">
      <dgm:prSet presAssocID="{68966D59-9420-4BE3-BF88-D6592537BC6E}" presName="bgRect" presStyleLbl="bgShp" presStyleIdx="3" presStyleCnt="4"/>
      <dgm:spPr/>
    </dgm:pt>
    <dgm:pt modelId="{244FA0E7-1B9C-40DA-A3FA-CB496EC50410}" type="pres">
      <dgm:prSet presAssocID="{68966D59-9420-4BE3-BF88-D6592537BC6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ghtbulb"/>
        </a:ext>
      </dgm:extLst>
    </dgm:pt>
    <dgm:pt modelId="{8F4D5BB5-A283-4DA9-B814-D1DF75A15F10}" type="pres">
      <dgm:prSet presAssocID="{68966D59-9420-4BE3-BF88-D6592537BC6E}" presName="spaceRect" presStyleCnt="0"/>
      <dgm:spPr/>
    </dgm:pt>
    <dgm:pt modelId="{ED4B181E-D09C-4E66-998A-BA532B82C83A}" type="pres">
      <dgm:prSet presAssocID="{68966D59-9420-4BE3-BF88-D6592537BC6E}" presName="parTx" presStyleLbl="revTx" presStyleIdx="3" presStyleCnt="4">
        <dgm:presLayoutVars>
          <dgm:chMax val="0"/>
          <dgm:chPref val="0"/>
        </dgm:presLayoutVars>
      </dgm:prSet>
      <dgm:spPr/>
    </dgm:pt>
  </dgm:ptLst>
  <dgm:cxnLst>
    <dgm:cxn modelId="{960C291E-F0A1-4499-A21D-E6E4098105B0}" type="presOf" srcId="{68966D59-9420-4BE3-BF88-D6592537BC6E}" destId="{ED4B181E-D09C-4E66-998A-BA532B82C83A}" srcOrd="0" destOrd="0" presId="urn:microsoft.com/office/officeart/2018/2/layout/IconVerticalSolidList"/>
    <dgm:cxn modelId="{D20C3E1F-E5FA-4336-899C-B2AD4B3E3E55}" srcId="{D1C5EB9F-5BA3-402E-9E77-1B8F19BD7DBA}" destId="{F27D48B9-AC93-4AEB-A9AA-075AE2634D6C}" srcOrd="1" destOrd="0" parTransId="{54977F03-073A-48E8-B5F6-21FAD5028280}" sibTransId="{60B1E2C5-0AEB-4DF6-A411-6CEA9A9D79BD}"/>
    <dgm:cxn modelId="{2ACFD527-44A6-4FA5-B664-09F0F8C9FA92}" type="presOf" srcId="{D1C5EB9F-5BA3-402E-9E77-1B8F19BD7DBA}" destId="{B996AD20-E102-4F31-ABF7-C71DA5551038}" srcOrd="0" destOrd="0" presId="urn:microsoft.com/office/officeart/2018/2/layout/IconVerticalSolidList"/>
    <dgm:cxn modelId="{24A3022D-934D-4EF3-A3D6-76CCAC9196C0}" srcId="{D1C5EB9F-5BA3-402E-9E77-1B8F19BD7DBA}" destId="{A2804728-35D4-44FA-9BC1-6282D7F63D61}" srcOrd="0" destOrd="0" parTransId="{4B0BE082-E3B4-4A91-804A-A69D885D1C37}" sibTransId="{96BD2601-9E47-4D52-A525-7AC058B76EF4}"/>
    <dgm:cxn modelId="{39C32570-C0EE-4077-B6F5-1CA67866B8DE}" srcId="{D1C5EB9F-5BA3-402E-9E77-1B8F19BD7DBA}" destId="{68966D59-9420-4BE3-BF88-D6592537BC6E}" srcOrd="3" destOrd="0" parTransId="{DE89206A-C11F-48E1-BD14-4D131C687E2F}" sibTransId="{38FFC482-4354-4C8F-80FE-C8CD12C504E6}"/>
    <dgm:cxn modelId="{32B1D37D-C800-4DF9-A469-2FE8011F70C4}" type="presOf" srcId="{F27D48B9-AC93-4AEB-A9AA-075AE2634D6C}" destId="{71D471FF-6411-4071-A2E2-93D2898599DE}" srcOrd="0" destOrd="0" presId="urn:microsoft.com/office/officeart/2018/2/layout/IconVerticalSolidList"/>
    <dgm:cxn modelId="{FD7CF2B3-84ED-4DC4-B2AF-C878B1B50D21}" srcId="{D1C5EB9F-5BA3-402E-9E77-1B8F19BD7DBA}" destId="{0A3B980D-F75B-4EC6-9253-4FD76F480973}" srcOrd="2" destOrd="0" parTransId="{5BDC03A4-98D9-4F0F-807E-F5ED10B87170}" sibTransId="{C4AA5346-327A-4F91-9060-A94410A563E3}"/>
    <dgm:cxn modelId="{261BF1B5-EE57-4BAA-BD63-112EB674817D}" type="presOf" srcId="{0A3B980D-F75B-4EC6-9253-4FD76F480973}" destId="{B779F65C-A28F-4C51-AC9C-E1150F9AD1C8}" srcOrd="0" destOrd="0" presId="urn:microsoft.com/office/officeart/2018/2/layout/IconVerticalSolidList"/>
    <dgm:cxn modelId="{1B879BD3-EE9B-4B05-B860-8064D6BB9129}" type="presOf" srcId="{A2804728-35D4-44FA-9BC1-6282D7F63D61}" destId="{BDC69D65-D564-4CE1-AE8D-3B5B1C03F1B0}" srcOrd="0" destOrd="0" presId="urn:microsoft.com/office/officeart/2018/2/layout/IconVerticalSolidList"/>
    <dgm:cxn modelId="{89B736AB-7774-4A18-B843-EB41AB90F00C}" type="presParOf" srcId="{B996AD20-E102-4F31-ABF7-C71DA5551038}" destId="{EACFB175-879B-4552-9DAA-C89C7ECD033D}" srcOrd="0" destOrd="0" presId="urn:microsoft.com/office/officeart/2018/2/layout/IconVerticalSolidList"/>
    <dgm:cxn modelId="{93A9CCAF-9973-4D72-B4F8-4A50A38FFAA9}" type="presParOf" srcId="{EACFB175-879B-4552-9DAA-C89C7ECD033D}" destId="{1D0839E2-A7E5-4CD7-86F0-E1BD026D2B6A}" srcOrd="0" destOrd="0" presId="urn:microsoft.com/office/officeart/2018/2/layout/IconVerticalSolidList"/>
    <dgm:cxn modelId="{9550CF8C-640B-4802-B596-CDE9EF550FC7}" type="presParOf" srcId="{EACFB175-879B-4552-9DAA-C89C7ECD033D}" destId="{1DA9120A-61BF-403F-8B61-46ED52604F43}" srcOrd="1" destOrd="0" presId="urn:microsoft.com/office/officeart/2018/2/layout/IconVerticalSolidList"/>
    <dgm:cxn modelId="{7157DEBA-9DE0-44A7-8DEF-660A838BC101}" type="presParOf" srcId="{EACFB175-879B-4552-9DAA-C89C7ECD033D}" destId="{01FFD2C2-DD92-4344-AE98-90F5AD11929B}" srcOrd="2" destOrd="0" presId="urn:microsoft.com/office/officeart/2018/2/layout/IconVerticalSolidList"/>
    <dgm:cxn modelId="{4BA194B8-E8DE-4FEA-A89B-257B1CE93990}" type="presParOf" srcId="{EACFB175-879B-4552-9DAA-C89C7ECD033D}" destId="{BDC69D65-D564-4CE1-AE8D-3B5B1C03F1B0}" srcOrd="3" destOrd="0" presId="urn:microsoft.com/office/officeart/2018/2/layout/IconVerticalSolidList"/>
    <dgm:cxn modelId="{4AEC9B6E-60C3-47D9-ACC0-0FDE5458B284}" type="presParOf" srcId="{B996AD20-E102-4F31-ABF7-C71DA5551038}" destId="{58BDC4EA-CCA7-4B37-9ACE-04F6DC64760D}" srcOrd="1" destOrd="0" presId="urn:microsoft.com/office/officeart/2018/2/layout/IconVerticalSolidList"/>
    <dgm:cxn modelId="{5C964578-76A1-4F07-B282-3D8A8CA7C2BF}" type="presParOf" srcId="{B996AD20-E102-4F31-ABF7-C71DA5551038}" destId="{FF42C282-37A5-471D-BB2B-70AD998C5CC9}" srcOrd="2" destOrd="0" presId="urn:microsoft.com/office/officeart/2018/2/layout/IconVerticalSolidList"/>
    <dgm:cxn modelId="{2602D57D-DDE1-4558-8A36-402060C1396E}" type="presParOf" srcId="{FF42C282-37A5-471D-BB2B-70AD998C5CC9}" destId="{53B9B011-5AAB-4D00-9C1A-25A390806944}" srcOrd="0" destOrd="0" presId="urn:microsoft.com/office/officeart/2018/2/layout/IconVerticalSolidList"/>
    <dgm:cxn modelId="{04742AB3-7AA9-447F-BA29-0C0608C60BD5}" type="presParOf" srcId="{FF42C282-37A5-471D-BB2B-70AD998C5CC9}" destId="{2D6CFFFB-D857-40EC-B6E0-D9559957D894}" srcOrd="1" destOrd="0" presId="urn:microsoft.com/office/officeart/2018/2/layout/IconVerticalSolidList"/>
    <dgm:cxn modelId="{A9FE547E-CAF7-4BCA-8536-60134CA2AF2C}" type="presParOf" srcId="{FF42C282-37A5-471D-BB2B-70AD998C5CC9}" destId="{59280CB3-2D37-4AF9-97FF-9EF850E912C1}" srcOrd="2" destOrd="0" presId="urn:microsoft.com/office/officeart/2018/2/layout/IconVerticalSolidList"/>
    <dgm:cxn modelId="{4EC10237-9E8D-4D5B-BFE2-FA61FADB9673}" type="presParOf" srcId="{FF42C282-37A5-471D-BB2B-70AD998C5CC9}" destId="{71D471FF-6411-4071-A2E2-93D2898599DE}" srcOrd="3" destOrd="0" presId="urn:microsoft.com/office/officeart/2018/2/layout/IconVerticalSolidList"/>
    <dgm:cxn modelId="{91B2BD9C-19D0-424C-AEC0-92FAB5484EFB}" type="presParOf" srcId="{B996AD20-E102-4F31-ABF7-C71DA5551038}" destId="{04026211-3AB6-49F3-A37E-9CCF6C105F08}" srcOrd="3" destOrd="0" presId="urn:microsoft.com/office/officeart/2018/2/layout/IconVerticalSolidList"/>
    <dgm:cxn modelId="{A1EA3DBE-5EDE-4E4D-B9FE-46441F1E0F04}" type="presParOf" srcId="{B996AD20-E102-4F31-ABF7-C71DA5551038}" destId="{45C923D0-FACC-45EC-AB00-1220031D8E33}" srcOrd="4" destOrd="0" presId="urn:microsoft.com/office/officeart/2018/2/layout/IconVerticalSolidList"/>
    <dgm:cxn modelId="{3A0F6E1B-79DA-4ADB-86B1-9A004229292E}" type="presParOf" srcId="{45C923D0-FACC-45EC-AB00-1220031D8E33}" destId="{3079D5CF-7AC2-4E8E-B1DF-44B0C9F92065}" srcOrd="0" destOrd="0" presId="urn:microsoft.com/office/officeart/2018/2/layout/IconVerticalSolidList"/>
    <dgm:cxn modelId="{BDFDCCCE-D5B5-4ADD-94C9-780D62666E6A}" type="presParOf" srcId="{45C923D0-FACC-45EC-AB00-1220031D8E33}" destId="{A0927F5C-CE41-4B18-8FEE-B89F015150EC}" srcOrd="1" destOrd="0" presId="urn:microsoft.com/office/officeart/2018/2/layout/IconVerticalSolidList"/>
    <dgm:cxn modelId="{989D68F7-36F8-403A-9D87-B436D3FD65F3}" type="presParOf" srcId="{45C923D0-FACC-45EC-AB00-1220031D8E33}" destId="{10430052-1C76-457A-927A-012075077D32}" srcOrd="2" destOrd="0" presId="urn:microsoft.com/office/officeart/2018/2/layout/IconVerticalSolidList"/>
    <dgm:cxn modelId="{2FC7913B-DC7E-4BF6-AFB7-5305982060C5}" type="presParOf" srcId="{45C923D0-FACC-45EC-AB00-1220031D8E33}" destId="{B779F65C-A28F-4C51-AC9C-E1150F9AD1C8}" srcOrd="3" destOrd="0" presId="urn:microsoft.com/office/officeart/2018/2/layout/IconVerticalSolidList"/>
    <dgm:cxn modelId="{4D2CF18D-2644-466B-AB03-1A28D8EB06D7}" type="presParOf" srcId="{B996AD20-E102-4F31-ABF7-C71DA5551038}" destId="{8635EEE3-F267-4B08-B140-99D351FA1405}" srcOrd="5" destOrd="0" presId="urn:microsoft.com/office/officeart/2018/2/layout/IconVerticalSolidList"/>
    <dgm:cxn modelId="{B8CCF7FC-707C-4087-B22D-6C10B0713D1A}" type="presParOf" srcId="{B996AD20-E102-4F31-ABF7-C71DA5551038}" destId="{E98F0E85-34B8-483D-AC76-AAB21ECB5F29}" srcOrd="6" destOrd="0" presId="urn:microsoft.com/office/officeart/2018/2/layout/IconVerticalSolidList"/>
    <dgm:cxn modelId="{602B3EEF-CA73-4A3C-B070-E7D9474616DF}" type="presParOf" srcId="{E98F0E85-34B8-483D-AC76-AAB21ECB5F29}" destId="{242EAFFD-FAD2-492F-AF7F-22DE0A043B88}" srcOrd="0" destOrd="0" presId="urn:microsoft.com/office/officeart/2018/2/layout/IconVerticalSolidList"/>
    <dgm:cxn modelId="{78374ADC-7AD9-48C7-86E6-8C0F1C6C1AA6}" type="presParOf" srcId="{E98F0E85-34B8-483D-AC76-AAB21ECB5F29}" destId="{244FA0E7-1B9C-40DA-A3FA-CB496EC50410}" srcOrd="1" destOrd="0" presId="urn:microsoft.com/office/officeart/2018/2/layout/IconVerticalSolidList"/>
    <dgm:cxn modelId="{3D2D6695-ADB3-46AE-9755-913BFA8BF33C}" type="presParOf" srcId="{E98F0E85-34B8-483D-AC76-AAB21ECB5F29}" destId="{8F4D5BB5-A283-4DA9-B814-D1DF75A15F10}" srcOrd="2" destOrd="0" presId="urn:microsoft.com/office/officeart/2018/2/layout/IconVerticalSolidList"/>
    <dgm:cxn modelId="{EB55ACB0-5A8F-4828-83DB-6CC3D475A8F3}" type="presParOf" srcId="{E98F0E85-34B8-483D-AC76-AAB21ECB5F29}" destId="{ED4B181E-D09C-4E66-998A-BA532B82C8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A7DEF-B4B9-4167-A822-7C9D7E390E0B}">
      <dsp:nvSpPr>
        <dsp:cNvPr id="0" name=""/>
        <dsp:cNvSpPr/>
      </dsp:nvSpPr>
      <dsp:spPr>
        <a:xfrm>
          <a:off x="0" y="531"/>
          <a:ext cx="105156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0482E2-E780-4B26-81DE-0B05D705B6F3}">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2C08C3-60D6-4117-917E-89285F544148}">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100000"/>
            </a:lnSpc>
            <a:spcBef>
              <a:spcPct val="0"/>
            </a:spcBef>
            <a:spcAft>
              <a:spcPct val="35000"/>
            </a:spcAft>
            <a:buNone/>
          </a:pPr>
          <a:r>
            <a:rPr lang="en-US" sz="2500" kern="1200"/>
            <a:t>Reduce Clutter: Clean up busy, chaotic elements to improve both aesthetics and functionality.</a:t>
          </a:r>
        </a:p>
      </dsp:txBody>
      <dsp:txXfrm>
        <a:off x="1437631" y="531"/>
        <a:ext cx="9077968" cy="1244702"/>
      </dsp:txXfrm>
    </dsp:sp>
    <dsp:sp modelId="{C4928D75-E68C-4AC9-A434-0C865D021C6E}">
      <dsp:nvSpPr>
        <dsp:cNvPr id="0" name=""/>
        <dsp:cNvSpPr/>
      </dsp:nvSpPr>
      <dsp:spPr>
        <a:xfrm>
          <a:off x="0" y="1556410"/>
          <a:ext cx="105156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08BADD-F5BB-4A49-84DE-E32B4449600F}">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C95B69-B4E6-4E87-BE8B-9CB18CD1CB30}">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rtl="0">
            <a:lnSpc>
              <a:spcPct val="100000"/>
            </a:lnSpc>
            <a:spcBef>
              <a:spcPct val="0"/>
            </a:spcBef>
            <a:spcAft>
              <a:spcPct val="35000"/>
            </a:spcAft>
            <a:buNone/>
          </a:pPr>
          <a:r>
            <a:rPr lang="en-US" sz="2500" kern="1200"/>
            <a:t>Use a Grid:</a:t>
          </a:r>
          <a:r>
            <a:rPr lang="en-US" sz="2500" kern="1200">
              <a:latin typeface="Aptos Display" panose="02110004020202020204"/>
            </a:rPr>
            <a:t> </a:t>
          </a:r>
          <a:r>
            <a:rPr lang="en-US" sz="2500" kern="1200"/>
            <a:t>Establish a structural framework to align elements and create a sense of order.</a:t>
          </a:r>
        </a:p>
      </dsp:txBody>
      <dsp:txXfrm>
        <a:off x="1437631" y="1556410"/>
        <a:ext cx="9077968" cy="1244702"/>
      </dsp:txXfrm>
    </dsp:sp>
    <dsp:sp modelId="{DB2AD8C1-6089-479F-BDD6-7C94C474F62D}">
      <dsp:nvSpPr>
        <dsp:cNvPr id="0" name=""/>
        <dsp:cNvSpPr/>
      </dsp:nvSpPr>
      <dsp:spPr>
        <a:xfrm>
          <a:off x="0" y="3112289"/>
          <a:ext cx="105156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5B5CD7-CAD9-4C9C-B211-83B99F29E60C}">
      <dsp:nvSpPr>
        <dsp:cNvPr id="0" name=""/>
        <dsp:cNvSpPr/>
      </dsp:nvSpPr>
      <dsp:spPr>
        <a:xfrm>
          <a:off x="376522" y="3392347"/>
          <a:ext cx="684586" cy="684586"/>
        </a:xfrm>
        <a:prstGeom prst="rect">
          <a:avLst/>
        </a:prstGeom>
        <a:solidFill>
          <a:schemeClr val="accent4">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67234-9406-4B7E-939C-39C278662482}">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rtl="0">
            <a:lnSpc>
              <a:spcPct val="100000"/>
            </a:lnSpc>
            <a:spcBef>
              <a:spcPct val="0"/>
            </a:spcBef>
            <a:spcAft>
              <a:spcPct val="35000"/>
            </a:spcAft>
            <a:buNone/>
          </a:pPr>
          <a:r>
            <a:rPr lang="en-US" sz="2500" kern="1200"/>
            <a:t>Limit Colors: </a:t>
          </a:r>
          <a:r>
            <a:rPr lang="en-US" sz="2500" kern="1200">
              <a:latin typeface="Aptos Display" panose="02110004020202020204"/>
            </a:rPr>
            <a:t>Stick to a specific palette to prevent visual overload and </a:t>
          </a:r>
          <a:r>
            <a:rPr lang="en-US" sz="2500" kern="1200" err="1">
              <a:latin typeface="Aptos Display" panose="02110004020202020204"/>
            </a:rPr>
            <a:t>ensur</a:t>
          </a:r>
          <a:endParaRPr lang="en-US" sz="2500" kern="1200"/>
        </a:p>
      </dsp:txBody>
      <dsp:txXfrm>
        <a:off x="1437631" y="3112289"/>
        <a:ext cx="9077968" cy="124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839E2-A7E5-4CD7-86F0-E1BD026D2B6A}">
      <dsp:nvSpPr>
        <dsp:cNvPr id="0" name=""/>
        <dsp:cNvSpPr/>
      </dsp:nvSpPr>
      <dsp:spPr>
        <a:xfrm>
          <a:off x="0" y="1899"/>
          <a:ext cx="10763954" cy="962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A9120A-61BF-403F-8B61-46ED52604F43}">
      <dsp:nvSpPr>
        <dsp:cNvPr id="0" name=""/>
        <dsp:cNvSpPr/>
      </dsp:nvSpPr>
      <dsp:spPr>
        <a:xfrm>
          <a:off x="291247" y="218530"/>
          <a:ext cx="529541" cy="5295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69D65-D564-4CE1-AE8D-3B5B1C03F1B0}">
      <dsp:nvSpPr>
        <dsp:cNvPr id="0" name=""/>
        <dsp:cNvSpPr/>
      </dsp:nvSpPr>
      <dsp:spPr>
        <a:xfrm>
          <a:off x="1112037" y="1899"/>
          <a:ext cx="9651917" cy="962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897" tIns="101897" rIns="101897" bIns="101897" numCol="1" spcCol="1270" anchor="ctr" anchorCtr="0">
          <a:noAutofit/>
        </a:bodyPr>
        <a:lstStyle/>
        <a:p>
          <a:pPr marL="0" lvl="0" indent="0" algn="l" defTabSz="977900">
            <a:lnSpc>
              <a:spcPct val="100000"/>
            </a:lnSpc>
            <a:spcBef>
              <a:spcPct val="0"/>
            </a:spcBef>
            <a:spcAft>
              <a:spcPct val="35000"/>
            </a:spcAft>
            <a:buNone/>
          </a:pPr>
          <a:r>
            <a:rPr lang="en-US" sz="2200" kern="1200"/>
            <a:t>Restrict Typefaces: Use no more than two different typefaces to avoid a chaotic appearance.</a:t>
          </a:r>
        </a:p>
      </dsp:txBody>
      <dsp:txXfrm>
        <a:off x="1112037" y="1899"/>
        <a:ext cx="9651917" cy="962803"/>
      </dsp:txXfrm>
    </dsp:sp>
    <dsp:sp modelId="{53B9B011-5AAB-4D00-9C1A-25A390806944}">
      <dsp:nvSpPr>
        <dsp:cNvPr id="0" name=""/>
        <dsp:cNvSpPr/>
      </dsp:nvSpPr>
      <dsp:spPr>
        <a:xfrm>
          <a:off x="0" y="1205403"/>
          <a:ext cx="10763954" cy="962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6CFFFB-D857-40EC-B6E0-D9559957D894}">
      <dsp:nvSpPr>
        <dsp:cNvPr id="0" name=""/>
        <dsp:cNvSpPr/>
      </dsp:nvSpPr>
      <dsp:spPr>
        <a:xfrm>
          <a:off x="291247" y="1422034"/>
          <a:ext cx="529541" cy="5295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471FF-6411-4071-A2E2-93D2898599DE}">
      <dsp:nvSpPr>
        <dsp:cNvPr id="0" name=""/>
        <dsp:cNvSpPr/>
      </dsp:nvSpPr>
      <dsp:spPr>
        <a:xfrm>
          <a:off x="1112037" y="1205403"/>
          <a:ext cx="9651917" cy="962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897" tIns="101897" rIns="101897" bIns="101897" numCol="1" spcCol="1270" anchor="ctr" anchorCtr="0">
          <a:noAutofit/>
        </a:bodyPr>
        <a:lstStyle/>
        <a:p>
          <a:pPr marL="0" lvl="0" indent="0" algn="l" defTabSz="977900">
            <a:lnSpc>
              <a:spcPct val="100000"/>
            </a:lnSpc>
            <a:spcBef>
              <a:spcPct val="0"/>
            </a:spcBef>
            <a:spcAft>
              <a:spcPct val="35000"/>
            </a:spcAft>
            <a:buNone/>
          </a:pPr>
          <a:r>
            <a:rPr lang="en-US" sz="2200" kern="1200"/>
            <a:t>Simplify Text: Use short sentences, bullet points, and headlines to make content easily digestible.</a:t>
          </a:r>
        </a:p>
      </dsp:txBody>
      <dsp:txXfrm>
        <a:off x="1112037" y="1205403"/>
        <a:ext cx="9651917" cy="962803"/>
      </dsp:txXfrm>
    </dsp:sp>
    <dsp:sp modelId="{3079D5CF-7AC2-4E8E-B1DF-44B0C9F92065}">
      <dsp:nvSpPr>
        <dsp:cNvPr id="0" name=""/>
        <dsp:cNvSpPr/>
      </dsp:nvSpPr>
      <dsp:spPr>
        <a:xfrm>
          <a:off x="0" y="2408907"/>
          <a:ext cx="10763954" cy="962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927F5C-CE41-4B18-8FEE-B89F015150EC}">
      <dsp:nvSpPr>
        <dsp:cNvPr id="0" name=""/>
        <dsp:cNvSpPr/>
      </dsp:nvSpPr>
      <dsp:spPr>
        <a:xfrm>
          <a:off x="291247" y="2625538"/>
          <a:ext cx="529541" cy="5295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79F65C-A28F-4C51-AC9C-E1150F9AD1C8}">
      <dsp:nvSpPr>
        <dsp:cNvPr id="0" name=""/>
        <dsp:cNvSpPr/>
      </dsp:nvSpPr>
      <dsp:spPr>
        <a:xfrm>
          <a:off x="1112037" y="2408907"/>
          <a:ext cx="9651917" cy="962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897" tIns="101897" rIns="101897" bIns="101897" numCol="1" spcCol="1270" anchor="ctr" anchorCtr="0">
          <a:noAutofit/>
        </a:bodyPr>
        <a:lstStyle/>
        <a:p>
          <a:pPr marL="0" lvl="0" indent="0" algn="l" defTabSz="977900">
            <a:lnSpc>
              <a:spcPct val="100000"/>
            </a:lnSpc>
            <a:spcBef>
              <a:spcPct val="0"/>
            </a:spcBef>
            <a:spcAft>
              <a:spcPct val="35000"/>
            </a:spcAft>
            <a:buNone/>
          </a:pPr>
          <a:r>
            <a:rPr lang="en-US" sz="2200" kern="1200"/>
            <a:t>Add White Space: Incorporate space between elements to create a modern, airy, and inviting design.</a:t>
          </a:r>
        </a:p>
      </dsp:txBody>
      <dsp:txXfrm>
        <a:off x="1112037" y="2408907"/>
        <a:ext cx="9651917" cy="962803"/>
      </dsp:txXfrm>
    </dsp:sp>
    <dsp:sp modelId="{242EAFFD-FAD2-492F-AF7F-22DE0A043B88}">
      <dsp:nvSpPr>
        <dsp:cNvPr id="0" name=""/>
        <dsp:cNvSpPr/>
      </dsp:nvSpPr>
      <dsp:spPr>
        <a:xfrm>
          <a:off x="0" y="3612412"/>
          <a:ext cx="10763954" cy="9628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FA0E7-1B9C-40DA-A3FA-CB496EC50410}">
      <dsp:nvSpPr>
        <dsp:cNvPr id="0" name=""/>
        <dsp:cNvSpPr/>
      </dsp:nvSpPr>
      <dsp:spPr>
        <a:xfrm>
          <a:off x="291247" y="3829042"/>
          <a:ext cx="529541" cy="5295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B181E-D09C-4E66-998A-BA532B82C83A}">
      <dsp:nvSpPr>
        <dsp:cNvPr id="0" name=""/>
        <dsp:cNvSpPr/>
      </dsp:nvSpPr>
      <dsp:spPr>
        <a:xfrm>
          <a:off x="1112037" y="3612412"/>
          <a:ext cx="9651917" cy="962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897" tIns="101897" rIns="101897" bIns="101897" numCol="1" spcCol="1270" anchor="ctr" anchorCtr="0">
          <a:noAutofit/>
        </a:bodyPr>
        <a:lstStyle/>
        <a:p>
          <a:pPr marL="0" lvl="0" indent="0" algn="l" defTabSz="977900">
            <a:lnSpc>
              <a:spcPct val="100000"/>
            </a:lnSpc>
            <a:spcBef>
              <a:spcPct val="0"/>
            </a:spcBef>
            <a:spcAft>
              <a:spcPct val="35000"/>
            </a:spcAft>
            <a:buNone/>
          </a:pPr>
          <a:r>
            <a:rPr lang="en-US" sz="2200" kern="1200"/>
            <a:t>Core Message: Focus on designs that work well while minimizing clutter for an optimal user experience.</a:t>
          </a:r>
        </a:p>
      </dsp:txBody>
      <dsp:txXfrm>
        <a:off x="1112037" y="3612412"/>
        <a:ext cx="9651917" cy="9628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C724C-91F8-483D-930F-6454DA6F5AAA}"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E4860-0E40-47C1-AF62-7422E74EA009}" type="slidenum">
              <a:rPr lang="en-US" smtClean="0"/>
              <a:t>‹#›</a:t>
            </a:fld>
            <a:endParaRPr lang="en-US"/>
          </a:p>
        </p:txBody>
      </p:sp>
    </p:spTree>
    <p:extLst>
      <p:ext uri="{BB962C8B-B14F-4D97-AF65-F5344CB8AC3E}">
        <p14:creationId xmlns:p14="http://schemas.microsoft.com/office/powerpoint/2010/main" val="4141042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255B-7582-C933-8DE8-375896D66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C5A40-6ED9-73C2-F0BE-FB766A17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DAF7E-32CF-1ADA-C641-D3D3693B1DEE}"/>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E20FB766-455B-B560-24EB-40E1F159D9A7}"/>
              </a:ext>
            </a:extLst>
          </p:cNvPr>
          <p:cNvSpPr>
            <a:spLocks noGrp="1"/>
          </p:cNvSpPr>
          <p:nvPr>
            <p:ph type="sldNum" sz="quarter" idx="5"/>
          </p:nvPr>
        </p:nvSpPr>
        <p:spPr/>
        <p:txBody>
          <a:bodyPr/>
          <a:lstStyle/>
          <a:p>
            <a:fld id="{F3AE4860-0E40-47C1-AF62-7422E74EA009}" type="slidenum">
              <a:rPr lang="en-US" smtClean="0"/>
              <a:t>2</a:t>
            </a:fld>
            <a:endParaRPr lang="en-US"/>
          </a:p>
        </p:txBody>
      </p:sp>
    </p:spTree>
    <p:extLst>
      <p:ext uri="{BB962C8B-B14F-4D97-AF65-F5344CB8AC3E}">
        <p14:creationId xmlns:p14="http://schemas.microsoft.com/office/powerpoint/2010/main" val="233636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3D3B49"/>
                </a:solidFill>
                <a:effectLst/>
                <a:latin typeface="Noto serif" panose="020F0502020204030204" pitchFamily="18" charset="0"/>
              </a:rPr>
              <a:t>In color psychology, blues are relaxing, but the bright, eye-popping blue feels more energetic </a:t>
            </a:r>
          </a:p>
          <a:p>
            <a:pPr marL="171450" indent="-171450">
              <a:buFont typeface="Arial" panose="020B0604020202020204" pitchFamily="34" charset="0"/>
              <a:buChar char="•"/>
            </a:pPr>
            <a:r>
              <a:rPr lang="en-US" b="0" i="0">
                <a:solidFill>
                  <a:srgbClr val="3D3B49"/>
                </a:solidFill>
                <a:effectLst/>
                <a:latin typeface="Noto serif" panose="020F0502020204030204" pitchFamily="18" charset="0"/>
              </a:rPr>
              <a:t>Color psychology shortcuts enable easier color choices – less overwhelming</a:t>
            </a:r>
          </a:p>
          <a:p>
            <a:pPr marL="171450" indent="-171450">
              <a:buFont typeface="Arial" panose="020B0604020202020204" pitchFamily="34" charset="0"/>
              <a:buChar char="•"/>
            </a:pPr>
            <a:r>
              <a:rPr lang="en-US" b="0" i="0">
                <a:solidFill>
                  <a:srgbClr val="3D3B49"/>
                </a:solidFill>
                <a:effectLst/>
                <a:latin typeface="Noto serif" panose="02020600060500020200" pitchFamily="18" charset="0"/>
              </a:rPr>
              <a:t>Avoid picking colors at random for your design. Choosing two to four colors for your site and limiting all of your elements to the colors on your palette will help your site feel less busy</a:t>
            </a:r>
            <a:endParaRPr lang="en-US" b="0" i="0">
              <a:solidFill>
                <a:srgbClr val="3D3B49"/>
              </a:solidFill>
              <a:effectLst/>
              <a:latin typeface="Noto serif" panose="020F0502020204030204" pitchFamily="18" charset="0"/>
            </a:endParaRPr>
          </a:p>
          <a:p>
            <a:pPr marL="171450" indent="-171450">
              <a:buFont typeface="Arial" panose="020B0604020202020204" pitchFamily="34" charset="0"/>
              <a:buChar char="•"/>
            </a:pPr>
            <a:r>
              <a:rPr lang="en-US" b="0" i="0">
                <a:solidFill>
                  <a:srgbClr val="3D3B49"/>
                </a:solidFill>
                <a:effectLst/>
                <a:latin typeface="Noto serif" panose="020F0502020204030204" pitchFamily="18" charset="0"/>
              </a:rPr>
              <a:t>Use vibrancy wisely – can allow for colors to pop around intended focal points</a:t>
            </a:r>
            <a:endParaRPr lang="en-US"/>
          </a:p>
        </p:txBody>
      </p:sp>
      <p:sp>
        <p:nvSpPr>
          <p:cNvPr id="4" name="Slide Number Placeholder 3"/>
          <p:cNvSpPr>
            <a:spLocks noGrp="1"/>
          </p:cNvSpPr>
          <p:nvPr>
            <p:ph type="sldNum" sz="quarter" idx="5"/>
          </p:nvPr>
        </p:nvSpPr>
        <p:spPr/>
        <p:txBody>
          <a:bodyPr/>
          <a:lstStyle/>
          <a:p>
            <a:fld id="{F3AE4860-0E40-47C1-AF62-7422E74EA009}" type="slidenum">
              <a:rPr lang="en-US" smtClean="0"/>
              <a:t>12</a:t>
            </a:fld>
            <a:endParaRPr lang="en-US"/>
          </a:p>
        </p:txBody>
      </p:sp>
    </p:spTree>
    <p:extLst>
      <p:ext uri="{BB962C8B-B14F-4D97-AF65-F5344CB8AC3E}">
        <p14:creationId xmlns:p14="http://schemas.microsoft.com/office/powerpoint/2010/main" val="939106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DD94D-693C-4047-A655-6EFED4D1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9781D-DCBD-B8EB-A692-4188A16C5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56870-6947-4916-386E-D1D312B1951D}"/>
              </a:ext>
            </a:extLst>
          </p:cNvPr>
          <p:cNvSpPr>
            <a:spLocks noGrp="1"/>
          </p:cNvSpPr>
          <p:nvPr>
            <p:ph type="body" idx="1"/>
          </p:nvPr>
        </p:nvSpPr>
        <p:spPr/>
        <p:txBody>
          <a:bodyPr/>
          <a:lstStyle/>
          <a:p>
            <a:pPr marL="171450" indent="-171450">
              <a:buFontTx/>
              <a:buChar char="-"/>
            </a:pPr>
            <a:r>
              <a:rPr lang="en-US"/>
              <a:t>Online tools and websites can be used to design color palettes to designer taste (Adobe Color CC, </a:t>
            </a:r>
            <a:r>
              <a:rPr lang="en-US" err="1"/>
              <a:t>Colormind</a:t>
            </a:r>
            <a:r>
              <a:rPr lang="en-US"/>
              <a:t> – deep learning option)</a:t>
            </a:r>
          </a:p>
          <a:p>
            <a:pPr marL="171450" indent="-171450">
              <a:buFontTx/>
              <a:buChar char="-"/>
            </a:pPr>
            <a:r>
              <a:rPr lang="en-US"/>
              <a:t>Don’t get to attached to a color palette, original favorite might not be ideal</a:t>
            </a:r>
          </a:p>
          <a:p>
            <a:pPr marL="171450" indent="-171450">
              <a:buFontTx/>
              <a:buChar char="-"/>
            </a:pPr>
            <a:r>
              <a:rPr lang="en-US"/>
              <a:t>Try different color palettes with yourself and with other people to gain a consensus</a:t>
            </a:r>
          </a:p>
          <a:p>
            <a:pPr marL="171450" indent="-171450">
              <a:buFontTx/>
              <a:buChar char="-"/>
            </a:pPr>
            <a:endParaRPr lang="en-US"/>
          </a:p>
          <a:p>
            <a:pPr marL="171450" indent="-171450">
              <a:buFontTx/>
              <a:buChar char="-"/>
            </a:pPr>
            <a:endParaRPr lang="en-US"/>
          </a:p>
        </p:txBody>
      </p:sp>
      <p:sp>
        <p:nvSpPr>
          <p:cNvPr id="4" name="Slide Number Placeholder 3">
            <a:extLst>
              <a:ext uri="{FF2B5EF4-FFF2-40B4-BE49-F238E27FC236}">
                <a16:creationId xmlns:a16="http://schemas.microsoft.com/office/drawing/2014/main" id="{77A85687-D252-BAD0-588B-1CC5C7EC3286}"/>
              </a:ext>
            </a:extLst>
          </p:cNvPr>
          <p:cNvSpPr>
            <a:spLocks noGrp="1"/>
          </p:cNvSpPr>
          <p:nvPr>
            <p:ph type="sldNum" sz="quarter" idx="5"/>
          </p:nvPr>
        </p:nvSpPr>
        <p:spPr/>
        <p:txBody>
          <a:bodyPr/>
          <a:lstStyle/>
          <a:p>
            <a:fld id="{F3AE4860-0E40-47C1-AF62-7422E74EA009}" type="slidenum">
              <a:rPr lang="en-US" smtClean="0"/>
              <a:t>14</a:t>
            </a:fld>
            <a:endParaRPr lang="en-US"/>
          </a:p>
        </p:txBody>
      </p:sp>
    </p:spTree>
    <p:extLst>
      <p:ext uri="{BB962C8B-B14F-4D97-AF65-F5344CB8AC3E}">
        <p14:creationId xmlns:p14="http://schemas.microsoft.com/office/powerpoint/2010/main" val="2628886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6615A-0634-5537-E5C0-E23DCCC70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458E2-6D70-5F06-EC62-66F8135BB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F0AE4-8CB7-65D5-917B-3C016A7B3223}"/>
              </a:ext>
            </a:extLst>
          </p:cNvPr>
          <p:cNvSpPr>
            <a:spLocks noGrp="1"/>
          </p:cNvSpPr>
          <p:nvPr>
            <p:ph type="body" idx="1"/>
          </p:nvPr>
        </p:nvSpPr>
        <p:spPr/>
        <p:txBody>
          <a:bodyPr/>
          <a:lstStyle/>
          <a:p>
            <a:pPr marL="0" indent="0">
              <a:buFont typeface="Arial" panose="020B0604020202020204" pitchFamily="34" charset="0"/>
              <a:buNone/>
            </a:pPr>
            <a:r>
              <a:rPr lang="en-US"/>
              <a:t>- Typography, the bane of PowerPoint presentation drafts</a:t>
            </a:r>
          </a:p>
        </p:txBody>
      </p:sp>
      <p:sp>
        <p:nvSpPr>
          <p:cNvPr id="4" name="Slide Number Placeholder 3">
            <a:extLst>
              <a:ext uri="{FF2B5EF4-FFF2-40B4-BE49-F238E27FC236}">
                <a16:creationId xmlns:a16="http://schemas.microsoft.com/office/drawing/2014/main" id="{E4D92AFF-D63E-4A09-F6EF-8C88CEC934C8}"/>
              </a:ext>
            </a:extLst>
          </p:cNvPr>
          <p:cNvSpPr>
            <a:spLocks noGrp="1"/>
          </p:cNvSpPr>
          <p:nvPr>
            <p:ph type="sldNum" sz="quarter" idx="5"/>
          </p:nvPr>
        </p:nvSpPr>
        <p:spPr/>
        <p:txBody>
          <a:bodyPr/>
          <a:lstStyle/>
          <a:p>
            <a:fld id="{F3AE4860-0E40-47C1-AF62-7422E74EA009}" type="slidenum">
              <a:rPr lang="en-US" smtClean="0"/>
              <a:t>15</a:t>
            </a:fld>
            <a:endParaRPr lang="en-US"/>
          </a:p>
        </p:txBody>
      </p:sp>
    </p:spTree>
    <p:extLst>
      <p:ext uri="{BB962C8B-B14F-4D97-AF65-F5344CB8AC3E}">
        <p14:creationId xmlns:p14="http://schemas.microsoft.com/office/powerpoint/2010/main" val="149576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94C86-3FAA-2403-4B08-92A4F4351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EB81D-845E-6BFB-2657-E8A7CE952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F9F6A-0C09-4F27-B831-885624582F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Tisa Offc Serif Pro" panose="020F0502020204030204" pitchFamily="2" charset="0"/>
              </a:rPr>
              <a:t>Tisa Pro is a serif typeface - appears better on printed texts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Tisa Sans Pro" panose="020B0504020201020104" pitchFamily="34" charset="0"/>
              </a:rPr>
              <a:t>Tisa Sans Pro is a sans-serif typeface – appears better on computers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Tisa Sans Pro" panose="020B0504020201020104" pitchFamily="34" charset="0"/>
              </a:rPr>
              <a:t>Distinction is starting to fade with the advent of high-resolution monitors</a:t>
            </a:r>
          </a:p>
          <a:p>
            <a:pPr algn="l">
              <a:spcBef>
                <a:spcPts val="1800"/>
              </a:spcBef>
              <a:spcAft>
                <a:spcPts val="1800"/>
              </a:spcAft>
              <a:buFont typeface="Arial" panose="020B0604020202020204" pitchFamily="34" charset="0"/>
              <a:buChar char="•"/>
            </a:pPr>
            <a:r>
              <a:rPr lang="en-US" b="1" i="0">
                <a:solidFill>
                  <a:srgbClr val="3D3B49"/>
                </a:solidFill>
                <a:effectLst/>
                <a:latin typeface="Noto serif" panose="02020600060500020200" pitchFamily="18" charset="0"/>
              </a:rPr>
              <a:t>Slab serif:</a:t>
            </a:r>
            <a:r>
              <a:rPr lang="en-US" b="0" i="0">
                <a:solidFill>
                  <a:srgbClr val="3D3B49"/>
                </a:solidFill>
                <a:effectLst/>
                <a:latin typeface="Noto serif" panose="02020600060500020200" pitchFamily="18" charset="0"/>
              </a:rPr>
              <a:t> Serifs are “slab”-like — more square and angular than typical serifs.</a:t>
            </a:r>
          </a:p>
          <a:p>
            <a:pPr algn="l">
              <a:spcBef>
                <a:spcPts val="1800"/>
              </a:spcBef>
              <a:spcAft>
                <a:spcPts val="1800"/>
              </a:spcAft>
              <a:buFont typeface="Arial" panose="020B0604020202020204" pitchFamily="34" charset="0"/>
              <a:buChar char="•"/>
            </a:pPr>
            <a:r>
              <a:rPr lang="en-US" b="1" i="0">
                <a:solidFill>
                  <a:srgbClr val="3D3B49"/>
                </a:solidFill>
                <a:effectLst/>
                <a:latin typeface="Noto serif" panose="02020600060500020200" pitchFamily="18" charset="0"/>
              </a:rPr>
              <a:t>Monospace:</a:t>
            </a:r>
            <a:r>
              <a:rPr lang="en-US" b="0" i="0">
                <a:solidFill>
                  <a:srgbClr val="3D3B49"/>
                </a:solidFill>
                <a:effectLst/>
                <a:latin typeface="Noto serif" panose="02020600060500020200" pitchFamily="18" charset="0"/>
              </a:rPr>
              <a:t> Every letter takes up the same amount of space. In other typefaces, thin letters such as “i” take up less space than wide letters such as “m.”</a:t>
            </a:r>
          </a:p>
          <a:p>
            <a:pPr algn="l">
              <a:spcBef>
                <a:spcPts val="1800"/>
              </a:spcBef>
              <a:spcAft>
                <a:spcPts val="1800"/>
              </a:spcAft>
              <a:buFont typeface="Arial" panose="020B0604020202020204" pitchFamily="34" charset="0"/>
              <a:buChar char="•"/>
            </a:pPr>
            <a:r>
              <a:rPr lang="en-US" b="1" i="0">
                <a:solidFill>
                  <a:srgbClr val="3D3B49"/>
                </a:solidFill>
                <a:effectLst/>
                <a:latin typeface="Noto serif" panose="02020600060500020200" pitchFamily="18" charset="0"/>
              </a:rPr>
              <a:t>Display:</a:t>
            </a:r>
            <a:r>
              <a:rPr lang="en-US" b="0" i="0">
                <a:solidFill>
                  <a:srgbClr val="3D3B49"/>
                </a:solidFill>
                <a:effectLst/>
                <a:latin typeface="Noto serif" panose="02020600060500020200" pitchFamily="18" charset="0"/>
              </a:rPr>
              <a:t> Fancy, often </a:t>
            </a:r>
            <a:r>
              <a:rPr lang="en-US" b="0" i="0" err="1">
                <a:solidFill>
                  <a:srgbClr val="3D3B49"/>
                </a:solidFill>
                <a:effectLst/>
                <a:latin typeface="Noto serif" panose="02020600060500020200" pitchFamily="18" charset="0"/>
              </a:rPr>
              <a:t>swooshy</a:t>
            </a:r>
            <a:r>
              <a:rPr lang="en-US" b="0" i="0">
                <a:solidFill>
                  <a:srgbClr val="3D3B49"/>
                </a:solidFill>
                <a:effectLst/>
                <a:latin typeface="Noto serif" panose="02020600060500020200" pitchFamily="18" charset="0"/>
              </a:rPr>
              <a:t> fonts, not particularly readable but nice when used sparingly to create emphasis in headlines or large text.</a:t>
            </a:r>
          </a:p>
          <a:p>
            <a:pPr algn="l">
              <a:spcBef>
                <a:spcPts val="1800"/>
              </a:spcBef>
              <a:spcAft>
                <a:spcPts val="1800"/>
              </a:spcAft>
              <a:buFont typeface="Arial" panose="020B0604020202020204" pitchFamily="34" charset="0"/>
              <a:buChar char="•"/>
            </a:pPr>
            <a:r>
              <a:rPr lang="en-US" b="1" i="0">
                <a:solidFill>
                  <a:srgbClr val="3D3B49"/>
                </a:solidFill>
                <a:effectLst/>
                <a:latin typeface="Noto serif" panose="02020600060500020200" pitchFamily="18" charset="0"/>
              </a:rPr>
              <a:t>Handwriting</a:t>
            </a:r>
            <a:r>
              <a:rPr lang="en-US" b="0" i="0">
                <a:solidFill>
                  <a:srgbClr val="3D3B49"/>
                </a:solidFill>
                <a:effectLst/>
                <a:latin typeface="Noto serif" panose="02020600060500020200" pitchFamily="18" charset="0"/>
              </a:rPr>
              <a:t>: Fonts that look like someone’s handwriting. These are often lumped together with display fonts (also that obnoxious Edwardian Script ITC typeface from the last slide)</a:t>
            </a:r>
            <a:endParaRPr lang="en-US" sz="1200">
              <a:latin typeface="Tisa Offc Serif Pro" panose="020F0502020204030204" pitchFamily="2" charset="0"/>
            </a:endParaRPr>
          </a:p>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2CF07CBF-3A4C-AB33-8B17-2D60810C3C43}"/>
              </a:ext>
            </a:extLst>
          </p:cNvPr>
          <p:cNvSpPr>
            <a:spLocks noGrp="1"/>
          </p:cNvSpPr>
          <p:nvPr>
            <p:ph type="sldNum" sz="quarter" idx="5"/>
          </p:nvPr>
        </p:nvSpPr>
        <p:spPr/>
        <p:txBody>
          <a:bodyPr/>
          <a:lstStyle/>
          <a:p>
            <a:fld id="{F3AE4860-0E40-47C1-AF62-7422E74EA009}" type="slidenum">
              <a:rPr lang="en-US" smtClean="0"/>
              <a:t>16</a:t>
            </a:fld>
            <a:endParaRPr lang="en-US"/>
          </a:p>
        </p:txBody>
      </p:sp>
    </p:spTree>
    <p:extLst>
      <p:ext uri="{BB962C8B-B14F-4D97-AF65-F5344CB8AC3E}">
        <p14:creationId xmlns:p14="http://schemas.microsoft.com/office/powerpoint/2010/main" val="46811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94FA6-5F07-E695-F01E-2D451BB53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860AD-3111-43A2-0CE4-7B52161B0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985E6-8FB2-7FA1-5159-442A03F45704}"/>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B8FEAFE-EBA4-68CD-F898-D111ACE725CF}"/>
              </a:ext>
            </a:extLst>
          </p:cNvPr>
          <p:cNvSpPr>
            <a:spLocks noGrp="1"/>
          </p:cNvSpPr>
          <p:nvPr>
            <p:ph type="sldNum" sz="quarter" idx="5"/>
          </p:nvPr>
        </p:nvSpPr>
        <p:spPr/>
        <p:txBody>
          <a:bodyPr/>
          <a:lstStyle/>
          <a:p>
            <a:fld id="{F3AE4860-0E40-47C1-AF62-7422E74EA009}" type="slidenum">
              <a:rPr lang="en-US" smtClean="0"/>
              <a:t>17</a:t>
            </a:fld>
            <a:endParaRPr lang="en-US"/>
          </a:p>
        </p:txBody>
      </p:sp>
    </p:spTree>
    <p:extLst>
      <p:ext uri="{BB962C8B-B14F-4D97-AF65-F5344CB8AC3E}">
        <p14:creationId xmlns:p14="http://schemas.microsoft.com/office/powerpoint/2010/main" val="372079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B9EB0-9FBA-DBA1-ED1A-8C415C989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8E31F-4076-DAB4-CFFB-0DFA79729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326D9-130E-B865-59F8-9C511F360F74}"/>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A8EEC96D-AB49-9D7C-CF58-2E02286ED889}"/>
              </a:ext>
            </a:extLst>
          </p:cNvPr>
          <p:cNvSpPr>
            <a:spLocks noGrp="1"/>
          </p:cNvSpPr>
          <p:nvPr>
            <p:ph type="sldNum" sz="quarter" idx="5"/>
          </p:nvPr>
        </p:nvSpPr>
        <p:spPr/>
        <p:txBody>
          <a:bodyPr/>
          <a:lstStyle/>
          <a:p>
            <a:fld id="{F3AE4860-0E40-47C1-AF62-7422E74EA009}" type="slidenum">
              <a:rPr lang="en-US" smtClean="0"/>
              <a:t>18</a:t>
            </a:fld>
            <a:endParaRPr lang="en-US"/>
          </a:p>
        </p:txBody>
      </p:sp>
    </p:spTree>
    <p:extLst>
      <p:ext uri="{BB962C8B-B14F-4D97-AF65-F5344CB8AC3E}">
        <p14:creationId xmlns:p14="http://schemas.microsoft.com/office/powerpoint/2010/main" val="237258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4F394-3F41-21AF-AA24-40777DE56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B61EB-0F6B-09F7-2785-2EFBF4B24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1B48B-165A-9668-0CE3-D6E6D62DCDB0}"/>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5728171F-A910-8933-BC22-2CD05D8101A2}"/>
              </a:ext>
            </a:extLst>
          </p:cNvPr>
          <p:cNvSpPr>
            <a:spLocks noGrp="1"/>
          </p:cNvSpPr>
          <p:nvPr>
            <p:ph type="sldNum" sz="quarter" idx="5"/>
          </p:nvPr>
        </p:nvSpPr>
        <p:spPr/>
        <p:txBody>
          <a:bodyPr/>
          <a:lstStyle/>
          <a:p>
            <a:fld id="{F3AE4860-0E40-47C1-AF62-7422E74EA009}" type="slidenum">
              <a:rPr lang="en-US" smtClean="0"/>
              <a:t>19</a:t>
            </a:fld>
            <a:endParaRPr lang="en-US"/>
          </a:p>
        </p:txBody>
      </p:sp>
    </p:spTree>
    <p:extLst>
      <p:ext uri="{BB962C8B-B14F-4D97-AF65-F5344CB8AC3E}">
        <p14:creationId xmlns:p14="http://schemas.microsoft.com/office/powerpoint/2010/main" val="210994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AE4860-0E40-47C1-AF62-7422E74EA009}" type="slidenum">
              <a:rPr lang="en-US" smtClean="0"/>
              <a:t>21</a:t>
            </a:fld>
            <a:endParaRPr lang="en-US"/>
          </a:p>
        </p:txBody>
      </p:sp>
    </p:spTree>
    <p:extLst>
      <p:ext uri="{BB962C8B-B14F-4D97-AF65-F5344CB8AC3E}">
        <p14:creationId xmlns:p14="http://schemas.microsoft.com/office/powerpoint/2010/main" val="314332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5127-729E-C0B9-E070-F8968D5F2A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CC18A8-EAA7-3778-EBE5-992638BA03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C818F8-3DD7-ECB9-697B-125EB0A31651}"/>
              </a:ext>
            </a:extLst>
          </p:cNvPr>
          <p:cNvSpPr>
            <a:spLocks noGrp="1"/>
          </p:cNvSpPr>
          <p:nvPr>
            <p:ph type="dt" sz="half" idx="10"/>
          </p:nvPr>
        </p:nvSpPr>
        <p:spPr/>
        <p:txBody>
          <a:bodyPr/>
          <a:lstStyle/>
          <a:p>
            <a:fld id="{9E532013-1AD5-4287-8682-A5BC56E36454}" type="datetime1">
              <a:rPr lang="en-US" smtClean="0"/>
              <a:t>2/26/2025</a:t>
            </a:fld>
            <a:endParaRPr lang="en-US"/>
          </a:p>
        </p:txBody>
      </p:sp>
      <p:sp>
        <p:nvSpPr>
          <p:cNvPr id="5" name="Footer Placeholder 4">
            <a:extLst>
              <a:ext uri="{FF2B5EF4-FFF2-40B4-BE49-F238E27FC236}">
                <a16:creationId xmlns:a16="http://schemas.microsoft.com/office/drawing/2014/main" id="{7C682C61-664B-D939-9547-331E0EE33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E891A-2AB4-DD3C-02BD-2C44FC491C16}"/>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33230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3909-C33A-BC08-122C-CD050C3802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DC660B-FC48-EA6B-3424-05AE60708F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F5303-5EF3-7B32-F74B-E80C9C76FA0F}"/>
              </a:ext>
            </a:extLst>
          </p:cNvPr>
          <p:cNvSpPr>
            <a:spLocks noGrp="1"/>
          </p:cNvSpPr>
          <p:nvPr>
            <p:ph type="dt" sz="half" idx="10"/>
          </p:nvPr>
        </p:nvSpPr>
        <p:spPr/>
        <p:txBody>
          <a:bodyPr/>
          <a:lstStyle/>
          <a:p>
            <a:fld id="{2DA206D6-5356-4BE0-ADE3-B27FB4F026A5}" type="datetime1">
              <a:rPr lang="en-US" smtClean="0"/>
              <a:t>2/26/2025</a:t>
            </a:fld>
            <a:endParaRPr lang="en-US"/>
          </a:p>
        </p:txBody>
      </p:sp>
      <p:sp>
        <p:nvSpPr>
          <p:cNvPr id="5" name="Footer Placeholder 4">
            <a:extLst>
              <a:ext uri="{FF2B5EF4-FFF2-40B4-BE49-F238E27FC236}">
                <a16:creationId xmlns:a16="http://schemas.microsoft.com/office/drawing/2014/main" id="{2907A3F0-CDA7-1C9F-C20F-26A40471A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D4AE6-AA30-049C-7AB8-044554A95E4F}"/>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388891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11DD90-EEA0-4BB1-01F0-54690EBD70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979A67-D8DE-2199-49F8-209B26A97D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16B2C-21DD-FF7C-66CF-E8C188FC2D18}"/>
              </a:ext>
            </a:extLst>
          </p:cNvPr>
          <p:cNvSpPr>
            <a:spLocks noGrp="1"/>
          </p:cNvSpPr>
          <p:nvPr>
            <p:ph type="dt" sz="half" idx="10"/>
          </p:nvPr>
        </p:nvSpPr>
        <p:spPr/>
        <p:txBody>
          <a:bodyPr/>
          <a:lstStyle/>
          <a:p>
            <a:fld id="{025CF317-056A-4459-8F40-14395B340929}" type="datetime1">
              <a:rPr lang="en-US" smtClean="0"/>
              <a:t>2/26/2025</a:t>
            </a:fld>
            <a:endParaRPr lang="en-US"/>
          </a:p>
        </p:txBody>
      </p:sp>
      <p:sp>
        <p:nvSpPr>
          <p:cNvPr id="5" name="Footer Placeholder 4">
            <a:extLst>
              <a:ext uri="{FF2B5EF4-FFF2-40B4-BE49-F238E27FC236}">
                <a16:creationId xmlns:a16="http://schemas.microsoft.com/office/drawing/2014/main" id="{D7BD03BD-1823-3A03-CA4E-1BEF2943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776AF-FE18-D5E1-B060-D55D003253A3}"/>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330488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F272-F02F-CCC9-DE28-DDBE128301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6AD323-B804-8237-3C0F-42B1295790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58502-A3FF-A307-CE04-6CD965F78A12}"/>
              </a:ext>
            </a:extLst>
          </p:cNvPr>
          <p:cNvSpPr>
            <a:spLocks noGrp="1"/>
          </p:cNvSpPr>
          <p:nvPr>
            <p:ph type="dt" sz="half" idx="10"/>
          </p:nvPr>
        </p:nvSpPr>
        <p:spPr/>
        <p:txBody>
          <a:bodyPr/>
          <a:lstStyle/>
          <a:p>
            <a:fld id="{3C3857C3-411A-468C-9512-862874525086}" type="datetime1">
              <a:rPr lang="en-US" smtClean="0"/>
              <a:t>2/26/2025</a:t>
            </a:fld>
            <a:endParaRPr lang="en-US"/>
          </a:p>
        </p:txBody>
      </p:sp>
      <p:sp>
        <p:nvSpPr>
          <p:cNvPr id="5" name="Footer Placeholder 4">
            <a:extLst>
              <a:ext uri="{FF2B5EF4-FFF2-40B4-BE49-F238E27FC236}">
                <a16:creationId xmlns:a16="http://schemas.microsoft.com/office/drawing/2014/main" id="{39FC5B0A-5EDE-F5CD-1B71-895EF24DB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11ED7-9843-999D-6A03-7939B636561F}"/>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206217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1F5C-F3A4-D549-F830-DFF7CEBB56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97C558-45D9-7BD9-6076-EF51EDCEF2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89FC48-F368-8EF8-0D4A-1A277A1EA346}"/>
              </a:ext>
            </a:extLst>
          </p:cNvPr>
          <p:cNvSpPr>
            <a:spLocks noGrp="1"/>
          </p:cNvSpPr>
          <p:nvPr>
            <p:ph type="dt" sz="half" idx="10"/>
          </p:nvPr>
        </p:nvSpPr>
        <p:spPr/>
        <p:txBody>
          <a:bodyPr/>
          <a:lstStyle/>
          <a:p>
            <a:fld id="{27EFFAE2-98B7-45FD-B3FD-6F145792C23F}" type="datetime1">
              <a:rPr lang="en-US" smtClean="0"/>
              <a:t>2/26/2025</a:t>
            </a:fld>
            <a:endParaRPr lang="en-US"/>
          </a:p>
        </p:txBody>
      </p:sp>
      <p:sp>
        <p:nvSpPr>
          <p:cNvPr id="5" name="Footer Placeholder 4">
            <a:extLst>
              <a:ext uri="{FF2B5EF4-FFF2-40B4-BE49-F238E27FC236}">
                <a16:creationId xmlns:a16="http://schemas.microsoft.com/office/drawing/2014/main" id="{FEB5F214-1C30-18CE-41BC-91807172A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AE662-F452-AD10-5752-281CAAC18E42}"/>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3496100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E0B0-AB82-1954-924A-A927227B06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FB2C6-FA11-7808-1E68-7069E85D1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65F88E-FD5F-18B7-2D66-3955F1AB4E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72560B-678C-E332-A911-25668E99EDDC}"/>
              </a:ext>
            </a:extLst>
          </p:cNvPr>
          <p:cNvSpPr>
            <a:spLocks noGrp="1"/>
          </p:cNvSpPr>
          <p:nvPr>
            <p:ph type="dt" sz="half" idx="10"/>
          </p:nvPr>
        </p:nvSpPr>
        <p:spPr/>
        <p:txBody>
          <a:bodyPr/>
          <a:lstStyle/>
          <a:p>
            <a:fld id="{ADFF2DFD-9A4E-470E-A962-25B0A013B77B}" type="datetime1">
              <a:rPr lang="en-US" smtClean="0"/>
              <a:t>2/26/2025</a:t>
            </a:fld>
            <a:endParaRPr lang="en-US"/>
          </a:p>
        </p:txBody>
      </p:sp>
      <p:sp>
        <p:nvSpPr>
          <p:cNvPr id="6" name="Footer Placeholder 5">
            <a:extLst>
              <a:ext uri="{FF2B5EF4-FFF2-40B4-BE49-F238E27FC236}">
                <a16:creationId xmlns:a16="http://schemas.microsoft.com/office/drawing/2014/main" id="{1D75DF27-2374-E804-D6D8-E8D665455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9A156B-B602-F577-37B0-1CD762EFDCDB}"/>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1288041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C17C-0859-2FB0-D746-EC3511633F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AC585B-5F72-2266-104E-134159B768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4DEAC-0B5F-7C01-F137-C15143CA84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C76A67-1ABE-163A-7DEF-1C3FB4A51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B0EE99-D742-A9C8-2BA7-9A7E025B1F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AFD4D7-C03D-A578-43A7-4EFF73B0AB4B}"/>
              </a:ext>
            </a:extLst>
          </p:cNvPr>
          <p:cNvSpPr>
            <a:spLocks noGrp="1"/>
          </p:cNvSpPr>
          <p:nvPr>
            <p:ph type="dt" sz="half" idx="10"/>
          </p:nvPr>
        </p:nvSpPr>
        <p:spPr/>
        <p:txBody>
          <a:bodyPr/>
          <a:lstStyle/>
          <a:p>
            <a:fld id="{44E30E28-52D0-4A3B-90BE-FF169912E629}" type="datetime1">
              <a:rPr lang="en-US" smtClean="0"/>
              <a:t>2/26/2025</a:t>
            </a:fld>
            <a:endParaRPr lang="en-US"/>
          </a:p>
        </p:txBody>
      </p:sp>
      <p:sp>
        <p:nvSpPr>
          <p:cNvPr id="8" name="Footer Placeholder 7">
            <a:extLst>
              <a:ext uri="{FF2B5EF4-FFF2-40B4-BE49-F238E27FC236}">
                <a16:creationId xmlns:a16="http://schemas.microsoft.com/office/drawing/2014/main" id="{64246C40-7DE6-4B4D-CA9E-C989629D57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80A947-5406-416C-50CD-B126D3F82507}"/>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62458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B7811-F530-A6CF-42BE-46B2C4D6F0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AA8339-5761-7440-9265-08A318D98ABE}"/>
              </a:ext>
            </a:extLst>
          </p:cNvPr>
          <p:cNvSpPr>
            <a:spLocks noGrp="1"/>
          </p:cNvSpPr>
          <p:nvPr>
            <p:ph type="dt" sz="half" idx="10"/>
          </p:nvPr>
        </p:nvSpPr>
        <p:spPr/>
        <p:txBody>
          <a:bodyPr/>
          <a:lstStyle/>
          <a:p>
            <a:fld id="{E4D46136-29AA-4606-8A76-C9CB9B997F7F}" type="datetime1">
              <a:rPr lang="en-US" smtClean="0"/>
              <a:t>2/26/2025</a:t>
            </a:fld>
            <a:endParaRPr lang="en-US"/>
          </a:p>
        </p:txBody>
      </p:sp>
      <p:sp>
        <p:nvSpPr>
          <p:cNvPr id="4" name="Footer Placeholder 3">
            <a:extLst>
              <a:ext uri="{FF2B5EF4-FFF2-40B4-BE49-F238E27FC236}">
                <a16:creationId xmlns:a16="http://schemas.microsoft.com/office/drawing/2014/main" id="{26CCE2DE-EE81-5732-0EC8-C9678E011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03F16C-E119-5405-324E-36D443F53A2D}"/>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177930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73EE6-D494-F65F-B6A7-42002678F466}"/>
              </a:ext>
            </a:extLst>
          </p:cNvPr>
          <p:cNvSpPr>
            <a:spLocks noGrp="1"/>
          </p:cNvSpPr>
          <p:nvPr>
            <p:ph type="dt" sz="half" idx="10"/>
          </p:nvPr>
        </p:nvSpPr>
        <p:spPr/>
        <p:txBody>
          <a:bodyPr/>
          <a:lstStyle/>
          <a:p>
            <a:fld id="{AC2DD9B0-F425-4377-8E4D-B330C3173458}" type="datetime1">
              <a:rPr lang="en-US" smtClean="0"/>
              <a:t>2/26/2025</a:t>
            </a:fld>
            <a:endParaRPr lang="en-US"/>
          </a:p>
        </p:txBody>
      </p:sp>
      <p:sp>
        <p:nvSpPr>
          <p:cNvPr id="3" name="Footer Placeholder 2">
            <a:extLst>
              <a:ext uri="{FF2B5EF4-FFF2-40B4-BE49-F238E27FC236}">
                <a16:creationId xmlns:a16="http://schemas.microsoft.com/office/drawing/2014/main" id="{AFA329BD-206E-89FC-78C3-BB09516B6E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1A26CB-37C1-1F1E-8885-45B2CD15936F}"/>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402390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D386-2C1B-1DDD-81D1-8807DDBB9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BA9122-3398-F1F7-8056-4F934D244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3FD1ED-B124-64E5-88B5-EABB2849B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6E460-76BF-2F45-4E12-711E9B063EDE}"/>
              </a:ext>
            </a:extLst>
          </p:cNvPr>
          <p:cNvSpPr>
            <a:spLocks noGrp="1"/>
          </p:cNvSpPr>
          <p:nvPr>
            <p:ph type="dt" sz="half" idx="10"/>
          </p:nvPr>
        </p:nvSpPr>
        <p:spPr/>
        <p:txBody>
          <a:bodyPr/>
          <a:lstStyle/>
          <a:p>
            <a:fld id="{EE593FB7-AE1C-4B88-927E-2BB16A9CE245}" type="datetime1">
              <a:rPr lang="en-US" smtClean="0"/>
              <a:t>2/26/2025</a:t>
            </a:fld>
            <a:endParaRPr lang="en-US"/>
          </a:p>
        </p:txBody>
      </p:sp>
      <p:sp>
        <p:nvSpPr>
          <p:cNvPr id="6" name="Footer Placeholder 5">
            <a:extLst>
              <a:ext uri="{FF2B5EF4-FFF2-40B4-BE49-F238E27FC236}">
                <a16:creationId xmlns:a16="http://schemas.microsoft.com/office/drawing/2014/main" id="{C3CE7DB2-A07D-D02C-10F1-F252C32A5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3B24E-9301-F84D-589F-F6094882F38E}"/>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145007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1E6-99DC-83A9-347E-3DA3F8635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EC0554-8CF1-C5F4-E7E8-886367825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0976CA-A2BC-8F0A-890C-D2CD4755C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60EEF1-B501-B934-ED33-F7B48087886C}"/>
              </a:ext>
            </a:extLst>
          </p:cNvPr>
          <p:cNvSpPr>
            <a:spLocks noGrp="1"/>
          </p:cNvSpPr>
          <p:nvPr>
            <p:ph type="dt" sz="half" idx="10"/>
          </p:nvPr>
        </p:nvSpPr>
        <p:spPr/>
        <p:txBody>
          <a:bodyPr/>
          <a:lstStyle/>
          <a:p>
            <a:fld id="{02432ADB-9C94-4CEA-8E23-0E2FBE448F0B}" type="datetime1">
              <a:rPr lang="en-US" smtClean="0"/>
              <a:t>2/26/2025</a:t>
            </a:fld>
            <a:endParaRPr lang="en-US"/>
          </a:p>
        </p:txBody>
      </p:sp>
      <p:sp>
        <p:nvSpPr>
          <p:cNvPr id="6" name="Footer Placeholder 5">
            <a:extLst>
              <a:ext uri="{FF2B5EF4-FFF2-40B4-BE49-F238E27FC236}">
                <a16:creationId xmlns:a16="http://schemas.microsoft.com/office/drawing/2014/main" id="{45F72ADB-3569-E552-2337-4493EF17F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7F41DD-DA54-947F-3F32-D55F0EC2B783}"/>
              </a:ext>
            </a:extLst>
          </p:cNvPr>
          <p:cNvSpPr>
            <a:spLocks noGrp="1"/>
          </p:cNvSpPr>
          <p:nvPr>
            <p:ph type="sldNum" sz="quarter" idx="12"/>
          </p:nvPr>
        </p:nvSpPr>
        <p:spPr/>
        <p:txBody>
          <a:bodyPr/>
          <a:lstStyle/>
          <a:p>
            <a:fld id="{E0D4BB49-E7DB-44CB-8233-6281ED2980AF}" type="slidenum">
              <a:rPr lang="en-US" smtClean="0"/>
              <a:t>‹#›</a:t>
            </a:fld>
            <a:endParaRPr lang="en-US"/>
          </a:p>
        </p:txBody>
      </p:sp>
    </p:spTree>
    <p:extLst>
      <p:ext uri="{BB962C8B-B14F-4D97-AF65-F5344CB8AC3E}">
        <p14:creationId xmlns:p14="http://schemas.microsoft.com/office/powerpoint/2010/main" val="385273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5D29D1-E38E-B6E4-895B-5F4632404D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8B4E27-2B7E-06EA-85E7-70F7374B4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B66C9-2B38-7297-DDD9-C9971EC603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EDA1B8-7AC0-470B-A3D6-C93C68A78134}" type="datetime1">
              <a:rPr lang="en-US" smtClean="0"/>
              <a:t>2/26/2025</a:t>
            </a:fld>
            <a:endParaRPr lang="en-US"/>
          </a:p>
        </p:txBody>
      </p:sp>
      <p:sp>
        <p:nvSpPr>
          <p:cNvPr id="5" name="Footer Placeholder 4">
            <a:extLst>
              <a:ext uri="{FF2B5EF4-FFF2-40B4-BE49-F238E27FC236}">
                <a16:creationId xmlns:a16="http://schemas.microsoft.com/office/drawing/2014/main" id="{402D225A-5D76-1F14-9A39-D875FB2287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C9C395-6F91-44D7-F785-CA8486B3D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D4BB49-E7DB-44CB-8233-6281ED2980AF}" type="slidenum">
              <a:rPr lang="en-US" smtClean="0"/>
              <a:t>‹#›</a:t>
            </a:fld>
            <a:endParaRPr lang="en-US"/>
          </a:p>
        </p:txBody>
      </p:sp>
    </p:spTree>
    <p:extLst>
      <p:ext uri="{BB962C8B-B14F-4D97-AF65-F5344CB8AC3E}">
        <p14:creationId xmlns:p14="http://schemas.microsoft.com/office/powerpoint/2010/main" val="371402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77BAFB-3BD3-41BB-9107-FAE224AE2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823A9B-C188-42D4-847C-3AD928DB1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2784" y="253140"/>
            <a:ext cx="6184555"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4B557F3-1A0C-4749-A6DB-EAC082DF3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848" y="253140"/>
            <a:ext cx="6184555"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4" name="Oval 13">
            <a:extLst>
              <a:ext uri="{FF2B5EF4-FFF2-40B4-BE49-F238E27FC236}">
                <a16:creationId xmlns:a16="http://schemas.microsoft.com/office/drawing/2014/main" id="{55D55AA6-3751-494F-868A-DCEDC5CE8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723" y="136525"/>
            <a:ext cx="6184555"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26030-51EF-20C9-ADB8-C386A9249F0A}"/>
              </a:ext>
            </a:extLst>
          </p:cNvPr>
          <p:cNvSpPr>
            <a:spLocks noGrp="1"/>
          </p:cNvSpPr>
          <p:nvPr>
            <p:ph type="ctrTitle"/>
          </p:nvPr>
        </p:nvSpPr>
        <p:spPr>
          <a:xfrm>
            <a:off x="3614880" y="1937121"/>
            <a:ext cx="5204489" cy="1678133"/>
          </a:xfrm>
        </p:spPr>
        <p:txBody>
          <a:bodyPr>
            <a:normAutofit fontScale="90000"/>
          </a:bodyPr>
          <a:lstStyle/>
          <a:p>
            <a:r>
              <a:rPr lang="en-US" sz="4600">
                <a:solidFill>
                  <a:schemeClr val="accent2"/>
                </a:solidFill>
              </a:rPr>
              <a:t>Hello Web Design</a:t>
            </a:r>
            <a:br>
              <a:rPr lang="en-US" sz="4600">
                <a:solidFill>
                  <a:schemeClr val="bg1"/>
                </a:solidFill>
              </a:rPr>
            </a:br>
            <a:r>
              <a:rPr lang="en-US" sz="2000">
                <a:solidFill>
                  <a:schemeClr val="accent2"/>
                </a:solidFill>
              </a:rPr>
              <a:t>Ch. 1: If You Read Only One Chapter, Make It This One </a:t>
            </a:r>
            <a:br>
              <a:rPr lang="en-US" sz="2000">
                <a:solidFill>
                  <a:schemeClr val="accent2"/>
                </a:solidFill>
              </a:rPr>
            </a:br>
            <a:r>
              <a:rPr lang="en-US" sz="2000">
                <a:solidFill>
                  <a:schemeClr val="accent2"/>
                </a:solidFill>
              </a:rPr>
              <a:t>Ch. 2.1-2.4: Theory and Design Principles </a:t>
            </a:r>
            <a:br>
              <a:rPr lang="en-US" sz="4600">
                <a:solidFill>
                  <a:srgbClr val="00B050"/>
                </a:solidFill>
              </a:rPr>
            </a:br>
            <a:r>
              <a:rPr lang="en-US" sz="2000">
                <a:solidFill>
                  <a:srgbClr val="00B050"/>
                </a:solidFill>
              </a:rPr>
              <a:t>Author: Tracy Osborn</a:t>
            </a:r>
          </a:p>
        </p:txBody>
      </p:sp>
      <p:sp>
        <p:nvSpPr>
          <p:cNvPr id="3" name="Subtitle 2">
            <a:extLst>
              <a:ext uri="{FF2B5EF4-FFF2-40B4-BE49-F238E27FC236}">
                <a16:creationId xmlns:a16="http://schemas.microsoft.com/office/drawing/2014/main" id="{C76548B9-1BB7-101B-938C-90D01A61EFE2}"/>
              </a:ext>
            </a:extLst>
          </p:cNvPr>
          <p:cNvSpPr>
            <a:spLocks noGrp="1"/>
          </p:cNvSpPr>
          <p:nvPr>
            <p:ph type="subTitle" idx="1"/>
          </p:nvPr>
        </p:nvSpPr>
        <p:spPr>
          <a:xfrm>
            <a:off x="3820817" y="4409960"/>
            <a:ext cx="4508641" cy="1116414"/>
          </a:xfrm>
        </p:spPr>
        <p:txBody>
          <a:bodyPr>
            <a:normAutofit/>
          </a:bodyPr>
          <a:lstStyle/>
          <a:p>
            <a:r>
              <a:rPr lang="en-US" sz="2000">
                <a:solidFill>
                  <a:schemeClr val="bg1"/>
                </a:solidFill>
              </a:rPr>
              <a:t>By: Anany, Hiruy, and Will</a:t>
            </a:r>
          </a:p>
        </p:txBody>
      </p:sp>
      <p:sp>
        <p:nvSpPr>
          <p:cNvPr id="16"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D82AB1B2-7970-42CF-8BF5-567C69E9F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80947" y="1755501"/>
            <a:ext cx="1598829" cy="531293"/>
            <a:chOff x="2504802" y="1755501"/>
            <a:chExt cx="1598829" cy="531293"/>
          </a:xfrm>
          <a:solidFill>
            <a:schemeClr val="bg1"/>
          </a:solidFill>
        </p:grpSpPr>
        <p:sp>
          <p:nvSpPr>
            <p:cNvPr id="21" name="Freeform: Shape 20">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24" name="Oval 23">
            <a:extLst>
              <a:ext uri="{FF2B5EF4-FFF2-40B4-BE49-F238E27FC236}">
                <a16:creationId xmlns:a16="http://schemas.microsoft.com/office/drawing/2014/main" id="{C10FB9CA-E7FA-462C-B537-F1224ED1A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D8469AE7-A75B-4F37-850B-EF5974ABE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aphic 4">
            <a:extLst>
              <a:ext uri="{FF2B5EF4-FFF2-40B4-BE49-F238E27FC236}">
                <a16:creationId xmlns:a16="http://schemas.microsoft.com/office/drawing/2014/main" id="{63301095-70B2-49AA-8DA9-A35629AD62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7506" y="4175798"/>
            <a:ext cx="1861486" cy="1861665"/>
            <a:chOff x="5734053" y="3067000"/>
            <a:chExt cx="724484" cy="724549"/>
          </a:xfrm>
          <a:solidFill>
            <a:schemeClr val="bg1"/>
          </a:solidFill>
        </p:grpSpPr>
        <p:sp>
          <p:nvSpPr>
            <p:cNvPr id="29" name="Freeform: Shape 28">
              <a:extLst>
                <a:ext uri="{FF2B5EF4-FFF2-40B4-BE49-F238E27FC236}">
                  <a16:creationId xmlns:a16="http://schemas.microsoft.com/office/drawing/2014/main" id="{D218E08C-0BEA-45C2-8C09-4141DDDA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32F6090-14E0-44C6-B9FC-C91047BCD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DB9402B-335C-4892-9E7C-C400E95BE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7A4371D-4448-409A-93F3-0C92E3EB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80149CB-4B8F-4FD1-AC5E-25670C9EA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2D49A1A-35B0-4620-9D1E-A782A0E97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FF46F08-B1E4-44C1-BD4A-4191D6EA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DB16610-3D81-4E5C-850D-5D1245C0D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05501B2-83AC-4299-BE5A-8CA16B408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7CF1B90-3B3A-403E-A94F-8B82945D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6A1CBA9-4AC1-4C42-9429-3FF31DF28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318D9B-FD39-402A-ADFA-0E6CC789A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33FB08F-B346-47C0-A7CD-1DE53E6C0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93AD6F2-6408-4A8E-9749-CB7388EF3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15D9D2F-1568-4BE3-A54A-69F52492B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AB547A7-0D80-491F-98B4-C6B7CC4FC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E2693CD-DAF5-4B26-9A2F-17673BF31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96EEE12-952A-4693-B161-D7071D601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4228DCC-1611-4BDC-90AA-231F67EB1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A163C3C-D3DF-461F-B6A8-90C7C227D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D021D29-2980-41C3-AB83-DA93C105B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C09C1FA-1A9D-49A7-9D73-8B777140A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B8D8CD4-7B9B-48A5-BC59-0CB859354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24D0A27-A8B0-4020-9399-24127726E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68E8EBA-9F8C-4650-B9BE-38A0A56BC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A460BB3-2605-4AA2-AE1D-B9FB61EB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E2E38EE-DBBE-4CC1-9498-E7193E1B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F191D5C-7D2A-4408-A8F2-389D2360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8F7193B-B379-4921-9F17-1841D5061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4C5E53C-6003-4F74-B1CA-C7EA1E49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B97B2B1-1CF5-46A5-940D-AB8F57F59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783F4F1-D8CE-4453-B79B-AD976E272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6A7A4C9-F24F-4F00-A2FA-29E788A09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B694A32-59D6-46E3-8CE4-E4C485C2C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83EBB4C-28FF-41C6-90D6-5F30FC086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707659D-8AE9-49B5-AB29-ECC099F49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C987ECC-9573-46EA-9C4A-7C3CAE39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DAF6708-18C2-4082-B024-6CEA32AE0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2CBB5AE-39E2-4D9B-A834-64D31B003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592DE98-77BF-4E8E-AEB4-1934207BA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AF5D9A0-BA94-4D2B-8479-26C55355B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CAA6A8E-7ACF-4EF7-AAD6-734A009DC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3DD3695-F212-4BAD-BBB3-EC1F6247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B1B3ECB-7594-4C5C-B62B-E686C0A89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EE54C3C-D9E5-4782-B8F6-058EB2D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EAE78EEE-DC43-44E1-AB47-ACB80F94B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47D67EF-1141-4582-866E-FE02FB236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9ECC931-60A1-4628-A34B-4B68DA3CC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587D2BE-3417-44AE-BEEF-57F88CECB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CEB2ED3-A08D-4286-B75D-893289F3F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C7DB7BB-8173-4377-85B0-032B7BDAB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3EF69B4-3F48-4509-8BF8-926E23BC1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1A86650-1EF5-46E3-885D-96985105A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47EBBDE2-BD90-481F-A671-34E2186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7DAF1CB-838D-4C5C-8FB7-76BF677FE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4573DA8-D2F3-4644-AC79-83843615C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1AB53B8-0D5C-44BD-A2A9-ABBF659E1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9B7FA60-B453-4877-8D47-CA1209DF9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A6D2414-BCCC-40E8-B990-47642EFE9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0F37C2B-B7E6-420D-AD39-3AE4A2FBE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F6417E45-D7FC-40B8-AD49-941B28D18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A8D1963-0C59-476C-AAFA-A7AF4FF50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6BE777A9-EC29-46FC-AD21-AC7FD89B1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63BA1CE-93FB-42C7-8381-765E50023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F30F275-ADC8-4FD1-8B4B-673B37517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B20529C-F2DD-4607-8DEE-19A932968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8029A9A-DFF9-49CE-8CEE-95A6695F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822C2EC-B05D-4CE6-9D59-164769D0E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3A0760F-F576-4A97-94AF-8BBE59084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A76721C-646A-4910-AD1A-BE6B6776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65D4766-CAEC-4074-A9E2-6110A1238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F1A0AC6-319D-49D8-A4FB-17A70E8E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79502B48-2B92-45BF-B9AC-1102B3807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363AFA7-321F-431C-B2FD-ADCB4D24B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3EDDE1B-7379-4973-8CFD-F3C73710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1F20B58A-2DB8-46B2-9E93-9C8C817D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5A3EF12-3DA1-4505-A44B-1B9634887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B08812B-9264-47E7-8EC8-1233869F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A29F226-A243-410B-BEE4-EBA9DD76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DF57348-F837-475C-A7AA-3C7210041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41B89A-9A45-4947-ADB0-94004004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C1F1525-32BC-46E1-84E6-C2BB88730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C73A8972-BA44-40C6-B045-83E78C4D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196E956-03D1-4F79-826A-A2F5E3DE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ADA7B07B-EAC8-4FA5-B14F-3ABF8BA7A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3C28672-FF9E-4FE0-AC47-2FDD26CD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347BAB3-EA9C-4ADD-AE5E-28F2E3C53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321920C4-EE31-4F03-A0D5-A280D3F4B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EBB3D05-4C78-4F10-8D03-8909DBCFB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FC65F531-84E4-463F-8791-EB6EDFA63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63BB6A3-D482-43F2-9F5F-20E163CC4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ABDCCD34-EB5D-4194-8A28-1424E98AE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058544E-163D-4FFF-9A69-0B3A3F2D6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1041486-0577-4F0E-8DD5-5E20E2672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1D11099-C84E-43AC-9F20-92460E170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598FB87-8AFF-4C56-9E2C-776F4641E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701E761-16DE-4350-9718-DD81B37FB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552E747F-E415-4348-A11A-4CABCB64B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C6472F13-E6DE-4469-9563-F478261B6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C72FE15-910B-4622-A14C-AFA2DFCC0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BAB8F759-DEFA-4D35-B76E-6D3034FB7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1BBCEBD-DCE2-4354-B878-49ABEC367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CBB3A18-0021-403F-8E24-8805829B4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8FDF7AAC-1EC6-4409-90AB-DBB984883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B9999E8-7D25-4049-8328-685B556DC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77FC8A9-DEAE-424D-B460-12E0F3268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4F9C69A-0DCF-444A-B970-32B412048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BD94DDA-54FF-48EE-9DAC-C0EA6F91D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E18A6989-0132-4CB7-BB68-EEBC4E080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1357332-D19F-4C2B-B474-21D5539B9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95C7590-8B80-428C-95A9-638B26542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A0E8A31-7520-4726-9D96-43BA87407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407EEE0-5D8E-4CCC-A91B-0CB523227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799DFCC-868B-4257-B530-8E8D616C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F7F5EEB5-FE82-45A8-97C4-88460ABA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CD76E4C7-EB07-499D-9BC3-FF39C8B61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6EFDF8D-E5F7-4EB8-B8DA-3CC7E21D8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2CA6506B-EACA-4FB2-81AB-E028F4478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93E4771-2787-4901-93D8-7E90F3F47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EA31773-15F1-4605-8787-6891ABB21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1302C213-2CD5-4168-9534-111E6E81A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9B36C24-2336-41FD-BAC4-6CD69DFD5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A3AFAFE-D376-4A7B-928B-833531472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C685A00-A4F7-4250-BAAA-70978DADE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52682F3-EDD5-4BDC-BB19-A4540873A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2C5E1880-CFBA-4547-9C23-6D2C43304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39AAF4F-2AAD-4A02-A7FA-FE28D5286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05614144-9309-41ED-8E05-839A6EEFF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4324D6F-A81D-45F2-BA36-C53F1AB0C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6B00668D-07BC-47CF-9D1E-F94EC7C56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BCF78A89-29F2-4973-8463-DF3C57EFB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5BCB645-FB02-40FC-99A4-06CA3F1B2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F6115A3A-2FBE-4633-A426-37D05BC0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EFD8D2F-B95A-4C0A-AE85-53171B29F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4DD4F397-1F35-4E06-8EC1-8F58C519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031E5E0-C77D-49F7-ADF2-258D2305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3F044DE9-FE64-4C30-8191-7E1547880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B18BCEB-85ED-4077-ACB7-FEB2F6443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0C0927E-2CCF-4F8E-8A54-22B8A93C9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0C3350E-04F5-4FED-9991-4DD964E09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F43D0338-A6C9-4866-8D0C-072664518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0EA171B-27E2-4100-9D5F-123CF6E7F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2FD540C-F3DF-40F5-B2BE-BBD113EF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7768D93-FAD4-4236-969B-B8EE8E88F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0F5E0490-21C2-4EF6-950D-38814F32C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E981C9B-710F-4034-AE82-28B1B0724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CC62C2CC-DBAE-4877-8F55-02FE00AE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8F57D8B-1988-441F-9DAE-A525DA5E9D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715F028-3A13-4D5F-86C4-74C0AD81D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C6C9B50-47B3-44E7-B897-43D010A18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F3F602F0-702E-4D5F-A4FC-0E602C02B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F379870-B34C-4DFC-9F0A-BDAB8C89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641092AC-FED1-4D1D-B57C-0AC883CA9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EA8A0B5E-5BB1-46AF-AC31-7D3756F3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1C519384-2192-432B-B768-64B4BC2D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13C77A9D-44F0-4289-A611-D8AF81357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0A54AEDC-E418-4E02-A713-6CE30C0CD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4FECFE3-9F31-47B0-B17F-CF2A1CEE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68167DF4-8B16-419B-B7BA-2FD5FF6CC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543D24F-44C0-4DDF-A30E-8C8407548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63DEAE3C-3931-41EE-B4A1-F9385602B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11945CD-32F6-4C09-82AF-551051231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9109F44F-512F-4792-AED2-ECA80DDE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9B9E19B-BC56-46F2-BFFF-1688CEA55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F573BDDE-4AED-43FB-B8D1-B5F370893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FFDA684-6DFF-4629-830E-6F2ACAB8C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2E23250-6349-4726-AF61-08A57B3A2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536AAE6-5497-4B0A-9C9F-4EAA1BB32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52B72898-B9DE-4574-BB20-0C317954D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83912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0B26-818F-914F-5F13-7260F0167186}"/>
              </a:ext>
            </a:extLst>
          </p:cNvPr>
          <p:cNvSpPr>
            <a:spLocks noGrp="1"/>
          </p:cNvSpPr>
          <p:nvPr>
            <p:ph type="title"/>
          </p:nvPr>
        </p:nvSpPr>
        <p:spPr>
          <a:xfrm>
            <a:off x="138506" y="-625447"/>
            <a:ext cx="3455821" cy="1616203"/>
          </a:xfrm>
        </p:spPr>
        <p:txBody>
          <a:bodyPr anchor="b">
            <a:normAutofit/>
          </a:bodyPr>
          <a:lstStyle/>
          <a:p>
            <a:r>
              <a:rPr lang="en-US" sz="3200"/>
              <a:t>More on shortcuts</a:t>
            </a:r>
          </a:p>
        </p:txBody>
      </p:sp>
      <p:sp>
        <p:nvSpPr>
          <p:cNvPr id="3" name="Content Placeholder 2">
            <a:extLst>
              <a:ext uri="{FF2B5EF4-FFF2-40B4-BE49-F238E27FC236}">
                <a16:creationId xmlns:a16="http://schemas.microsoft.com/office/drawing/2014/main" id="{993DCAE4-F094-46BE-4719-28455D8A4B7D}"/>
              </a:ext>
            </a:extLst>
          </p:cNvPr>
          <p:cNvSpPr>
            <a:spLocks noGrp="1"/>
          </p:cNvSpPr>
          <p:nvPr>
            <p:ph idx="1"/>
          </p:nvPr>
        </p:nvSpPr>
        <p:spPr>
          <a:xfrm>
            <a:off x="138506" y="1004714"/>
            <a:ext cx="4546433" cy="5533807"/>
          </a:xfrm>
        </p:spPr>
        <p:txBody>
          <a:bodyPr vert="horz" lIns="91440" tIns="45720" rIns="91440" bIns="45720" rtlCol="0" anchor="t">
            <a:noAutofit/>
          </a:bodyPr>
          <a:lstStyle/>
          <a:p>
            <a:pPr marL="0" indent="0">
              <a:buNone/>
            </a:pPr>
            <a:r>
              <a:rPr lang="en-US" sz="1800">
                <a:ea typeface="+mn-lt"/>
                <a:cs typeface="+mn-lt"/>
              </a:rPr>
              <a:t>Templates for Complex Designs:</a:t>
            </a:r>
            <a:endParaRPr lang="en-US" sz="1800"/>
          </a:p>
          <a:p>
            <a:r>
              <a:rPr lang="en-US" sz="1800">
                <a:ea typeface="+mn-lt"/>
                <a:cs typeface="+mn-lt"/>
              </a:rPr>
              <a:t>When designing more complex layouts, download multi-column templates (e.g., 960.gs) to jumpstart your grid system.</a:t>
            </a:r>
            <a:endParaRPr lang="en-US" sz="1800"/>
          </a:p>
          <a:p>
            <a:pPr marL="0" indent="0">
              <a:buNone/>
            </a:pPr>
            <a:endParaRPr lang="en-US" sz="1800">
              <a:ea typeface="+mn-lt"/>
              <a:cs typeface="+mn-lt"/>
            </a:endParaRPr>
          </a:p>
          <a:p>
            <a:pPr marL="0" indent="0">
              <a:buNone/>
            </a:pPr>
            <a:r>
              <a:rPr lang="en-US" sz="1800">
                <a:ea typeface="+mn-lt"/>
                <a:cs typeface="+mn-lt"/>
              </a:rPr>
              <a:t>Grids for Web Design:</a:t>
            </a:r>
            <a:endParaRPr lang="en-US" sz="1800"/>
          </a:p>
          <a:p>
            <a:r>
              <a:rPr lang="en-US" sz="1800">
                <a:ea typeface="+mn-lt"/>
                <a:cs typeface="+mn-lt"/>
              </a:rPr>
              <a:t>Leverage CSS frameworks with built-in grids (Bootstrap, Foundation, Skeleton, mini.css, or </a:t>
            </a:r>
            <a:r>
              <a:rPr lang="en-US" sz="1800" err="1">
                <a:ea typeface="+mn-lt"/>
                <a:cs typeface="+mn-lt"/>
              </a:rPr>
              <a:t>PureCSS</a:t>
            </a:r>
            <a:r>
              <a:rPr lang="en-US" sz="1800">
                <a:ea typeface="+mn-lt"/>
                <a:cs typeface="+mn-lt"/>
              </a:rPr>
              <a:t>) to automatically align elements.</a:t>
            </a:r>
            <a:endParaRPr lang="en-US" sz="1800"/>
          </a:p>
          <a:p>
            <a:r>
              <a:rPr lang="en-US" sz="1800">
                <a:ea typeface="+mn-lt"/>
                <a:cs typeface="+mn-lt"/>
              </a:rPr>
              <a:t>HTML classes in these frameworks help maintain alignment, though extra margins/padding may sometimes cause slight misalignments.</a:t>
            </a:r>
            <a:endParaRPr lang="en-US" sz="1800"/>
          </a:p>
          <a:p>
            <a:pPr marL="0" indent="0">
              <a:buNone/>
            </a:pPr>
            <a:endParaRPr lang="en-US" sz="1800">
              <a:ea typeface="+mn-lt"/>
              <a:cs typeface="+mn-lt"/>
            </a:endParaRPr>
          </a:p>
          <a:p>
            <a:pPr marL="0" indent="0">
              <a:buNone/>
            </a:pPr>
            <a:r>
              <a:rPr lang="en-US" sz="1800">
                <a:ea typeface="+mn-lt"/>
                <a:cs typeface="+mn-lt"/>
              </a:rPr>
              <a:t>Emergence of CSS Grid:</a:t>
            </a:r>
            <a:endParaRPr lang="en-US" sz="1800"/>
          </a:p>
          <a:p>
            <a:r>
              <a:rPr lang="en-US" sz="1800">
                <a:ea typeface="+mn-lt"/>
                <a:cs typeface="+mn-lt"/>
              </a:rPr>
              <a:t>CSS Grid, a new CSS module, simplifies grid-based design even further.</a:t>
            </a:r>
            <a:endParaRPr lang="en-US" sz="1800"/>
          </a:p>
          <a:p>
            <a:endParaRPr lang="en-US" sz="1000"/>
          </a:p>
          <a:p>
            <a:endParaRPr lang="en-US" sz="1000"/>
          </a:p>
          <a:p>
            <a:endParaRPr lang="en-US" sz="1000"/>
          </a:p>
          <a:p>
            <a:endParaRPr lang="en-US" sz="1000"/>
          </a:p>
          <a:p>
            <a:endParaRPr lang="en-US" sz="1000"/>
          </a:p>
          <a:p>
            <a:endParaRPr lang="en-US" sz="1000"/>
          </a:p>
        </p:txBody>
      </p:sp>
      <p:pic>
        <p:nvPicPr>
          <p:cNvPr id="5" name="Picture 4" descr="A screenshot of a web page&#10;&#10;AI-generated content may be incorrect.">
            <a:extLst>
              <a:ext uri="{FF2B5EF4-FFF2-40B4-BE49-F238E27FC236}">
                <a16:creationId xmlns:a16="http://schemas.microsoft.com/office/drawing/2014/main" id="{F558F6E1-720D-FBDC-8B25-F8F7E1ED12DE}"/>
              </a:ext>
            </a:extLst>
          </p:cNvPr>
          <p:cNvPicPr>
            <a:picLocks noChangeAspect="1"/>
          </p:cNvPicPr>
          <p:nvPr/>
        </p:nvPicPr>
        <p:blipFill>
          <a:blip r:embed="rId2"/>
          <a:stretch>
            <a:fillRect/>
          </a:stretch>
        </p:blipFill>
        <p:spPr>
          <a:xfrm>
            <a:off x="4987672" y="1636651"/>
            <a:ext cx="6389346" cy="3594007"/>
          </a:xfrm>
          <a:prstGeom prst="rect">
            <a:avLst/>
          </a:prstGeom>
        </p:spPr>
      </p:pic>
      <p:sp>
        <p:nvSpPr>
          <p:cNvPr id="4" name="Slide Number Placeholder 3">
            <a:extLst>
              <a:ext uri="{FF2B5EF4-FFF2-40B4-BE49-F238E27FC236}">
                <a16:creationId xmlns:a16="http://schemas.microsoft.com/office/drawing/2014/main" id="{F840F686-6C79-25B8-C763-935C3D0D87B4}"/>
              </a:ext>
            </a:extLst>
          </p:cNvPr>
          <p:cNvSpPr>
            <a:spLocks noGrp="1"/>
          </p:cNvSpPr>
          <p:nvPr>
            <p:ph type="sldNum" sz="quarter" idx="12"/>
          </p:nvPr>
        </p:nvSpPr>
        <p:spPr>
          <a:xfrm>
            <a:off x="8610600" y="6356350"/>
            <a:ext cx="2743200" cy="365125"/>
          </a:xfrm>
        </p:spPr>
        <p:txBody>
          <a:bodyPr>
            <a:normAutofit/>
          </a:bodyPr>
          <a:lstStyle/>
          <a:p>
            <a:pPr>
              <a:spcAft>
                <a:spcPts val="600"/>
              </a:spcAft>
            </a:pPr>
            <a:fld id="{E0D4BB49-E7DB-44CB-8233-6281ED2980AF}" type="slidenum">
              <a:rPr lang="en-US">
                <a:solidFill>
                  <a:schemeClr val="tx1">
                    <a:lumMod val="50000"/>
                    <a:lumOff val="50000"/>
                  </a:schemeClr>
                </a:solidFill>
              </a:rPr>
              <a:pPr>
                <a:spcAft>
                  <a:spcPts val="600"/>
                </a:spcAft>
              </a:pPr>
              <a:t>10</a:t>
            </a:fld>
            <a:endParaRPr lang="en-US">
              <a:solidFill>
                <a:schemeClr val="tx1">
                  <a:lumMod val="50000"/>
                  <a:lumOff val="50000"/>
                </a:schemeClr>
              </a:solidFill>
            </a:endParaRPr>
          </a:p>
        </p:txBody>
      </p:sp>
      <p:grpSp>
        <p:nvGrpSpPr>
          <p:cNvPr id="10" name="Group 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9393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464DD-C1AC-6DD0-5771-DF7AC7C46A4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448486-B800-94C8-142D-706D07590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ABDEE-166B-FA72-8224-E6BFCC02397F}"/>
              </a:ext>
            </a:extLst>
          </p:cNvPr>
          <p:cNvSpPr>
            <a:spLocks noGrp="1"/>
          </p:cNvSpPr>
          <p:nvPr>
            <p:ph type="title"/>
          </p:nvPr>
        </p:nvSpPr>
        <p:spPr>
          <a:xfrm>
            <a:off x="4870764" y="144855"/>
            <a:ext cx="5821379" cy="884538"/>
          </a:xfrm>
        </p:spPr>
        <p:txBody>
          <a:bodyPr vert="horz" lIns="91440" tIns="45720" rIns="91440" bIns="45720" rtlCol="0" anchor="b">
            <a:normAutofit/>
          </a:bodyPr>
          <a:lstStyle/>
          <a:p>
            <a:pPr algn="r"/>
            <a:r>
              <a:rPr lang="en-US" sz="4800" kern="1200">
                <a:solidFill>
                  <a:schemeClr val="bg1"/>
                </a:solidFill>
                <a:latin typeface="+mj-lt"/>
                <a:ea typeface="+mj-ea"/>
                <a:cs typeface="+mj-cs"/>
              </a:rPr>
              <a:t>Color Theory: A Primer</a:t>
            </a:r>
          </a:p>
        </p:txBody>
      </p:sp>
      <p:sp>
        <p:nvSpPr>
          <p:cNvPr id="3" name="Content Placeholder 2">
            <a:extLst>
              <a:ext uri="{FF2B5EF4-FFF2-40B4-BE49-F238E27FC236}">
                <a16:creationId xmlns:a16="http://schemas.microsoft.com/office/drawing/2014/main" id="{C3C0B146-E62B-C861-843E-E426C775CFD7}"/>
              </a:ext>
            </a:extLst>
          </p:cNvPr>
          <p:cNvSpPr>
            <a:spLocks noGrp="1"/>
          </p:cNvSpPr>
          <p:nvPr>
            <p:ph idx="1"/>
          </p:nvPr>
        </p:nvSpPr>
        <p:spPr>
          <a:xfrm>
            <a:off x="5047632" y="1254521"/>
            <a:ext cx="6906243" cy="4927204"/>
          </a:xfrm>
        </p:spPr>
        <p:txBody>
          <a:bodyPr vert="horz" lIns="91440" tIns="45720" rIns="91440" bIns="45720" rtlCol="0">
            <a:normAutofit/>
          </a:bodyPr>
          <a:lstStyle/>
          <a:p>
            <a:r>
              <a:rPr lang="en-US" sz="2400" b="1">
                <a:solidFill>
                  <a:srgbClr val="FFFF00"/>
                </a:solidFill>
              </a:rPr>
              <a:t>Color</a:t>
            </a:r>
            <a:r>
              <a:rPr lang="en-US" sz="2400" b="1">
                <a:solidFill>
                  <a:schemeClr val="bg1"/>
                </a:solidFill>
              </a:rPr>
              <a:t> </a:t>
            </a:r>
            <a:r>
              <a:rPr lang="en-US" sz="2400">
                <a:solidFill>
                  <a:schemeClr val="bg1"/>
                </a:solidFill>
              </a:rPr>
              <a:t>can be used to bolster </a:t>
            </a:r>
            <a:r>
              <a:rPr lang="en-US" sz="2400" b="1">
                <a:solidFill>
                  <a:schemeClr val="bg1"/>
                </a:solidFill>
              </a:rPr>
              <a:t>design</a:t>
            </a:r>
          </a:p>
          <a:p>
            <a:pPr marL="0" indent="0">
              <a:buNone/>
            </a:pPr>
            <a:endParaRPr lang="en-US" sz="2400" b="1">
              <a:solidFill>
                <a:schemeClr val="bg1"/>
              </a:solidFill>
            </a:endParaRPr>
          </a:p>
          <a:p>
            <a:r>
              <a:rPr lang="en-US" sz="2400" b="1">
                <a:solidFill>
                  <a:schemeClr val="bg1"/>
                </a:solidFill>
              </a:rPr>
              <a:t>Color psychology</a:t>
            </a:r>
            <a:r>
              <a:rPr lang="en-US" sz="2400">
                <a:solidFill>
                  <a:schemeClr val="bg1"/>
                </a:solidFill>
              </a:rPr>
              <a:t>: different </a:t>
            </a:r>
            <a:r>
              <a:rPr lang="en-US" sz="2400" b="1">
                <a:solidFill>
                  <a:srgbClr val="FFFF00"/>
                </a:solidFill>
              </a:rPr>
              <a:t>color choices </a:t>
            </a:r>
            <a:r>
              <a:rPr lang="en-US" sz="2400">
                <a:solidFill>
                  <a:schemeClr val="bg1"/>
                </a:solidFill>
              </a:rPr>
              <a:t>can be used to evoke </a:t>
            </a:r>
            <a:r>
              <a:rPr lang="en-US" sz="2400" b="1">
                <a:solidFill>
                  <a:schemeClr val="bg1"/>
                </a:solidFill>
              </a:rPr>
              <a:t>specific emotions</a:t>
            </a:r>
            <a:r>
              <a:rPr lang="en-US" sz="2400">
                <a:solidFill>
                  <a:schemeClr val="bg1"/>
                </a:solidFill>
              </a:rPr>
              <a:t> and </a:t>
            </a:r>
            <a:r>
              <a:rPr lang="en-US" sz="2400" b="1">
                <a:solidFill>
                  <a:schemeClr val="bg1"/>
                </a:solidFill>
              </a:rPr>
              <a:t>sensations</a:t>
            </a:r>
          </a:p>
          <a:p>
            <a:pPr lvl="1"/>
            <a:r>
              <a:rPr lang="en-US" sz="2000" b="1" kern="1200">
                <a:solidFill>
                  <a:srgbClr val="FF0000"/>
                </a:solidFill>
                <a:latin typeface="+mn-lt"/>
                <a:ea typeface="+mn-ea"/>
                <a:cs typeface="+mn-cs"/>
              </a:rPr>
              <a:t>Red</a:t>
            </a:r>
            <a:r>
              <a:rPr lang="en-US" sz="2000" kern="1200">
                <a:solidFill>
                  <a:srgbClr val="FF0000"/>
                </a:solidFill>
                <a:latin typeface="+mn-lt"/>
                <a:ea typeface="+mn-ea"/>
                <a:cs typeface="+mn-cs"/>
              </a:rPr>
              <a:t>: aggression</a:t>
            </a:r>
            <a:r>
              <a:rPr lang="en-US" sz="2000">
                <a:solidFill>
                  <a:srgbClr val="FF0000"/>
                </a:solidFill>
              </a:rPr>
              <a:t>, importance, passion</a:t>
            </a:r>
          </a:p>
          <a:p>
            <a:pPr lvl="1"/>
            <a:r>
              <a:rPr lang="en-US" sz="2000" b="1" kern="1200">
                <a:solidFill>
                  <a:srgbClr val="FFFF00"/>
                </a:solidFill>
                <a:latin typeface="+mn-lt"/>
                <a:ea typeface="+mn-ea"/>
                <a:cs typeface="+mn-cs"/>
              </a:rPr>
              <a:t>Yellow</a:t>
            </a:r>
            <a:r>
              <a:rPr lang="en-US" sz="2000" kern="1200">
                <a:solidFill>
                  <a:srgbClr val="FFFF00"/>
                </a:solidFill>
                <a:latin typeface="+mn-lt"/>
                <a:ea typeface="+mn-ea"/>
                <a:cs typeface="+mn-cs"/>
              </a:rPr>
              <a:t>:</a:t>
            </a:r>
            <a:r>
              <a:rPr lang="en-US" sz="2000" kern="1200">
                <a:solidFill>
                  <a:schemeClr val="bg1"/>
                </a:solidFill>
                <a:latin typeface="+mn-lt"/>
                <a:ea typeface="+mn-ea"/>
                <a:cs typeface="+mn-cs"/>
              </a:rPr>
              <a:t> </a:t>
            </a:r>
            <a:r>
              <a:rPr lang="en-US" sz="2000" kern="1200">
                <a:solidFill>
                  <a:srgbClr val="FFFF00"/>
                </a:solidFill>
                <a:latin typeface="+mn-lt"/>
                <a:ea typeface="+mn-ea"/>
                <a:cs typeface="+mn-cs"/>
              </a:rPr>
              <a:t>friendliness, happines</a:t>
            </a:r>
            <a:r>
              <a:rPr lang="en-US" sz="2000">
                <a:solidFill>
                  <a:srgbClr val="FFFF00"/>
                </a:solidFill>
              </a:rPr>
              <a:t>s, attention</a:t>
            </a:r>
          </a:p>
          <a:p>
            <a:pPr lvl="1"/>
            <a:r>
              <a:rPr lang="en-US" sz="2000" b="1" kern="1200">
                <a:solidFill>
                  <a:srgbClr val="00B0F0"/>
                </a:solidFill>
                <a:latin typeface="+mn-lt"/>
                <a:ea typeface="+mn-ea"/>
                <a:cs typeface="+mn-cs"/>
              </a:rPr>
              <a:t>Blue</a:t>
            </a:r>
            <a:r>
              <a:rPr lang="en-US" sz="2000" kern="1200">
                <a:solidFill>
                  <a:srgbClr val="00B0F0"/>
                </a:solidFill>
                <a:latin typeface="+mn-lt"/>
                <a:ea typeface="+mn-ea"/>
                <a:cs typeface="+mn-cs"/>
              </a:rPr>
              <a:t>: trust, comfort, relaxation</a:t>
            </a:r>
          </a:p>
          <a:p>
            <a:pPr lvl="1"/>
            <a:r>
              <a:rPr lang="en-US" sz="2000" b="1">
                <a:solidFill>
                  <a:srgbClr val="00B050"/>
                </a:solidFill>
              </a:rPr>
              <a:t>Green</a:t>
            </a:r>
            <a:r>
              <a:rPr lang="en-US" sz="2000">
                <a:solidFill>
                  <a:srgbClr val="00B050"/>
                </a:solidFill>
              </a:rPr>
              <a:t>: growth, nature, success</a:t>
            </a:r>
          </a:p>
          <a:p>
            <a:pPr lvl="1"/>
            <a:endParaRPr lang="en-US" sz="2000" kern="1200">
              <a:solidFill>
                <a:srgbClr val="00B050"/>
              </a:solidFill>
            </a:endParaRPr>
          </a:p>
          <a:p>
            <a:r>
              <a:rPr lang="en-US" sz="2400">
                <a:solidFill>
                  <a:schemeClr val="bg1"/>
                </a:solidFill>
              </a:rPr>
              <a:t>Important to keep in mind cultural differences</a:t>
            </a:r>
          </a:p>
          <a:p>
            <a:pPr lvl="1"/>
            <a:r>
              <a:rPr lang="en-US" sz="2000">
                <a:solidFill>
                  <a:schemeClr val="bg1"/>
                </a:solidFill>
              </a:rPr>
              <a:t>Mourning color is </a:t>
            </a:r>
            <a:r>
              <a:rPr lang="en-US" sz="2000" b="1">
                <a:solidFill>
                  <a:schemeClr val="bg1"/>
                </a:solidFill>
              </a:rPr>
              <a:t>black </a:t>
            </a:r>
            <a:r>
              <a:rPr lang="en-US" sz="2000">
                <a:solidFill>
                  <a:schemeClr val="bg1"/>
                </a:solidFill>
              </a:rPr>
              <a:t>in Western cultures</a:t>
            </a:r>
          </a:p>
          <a:p>
            <a:pPr lvl="1"/>
            <a:r>
              <a:rPr lang="en-US" sz="2000" b="1">
                <a:solidFill>
                  <a:schemeClr val="bg1"/>
                </a:solidFill>
              </a:rPr>
              <a:t>White </a:t>
            </a:r>
            <a:r>
              <a:rPr lang="en-US" sz="2000">
                <a:solidFill>
                  <a:schemeClr val="bg1"/>
                </a:solidFill>
              </a:rPr>
              <a:t>in Chinese culture</a:t>
            </a:r>
            <a:endParaRPr lang="en-US" sz="2000" b="1" kern="1200">
              <a:solidFill>
                <a:schemeClr val="bg1"/>
              </a:solidFill>
            </a:endParaRPr>
          </a:p>
        </p:txBody>
      </p:sp>
      <p:sp>
        <p:nvSpPr>
          <p:cNvPr id="10" name="Freeform: Shape 9">
            <a:extLst>
              <a:ext uri="{FF2B5EF4-FFF2-40B4-BE49-F238E27FC236}">
                <a16:creationId xmlns:a16="http://schemas.microsoft.com/office/drawing/2014/main" id="{94BF7EEC-71C2-283F-1A37-DCF11B850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C5F7791C-3F7A-40D1-EC1E-403F918641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286FD976-E039-1694-9613-BAF747482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2CF0AB7-5E9F-3C15-C46E-BF0AD72F2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descr="A screenshot of a sports website&#10;&#10;AI-generated content may be incorrect.">
            <a:extLst>
              <a:ext uri="{FF2B5EF4-FFF2-40B4-BE49-F238E27FC236}">
                <a16:creationId xmlns:a16="http://schemas.microsoft.com/office/drawing/2014/main" id="{21CADD29-E49D-F7E3-92F9-879F73EC4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29" y="427068"/>
            <a:ext cx="2096346" cy="1204649"/>
          </a:xfrm>
          <a:prstGeom prst="rect">
            <a:avLst/>
          </a:prstGeom>
        </p:spPr>
      </p:pic>
      <p:pic>
        <p:nvPicPr>
          <p:cNvPr id="7" name="Picture 6" descr="A yellow and white website&#10;&#10;AI-generated content may be incorrect.">
            <a:extLst>
              <a:ext uri="{FF2B5EF4-FFF2-40B4-BE49-F238E27FC236}">
                <a16:creationId xmlns:a16="http://schemas.microsoft.com/office/drawing/2014/main" id="{6953CC88-1C3D-E881-81FE-074B935A8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183" y="2120752"/>
            <a:ext cx="2001517" cy="1160063"/>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28B03D38-FF75-0294-A497-9B3410BFB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54" y="3736912"/>
            <a:ext cx="2001517" cy="1155979"/>
          </a:xfrm>
          <a:prstGeom prst="rect">
            <a:avLst/>
          </a:prstGeom>
        </p:spPr>
      </p:pic>
      <p:pic>
        <p:nvPicPr>
          <p:cNvPr id="16" name="Picture 15" descr="A maze with a blue ball in it&#10;&#10;AI-generated content may be incorrect.">
            <a:extLst>
              <a:ext uri="{FF2B5EF4-FFF2-40B4-BE49-F238E27FC236}">
                <a16:creationId xmlns:a16="http://schemas.microsoft.com/office/drawing/2014/main" id="{B920797E-AB63-5E71-5ABB-A1D97BADF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657" y="5381926"/>
            <a:ext cx="2001518" cy="1155979"/>
          </a:xfrm>
          <a:prstGeom prst="rect">
            <a:avLst/>
          </a:prstGeom>
        </p:spPr>
      </p:pic>
      <p:sp>
        <p:nvSpPr>
          <p:cNvPr id="4" name="Slide Number Placeholder 3">
            <a:extLst>
              <a:ext uri="{FF2B5EF4-FFF2-40B4-BE49-F238E27FC236}">
                <a16:creationId xmlns:a16="http://schemas.microsoft.com/office/drawing/2014/main" id="{EA7AC9FA-F6BE-D7C0-DBBC-153EFC0A3A35}"/>
              </a:ext>
            </a:extLst>
          </p:cNvPr>
          <p:cNvSpPr>
            <a:spLocks noGrp="1"/>
          </p:cNvSpPr>
          <p:nvPr>
            <p:ph type="sldNum" sz="quarter" idx="12"/>
          </p:nvPr>
        </p:nvSpPr>
        <p:spPr/>
        <p:txBody>
          <a:bodyPr/>
          <a:lstStyle/>
          <a:p>
            <a:fld id="{E0D4BB49-E7DB-44CB-8233-6281ED2980AF}" type="slidenum">
              <a:rPr lang="en-US" smtClean="0"/>
              <a:t>11</a:t>
            </a:fld>
            <a:endParaRPr lang="en-US"/>
          </a:p>
        </p:txBody>
      </p:sp>
    </p:spTree>
    <p:extLst>
      <p:ext uri="{BB962C8B-B14F-4D97-AF65-F5344CB8AC3E}">
        <p14:creationId xmlns:p14="http://schemas.microsoft.com/office/powerpoint/2010/main" val="53694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DF265-7091-A43E-9CFA-06AFFD055E41}"/>
            </a:ext>
          </a:extLst>
        </p:cNvPr>
        <p:cNvGrpSpPr/>
        <p:nvPr/>
      </p:nvGrpSpPr>
      <p:grpSpPr>
        <a:xfrm>
          <a:off x="0" y="0"/>
          <a:ext cx="0" cy="0"/>
          <a:chOff x="0" y="0"/>
          <a:chExt cx="0" cy="0"/>
        </a:xfrm>
      </p:grpSpPr>
      <p:sp>
        <p:nvSpPr>
          <p:cNvPr id="2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904D8A-826B-48DD-2A76-41725334BA93}"/>
              </a:ext>
            </a:extLst>
          </p:cNvPr>
          <p:cNvSpPr>
            <a:spLocks noGrp="1"/>
          </p:cNvSpPr>
          <p:nvPr>
            <p:ph type="title"/>
          </p:nvPr>
        </p:nvSpPr>
        <p:spPr>
          <a:xfrm>
            <a:off x="633984" y="1967266"/>
            <a:ext cx="3499104"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Vibrancy and Color Schemes</a:t>
            </a:r>
          </a:p>
        </p:txBody>
      </p:sp>
      <p:pic>
        <p:nvPicPr>
          <p:cNvPr id="5" name="Content Placeholder 4" descr="A close-up of different colors&#10;&#10;AI-generated content may be incorrect.">
            <a:extLst>
              <a:ext uri="{FF2B5EF4-FFF2-40B4-BE49-F238E27FC236}">
                <a16:creationId xmlns:a16="http://schemas.microsoft.com/office/drawing/2014/main" id="{AF8F9A86-9EE7-AC4C-8084-EB2D09169B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7316" y="1427529"/>
            <a:ext cx="6780700" cy="4000613"/>
          </a:xfrm>
          <a:prstGeom prst="rect">
            <a:avLst/>
          </a:prstGeom>
        </p:spPr>
      </p:pic>
      <p:sp>
        <p:nvSpPr>
          <p:cNvPr id="17" name="Slide Number Placeholder 16">
            <a:extLst>
              <a:ext uri="{FF2B5EF4-FFF2-40B4-BE49-F238E27FC236}">
                <a16:creationId xmlns:a16="http://schemas.microsoft.com/office/drawing/2014/main" id="{C88733D0-C55F-8458-C13C-D1A414FEF4E8}"/>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E0D4BB49-E7DB-44CB-8233-6281ED2980AF}" type="slidenum">
              <a:rPr lang="en-US">
                <a:solidFill>
                  <a:schemeClr val="bg1">
                    <a:alpha val="80000"/>
                  </a:schemeClr>
                </a:solidFill>
              </a:rPr>
              <a:pPr>
                <a:spcAft>
                  <a:spcPts val="600"/>
                </a:spcAft>
              </a:pPr>
              <a:t>12</a:t>
            </a:fld>
            <a:endParaRPr lang="en-US">
              <a:solidFill>
                <a:schemeClr val="bg1">
                  <a:alpha val="80000"/>
                </a:schemeClr>
              </a:solidFill>
            </a:endParaRPr>
          </a:p>
        </p:txBody>
      </p:sp>
      <p:sp>
        <p:nvSpPr>
          <p:cNvPr id="6" name="TextBox 5">
            <a:extLst>
              <a:ext uri="{FF2B5EF4-FFF2-40B4-BE49-F238E27FC236}">
                <a16:creationId xmlns:a16="http://schemas.microsoft.com/office/drawing/2014/main" id="{4EF2973E-52D9-7286-8C20-6878A478022A}"/>
              </a:ext>
            </a:extLst>
          </p:cNvPr>
          <p:cNvSpPr txBox="1"/>
          <p:nvPr/>
        </p:nvSpPr>
        <p:spPr>
          <a:xfrm>
            <a:off x="0" y="6581001"/>
            <a:ext cx="3146826" cy="276999"/>
          </a:xfrm>
          <a:prstGeom prst="rect">
            <a:avLst/>
          </a:prstGeom>
          <a:noFill/>
        </p:spPr>
        <p:txBody>
          <a:bodyPr wrap="square" rtlCol="0">
            <a:spAutoFit/>
          </a:bodyPr>
          <a:lstStyle/>
          <a:p>
            <a:r>
              <a:rPr lang="en-US" sz="1200">
                <a:solidFill>
                  <a:srgbClr val="020202"/>
                </a:solidFill>
              </a:rPr>
              <a:t>I bet you didn’t see this before I pointed it out </a:t>
            </a:r>
          </a:p>
        </p:txBody>
      </p:sp>
    </p:spTree>
    <p:extLst>
      <p:ext uri="{BB962C8B-B14F-4D97-AF65-F5344CB8AC3E}">
        <p14:creationId xmlns:p14="http://schemas.microsoft.com/office/powerpoint/2010/main" val="3999956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4F32-FE14-06ED-0758-8DF0C76BE857}"/>
              </a:ext>
            </a:extLst>
          </p:cNvPr>
          <p:cNvSpPr>
            <a:spLocks noGrp="1"/>
          </p:cNvSpPr>
          <p:nvPr>
            <p:ph type="title"/>
          </p:nvPr>
        </p:nvSpPr>
        <p:spPr/>
        <p:txBody>
          <a:bodyPr/>
          <a:lstStyle/>
          <a:p>
            <a:r>
              <a:rPr lang="en-US">
                <a:solidFill>
                  <a:schemeClr val="bg1">
                    <a:lumMod val="95000"/>
                  </a:schemeClr>
                </a:solidFill>
              </a:rPr>
              <a:t>Horrible Contrast Choices</a:t>
            </a:r>
          </a:p>
        </p:txBody>
      </p:sp>
      <p:sp>
        <p:nvSpPr>
          <p:cNvPr id="3" name="Content Placeholder 2">
            <a:extLst>
              <a:ext uri="{FF2B5EF4-FFF2-40B4-BE49-F238E27FC236}">
                <a16:creationId xmlns:a16="http://schemas.microsoft.com/office/drawing/2014/main" id="{CFB607C8-DBA8-DB75-B8C8-2355A8E2291F}"/>
              </a:ext>
            </a:extLst>
          </p:cNvPr>
          <p:cNvSpPr>
            <a:spLocks noGrp="1"/>
          </p:cNvSpPr>
          <p:nvPr>
            <p:ph idx="1"/>
          </p:nvPr>
        </p:nvSpPr>
        <p:spPr>
          <a:xfrm>
            <a:off x="838200" y="1825625"/>
            <a:ext cx="3751385" cy="2210044"/>
          </a:xfrm>
          <a:solidFill>
            <a:schemeClr val="accent2"/>
          </a:solidFill>
        </p:spPr>
        <p:txBody>
          <a:bodyPr>
            <a:normAutofit/>
          </a:bodyPr>
          <a:lstStyle/>
          <a:p>
            <a:r>
              <a:rPr lang="en-US">
                <a:solidFill>
                  <a:srgbClr val="FF0000"/>
                </a:solidFill>
              </a:rPr>
              <a:t>POV a dark mode enjoyer sees a light mode user’s screen</a:t>
            </a:r>
          </a:p>
          <a:p>
            <a:r>
              <a:rPr lang="en-US">
                <a:solidFill>
                  <a:srgbClr val="E77032"/>
                </a:solidFill>
              </a:rPr>
              <a:t>You definitely didn’t see this one</a:t>
            </a:r>
          </a:p>
        </p:txBody>
      </p:sp>
      <p:sp>
        <p:nvSpPr>
          <p:cNvPr id="4" name="Slide Number Placeholder 3">
            <a:extLst>
              <a:ext uri="{FF2B5EF4-FFF2-40B4-BE49-F238E27FC236}">
                <a16:creationId xmlns:a16="http://schemas.microsoft.com/office/drawing/2014/main" id="{D3AA67C6-63D7-AAEF-C36A-84351B7031F2}"/>
              </a:ext>
            </a:extLst>
          </p:cNvPr>
          <p:cNvSpPr>
            <a:spLocks noGrp="1"/>
          </p:cNvSpPr>
          <p:nvPr>
            <p:ph type="sldNum" sz="quarter" idx="12"/>
          </p:nvPr>
        </p:nvSpPr>
        <p:spPr/>
        <p:txBody>
          <a:bodyPr/>
          <a:lstStyle/>
          <a:p>
            <a:fld id="{E0D4BB49-E7DB-44CB-8233-6281ED2980AF}" type="slidenum">
              <a:rPr lang="en-US" smtClean="0">
                <a:solidFill>
                  <a:schemeClr val="bg1">
                    <a:lumMod val="95000"/>
                  </a:schemeClr>
                </a:solidFill>
              </a:rPr>
              <a:t>13</a:t>
            </a:fld>
            <a:endParaRPr lang="en-US">
              <a:solidFill>
                <a:schemeClr val="bg1">
                  <a:lumMod val="95000"/>
                </a:schemeClr>
              </a:solidFill>
            </a:endParaRPr>
          </a:p>
        </p:txBody>
      </p:sp>
      <p:sp>
        <p:nvSpPr>
          <p:cNvPr id="6" name="TextBox 5">
            <a:extLst>
              <a:ext uri="{FF2B5EF4-FFF2-40B4-BE49-F238E27FC236}">
                <a16:creationId xmlns:a16="http://schemas.microsoft.com/office/drawing/2014/main" id="{6F1A166F-5EAE-7216-9C38-D4379DFED961}"/>
              </a:ext>
            </a:extLst>
          </p:cNvPr>
          <p:cNvSpPr txBox="1"/>
          <p:nvPr/>
        </p:nvSpPr>
        <p:spPr>
          <a:xfrm>
            <a:off x="-1464" y="6581001"/>
            <a:ext cx="3650272" cy="276999"/>
          </a:xfrm>
          <a:prstGeom prst="rect">
            <a:avLst/>
          </a:prstGeom>
          <a:noFill/>
        </p:spPr>
        <p:txBody>
          <a:bodyPr wrap="square">
            <a:spAutoFit/>
          </a:bodyPr>
          <a:lstStyle/>
          <a:p>
            <a:r>
              <a:rPr lang="en-US" sz="1200">
                <a:solidFill>
                  <a:srgbClr val="020202"/>
                </a:solidFill>
              </a:rPr>
              <a:t>Same slide position, text size and color by the way </a:t>
            </a:r>
            <a:r>
              <a:rPr lang="en-US" sz="1200">
                <a:solidFill>
                  <a:srgbClr val="020202"/>
                </a:solidFill>
                <a:sym typeface="Wingdings" panose="05000000000000000000" pitchFamily="2" charset="2"/>
              </a:rPr>
              <a:t></a:t>
            </a:r>
            <a:endParaRPr lang="en-US" sz="1200">
              <a:solidFill>
                <a:srgbClr val="020202"/>
              </a:solidFill>
            </a:endParaRPr>
          </a:p>
        </p:txBody>
      </p:sp>
      <p:pic>
        <p:nvPicPr>
          <p:cNvPr id="8" name="Picture 7" descr="A screenshot of a computer&#10;&#10;AI-generated content may be incorrect.">
            <a:extLst>
              <a:ext uri="{FF2B5EF4-FFF2-40B4-BE49-F238E27FC236}">
                <a16:creationId xmlns:a16="http://schemas.microsoft.com/office/drawing/2014/main" id="{6DF6F1A8-7A86-717E-3498-B51E00DF0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334" y="1825625"/>
            <a:ext cx="5184531" cy="3721752"/>
          </a:xfrm>
          <a:prstGeom prst="rect">
            <a:avLst/>
          </a:prstGeom>
        </p:spPr>
      </p:pic>
      <p:sp>
        <p:nvSpPr>
          <p:cNvPr id="9" name="TextBox 8">
            <a:extLst>
              <a:ext uri="{FF2B5EF4-FFF2-40B4-BE49-F238E27FC236}">
                <a16:creationId xmlns:a16="http://schemas.microsoft.com/office/drawing/2014/main" id="{68AC7DEB-EBFB-1846-B237-C55CB55BAB19}"/>
              </a:ext>
            </a:extLst>
          </p:cNvPr>
          <p:cNvSpPr txBox="1"/>
          <p:nvPr/>
        </p:nvSpPr>
        <p:spPr>
          <a:xfrm>
            <a:off x="6096000" y="5653454"/>
            <a:ext cx="4955931" cy="369332"/>
          </a:xfrm>
          <a:prstGeom prst="rect">
            <a:avLst/>
          </a:prstGeom>
          <a:noFill/>
        </p:spPr>
        <p:txBody>
          <a:bodyPr wrap="square" rtlCol="0">
            <a:spAutoFit/>
          </a:bodyPr>
          <a:lstStyle/>
          <a:p>
            <a:r>
              <a:rPr lang="en-US">
                <a:solidFill>
                  <a:schemeClr val="bg1">
                    <a:lumMod val="95000"/>
                  </a:schemeClr>
                </a:solidFill>
              </a:rPr>
              <a:t>Even the computer agrees!</a:t>
            </a:r>
          </a:p>
        </p:txBody>
      </p:sp>
    </p:spTree>
    <p:extLst>
      <p:ext uri="{BB962C8B-B14F-4D97-AF65-F5344CB8AC3E}">
        <p14:creationId xmlns:p14="http://schemas.microsoft.com/office/powerpoint/2010/main" val="158966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9B112-F2B8-3A94-B99B-A0B99A4DFE25}"/>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982897CF-7CA7-0B23-5432-4453E79E371C}"/>
              </a:ext>
            </a:extLst>
          </p:cNvPr>
          <p:cNvSpPr>
            <a:spLocks noGrp="1"/>
          </p:cNvSpPr>
          <p:nvPr>
            <p:ph type="title"/>
          </p:nvPr>
        </p:nvSpPr>
        <p:spPr>
          <a:xfrm>
            <a:off x="441384" y="240968"/>
            <a:ext cx="10515600" cy="1325563"/>
          </a:xfrm>
        </p:spPr>
        <p:txBody>
          <a:bodyPr/>
          <a:lstStyle/>
          <a:p>
            <a:r>
              <a:rPr lang="en-US">
                <a:solidFill>
                  <a:schemeClr val="bg1">
                    <a:lumMod val="95000"/>
                  </a:schemeClr>
                </a:solidFill>
              </a:rPr>
              <a:t>Visually Appealing Design with Color</a:t>
            </a:r>
          </a:p>
        </p:txBody>
      </p:sp>
      <p:sp>
        <p:nvSpPr>
          <p:cNvPr id="17" name="Slide Number Placeholder 16">
            <a:extLst>
              <a:ext uri="{FF2B5EF4-FFF2-40B4-BE49-F238E27FC236}">
                <a16:creationId xmlns:a16="http://schemas.microsoft.com/office/drawing/2014/main" id="{A1336229-C7E7-7292-44FC-3B85A535C6B8}"/>
              </a:ext>
            </a:extLst>
          </p:cNvPr>
          <p:cNvSpPr>
            <a:spLocks noGrp="1"/>
          </p:cNvSpPr>
          <p:nvPr>
            <p:ph type="sldNum" sz="quarter" idx="12"/>
          </p:nvPr>
        </p:nvSpPr>
        <p:spPr/>
        <p:txBody>
          <a:bodyPr vert="horz" lIns="91440" tIns="45720" rIns="91440" bIns="45720" rtlCol="0" anchor="ctr">
            <a:normAutofit/>
          </a:bodyPr>
          <a:lstStyle/>
          <a:p>
            <a:pPr>
              <a:spcAft>
                <a:spcPts val="600"/>
              </a:spcAft>
            </a:pPr>
            <a:fld id="{E0D4BB49-E7DB-44CB-8233-6281ED2980AF}" type="slidenum">
              <a:rPr lang="en-US">
                <a:solidFill>
                  <a:schemeClr val="bg1">
                    <a:alpha val="80000"/>
                  </a:schemeClr>
                </a:solidFill>
              </a:rPr>
              <a:pPr>
                <a:spcAft>
                  <a:spcPts val="600"/>
                </a:spcAft>
              </a:pPr>
              <a:t>14</a:t>
            </a:fld>
            <a:endParaRPr lang="en-US">
              <a:solidFill>
                <a:schemeClr val="bg1">
                  <a:alpha val="80000"/>
                </a:schemeClr>
              </a:solidFill>
            </a:endParaRPr>
          </a:p>
        </p:txBody>
      </p:sp>
      <p:sp>
        <p:nvSpPr>
          <p:cNvPr id="6" name="TextBox 5">
            <a:extLst>
              <a:ext uri="{FF2B5EF4-FFF2-40B4-BE49-F238E27FC236}">
                <a16:creationId xmlns:a16="http://schemas.microsoft.com/office/drawing/2014/main" id="{B790D6E6-15EE-B231-BBC2-CFF137260EA0}"/>
              </a:ext>
            </a:extLst>
          </p:cNvPr>
          <p:cNvSpPr txBox="1"/>
          <p:nvPr/>
        </p:nvSpPr>
        <p:spPr>
          <a:xfrm>
            <a:off x="0" y="6581001"/>
            <a:ext cx="1026543" cy="276999"/>
          </a:xfrm>
          <a:prstGeom prst="rect">
            <a:avLst/>
          </a:prstGeom>
          <a:noFill/>
        </p:spPr>
        <p:txBody>
          <a:bodyPr wrap="square" rtlCol="0">
            <a:spAutoFit/>
          </a:bodyPr>
          <a:lstStyle/>
          <a:p>
            <a:r>
              <a:rPr lang="en-US" sz="1200">
                <a:solidFill>
                  <a:srgbClr val="020202"/>
                </a:solidFill>
              </a:rPr>
              <a:t>Still there </a:t>
            </a:r>
            <a:r>
              <a:rPr lang="en-US" sz="1200">
                <a:solidFill>
                  <a:srgbClr val="020202"/>
                </a:solidFill>
                <a:sym typeface="Wingdings" panose="05000000000000000000" pitchFamily="2" charset="2"/>
              </a:rPr>
              <a:t></a:t>
            </a:r>
            <a:endParaRPr lang="en-US" sz="1200">
              <a:solidFill>
                <a:srgbClr val="020202"/>
              </a:solidFill>
            </a:endParaRPr>
          </a:p>
        </p:txBody>
      </p:sp>
      <p:pic>
        <p:nvPicPr>
          <p:cNvPr id="10" name="Picture 9" descr="A screenshot of a login screen&#10;&#10;AI-generated content may be incorrect.">
            <a:extLst>
              <a:ext uri="{FF2B5EF4-FFF2-40B4-BE49-F238E27FC236}">
                <a16:creationId xmlns:a16="http://schemas.microsoft.com/office/drawing/2014/main" id="{C818A726-F15B-4DD3-C665-996C3F5DDC8B}"/>
              </a:ext>
            </a:extLst>
          </p:cNvPr>
          <p:cNvPicPr>
            <a:picLocks noChangeAspect="1"/>
          </p:cNvPicPr>
          <p:nvPr/>
        </p:nvPicPr>
        <p:blipFill>
          <a:blip r:embed="rId3">
            <a:extLst>
              <a:ext uri="{28A0092B-C50C-407E-A947-70E740481C1C}">
                <a14:useLocalDpi xmlns:a14="http://schemas.microsoft.com/office/drawing/2010/main" val="0"/>
              </a:ext>
            </a:extLst>
          </a:blip>
          <a:srcRect t="2371"/>
          <a:stretch/>
        </p:blipFill>
        <p:spPr>
          <a:xfrm>
            <a:off x="377938" y="2471981"/>
            <a:ext cx="4191954" cy="3014779"/>
          </a:xfrm>
          <a:prstGeom prst="rect">
            <a:avLst/>
          </a:prstGeom>
        </p:spPr>
      </p:pic>
      <p:pic>
        <p:nvPicPr>
          <p:cNvPr id="12" name="Picture 11" descr="A screenshot of a login form&#10;&#10;AI-generated content may be incorrect.">
            <a:extLst>
              <a:ext uri="{FF2B5EF4-FFF2-40B4-BE49-F238E27FC236}">
                <a16:creationId xmlns:a16="http://schemas.microsoft.com/office/drawing/2014/main" id="{6F303008-0D71-70E9-8B76-31C473E93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327" y="2471981"/>
            <a:ext cx="5286109" cy="3018902"/>
          </a:xfrm>
          <a:prstGeom prst="rect">
            <a:avLst/>
          </a:prstGeom>
        </p:spPr>
      </p:pic>
      <p:sp>
        <p:nvSpPr>
          <p:cNvPr id="13" name="Arrow: Right 12">
            <a:extLst>
              <a:ext uri="{FF2B5EF4-FFF2-40B4-BE49-F238E27FC236}">
                <a16:creationId xmlns:a16="http://schemas.microsoft.com/office/drawing/2014/main" id="{DABD1A1D-461B-36FC-5F4C-A1E91FFCD210}"/>
              </a:ext>
            </a:extLst>
          </p:cNvPr>
          <p:cNvSpPr/>
          <p:nvPr/>
        </p:nvSpPr>
        <p:spPr>
          <a:xfrm>
            <a:off x="4693489" y="3471471"/>
            <a:ext cx="1644161" cy="10116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06530E7-2C02-CA31-5BFA-784FEDDF66F2}"/>
              </a:ext>
            </a:extLst>
          </p:cNvPr>
          <p:cNvSpPr txBox="1"/>
          <p:nvPr/>
        </p:nvSpPr>
        <p:spPr>
          <a:xfrm>
            <a:off x="1650619" y="1917985"/>
            <a:ext cx="1646592" cy="369332"/>
          </a:xfrm>
          <a:prstGeom prst="rect">
            <a:avLst/>
          </a:prstGeom>
          <a:noFill/>
        </p:spPr>
        <p:txBody>
          <a:bodyPr wrap="square" rtlCol="0">
            <a:spAutoFit/>
          </a:bodyPr>
          <a:lstStyle/>
          <a:p>
            <a:r>
              <a:rPr lang="en-US">
                <a:solidFill>
                  <a:schemeClr val="bg1">
                    <a:lumMod val="95000"/>
                  </a:schemeClr>
                </a:solidFill>
              </a:rPr>
              <a:t>Before (Boring)</a:t>
            </a:r>
          </a:p>
        </p:txBody>
      </p:sp>
      <p:sp>
        <p:nvSpPr>
          <p:cNvPr id="19" name="TextBox 18">
            <a:extLst>
              <a:ext uri="{FF2B5EF4-FFF2-40B4-BE49-F238E27FC236}">
                <a16:creationId xmlns:a16="http://schemas.microsoft.com/office/drawing/2014/main" id="{6E22AC4A-D364-3F82-B9E0-C3ACC6611F0A}"/>
              </a:ext>
            </a:extLst>
          </p:cNvPr>
          <p:cNvSpPr txBox="1"/>
          <p:nvPr/>
        </p:nvSpPr>
        <p:spPr>
          <a:xfrm>
            <a:off x="8568088" y="1917985"/>
            <a:ext cx="1414112" cy="369332"/>
          </a:xfrm>
          <a:prstGeom prst="rect">
            <a:avLst/>
          </a:prstGeom>
          <a:noFill/>
        </p:spPr>
        <p:txBody>
          <a:bodyPr wrap="square">
            <a:spAutoFit/>
          </a:bodyPr>
          <a:lstStyle/>
          <a:p>
            <a:r>
              <a:rPr lang="en-US">
                <a:solidFill>
                  <a:schemeClr val="bg1">
                    <a:lumMod val="95000"/>
                  </a:schemeClr>
                </a:solidFill>
              </a:rPr>
              <a:t>After (Cool)</a:t>
            </a:r>
          </a:p>
        </p:txBody>
      </p:sp>
    </p:spTree>
    <p:extLst>
      <p:ext uri="{BB962C8B-B14F-4D97-AF65-F5344CB8AC3E}">
        <p14:creationId xmlns:p14="http://schemas.microsoft.com/office/powerpoint/2010/main" val="121319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E0B03-50C9-B82F-D57E-3B82E07A0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A1D99-D5A4-7D1D-541E-30BDBAE50CEE}"/>
              </a:ext>
            </a:extLst>
          </p:cNvPr>
          <p:cNvSpPr>
            <a:spLocks noGrp="1"/>
          </p:cNvSpPr>
          <p:nvPr>
            <p:ph type="title"/>
          </p:nvPr>
        </p:nvSpPr>
        <p:spPr/>
        <p:txBody>
          <a:bodyPr>
            <a:normAutofit/>
          </a:bodyPr>
          <a:lstStyle/>
          <a:p>
            <a:r>
              <a:rPr lang="en-US" sz="3600">
                <a:solidFill>
                  <a:schemeClr val="bg1">
                    <a:lumMod val="95000"/>
                  </a:schemeClr>
                </a:solidFill>
                <a:latin typeface="Broadway" panose="04040905080B02020502" pitchFamily="82" charset="0"/>
              </a:rPr>
              <a:t>Typography: The Art of Arranging Text</a:t>
            </a:r>
          </a:p>
        </p:txBody>
      </p:sp>
      <p:sp>
        <p:nvSpPr>
          <p:cNvPr id="3" name="Content Placeholder 2">
            <a:extLst>
              <a:ext uri="{FF2B5EF4-FFF2-40B4-BE49-F238E27FC236}">
                <a16:creationId xmlns:a16="http://schemas.microsoft.com/office/drawing/2014/main" id="{C3307130-FF69-77B8-9A72-6EF8BFBDA904}"/>
              </a:ext>
            </a:extLst>
          </p:cNvPr>
          <p:cNvSpPr>
            <a:spLocks noGrp="1"/>
          </p:cNvSpPr>
          <p:nvPr>
            <p:ph idx="1"/>
          </p:nvPr>
        </p:nvSpPr>
        <p:spPr>
          <a:xfrm>
            <a:off x="838199" y="1847850"/>
            <a:ext cx="9573883" cy="4351338"/>
          </a:xfrm>
        </p:spPr>
        <p:txBody>
          <a:bodyPr>
            <a:normAutofit fontScale="92500" lnSpcReduction="20000"/>
          </a:bodyPr>
          <a:lstStyle/>
          <a:p>
            <a:r>
              <a:rPr lang="en-US" b="1">
                <a:solidFill>
                  <a:srgbClr val="FF0000"/>
                </a:solidFill>
                <a:latin typeface="Aptos" panose="020B0004020202020204" pitchFamily="34" charset="0"/>
              </a:rPr>
              <a:t>Bane</a:t>
            </a:r>
            <a:r>
              <a:rPr lang="en-US">
                <a:solidFill>
                  <a:schemeClr val="bg1">
                    <a:lumMod val="95000"/>
                  </a:schemeClr>
                </a:solidFill>
              </a:rPr>
              <a:t> of college students trying to design presentations</a:t>
            </a:r>
          </a:p>
          <a:p>
            <a:pPr marL="0" indent="0">
              <a:buNone/>
            </a:pPr>
            <a:endParaRPr lang="en-US">
              <a:solidFill>
                <a:schemeClr val="bg1">
                  <a:lumMod val="95000"/>
                </a:schemeClr>
              </a:solidFill>
            </a:endParaRPr>
          </a:p>
          <a:p>
            <a:r>
              <a:rPr lang="en-US">
                <a:solidFill>
                  <a:schemeClr val="bg1">
                    <a:lumMod val="95000"/>
                  </a:schemeClr>
                </a:solidFill>
                <a:latin typeface="Bauhaus 93" panose="04030905020B02020C02" pitchFamily="82" charset="0"/>
              </a:rPr>
              <a:t>Bauhaus 93 is a typeface, </a:t>
            </a:r>
            <a:r>
              <a:rPr lang="en-US" b="1">
                <a:solidFill>
                  <a:schemeClr val="bg1">
                    <a:lumMod val="95000"/>
                  </a:schemeClr>
                </a:solidFill>
                <a:latin typeface="Bauhaus 93" panose="04030905020B02020C02" pitchFamily="82" charset="0"/>
              </a:rPr>
              <a:t>Bauhaus 93 Bold is a font</a:t>
            </a:r>
          </a:p>
          <a:p>
            <a:pPr lvl="1"/>
            <a:r>
              <a:rPr lang="en-US">
                <a:solidFill>
                  <a:schemeClr val="bg1">
                    <a:lumMod val="95000"/>
                  </a:schemeClr>
                </a:solidFill>
                <a:latin typeface="Bauhaus 93" panose="04030905020B02020C02" pitchFamily="82" charset="0"/>
              </a:rPr>
              <a:t>People use the terms interchangeably </a:t>
            </a:r>
          </a:p>
          <a:p>
            <a:pPr marL="0" indent="0">
              <a:buNone/>
            </a:pPr>
            <a:endParaRPr lang="en-US">
              <a:solidFill>
                <a:schemeClr val="bg1">
                  <a:lumMod val="95000"/>
                </a:schemeClr>
              </a:solidFill>
            </a:endParaRPr>
          </a:p>
          <a:p>
            <a:r>
              <a:rPr lang="en-US">
                <a:solidFill>
                  <a:schemeClr val="bg1">
                    <a:lumMod val="95000"/>
                  </a:schemeClr>
                </a:solidFill>
              </a:rPr>
              <a:t>Hard to strike the difficult balance between </a:t>
            </a:r>
            <a:r>
              <a:rPr lang="en-US">
                <a:solidFill>
                  <a:schemeClr val="bg1">
                    <a:lumMod val="95000"/>
                  </a:schemeClr>
                </a:solidFill>
                <a:latin typeface="Papyrus" panose="03070502060502030205" pitchFamily="66" charset="0"/>
              </a:rPr>
              <a:t>being too distracting with your typefaces </a:t>
            </a:r>
            <a:r>
              <a:rPr lang="en-US">
                <a:solidFill>
                  <a:schemeClr val="bg1">
                    <a:lumMod val="95000"/>
                  </a:schemeClr>
                </a:solidFill>
                <a:cs typeface="Arial" panose="020B0604020202020204" pitchFamily="34" charset="0"/>
              </a:rPr>
              <a:t>while also </a:t>
            </a:r>
            <a:r>
              <a:rPr lang="en-US">
                <a:solidFill>
                  <a:schemeClr val="bg1">
                    <a:lumMod val="95000"/>
                  </a:schemeClr>
                </a:solidFill>
                <a:latin typeface="Times New Roman" panose="02020603050405020304" pitchFamily="18" charset="0"/>
                <a:cs typeface="Times New Roman" panose="02020603050405020304" pitchFamily="18" charset="0"/>
              </a:rPr>
              <a:t>not overusing boring system defaults</a:t>
            </a:r>
          </a:p>
          <a:p>
            <a:pPr lvl="1"/>
            <a:r>
              <a:rPr lang="en-US">
                <a:solidFill>
                  <a:schemeClr val="bg1">
                    <a:lumMod val="95000"/>
                  </a:schemeClr>
                </a:solidFill>
                <a:latin typeface="Comic Sans MS" panose="030F0702030302020204" pitchFamily="66" charset="0"/>
              </a:rPr>
              <a:t>Never, ever use Comic Sans for any reason</a:t>
            </a:r>
          </a:p>
          <a:p>
            <a:pPr lvl="1"/>
            <a:endParaRPr lang="en-US">
              <a:solidFill>
                <a:schemeClr val="bg1">
                  <a:lumMod val="95000"/>
                </a:schemeClr>
              </a:solidFill>
              <a:latin typeface="Comic Sans MS" panose="030F0702030302020204" pitchFamily="66" charset="0"/>
            </a:endParaRPr>
          </a:p>
          <a:p>
            <a:r>
              <a:rPr lang="en-US">
                <a:solidFill>
                  <a:schemeClr val="bg1">
                    <a:lumMod val="95000"/>
                  </a:schemeClr>
                </a:solidFill>
                <a:latin typeface="Edwardian Script ITC" panose="030303020407070D0804" pitchFamily="66" charset="0"/>
              </a:rPr>
              <a:t>This is an example of an obnoxious and  pretentious typeface on a slide that intentionally has no pictures to demonstrate the point that the slide is boring, uses six different fonts, and is too wordy.</a:t>
            </a:r>
          </a:p>
          <a:p>
            <a:pPr lvl="1"/>
            <a:endParaRPr lang="en-US">
              <a:solidFill>
                <a:schemeClr val="bg1">
                  <a:lumMod val="95000"/>
                </a:schemeClr>
              </a:solidFill>
              <a:latin typeface="Comic Sans MS" panose="030F0702030302020204" pitchFamily="66" charset="0"/>
            </a:endParaRPr>
          </a:p>
        </p:txBody>
      </p:sp>
      <p:sp>
        <p:nvSpPr>
          <p:cNvPr id="17" name="Slide Number Placeholder 16">
            <a:extLst>
              <a:ext uri="{FF2B5EF4-FFF2-40B4-BE49-F238E27FC236}">
                <a16:creationId xmlns:a16="http://schemas.microsoft.com/office/drawing/2014/main" id="{37757D0A-E2BD-C33A-089C-84366B72F674}"/>
              </a:ext>
            </a:extLst>
          </p:cNvPr>
          <p:cNvSpPr>
            <a:spLocks noGrp="1"/>
          </p:cNvSpPr>
          <p:nvPr>
            <p:ph type="sldNum" sz="quarter" idx="12"/>
          </p:nvPr>
        </p:nvSpPr>
        <p:spPr/>
        <p:txBody>
          <a:bodyPr vert="horz" lIns="91440" tIns="45720" rIns="91440" bIns="45720" rtlCol="0" anchor="ctr">
            <a:normAutofit/>
          </a:bodyPr>
          <a:lstStyle/>
          <a:p>
            <a:pPr>
              <a:spcAft>
                <a:spcPts val="600"/>
              </a:spcAft>
            </a:pPr>
            <a:fld id="{E0D4BB49-E7DB-44CB-8233-6281ED2980AF}" type="slidenum">
              <a:rPr lang="en-US">
                <a:solidFill>
                  <a:schemeClr val="bg1">
                    <a:alpha val="80000"/>
                  </a:schemeClr>
                </a:solidFill>
              </a:rPr>
              <a:pPr>
                <a:spcAft>
                  <a:spcPts val="600"/>
                </a:spcAft>
              </a:pPr>
              <a:t>15</a:t>
            </a:fld>
            <a:endParaRPr lang="en-US">
              <a:solidFill>
                <a:schemeClr val="bg1">
                  <a:alpha val="80000"/>
                </a:schemeClr>
              </a:solidFill>
            </a:endParaRPr>
          </a:p>
        </p:txBody>
      </p:sp>
      <p:sp>
        <p:nvSpPr>
          <p:cNvPr id="6" name="TextBox 5">
            <a:extLst>
              <a:ext uri="{FF2B5EF4-FFF2-40B4-BE49-F238E27FC236}">
                <a16:creationId xmlns:a16="http://schemas.microsoft.com/office/drawing/2014/main" id="{6B2EA2E1-6E9B-A3F7-E470-2F7A01C03ABC}"/>
              </a:ext>
            </a:extLst>
          </p:cNvPr>
          <p:cNvSpPr txBox="1"/>
          <p:nvPr/>
        </p:nvSpPr>
        <p:spPr>
          <a:xfrm>
            <a:off x="0" y="6581001"/>
            <a:ext cx="1000664" cy="276999"/>
          </a:xfrm>
          <a:prstGeom prst="rect">
            <a:avLst/>
          </a:prstGeom>
          <a:noFill/>
        </p:spPr>
        <p:txBody>
          <a:bodyPr wrap="square" rtlCol="0">
            <a:spAutoFit/>
          </a:bodyPr>
          <a:lstStyle/>
          <a:p>
            <a:r>
              <a:rPr lang="en-US" sz="1200">
                <a:solidFill>
                  <a:srgbClr val="020202"/>
                </a:solidFill>
              </a:rPr>
              <a:t>Still there </a:t>
            </a:r>
            <a:r>
              <a:rPr lang="en-US" sz="1200">
                <a:solidFill>
                  <a:srgbClr val="020202"/>
                </a:solidFill>
                <a:sym typeface="Wingdings" panose="05000000000000000000" pitchFamily="2" charset="2"/>
              </a:rPr>
              <a:t></a:t>
            </a:r>
            <a:endParaRPr lang="en-US" sz="1200">
              <a:solidFill>
                <a:srgbClr val="020202"/>
              </a:solidFill>
            </a:endParaRPr>
          </a:p>
        </p:txBody>
      </p:sp>
    </p:spTree>
    <p:extLst>
      <p:ext uri="{BB962C8B-B14F-4D97-AF65-F5344CB8AC3E}">
        <p14:creationId xmlns:p14="http://schemas.microsoft.com/office/powerpoint/2010/main" val="298091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D3516D-C344-C2FB-2775-48987FED1BCA}"/>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4FA5F4-3A10-D720-183D-983BB832A054}"/>
              </a:ext>
            </a:extLst>
          </p:cNvPr>
          <p:cNvSpPr>
            <a:spLocks noGrp="1"/>
          </p:cNvSpPr>
          <p:nvPr>
            <p:ph type="title"/>
          </p:nvPr>
        </p:nvSpPr>
        <p:spPr>
          <a:xfrm>
            <a:off x="1137034" y="609597"/>
            <a:ext cx="9392421" cy="1330841"/>
          </a:xfrm>
        </p:spPr>
        <p:txBody>
          <a:bodyPr>
            <a:normAutofit/>
          </a:bodyPr>
          <a:lstStyle/>
          <a:p>
            <a:r>
              <a:rPr lang="en-US"/>
              <a:t>Typefaces and Categories</a:t>
            </a:r>
          </a:p>
        </p:txBody>
      </p:sp>
      <p:sp>
        <p:nvSpPr>
          <p:cNvPr id="3" name="Content Placeholder 2">
            <a:extLst>
              <a:ext uri="{FF2B5EF4-FFF2-40B4-BE49-F238E27FC236}">
                <a16:creationId xmlns:a16="http://schemas.microsoft.com/office/drawing/2014/main" id="{9A818223-02AB-A011-6859-DAFE8D20D360}"/>
              </a:ext>
            </a:extLst>
          </p:cNvPr>
          <p:cNvSpPr>
            <a:spLocks noGrp="1"/>
          </p:cNvSpPr>
          <p:nvPr>
            <p:ph idx="1"/>
          </p:nvPr>
        </p:nvSpPr>
        <p:spPr>
          <a:xfrm>
            <a:off x="547777" y="2330630"/>
            <a:ext cx="5548222" cy="3917773"/>
          </a:xfrm>
        </p:spPr>
        <p:txBody>
          <a:bodyPr>
            <a:normAutofit/>
          </a:bodyPr>
          <a:lstStyle/>
          <a:p>
            <a:r>
              <a:rPr lang="en-US" sz="2400">
                <a:latin typeface="Tisa Offc Serif Pro" panose="020F0502020204030204" pitchFamily="2" charset="0"/>
              </a:rPr>
              <a:t>Serif </a:t>
            </a:r>
            <a:r>
              <a:rPr lang="en-US" sz="2400"/>
              <a:t>vs. </a:t>
            </a:r>
            <a:r>
              <a:rPr lang="en-US" sz="2400">
                <a:latin typeface="Tisa Sans Pro" panose="020B0504020201020104" pitchFamily="34" charset="0"/>
              </a:rPr>
              <a:t>Sans Serif</a:t>
            </a:r>
            <a:endParaRPr lang="en-US" sz="2400">
              <a:latin typeface="Tisa Offc Serif Pro" panose="020F0502020204030204" pitchFamily="2" charset="0"/>
            </a:endParaRPr>
          </a:p>
          <a:p>
            <a:pPr lvl="1"/>
            <a:r>
              <a:rPr lang="en-US" sz="2000">
                <a:latin typeface="Tisa Offc Serif Pro" panose="020F0502020204030204" pitchFamily="2" charset="0"/>
              </a:rPr>
              <a:t>Tisa Pro is a serif typeface</a:t>
            </a:r>
          </a:p>
          <a:p>
            <a:pPr lvl="1"/>
            <a:r>
              <a:rPr lang="en-US" sz="2000">
                <a:latin typeface="Tisa Sans Pro" panose="020B0504020201020104" pitchFamily="34" charset="0"/>
              </a:rPr>
              <a:t>Tisa Sans Pro is a sans-serif typeface</a:t>
            </a:r>
          </a:p>
          <a:p>
            <a:pPr marL="457200" lvl="1" indent="0">
              <a:buNone/>
            </a:pPr>
            <a:endParaRPr lang="en-US" sz="1600">
              <a:latin typeface="Tisa Sans Pro" panose="020B0504020201020104" pitchFamily="34" charset="0"/>
            </a:endParaRPr>
          </a:p>
          <a:p>
            <a:pPr marL="457200" lvl="1" indent="0">
              <a:buNone/>
            </a:pPr>
            <a:endParaRPr lang="en-US" sz="1600">
              <a:latin typeface="Tisa Sans Pro" panose="020B0504020201020104" pitchFamily="34" charset="0"/>
            </a:endParaRPr>
          </a:p>
          <a:p>
            <a:r>
              <a:rPr lang="en-US" sz="2400">
                <a:latin typeface="Chaparral Pro" panose="02060503040505020203" pitchFamily="18" charset="0"/>
              </a:rPr>
              <a:t>Slab serifs (Chaparral Pro)</a:t>
            </a:r>
          </a:p>
          <a:p>
            <a:r>
              <a:rPr lang="en-US" sz="2400">
                <a:latin typeface="Courier New" panose="02070309020205020404" pitchFamily="49" charset="0"/>
                <a:cs typeface="Courier New" panose="02070309020205020404" pitchFamily="49" charset="0"/>
              </a:rPr>
              <a:t>Monospaces (Courier New)</a:t>
            </a:r>
          </a:p>
          <a:p>
            <a:r>
              <a:rPr lang="en-US" sz="2400">
                <a:latin typeface="Broadway" panose="04040905080B02020502" pitchFamily="82" charset="0"/>
              </a:rPr>
              <a:t>Display (Broadway)</a:t>
            </a:r>
          </a:p>
          <a:p>
            <a:r>
              <a:rPr lang="en-US" sz="2400">
                <a:latin typeface="Dreaming Outloud Pro" panose="020F0502020204030204" pitchFamily="66" charset="0"/>
                <a:cs typeface="Dreaming Outloud Pro" panose="020F0502020204030204" pitchFamily="66" charset="0"/>
              </a:rPr>
              <a:t>Handwriting (Dreaming Outloud Pro)</a:t>
            </a:r>
          </a:p>
          <a:p>
            <a:pPr lvl="1"/>
            <a:r>
              <a:rPr lang="en-US">
                <a:latin typeface="Edwardian Script ITC" panose="030303020407070D0804" pitchFamily="66" charset="0"/>
              </a:rPr>
              <a:t>Also, Edwardian Script ITC </a:t>
            </a:r>
          </a:p>
          <a:p>
            <a:endParaRPr lang="en-US" sz="2000">
              <a:latin typeface="Tisa Sans Pro" panose="020B0504020201020104" pitchFamily="34" charset="0"/>
            </a:endParaRPr>
          </a:p>
        </p:txBody>
      </p:sp>
      <p:pic>
        <p:nvPicPr>
          <p:cNvPr id="5" name="Picture 4" descr="A black letter with red circle pointing to the lowercase letter&#10;&#10;AI-generated content may be incorrect.">
            <a:extLst>
              <a:ext uri="{FF2B5EF4-FFF2-40B4-BE49-F238E27FC236}">
                <a16:creationId xmlns:a16="http://schemas.microsoft.com/office/drawing/2014/main" id="{BCE7BD45-E1D3-0CD7-19BA-3DA62B38F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777" y="1940438"/>
            <a:ext cx="4788505" cy="1771747"/>
          </a:xfrm>
          <a:prstGeom prst="rect">
            <a:avLst/>
          </a:prstGeom>
        </p:spPr>
      </p:pic>
      <p:sp>
        <p:nvSpPr>
          <p:cNvPr id="26" name="Freeform: Shape 2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Slide Number Placeholder 16">
            <a:extLst>
              <a:ext uri="{FF2B5EF4-FFF2-40B4-BE49-F238E27FC236}">
                <a16:creationId xmlns:a16="http://schemas.microsoft.com/office/drawing/2014/main" id="{DE5B6B6E-E0B7-1401-6ADA-3581AFAB2616}"/>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E0D4BB49-E7DB-44CB-8233-6281ED2980AF}" type="slidenum">
              <a:rPr lang="en-US" sz="1000"/>
              <a:pPr>
                <a:spcAft>
                  <a:spcPts val="600"/>
                </a:spcAft>
              </a:pPr>
              <a:t>16</a:t>
            </a:fld>
            <a:endParaRPr lang="en-US" sz="1000"/>
          </a:p>
        </p:txBody>
      </p:sp>
      <p:sp>
        <p:nvSpPr>
          <p:cNvPr id="6" name="TextBox 5">
            <a:extLst>
              <a:ext uri="{FF2B5EF4-FFF2-40B4-BE49-F238E27FC236}">
                <a16:creationId xmlns:a16="http://schemas.microsoft.com/office/drawing/2014/main" id="{8DBE7A0A-BE1B-96EC-F3C0-DD73A07EB766}"/>
              </a:ext>
            </a:extLst>
          </p:cNvPr>
          <p:cNvSpPr txBox="1"/>
          <p:nvPr/>
        </p:nvSpPr>
        <p:spPr>
          <a:xfrm>
            <a:off x="-1" y="6581001"/>
            <a:ext cx="2986391" cy="276999"/>
          </a:xfrm>
          <a:prstGeom prst="rect">
            <a:avLst/>
          </a:prstGeom>
          <a:noFill/>
        </p:spPr>
        <p:txBody>
          <a:bodyPr wrap="square" rtlCol="0">
            <a:spAutoFit/>
          </a:bodyPr>
          <a:lstStyle/>
          <a:p>
            <a:pPr>
              <a:spcAft>
                <a:spcPts val="600"/>
              </a:spcAft>
            </a:pPr>
            <a:r>
              <a:rPr lang="en-US" sz="1200">
                <a:solidFill>
                  <a:srgbClr val="FDFDFD"/>
                </a:solidFill>
              </a:rPr>
              <a:t>Still there </a:t>
            </a:r>
            <a:r>
              <a:rPr lang="en-US" sz="1200">
                <a:solidFill>
                  <a:srgbClr val="FDFDFD"/>
                </a:solidFill>
                <a:sym typeface="Wingdings" panose="05000000000000000000" pitchFamily="2" charset="2"/>
              </a:rPr>
              <a:t></a:t>
            </a:r>
            <a:endParaRPr lang="en-US" sz="1200">
              <a:solidFill>
                <a:srgbClr val="FDFDFD"/>
              </a:solidFill>
            </a:endParaRPr>
          </a:p>
        </p:txBody>
      </p:sp>
      <p:pic>
        <p:nvPicPr>
          <p:cNvPr id="8" name="Picture 7" descr="A black letter with a circle and a letter&#10;&#10;AI-generated content may be incorrect.">
            <a:extLst>
              <a:ext uri="{FF2B5EF4-FFF2-40B4-BE49-F238E27FC236}">
                <a16:creationId xmlns:a16="http://schemas.microsoft.com/office/drawing/2014/main" id="{A7BC9068-E0DB-AC4B-02F1-C21A7D8CC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325420"/>
            <a:ext cx="5792085" cy="941489"/>
          </a:xfrm>
          <a:prstGeom prst="rect">
            <a:avLst/>
          </a:prstGeom>
        </p:spPr>
      </p:pic>
    </p:spTree>
    <p:extLst>
      <p:ext uri="{BB962C8B-B14F-4D97-AF65-F5344CB8AC3E}">
        <p14:creationId xmlns:p14="http://schemas.microsoft.com/office/powerpoint/2010/main" val="427512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9113D-15A4-329F-859D-D989904FC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EB6B9-2B14-0462-5584-D34E52F7855C}"/>
              </a:ext>
            </a:extLst>
          </p:cNvPr>
          <p:cNvSpPr>
            <a:spLocks noGrp="1"/>
          </p:cNvSpPr>
          <p:nvPr>
            <p:ph type="title"/>
          </p:nvPr>
        </p:nvSpPr>
        <p:spPr>
          <a:xfrm>
            <a:off x="704850" y="278605"/>
            <a:ext cx="10515600" cy="1325563"/>
          </a:xfrm>
        </p:spPr>
        <p:txBody>
          <a:bodyPr/>
          <a:lstStyle/>
          <a:p>
            <a:r>
              <a:rPr lang="en-US">
                <a:solidFill>
                  <a:schemeClr val="bg1"/>
                </a:solidFill>
              </a:rPr>
              <a:t>Leading and Line height</a:t>
            </a:r>
          </a:p>
        </p:txBody>
      </p:sp>
      <p:sp>
        <p:nvSpPr>
          <p:cNvPr id="3" name="Content Placeholder 2">
            <a:extLst>
              <a:ext uri="{FF2B5EF4-FFF2-40B4-BE49-F238E27FC236}">
                <a16:creationId xmlns:a16="http://schemas.microsoft.com/office/drawing/2014/main" id="{A5508356-8098-8AB7-5E25-333E4DDEF040}"/>
              </a:ext>
            </a:extLst>
          </p:cNvPr>
          <p:cNvSpPr>
            <a:spLocks noGrp="1"/>
          </p:cNvSpPr>
          <p:nvPr>
            <p:ph idx="1"/>
          </p:nvPr>
        </p:nvSpPr>
        <p:spPr>
          <a:xfrm>
            <a:off x="635000" y="1565274"/>
            <a:ext cx="6172200" cy="4873626"/>
          </a:xfrm>
        </p:spPr>
        <p:txBody>
          <a:bodyPr>
            <a:normAutofit fontScale="55000" lnSpcReduction="20000"/>
          </a:bodyPr>
          <a:lstStyle/>
          <a:p>
            <a:pPr marL="0" indent="0">
              <a:lnSpc>
                <a:spcPct val="70000"/>
              </a:lnSpc>
              <a:buNone/>
            </a:pPr>
            <a:r>
              <a:rPr lang="en-US" sz="2500" b="0" i="0">
                <a:solidFill>
                  <a:schemeClr val="bg2">
                    <a:lumMod val="90000"/>
                  </a:schemeClr>
                </a:solidFill>
                <a:effectLst/>
                <a:latin typeface="Aptos" panose="020B0004020202020204" pitchFamily="34" charset="0"/>
              </a:rPr>
              <a:t>Make sure your lines of text aren’t too close together, which creates a feeling of clutter. The space between lines of text in a paragraph is known in typography-land as “leading”. In CSS, this is referred to as “line height”.</a:t>
            </a:r>
            <a:endParaRPr lang="en-US" sz="2500">
              <a:solidFill>
                <a:schemeClr val="bg2">
                  <a:lumMod val="90000"/>
                </a:schemeClr>
              </a:solidFill>
              <a:latin typeface="Aptos" panose="020B0004020202020204" pitchFamily="34" charset="0"/>
            </a:endParaRPr>
          </a:p>
          <a:p>
            <a:pPr marL="0" indent="0">
              <a:buNone/>
            </a:pPr>
            <a:endParaRPr lang="en-US" sz="2500" b="0" i="0">
              <a:solidFill>
                <a:schemeClr val="bg2">
                  <a:lumMod val="90000"/>
                </a:schemeClr>
              </a:solidFill>
              <a:effectLst/>
              <a:latin typeface="Aptos" panose="020B0004020202020204" pitchFamily="34" charset="0"/>
            </a:endParaRPr>
          </a:p>
          <a:p>
            <a:pPr marL="0" indent="0">
              <a:buNone/>
            </a:pPr>
            <a:r>
              <a:rPr lang="en-US" sz="2500" b="0" i="0">
                <a:solidFill>
                  <a:schemeClr val="bg2">
                    <a:lumMod val="90000"/>
                  </a:schemeClr>
                </a:solidFill>
                <a:effectLst/>
                <a:latin typeface="Aptos" panose="020B0004020202020204" pitchFamily="34" charset="0"/>
              </a:rPr>
              <a:t>Make sure your lines of text aren’t too close together, which creates a feeling of clutter. The space between lines of text in a paragraph is known in typography-land as “leading”. In CSS, this is referred to as “line height”.</a:t>
            </a:r>
            <a:endParaRPr lang="en-US" sz="2500">
              <a:solidFill>
                <a:schemeClr val="bg2">
                  <a:lumMod val="90000"/>
                </a:schemeClr>
              </a:solidFill>
              <a:latin typeface="Aptos" panose="020B0004020202020204" pitchFamily="34" charset="0"/>
            </a:endParaRPr>
          </a:p>
          <a:p>
            <a:pPr marL="0" indent="0">
              <a:buNone/>
            </a:pPr>
            <a:endParaRPr lang="en-US" sz="2500" b="0" i="0">
              <a:solidFill>
                <a:schemeClr val="bg2">
                  <a:lumMod val="90000"/>
                </a:schemeClr>
              </a:solidFill>
              <a:effectLst/>
              <a:latin typeface="Aptos" panose="020B0004020202020204" pitchFamily="34" charset="0"/>
            </a:endParaRPr>
          </a:p>
          <a:p>
            <a:pPr marL="0" indent="0">
              <a:lnSpc>
                <a:spcPct val="157000"/>
              </a:lnSpc>
              <a:buNone/>
            </a:pPr>
            <a:r>
              <a:rPr lang="en-US" sz="2500" b="0" i="0">
                <a:solidFill>
                  <a:schemeClr val="bg2">
                    <a:lumMod val="90000"/>
                  </a:schemeClr>
                </a:solidFill>
                <a:effectLst/>
                <a:latin typeface="Aptos" panose="020B0004020202020204" pitchFamily="34" charset="0"/>
              </a:rPr>
              <a:t>Make sure your lines of text aren’t too close together, which creates a feeling of clutter. The space between lines of text in a paragraph is known in typography-land as “leading”. In CSS, this is referred to as “line height”.</a:t>
            </a:r>
          </a:p>
          <a:p>
            <a:pPr marL="0" indent="0">
              <a:lnSpc>
                <a:spcPct val="157000"/>
              </a:lnSpc>
              <a:buNone/>
            </a:pPr>
            <a:endParaRPr lang="en-US" sz="2500" b="0" i="0">
              <a:solidFill>
                <a:schemeClr val="bg2">
                  <a:lumMod val="90000"/>
                </a:schemeClr>
              </a:solidFill>
              <a:effectLst/>
              <a:latin typeface="Aptos" panose="020B0004020202020204" pitchFamily="34" charset="0"/>
            </a:endParaRPr>
          </a:p>
          <a:p>
            <a:pPr marL="0" indent="0">
              <a:lnSpc>
                <a:spcPct val="270000"/>
              </a:lnSpc>
              <a:buNone/>
            </a:pPr>
            <a:r>
              <a:rPr lang="en-US" sz="2500" b="0" i="0">
                <a:solidFill>
                  <a:schemeClr val="bg2">
                    <a:lumMod val="90000"/>
                  </a:schemeClr>
                </a:solidFill>
                <a:effectLst/>
                <a:latin typeface="Aptos" panose="020B0004020202020204" pitchFamily="34" charset="0"/>
              </a:rPr>
              <a:t>Make sure your lines of text aren’t too close together, which creates a feeling of clutter. The space between lines of text in a paragraph is known in typography-land as “leading”. In CSS, this is referred to as “line height”.</a:t>
            </a:r>
          </a:p>
          <a:p>
            <a:pPr marL="0" indent="0">
              <a:buNone/>
            </a:pPr>
            <a:endParaRPr lang="en-US" sz="2400">
              <a:solidFill>
                <a:schemeClr val="bg2">
                  <a:lumMod val="90000"/>
                </a:schemeClr>
              </a:solidFill>
              <a:latin typeface="Aptos" panose="020B0004020202020204" pitchFamily="34" charset="0"/>
            </a:endParaRPr>
          </a:p>
        </p:txBody>
      </p:sp>
      <p:sp>
        <p:nvSpPr>
          <p:cNvPr id="17" name="Slide Number Placeholder 16">
            <a:extLst>
              <a:ext uri="{FF2B5EF4-FFF2-40B4-BE49-F238E27FC236}">
                <a16:creationId xmlns:a16="http://schemas.microsoft.com/office/drawing/2014/main" id="{B5E32162-5C55-6DB3-7000-5FE7E0D2C285}"/>
              </a:ext>
            </a:extLst>
          </p:cNvPr>
          <p:cNvSpPr>
            <a:spLocks noGrp="1"/>
          </p:cNvSpPr>
          <p:nvPr>
            <p:ph type="sldNum" sz="quarter" idx="12"/>
          </p:nvPr>
        </p:nvSpPr>
        <p:spPr/>
        <p:txBody>
          <a:bodyPr vert="horz" lIns="91440" tIns="45720" rIns="91440" bIns="45720" rtlCol="0" anchor="ctr">
            <a:normAutofit/>
          </a:bodyPr>
          <a:lstStyle/>
          <a:p>
            <a:pPr>
              <a:spcAft>
                <a:spcPts val="600"/>
              </a:spcAft>
            </a:pPr>
            <a:fld id="{E0D4BB49-E7DB-44CB-8233-6281ED2980AF}" type="slidenum">
              <a:rPr lang="en-US">
                <a:solidFill>
                  <a:schemeClr val="bg1">
                    <a:alpha val="80000"/>
                  </a:schemeClr>
                </a:solidFill>
              </a:rPr>
              <a:pPr>
                <a:spcAft>
                  <a:spcPts val="600"/>
                </a:spcAft>
              </a:pPr>
              <a:t>17</a:t>
            </a:fld>
            <a:endParaRPr lang="en-US">
              <a:solidFill>
                <a:schemeClr val="bg1">
                  <a:alpha val="80000"/>
                </a:schemeClr>
              </a:solidFill>
            </a:endParaRPr>
          </a:p>
        </p:txBody>
      </p:sp>
      <p:sp>
        <p:nvSpPr>
          <p:cNvPr id="6" name="TextBox 5">
            <a:extLst>
              <a:ext uri="{FF2B5EF4-FFF2-40B4-BE49-F238E27FC236}">
                <a16:creationId xmlns:a16="http://schemas.microsoft.com/office/drawing/2014/main" id="{1FC4C05C-69CA-D5D6-4003-DEF11C642BBB}"/>
              </a:ext>
            </a:extLst>
          </p:cNvPr>
          <p:cNvSpPr txBox="1"/>
          <p:nvPr/>
        </p:nvSpPr>
        <p:spPr>
          <a:xfrm>
            <a:off x="0" y="6581001"/>
            <a:ext cx="1095555" cy="276999"/>
          </a:xfrm>
          <a:prstGeom prst="rect">
            <a:avLst/>
          </a:prstGeom>
          <a:noFill/>
        </p:spPr>
        <p:txBody>
          <a:bodyPr wrap="square" rtlCol="0">
            <a:spAutoFit/>
          </a:bodyPr>
          <a:lstStyle/>
          <a:p>
            <a:r>
              <a:rPr lang="en-US" sz="1200">
                <a:solidFill>
                  <a:srgbClr val="020202"/>
                </a:solidFill>
              </a:rPr>
              <a:t>Still there </a:t>
            </a:r>
            <a:r>
              <a:rPr lang="en-US" sz="1200">
                <a:solidFill>
                  <a:srgbClr val="020202"/>
                </a:solidFill>
                <a:sym typeface="Wingdings" panose="05000000000000000000" pitchFamily="2" charset="2"/>
              </a:rPr>
              <a:t></a:t>
            </a:r>
            <a:endParaRPr lang="en-US" sz="1200">
              <a:solidFill>
                <a:srgbClr val="020202"/>
              </a:solidFill>
            </a:endParaRPr>
          </a:p>
        </p:txBody>
      </p:sp>
      <p:sp>
        <p:nvSpPr>
          <p:cNvPr id="5" name="TextBox 4">
            <a:extLst>
              <a:ext uri="{FF2B5EF4-FFF2-40B4-BE49-F238E27FC236}">
                <a16:creationId xmlns:a16="http://schemas.microsoft.com/office/drawing/2014/main" id="{DEED291E-2896-A1C4-757B-E77CD03EB533}"/>
              </a:ext>
            </a:extLst>
          </p:cNvPr>
          <p:cNvSpPr txBox="1"/>
          <p:nvPr/>
        </p:nvSpPr>
        <p:spPr>
          <a:xfrm>
            <a:off x="8610600" y="2828835"/>
            <a:ext cx="3270161" cy="1477328"/>
          </a:xfrm>
          <a:prstGeom prst="rect">
            <a:avLst/>
          </a:prstGeom>
          <a:noFill/>
        </p:spPr>
        <p:txBody>
          <a:bodyPr wrap="square" rtlCol="0">
            <a:spAutoFit/>
          </a:bodyPr>
          <a:lstStyle/>
          <a:p>
            <a:r>
              <a:rPr lang="en-US">
                <a:solidFill>
                  <a:schemeClr val="bg2">
                    <a:lumMod val="90000"/>
                  </a:schemeClr>
                </a:solidFill>
              </a:rPr>
              <a:t>Usually, Aim for a </a:t>
            </a:r>
            <a:r>
              <a:rPr lang="en-US" b="1">
                <a:solidFill>
                  <a:schemeClr val="bg2">
                    <a:lumMod val="90000"/>
                  </a:schemeClr>
                </a:solidFill>
              </a:rPr>
              <a:t>Goldilocks rati</a:t>
            </a:r>
            <a:r>
              <a:rPr lang="en-US">
                <a:solidFill>
                  <a:schemeClr val="bg2">
                    <a:lumMod val="90000"/>
                  </a:schemeClr>
                </a:solidFill>
              </a:rPr>
              <a:t>o which is 1.6x font size to line height.</a:t>
            </a:r>
          </a:p>
          <a:p>
            <a:r>
              <a:rPr lang="en-US">
                <a:solidFill>
                  <a:schemeClr val="bg2">
                    <a:lumMod val="90000"/>
                  </a:schemeClr>
                </a:solidFill>
              </a:rPr>
              <a:t>However, different spacing may work situation.</a:t>
            </a:r>
          </a:p>
        </p:txBody>
      </p:sp>
      <p:sp>
        <p:nvSpPr>
          <p:cNvPr id="7" name="TextBox 6">
            <a:extLst>
              <a:ext uri="{FF2B5EF4-FFF2-40B4-BE49-F238E27FC236}">
                <a16:creationId xmlns:a16="http://schemas.microsoft.com/office/drawing/2014/main" id="{716E9268-F720-D378-A0D0-BF57703442E1}"/>
              </a:ext>
            </a:extLst>
          </p:cNvPr>
          <p:cNvSpPr txBox="1"/>
          <p:nvPr/>
        </p:nvSpPr>
        <p:spPr>
          <a:xfrm>
            <a:off x="6877050" y="1507319"/>
            <a:ext cx="877163" cy="338554"/>
          </a:xfrm>
          <a:prstGeom prst="rect">
            <a:avLst/>
          </a:prstGeom>
          <a:noFill/>
        </p:spPr>
        <p:txBody>
          <a:bodyPr wrap="none" rtlCol="0">
            <a:spAutoFit/>
          </a:bodyPr>
          <a:lstStyle/>
          <a:p>
            <a:r>
              <a:rPr lang="en-US" sz="1600">
                <a:solidFill>
                  <a:schemeClr val="bg2">
                    <a:lumMod val="90000"/>
                  </a:schemeClr>
                </a:solidFill>
              </a:rPr>
              <a:t>⬅️ </a:t>
            </a:r>
            <a:r>
              <a:rPr lang="en-US" sz="1600">
                <a:solidFill>
                  <a:srgbClr val="FF0000"/>
                </a:solidFill>
              </a:rPr>
              <a:t>0.5x</a:t>
            </a:r>
          </a:p>
        </p:txBody>
      </p:sp>
      <p:sp>
        <p:nvSpPr>
          <p:cNvPr id="8" name="TextBox 7">
            <a:extLst>
              <a:ext uri="{FF2B5EF4-FFF2-40B4-BE49-F238E27FC236}">
                <a16:creationId xmlns:a16="http://schemas.microsoft.com/office/drawing/2014/main" id="{B4BB879A-5600-05A2-D160-CD1E8189A63D}"/>
              </a:ext>
            </a:extLst>
          </p:cNvPr>
          <p:cNvSpPr txBox="1"/>
          <p:nvPr/>
        </p:nvSpPr>
        <p:spPr>
          <a:xfrm>
            <a:off x="6877049" y="2277905"/>
            <a:ext cx="877163" cy="338554"/>
          </a:xfrm>
          <a:prstGeom prst="rect">
            <a:avLst/>
          </a:prstGeom>
          <a:noFill/>
        </p:spPr>
        <p:txBody>
          <a:bodyPr wrap="none" rtlCol="0">
            <a:spAutoFit/>
          </a:bodyPr>
          <a:lstStyle/>
          <a:p>
            <a:r>
              <a:rPr lang="en-US" sz="1600">
                <a:solidFill>
                  <a:schemeClr val="bg2">
                    <a:lumMod val="90000"/>
                  </a:schemeClr>
                </a:solidFill>
              </a:rPr>
              <a:t>⬅️ </a:t>
            </a:r>
            <a:r>
              <a:rPr lang="en-US" sz="1600">
                <a:solidFill>
                  <a:srgbClr val="92D050"/>
                </a:solidFill>
              </a:rPr>
              <a:t>0.9x</a:t>
            </a:r>
          </a:p>
        </p:txBody>
      </p:sp>
      <p:sp>
        <p:nvSpPr>
          <p:cNvPr id="9" name="TextBox 8">
            <a:extLst>
              <a:ext uri="{FF2B5EF4-FFF2-40B4-BE49-F238E27FC236}">
                <a16:creationId xmlns:a16="http://schemas.microsoft.com/office/drawing/2014/main" id="{E6282A54-B6A3-A809-8D41-DBB84B611510}"/>
              </a:ext>
            </a:extLst>
          </p:cNvPr>
          <p:cNvSpPr txBox="1"/>
          <p:nvPr/>
        </p:nvSpPr>
        <p:spPr>
          <a:xfrm>
            <a:off x="6877048" y="3396446"/>
            <a:ext cx="877163" cy="338554"/>
          </a:xfrm>
          <a:prstGeom prst="rect">
            <a:avLst/>
          </a:prstGeom>
          <a:noFill/>
        </p:spPr>
        <p:txBody>
          <a:bodyPr wrap="none" rtlCol="0">
            <a:spAutoFit/>
          </a:bodyPr>
          <a:lstStyle/>
          <a:p>
            <a:r>
              <a:rPr lang="en-US" sz="1600">
                <a:solidFill>
                  <a:schemeClr val="bg2">
                    <a:lumMod val="90000"/>
                  </a:schemeClr>
                </a:solidFill>
              </a:rPr>
              <a:t>⬅️ </a:t>
            </a:r>
            <a:r>
              <a:rPr lang="en-US" sz="1600">
                <a:solidFill>
                  <a:srgbClr val="FFC000"/>
                </a:solidFill>
              </a:rPr>
              <a:t>1.6x</a:t>
            </a:r>
          </a:p>
        </p:txBody>
      </p:sp>
      <p:sp>
        <p:nvSpPr>
          <p:cNvPr id="10" name="TextBox 9">
            <a:extLst>
              <a:ext uri="{FF2B5EF4-FFF2-40B4-BE49-F238E27FC236}">
                <a16:creationId xmlns:a16="http://schemas.microsoft.com/office/drawing/2014/main" id="{D128641C-0173-C585-935F-DDAF3A8CB2AA}"/>
              </a:ext>
            </a:extLst>
          </p:cNvPr>
          <p:cNvSpPr txBox="1"/>
          <p:nvPr/>
        </p:nvSpPr>
        <p:spPr>
          <a:xfrm>
            <a:off x="6961205" y="5116296"/>
            <a:ext cx="708848" cy="338554"/>
          </a:xfrm>
          <a:prstGeom prst="rect">
            <a:avLst/>
          </a:prstGeom>
          <a:noFill/>
        </p:spPr>
        <p:txBody>
          <a:bodyPr wrap="none" rtlCol="0">
            <a:spAutoFit/>
          </a:bodyPr>
          <a:lstStyle/>
          <a:p>
            <a:r>
              <a:rPr lang="en-US" sz="1600">
                <a:solidFill>
                  <a:srgbClr val="FF0000"/>
                </a:solidFill>
              </a:rPr>
              <a:t>⬅️ 2x</a:t>
            </a:r>
          </a:p>
        </p:txBody>
      </p:sp>
    </p:spTree>
    <p:extLst>
      <p:ext uri="{BB962C8B-B14F-4D97-AF65-F5344CB8AC3E}">
        <p14:creationId xmlns:p14="http://schemas.microsoft.com/office/powerpoint/2010/main" val="14944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329E8-7B06-4CA8-52BE-09C5E0390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38BA0-1115-C98E-CC6A-D5D09FD30D09}"/>
              </a:ext>
            </a:extLst>
          </p:cNvPr>
          <p:cNvSpPr>
            <a:spLocks noGrp="1"/>
          </p:cNvSpPr>
          <p:nvPr>
            <p:ph type="title"/>
          </p:nvPr>
        </p:nvSpPr>
        <p:spPr>
          <a:xfrm>
            <a:off x="704850" y="278605"/>
            <a:ext cx="10515600" cy="1325563"/>
          </a:xfrm>
        </p:spPr>
        <p:txBody>
          <a:bodyPr/>
          <a:lstStyle/>
          <a:p>
            <a:r>
              <a:rPr lang="en-US" b="1">
                <a:solidFill>
                  <a:schemeClr val="bg1"/>
                </a:solidFill>
              </a:rPr>
              <a:t>Kerning &amp; Letter Spacing</a:t>
            </a:r>
          </a:p>
        </p:txBody>
      </p:sp>
      <p:sp>
        <p:nvSpPr>
          <p:cNvPr id="17" name="Slide Number Placeholder 16">
            <a:extLst>
              <a:ext uri="{FF2B5EF4-FFF2-40B4-BE49-F238E27FC236}">
                <a16:creationId xmlns:a16="http://schemas.microsoft.com/office/drawing/2014/main" id="{3B7B6895-B764-4328-3166-342B93B28E6A}"/>
              </a:ext>
            </a:extLst>
          </p:cNvPr>
          <p:cNvSpPr>
            <a:spLocks noGrp="1"/>
          </p:cNvSpPr>
          <p:nvPr>
            <p:ph type="sldNum" sz="quarter" idx="12"/>
          </p:nvPr>
        </p:nvSpPr>
        <p:spPr/>
        <p:txBody>
          <a:bodyPr vert="horz" lIns="91440" tIns="45720" rIns="91440" bIns="45720" rtlCol="0" anchor="ctr">
            <a:normAutofit/>
          </a:bodyPr>
          <a:lstStyle/>
          <a:p>
            <a:pPr>
              <a:spcAft>
                <a:spcPts val="600"/>
              </a:spcAft>
            </a:pPr>
            <a:fld id="{E0D4BB49-E7DB-44CB-8233-6281ED2980AF}" type="slidenum">
              <a:rPr lang="en-US">
                <a:solidFill>
                  <a:schemeClr val="bg1">
                    <a:alpha val="80000"/>
                  </a:schemeClr>
                </a:solidFill>
              </a:rPr>
              <a:pPr>
                <a:spcAft>
                  <a:spcPts val="600"/>
                </a:spcAft>
              </a:pPr>
              <a:t>18</a:t>
            </a:fld>
            <a:endParaRPr lang="en-US">
              <a:solidFill>
                <a:schemeClr val="bg1">
                  <a:alpha val="80000"/>
                </a:schemeClr>
              </a:solidFill>
            </a:endParaRPr>
          </a:p>
        </p:txBody>
      </p:sp>
      <p:sp>
        <p:nvSpPr>
          <p:cNvPr id="6" name="TextBox 5">
            <a:extLst>
              <a:ext uri="{FF2B5EF4-FFF2-40B4-BE49-F238E27FC236}">
                <a16:creationId xmlns:a16="http://schemas.microsoft.com/office/drawing/2014/main" id="{4E2B74BF-4E93-1D9C-4839-71BF256BFBA0}"/>
              </a:ext>
            </a:extLst>
          </p:cNvPr>
          <p:cNvSpPr txBox="1"/>
          <p:nvPr/>
        </p:nvSpPr>
        <p:spPr>
          <a:xfrm>
            <a:off x="0" y="6581001"/>
            <a:ext cx="1095555" cy="276999"/>
          </a:xfrm>
          <a:prstGeom prst="rect">
            <a:avLst/>
          </a:prstGeom>
          <a:noFill/>
        </p:spPr>
        <p:txBody>
          <a:bodyPr wrap="square" rtlCol="0">
            <a:spAutoFit/>
          </a:bodyPr>
          <a:lstStyle/>
          <a:p>
            <a:r>
              <a:rPr lang="en-US" sz="1200">
                <a:solidFill>
                  <a:srgbClr val="020202"/>
                </a:solidFill>
              </a:rPr>
              <a:t>Still there </a:t>
            </a:r>
            <a:r>
              <a:rPr lang="en-US" sz="1200">
                <a:solidFill>
                  <a:srgbClr val="020202"/>
                </a:solidFill>
                <a:sym typeface="Wingdings" panose="05000000000000000000" pitchFamily="2" charset="2"/>
              </a:rPr>
              <a:t></a:t>
            </a:r>
            <a:endParaRPr lang="en-US" sz="1200">
              <a:solidFill>
                <a:srgbClr val="020202"/>
              </a:solidFill>
            </a:endParaRPr>
          </a:p>
        </p:txBody>
      </p:sp>
      <p:pic>
        <p:nvPicPr>
          <p:cNvPr id="12" name="Picture 11">
            <a:extLst>
              <a:ext uri="{FF2B5EF4-FFF2-40B4-BE49-F238E27FC236}">
                <a16:creationId xmlns:a16="http://schemas.microsoft.com/office/drawing/2014/main" id="{EF5256AF-8436-6509-F233-4439814530A2}"/>
              </a:ext>
            </a:extLst>
          </p:cNvPr>
          <p:cNvPicPr>
            <a:picLocks noChangeAspect="1"/>
          </p:cNvPicPr>
          <p:nvPr/>
        </p:nvPicPr>
        <p:blipFill>
          <a:blip r:embed="rId3"/>
          <a:stretch>
            <a:fillRect/>
          </a:stretch>
        </p:blipFill>
        <p:spPr>
          <a:xfrm>
            <a:off x="946596" y="2022844"/>
            <a:ext cx="4374524" cy="2460670"/>
          </a:xfrm>
          <a:prstGeom prst="rect">
            <a:avLst/>
          </a:prstGeom>
        </p:spPr>
      </p:pic>
      <p:sp>
        <p:nvSpPr>
          <p:cNvPr id="14" name="TextBox 13">
            <a:extLst>
              <a:ext uri="{FF2B5EF4-FFF2-40B4-BE49-F238E27FC236}">
                <a16:creationId xmlns:a16="http://schemas.microsoft.com/office/drawing/2014/main" id="{9831CAFE-5708-7CB7-3BC1-A86ABDD256E7}"/>
              </a:ext>
            </a:extLst>
          </p:cNvPr>
          <p:cNvSpPr txBox="1"/>
          <p:nvPr/>
        </p:nvSpPr>
        <p:spPr>
          <a:xfrm>
            <a:off x="815660" y="1519525"/>
            <a:ext cx="5141715" cy="369332"/>
          </a:xfrm>
          <a:prstGeom prst="rect">
            <a:avLst/>
          </a:prstGeom>
          <a:noFill/>
        </p:spPr>
        <p:txBody>
          <a:bodyPr wrap="square">
            <a:spAutoFit/>
          </a:bodyPr>
          <a:lstStyle/>
          <a:p>
            <a:r>
              <a:rPr lang="en-US">
                <a:solidFill>
                  <a:schemeClr val="bg2">
                    <a:lumMod val="90000"/>
                  </a:schemeClr>
                </a:solidFill>
              </a:rPr>
              <a:t>Kerning: Adjusting space between specific letters</a:t>
            </a:r>
          </a:p>
        </p:txBody>
      </p:sp>
      <p:sp>
        <p:nvSpPr>
          <p:cNvPr id="16" name="TextBox 15">
            <a:extLst>
              <a:ext uri="{FF2B5EF4-FFF2-40B4-BE49-F238E27FC236}">
                <a16:creationId xmlns:a16="http://schemas.microsoft.com/office/drawing/2014/main" id="{A1C2CF34-4604-2076-C9FE-28046B6789E1}"/>
              </a:ext>
            </a:extLst>
          </p:cNvPr>
          <p:cNvSpPr txBox="1"/>
          <p:nvPr/>
        </p:nvSpPr>
        <p:spPr>
          <a:xfrm>
            <a:off x="6589155" y="1519525"/>
            <a:ext cx="5330243" cy="369332"/>
          </a:xfrm>
          <a:prstGeom prst="rect">
            <a:avLst/>
          </a:prstGeom>
          <a:noFill/>
        </p:spPr>
        <p:txBody>
          <a:bodyPr wrap="square">
            <a:spAutoFit/>
          </a:bodyPr>
          <a:lstStyle/>
          <a:p>
            <a:r>
              <a:rPr lang="en-US">
                <a:solidFill>
                  <a:schemeClr val="bg2">
                    <a:lumMod val="90000"/>
                  </a:schemeClr>
                </a:solidFill>
              </a:rPr>
              <a:t>Letter spacing: Adjusts space between all letters</a:t>
            </a:r>
          </a:p>
        </p:txBody>
      </p:sp>
      <p:pic>
        <p:nvPicPr>
          <p:cNvPr id="1030" name="Picture 6">
            <a:extLst>
              <a:ext uri="{FF2B5EF4-FFF2-40B4-BE49-F238E27FC236}">
                <a16:creationId xmlns:a16="http://schemas.microsoft.com/office/drawing/2014/main" id="{6839EBBE-3BEE-298F-1DAE-AE7C6B9D8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155" y="2022844"/>
            <a:ext cx="4892045" cy="2460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614290C-8765-52AF-E147-0CB17CA0A3E5}"/>
              </a:ext>
            </a:extLst>
          </p:cNvPr>
          <p:cNvSpPr txBox="1"/>
          <p:nvPr/>
        </p:nvSpPr>
        <p:spPr>
          <a:xfrm>
            <a:off x="704850" y="5559390"/>
            <a:ext cx="10923433" cy="646331"/>
          </a:xfrm>
          <a:prstGeom prst="rect">
            <a:avLst/>
          </a:prstGeom>
          <a:noFill/>
        </p:spPr>
        <p:txBody>
          <a:bodyPr wrap="square">
            <a:spAutoFit/>
          </a:bodyPr>
          <a:lstStyle/>
          <a:p>
            <a:r>
              <a:rPr lang="en-US">
                <a:solidFill>
                  <a:srgbClr val="BEB9B0"/>
                </a:solidFill>
                <a:latin typeface="Noto serif" panose="02020600060500020200" pitchFamily="18" charset="0"/>
              </a:rPr>
              <a:t>You can use slight adjustments for better readability but usually</a:t>
            </a:r>
            <a:r>
              <a:rPr lang="en-US" b="0" i="0">
                <a:solidFill>
                  <a:srgbClr val="BEB9B0"/>
                </a:solidFill>
                <a:effectLst/>
                <a:latin typeface="Noto serif" panose="02020600060500020200" pitchFamily="18" charset="0"/>
              </a:rPr>
              <a:t> the defaults set for us when text is displayed are fairly ideal, so you won’t need to change them for most cases. </a:t>
            </a:r>
            <a:endParaRPr lang="en-US"/>
          </a:p>
        </p:txBody>
      </p:sp>
      <p:sp>
        <p:nvSpPr>
          <p:cNvPr id="23" name="TextBox 22">
            <a:extLst>
              <a:ext uri="{FF2B5EF4-FFF2-40B4-BE49-F238E27FC236}">
                <a16:creationId xmlns:a16="http://schemas.microsoft.com/office/drawing/2014/main" id="{6609D12A-5F0F-A455-C3E6-200B26658EF6}"/>
              </a:ext>
            </a:extLst>
          </p:cNvPr>
          <p:cNvSpPr txBox="1"/>
          <p:nvPr/>
        </p:nvSpPr>
        <p:spPr>
          <a:xfrm>
            <a:off x="6646887" y="4635234"/>
            <a:ext cx="4706913" cy="646331"/>
          </a:xfrm>
          <a:prstGeom prst="rect">
            <a:avLst/>
          </a:prstGeom>
          <a:noFill/>
        </p:spPr>
        <p:txBody>
          <a:bodyPr wrap="square">
            <a:spAutoFit/>
          </a:bodyPr>
          <a:lstStyle/>
          <a:p>
            <a:r>
              <a:rPr lang="en-US" b="0" i="0">
                <a:solidFill>
                  <a:schemeClr val="bg2">
                    <a:lumMod val="90000"/>
                  </a:schemeClr>
                </a:solidFill>
                <a:effectLst/>
                <a:latin typeface="Aptos (Body)"/>
              </a:rPr>
              <a:t>CSS allows you to adjust letters spacing using the letterspacing property.</a:t>
            </a:r>
            <a:endParaRPr lang="en-US">
              <a:solidFill>
                <a:schemeClr val="bg2">
                  <a:lumMod val="90000"/>
                </a:schemeClr>
              </a:solidFill>
              <a:latin typeface="Aptos (Body)"/>
            </a:endParaRPr>
          </a:p>
        </p:txBody>
      </p:sp>
      <p:sp>
        <p:nvSpPr>
          <p:cNvPr id="24" name="TextBox 23">
            <a:extLst>
              <a:ext uri="{FF2B5EF4-FFF2-40B4-BE49-F238E27FC236}">
                <a16:creationId xmlns:a16="http://schemas.microsoft.com/office/drawing/2014/main" id="{6C314A9E-D18F-EF33-AEB8-281849577C48}"/>
              </a:ext>
            </a:extLst>
          </p:cNvPr>
          <p:cNvSpPr txBox="1"/>
          <p:nvPr/>
        </p:nvSpPr>
        <p:spPr>
          <a:xfrm>
            <a:off x="889713" y="4635234"/>
            <a:ext cx="4488289" cy="646331"/>
          </a:xfrm>
          <a:prstGeom prst="rect">
            <a:avLst/>
          </a:prstGeom>
          <a:noFill/>
        </p:spPr>
        <p:txBody>
          <a:bodyPr wrap="square">
            <a:spAutoFit/>
          </a:bodyPr>
          <a:lstStyle/>
          <a:p>
            <a:r>
              <a:rPr lang="en-US">
                <a:solidFill>
                  <a:schemeClr val="bg2">
                    <a:lumMod val="90000"/>
                  </a:schemeClr>
                </a:solidFill>
              </a:rPr>
              <a:t>Graphics programs also allow you to tinker with kerning.</a:t>
            </a:r>
          </a:p>
        </p:txBody>
      </p:sp>
    </p:spTree>
    <p:extLst>
      <p:ext uri="{BB962C8B-B14F-4D97-AF65-F5344CB8AC3E}">
        <p14:creationId xmlns:p14="http://schemas.microsoft.com/office/powerpoint/2010/main" val="289769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1000"/>
                                        <p:tgtEl>
                                          <p:spTgt spid="1030"/>
                                        </p:tgtEl>
                                      </p:cBhvr>
                                    </p:animEffect>
                                    <p:anim calcmode="lin" valueType="num">
                                      <p:cBhvr>
                                        <p:cTn id="24" dur="1000" fill="hold"/>
                                        <p:tgtEl>
                                          <p:spTgt spid="1030"/>
                                        </p:tgtEl>
                                        <p:attrNameLst>
                                          <p:attrName>ppt_x</p:attrName>
                                        </p:attrNameLst>
                                      </p:cBhvr>
                                      <p:tavLst>
                                        <p:tav tm="0">
                                          <p:val>
                                            <p:strVal val="#ppt_x"/>
                                          </p:val>
                                        </p:tav>
                                        <p:tav tm="100000">
                                          <p:val>
                                            <p:strVal val="#ppt_x"/>
                                          </p:val>
                                        </p:tav>
                                      </p:tavLst>
                                    </p:anim>
                                    <p:anim calcmode="lin" valueType="num">
                                      <p:cBhvr>
                                        <p:cTn id="25" dur="1000" fill="hold"/>
                                        <p:tgtEl>
                                          <p:spTgt spid="103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53C78-B8E9-8766-1D42-6215C6228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EA4EB5-A630-8F42-50A6-6F6DDF7FCE3A}"/>
              </a:ext>
            </a:extLst>
          </p:cNvPr>
          <p:cNvSpPr>
            <a:spLocks noGrp="1"/>
          </p:cNvSpPr>
          <p:nvPr>
            <p:ph type="title"/>
          </p:nvPr>
        </p:nvSpPr>
        <p:spPr>
          <a:xfrm>
            <a:off x="717550" y="136525"/>
            <a:ext cx="8058150" cy="1063625"/>
          </a:xfrm>
        </p:spPr>
        <p:txBody>
          <a:bodyPr/>
          <a:lstStyle/>
          <a:p>
            <a:r>
              <a:rPr lang="en-US">
                <a:solidFill>
                  <a:schemeClr val="bg1"/>
                </a:solidFill>
              </a:rPr>
              <a:t>Typography Best Practices</a:t>
            </a:r>
          </a:p>
        </p:txBody>
      </p:sp>
      <p:sp>
        <p:nvSpPr>
          <p:cNvPr id="17" name="Slide Number Placeholder 16">
            <a:extLst>
              <a:ext uri="{FF2B5EF4-FFF2-40B4-BE49-F238E27FC236}">
                <a16:creationId xmlns:a16="http://schemas.microsoft.com/office/drawing/2014/main" id="{66819408-2A48-A894-2B23-E1AC3AE67809}"/>
              </a:ext>
            </a:extLst>
          </p:cNvPr>
          <p:cNvSpPr>
            <a:spLocks noGrp="1"/>
          </p:cNvSpPr>
          <p:nvPr>
            <p:ph type="sldNum" sz="quarter" idx="12"/>
          </p:nvPr>
        </p:nvSpPr>
        <p:spPr/>
        <p:txBody>
          <a:bodyPr vert="horz" lIns="91440" tIns="45720" rIns="91440" bIns="45720" rtlCol="0" anchor="ctr">
            <a:normAutofit/>
          </a:bodyPr>
          <a:lstStyle/>
          <a:p>
            <a:pPr>
              <a:spcAft>
                <a:spcPts val="600"/>
              </a:spcAft>
            </a:pPr>
            <a:fld id="{E0D4BB49-E7DB-44CB-8233-6281ED2980AF}" type="slidenum">
              <a:rPr lang="en-US">
                <a:solidFill>
                  <a:schemeClr val="bg1">
                    <a:alpha val="80000"/>
                  </a:schemeClr>
                </a:solidFill>
              </a:rPr>
              <a:pPr>
                <a:spcAft>
                  <a:spcPts val="600"/>
                </a:spcAft>
              </a:pPr>
              <a:t>19</a:t>
            </a:fld>
            <a:endParaRPr lang="en-US">
              <a:solidFill>
                <a:schemeClr val="bg1">
                  <a:alpha val="80000"/>
                </a:schemeClr>
              </a:solidFill>
            </a:endParaRPr>
          </a:p>
        </p:txBody>
      </p:sp>
      <p:sp>
        <p:nvSpPr>
          <p:cNvPr id="6" name="TextBox 5">
            <a:extLst>
              <a:ext uri="{FF2B5EF4-FFF2-40B4-BE49-F238E27FC236}">
                <a16:creationId xmlns:a16="http://schemas.microsoft.com/office/drawing/2014/main" id="{11C2FA5C-C34F-1447-A7BE-65630B669823}"/>
              </a:ext>
            </a:extLst>
          </p:cNvPr>
          <p:cNvSpPr txBox="1"/>
          <p:nvPr/>
        </p:nvSpPr>
        <p:spPr>
          <a:xfrm>
            <a:off x="0" y="6581001"/>
            <a:ext cx="1095555" cy="276999"/>
          </a:xfrm>
          <a:prstGeom prst="rect">
            <a:avLst/>
          </a:prstGeom>
          <a:noFill/>
        </p:spPr>
        <p:txBody>
          <a:bodyPr wrap="square" rtlCol="0">
            <a:spAutoFit/>
          </a:bodyPr>
          <a:lstStyle/>
          <a:p>
            <a:r>
              <a:rPr lang="en-US" sz="1200">
                <a:solidFill>
                  <a:srgbClr val="020202"/>
                </a:solidFill>
              </a:rPr>
              <a:t>Still there </a:t>
            </a:r>
            <a:r>
              <a:rPr lang="en-US" sz="1200">
                <a:solidFill>
                  <a:srgbClr val="020202"/>
                </a:solidFill>
                <a:sym typeface="Wingdings" panose="05000000000000000000" pitchFamily="2" charset="2"/>
              </a:rPr>
              <a:t></a:t>
            </a:r>
            <a:endParaRPr lang="en-US" sz="1200">
              <a:solidFill>
                <a:srgbClr val="020202"/>
              </a:solidFill>
            </a:endParaRPr>
          </a:p>
        </p:txBody>
      </p:sp>
      <p:sp>
        <p:nvSpPr>
          <p:cNvPr id="10" name="TextBox 9">
            <a:extLst>
              <a:ext uri="{FF2B5EF4-FFF2-40B4-BE49-F238E27FC236}">
                <a16:creationId xmlns:a16="http://schemas.microsoft.com/office/drawing/2014/main" id="{C399F436-35BC-180C-849C-91FB4FD455AA}"/>
              </a:ext>
            </a:extLst>
          </p:cNvPr>
          <p:cNvSpPr txBox="1"/>
          <p:nvPr/>
        </p:nvSpPr>
        <p:spPr>
          <a:xfrm>
            <a:off x="419100" y="1591436"/>
            <a:ext cx="6099174" cy="369332"/>
          </a:xfrm>
          <a:prstGeom prst="rect">
            <a:avLst/>
          </a:prstGeom>
          <a:noFill/>
        </p:spPr>
        <p:txBody>
          <a:bodyPr wrap="square">
            <a:spAutoFit/>
          </a:bodyPr>
          <a:lstStyle/>
          <a:p>
            <a:pPr marL="285750" indent="-285750">
              <a:buFont typeface="Arial" panose="020B0604020202020204" pitchFamily="34" charset="0"/>
              <a:buChar char="•"/>
            </a:pPr>
            <a:r>
              <a:rPr lang="en-US">
                <a:solidFill>
                  <a:schemeClr val="bg2">
                    <a:lumMod val="90000"/>
                  </a:schemeClr>
                </a:solidFill>
              </a:rPr>
              <a:t>Avoid justifying or centering text</a:t>
            </a:r>
          </a:p>
        </p:txBody>
      </p:sp>
      <p:sp>
        <p:nvSpPr>
          <p:cNvPr id="14" name="TextBox 13">
            <a:extLst>
              <a:ext uri="{FF2B5EF4-FFF2-40B4-BE49-F238E27FC236}">
                <a16:creationId xmlns:a16="http://schemas.microsoft.com/office/drawing/2014/main" id="{959CA3B4-6EBE-0D85-A55D-C07D05D5E632}"/>
              </a:ext>
            </a:extLst>
          </p:cNvPr>
          <p:cNvSpPr txBox="1"/>
          <p:nvPr/>
        </p:nvSpPr>
        <p:spPr>
          <a:xfrm>
            <a:off x="419100" y="1200150"/>
            <a:ext cx="6099174" cy="369332"/>
          </a:xfrm>
          <a:prstGeom prst="rect">
            <a:avLst/>
          </a:prstGeom>
          <a:noFill/>
        </p:spPr>
        <p:txBody>
          <a:bodyPr wrap="square">
            <a:spAutoFit/>
          </a:bodyPr>
          <a:lstStyle/>
          <a:p>
            <a:pPr marL="285750" indent="-285750">
              <a:buFont typeface="Arial" panose="020B0604020202020204" pitchFamily="34" charset="0"/>
              <a:buChar char="•"/>
            </a:pPr>
            <a:r>
              <a:rPr lang="en-US" sz="1800">
                <a:solidFill>
                  <a:schemeClr val="bg2">
                    <a:lumMod val="90000"/>
                  </a:schemeClr>
                </a:solidFill>
              </a:rPr>
              <a:t>Limit designs to two typefaces (Refer to slide 15)	</a:t>
            </a:r>
          </a:p>
        </p:txBody>
      </p:sp>
      <p:pic>
        <p:nvPicPr>
          <p:cNvPr id="2050" name="Picture 2" descr="image">
            <a:extLst>
              <a:ext uri="{FF2B5EF4-FFF2-40B4-BE49-F238E27FC236}">
                <a16:creationId xmlns:a16="http://schemas.microsoft.com/office/drawing/2014/main" id="{8D8553AA-5EC5-AD8E-686D-2A4722CC9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42" y="2477524"/>
            <a:ext cx="4459741" cy="10858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E681859-BDF7-6A1A-6A5E-74F5FF645602}"/>
              </a:ext>
            </a:extLst>
          </p:cNvPr>
          <p:cNvSpPr txBox="1"/>
          <p:nvPr/>
        </p:nvSpPr>
        <p:spPr>
          <a:xfrm>
            <a:off x="947141" y="3656710"/>
            <a:ext cx="4459741" cy="523220"/>
          </a:xfrm>
          <a:prstGeom prst="rect">
            <a:avLst/>
          </a:prstGeom>
          <a:noFill/>
        </p:spPr>
        <p:txBody>
          <a:bodyPr wrap="square">
            <a:spAutoFit/>
          </a:bodyPr>
          <a:lstStyle/>
          <a:p>
            <a:r>
              <a:rPr lang="en-US" sz="1400">
                <a:solidFill>
                  <a:schemeClr val="bg2">
                    <a:lumMod val="90000"/>
                  </a:schemeClr>
                </a:solidFill>
              </a:rPr>
              <a:t>“Ragged-right” text (right), is easier to read than justified text (left).</a:t>
            </a:r>
          </a:p>
        </p:txBody>
      </p:sp>
      <p:sp>
        <p:nvSpPr>
          <p:cNvPr id="23" name="TextBox 22">
            <a:extLst>
              <a:ext uri="{FF2B5EF4-FFF2-40B4-BE49-F238E27FC236}">
                <a16:creationId xmlns:a16="http://schemas.microsoft.com/office/drawing/2014/main" id="{6C50EB64-0B71-9B8E-B8B5-72586F9E9C48}"/>
              </a:ext>
            </a:extLst>
          </p:cNvPr>
          <p:cNvSpPr txBox="1"/>
          <p:nvPr/>
        </p:nvSpPr>
        <p:spPr>
          <a:xfrm>
            <a:off x="711111" y="2014346"/>
            <a:ext cx="5052185" cy="369332"/>
          </a:xfrm>
          <a:prstGeom prst="rect">
            <a:avLst/>
          </a:prstGeom>
          <a:noFill/>
        </p:spPr>
        <p:txBody>
          <a:bodyPr wrap="square">
            <a:spAutoFit/>
          </a:bodyPr>
          <a:lstStyle/>
          <a:p>
            <a:r>
              <a:rPr lang="en-US">
                <a:solidFill>
                  <a:schemeClr val="bg2">
                    <a:lumMod val="90000"/>
                  </a:schemeClr>
                </a:solidFill>
              </a:rPr>
              <a:t>-  Justified text is text that fits entirely in a column.</a:t>
            </a:r>
          </a:p>
        </p:txBody>
      </p:sp>
      <p:pic>
        <p:nvPicPr>
          <p:cNvPr id="2052" name="Picture 4" descr="image">
            <a:extLst>
              <a:ext uri="{FF2B5EF4-FFF2-40B4-BE49-F238E27FC236}">
                <a16:creationId xmlns:a16="http://schemas.microsoft.com/office/drawing/2014/main" id="{CEB087A2-4B8D-3332-C0DD-B45413B24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925" y="1588144"/>
            <a:ext cx="3511729" cy="19408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865AAB10-AB9F-12F5-38CD-12CFE9A5FFC5}"/>
              </a:ext>
            </a:extLst>
          </p:cNvPr>
          <p:cNvSpPr txBox="1"/>
          <p:nvPr/>
        </p:nvSpPr>
        <p:spPr>
          <a:xfrm>
            <a:off x="5851212" y="3645461"/>
            <a:ext cx="3879850" cy="523220"/>
          </a:xfrm>
          <a:prstGeom prst="rect">
            <a:avLst/>
          </a:prstGeom>
          <a:noFill/>
        </p:spPr>
        <p:txBody>
          <a:bodyPr wrap="square">
            <a:spAutoFit/>
          </a:bodyPr>
          <a:lstStyle/>
          <a:p>
            <a:r>
              <a:rPr lang="en-US" sz="1400">
                <a:solidFill>
                  <a:schemeClr val="bg2">
                    <a:lumMod val="90000"/>
                  </a:schemeClr>
                </a:solidFill>
              </a:rPr>
              <a:t>Spacing words out to fit a column can add large, unsightly spaces between words.</a:t>
            </a:r>
          </a:p>
        </p:txBody>
      </p:sp>
      <p:sp>
        <p:nvSpPr>
          <p:cNvPr id="31" name="TextBox 30">
            <a:extLst>
              <a:ext uri="{FF2B5EF4-FFF2-40B4-BE49-F238E27FC236}">
                <a16:creationId xmlns:a16="http://schemas.microsoft.com/office/drawing/2014/main" id="{E9C05FBE-DB63-B86D-4382-FF7D02697D58}"/>
              </a:ext>
            </a:extLst>
          </p:cNvPr>
          <p:cNvSpPr txBox="1"/>
          <p:nvPr/>
        </p:nvSpPr>
        <p:spPr>
          <a:xfrm>
            <a:off x="838200" y="4932332"/>
            <a:ext cx="3621557" cy="1477328"/>
          </a:xfrm>
          <a:prstGeom prst="rect">
            <a:avLst/>
          </a:prstGeom>
          <a:noFill/>
        </p:spPr>
        <p:txBody>
          <a:bodyPr wrap="square" rtlCol="0">
            <a:spAutoFit/>
          </a:bodyPr>
          <a:lstStyle/>
          <a:p>
            <a:pPr algn="ctr"/>
            <a:r>
              <a:rPr lang="en-US">
                <a:solidFill>
                  <a:schemeClr val="bg2">
                    <a:lumMod val="90000"/>
                  </a:schemeClr>
                </a:solidFill>
              </a:rPr>
              <a:t>Centered text can work for headlines, but when in doubt, left align your text against an underlying grid so it all lines up for easier readability.</a:t>
            </a:r>
          </a:p>
        </p:txBody>
      </p:sp>
      <p:sp>
        <p:nvSpPr>
          <p:cNvPr id="32" name="TextBox 31">
            <a:extLst>
              <a:ext uri="{FF2B5EF4-FFF2-40B4-BE49-F238E27FC236}">
                <a16:creationId xmlns:a16="http://schemas.microsoft.com/office/drawing/2014/main" id="{0E844B50-3016-9ECA-E1C8-516B35EC041F}"/>
              </a:ext>
            </a:extLst>
          </p:cNvPr>
          <p:cNvSpPr txBox="1"/>
          <p:nvPr/>
        </p:nvSpPr>
        <p:spPr>
          <a:xfrm>
            <a:off x="4989043" y="4878842"/>
            <a:ext cx="3621557" cy="1477328"/>
          </a:xfrm>
          <a:prstGeom prst="rect">
            <a:avLst/>
          </a:prstGeom>
          <a:noFill/>
        </p:spPr>
        <p:txBody>
          <a:bodyPr wrap="square" rtlCol="0">
            <a:spAutoFit/>
          </a:bodyPr>
          <a:lstStyle/>
          <a:p>
            <a:r>
              <a:rPr lang="en-US">
                <a:solidFill>
                  <a:schemeClr val="bg2">
                    <a:lumMod val="90000"/>
                  </a:schemeClr>
                </a:solidFill>
              </a:rPr>
              <a:t>Centered text can work for headlines, but when in doubt, left align your text against an underlying grid so it all lines up for easier readability.</a:t>
            </a:r>
          </a:p>
        </p:txBody>
      </p:sp>
      <p:sp>
        <p:nvSpPr>
          <p:cNvPr id="33" name="TextBox 32">
            <a:extLst>
              <a:ext uri="{FF2B5EF4-FFF2-40B4-BE49-F238E27FC236}">
                <a16:creationId xmlns:a16="http://schemas.microsoft.com/office/drawing/2014/main" id="{ABF5EFE5-C402-05B9-BAF7-30A6B31D97C8}"/>
              </a:ext>
            </a:extLst>
          </p:cNvPr>
          <p:cNvSpPr txBox="1"/>
          <p:nvPr/>
        </p:nvSpPr>
        <p:spPr>
          <a:xfrm>
            <a:off x="711111" y="4471150"/>
            <a:ext cx="5311069" cy="369332"/>
          </a:xfrm>
          <a:prstGeom prst="rect">
            <a:avLst/>
          </a:prstGeom>
          <a:noFill/>
        </p:spPr>
        <p:txBody>
          <a:bodyPr wrap="none" rtlCol="0">
            <a:spAutoFit/>
          </a:bodyPr>
          <a:lstStyle/>
          <a:p>
            <a:r>
              <a:rPr lang="en-US">
                <a:solidFill>
                  <a:schemeClr val="bg2">
                    <a:lumMod val="90000"/>
                  </a:schemeClr>
                </a:solidFill>
              </a:rPr>
              <a:t>- Centered text is as the name says, centered text.</a:t>
            </a:r>
          </a:p>
        </p:txBody>
      </p:sp>
    </p:spTree>
    <p:extLst>
      <p:ext uri="{BB962C8B-B14F-4D97-AF65-F5344CB8AC3E}">
        <p14:creationId xmlns:p14="http://schemas.microsoft.com/office/powerpoint/2010/main" val="289844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1000"/>
                                        <p:tgtEl>
                                          <p:spTgt spid="2052"/>
                                        </p:tgtEl>
                                      </p:cBhvr>
                                    </p:animEffect>
                                    <p:anim calcmode="lin" valueType="num">
                                      <p:cBhvr>
                                        <p:cTn id="32" dur="1000" fill="hold"/>
                                        <p:tgtEl>
                                          <p:spTgt spid="2052"/>
                                        </p:tgtEl>
                                        <p:attrNameLst>
                                          <p:attrName>ppt_x</p:attrName>
                                        </p:attrNameLst>
                                      </p:cBhvr>
                                      <p:tavLst>
                                        <p:tav tm="0">
                                          <p:val>
                                            <p:strVal val="#ppt_x"/>
                                          </p:val>
                                        </p:tav>
                                        <p:tav tm="100000">
                                          <p:val>
                                            <p:strVal val="#ppt_x"/>
                                          </p:val>
                                        </p:tav>
                                      </p:tavLst>
                                    </p:anim>
                                    <p:anim calcmode="lin" valueType="num">
                                      <p:cBhvr>
                                        <p:cTn id="33" dur="1000" fill="hold"/>
                                        <p:tgtEl>
                                          <p:spTgt spid="205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9" grpId="0"/>
      <p:bldP spid="23" grpId="0"/>
      <p:bldP spid="29"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425C0-C0EA-3898-53CA-A782843899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640DB-2F4D-E4AD-138D-63964FCBFE0B}"/>
              </a:ext>
            </a:extLst>
          </p:cNvPr>
          <p:cNvSpPr>
            <a:spLocks noGrp="1"/>
          </p:cNvSpPr>
          <p:nvPr>
            <p:ph type="title"/>
          </p:nvPr>
        </p:nvSpPr>
        <p:spPr>
          <a:xfrm>
            <a:off x="838200" y="365125"/>
            <a:ext cx="9640389" cy="655003"/>
          </a:xfrm>
        </p:spPr>
        <p:txBody>
          <a:bodyPr>
            <a:normAutofit fontScale="90000"/>
          </a:bodyPr>
          <a:lstStyle/>
          <a:p>
            <a:r>
              <a:rPr lang="en-US">
                <a:solidFill>
                  <a:schemeClr val="bg1"/>
                </a:solidFill>
                <a:ea typeface="+mj-lt"/>
                <a:cs typeface="+mj-lt"/>
              </a:rPr>
              <a:t>“If You Read Only One Chapter, Make It This One” (Chapter 1)</a:t>
            </a:r>
            <a:endParaRPr lang="en-US">
              <a:solidFill>
                <a:schemeClr val="bg1"/>
              </a:solidFill>
            </a:endParaRPr>
          </a:p>
        </p:txBody>
      </p:sp>
      <p:sp>
        <p:nvSpPr>
          <p:cNvPr id="3" name="Content Placeholder 2">
            <a:extLst>
              <a:ext uri="{FF2B5EF4-FFF2-40B4-BE49-F238E27FC236}">
                <a16:creationId xmlns:a16="http://schemas.microsoft.com/office/drawing/2014/main" id="{A02DA3D5-C486-BACD-EBCC-025EB09B07AB}"/>
              </a:ext>
            </a:extLst>
          </p:cNvPr>
          <p:cNvSpPr>
            <a:spLocks noGrp="1"/>
          </p:cNvSpPr>
          <p:nvPr>
            <p:ph idx="1"/>
          </p:nvPr>
        </p:nvSpPr>
        <p:spPr>
          <a:xfrm>
            <a:off x="838200" y="1568722"/>
            <a:ext cx="10515600" cy="654550"/>
          </a:xfrm>
        </p:spPr>
        <p:txBody>
          <a:bodyPr vert="horz" lIns="91440" tIns="45720" rIns="91440" bIns="45720" rtlCol="0" anchor="t">
            <a:normAutofit/>
          </a:bodyPr>
          <a:lstStyle/>
          <a:p>
            <a:r>
              <a:rPr lang="en-US" sz="3600">
                <a:solidFill>
                  <a:srgbClr val="FFFFFF"/>
                </a:solidFill>
                <a:ea typeface="+mn-lt"/>
                <a:cs typeface="+mn-lt"/>
              </a:rPr>
              <a:t>The way your design works &gt; how it looks</a:t>
            </a:r>
            <a:endParaRPr lang="en-US">
              <a:solidFill>
                <a:srgbClr val="FFFFFF"/>
              </a:solidFill>
            </a:endParaRPr>
          </a:p>
          <a:p>
            <a:endParaRPr lang="en-US"/>
          </a:p>
          <a:p>
            <a:pPr marL="0" indent="0">
              <a:buNone/>
            </a:pPr>
            <a:endParaRPr lang="en-US">
              <a:solidFill>
                <a:srgbClr val="FFFFFF"/>
              </a:solidFill>
            </a:endParaRPr>
          </a:p>
        </p:txBody>
      </p:sp>
      <p:sp>
        <p:nvSpPr>
          <p:cNvPr id="17" name="Slide Number Placeholder 16">
            <a:extLst>
              <a:ext uri="{FF2B5EF4-FFF2-40B4-BE49-F238E27FC236}">
                <a16:creationId xmlns:a16="http://schemas.microsoft.com/office/drawing/2014/main" id="{A0795856-78E2-3E6C-72C5-9524D0B70C53}"/>
              </a:ext>
            </a:extLst>
          </p:cNvPr>
          <p:cNvSpPr>
            <a:spLocks noGrp="1"/>
          </p:cNvSpPr>
          <p:nvPr>
            <p:ph type="sldNum" sz="quarter" idx="12"/>
          </p:nvPr>
        </p:nvSpPr>
        <p:spPr/>
        <p:txBody>
          <a:bodyPr vert="horz" lIns="91440" tIns="45720" rIns="91440" bIns="45720" rtlCol="0" anchor="ctr">
            <a:normAutofit/>
          </a:bodyPr>
          <a:lstStyle/>
          <a:p>
            <a:pPr>
              <a:spcAft>
                <a:spcPts val="600"/>
              </a:spcAft>
            </a:pPr>
            <a:fld id="{E0D4BB49-E7DB-44CB-8233-6281ED2980AF}" type="slidenum">
              <a:rPr lang="en-US">
                <a:solidFill>
                  <a:schemeClr val="bg1">
                    <a:alpha val="80000"/>
                  </a:schemeClr>
                </a:solidFill>
              </a:rPr>
              <a:pPr>
                <a:spcAft>
                  <a:spcPts val="600"/>
                </a:spcAft>
              </a:pPr>
              <a:t>2</a:t>
            </a:fld>
            <a:endParaRPr lang="en-US">
              <a:solidFill>
                <a:schemeClr val="bg1">
                  <a:alpha val="80000"/>
                </a:schemeClr>
              </a:solidFill>
            </a:endParaRPr>
          </a:p>
        </p:txBody>
      </p:sp>
      <p:pic>
        <p:nvPicPr>
          <p:cNvPr id="4" name="Picture 3" descr="A screenshot of a computer&#10;&#10;AI-generated content may be incorrect.">
            <a:extLst>
              <a:ext uri="{FF2B5EF4-FFF2-40B4-BE49-F238E27FC236}">
                <a16:creationId xmlns:a16="http://schemas.microsoft.com/office/drawing/2014/main" id="{EEBDD23B-6D6C-4D4A-D41B-AFAC38E2E319}"/>
              </a:ext>
            </a:extLst>
          </p:cNvPr>
          <p:cNvPicPr>
            <a:picLocks noChangeAspect="1"/>
          </p:cNvPicPr>
          <p:nvPr/>
        </p:nvPicPr>
        <p:blipFill>
          <a:blip r:embed="rId3"/>
          <a:stretch>
            <a:fillRect/>
          </a:stretch>
        </p:blipFill>
        <p:spPr>
          <a:xfrm>
            <a:off x="5899801" y="2920437"/>
            <a:ext cx="6064901" cy="3435209"/>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A43D13D7-5708-D3B3-B865-864B3B4C3E36}"/>
              </a:ext>
            </a:extLst>
          </p:cNvPr>
          <p:cNvPicPr>
            <a:picLocks noChangeAspect="1"/>
          </p:cNvPicPr>
          <p:nvPr/>
        </p:nvPicPr>
        <p:blipFill>
          <a:blip r:embed="rId4"/>
          <a:stretch>
            <a:fillRect/>
          </a:stretch>
        </p:blipFill>
        <p:spPr>
          <a:xfrm>
            <a:off x="111396" y="2918177"/>
            <a:ext cx="5647432" cy="3437467"/>
          </a:xfrm>
          <a:prstGeom prst="rect">
            <a:avLst/>
          </a:prstGeom>
        </p:spPr>
      </p:pic>
      <p:sp>
        <p:nvSpPr>
          <p:cNvPr id="6" name="TextBox 5">
            <a:extLst>
              <a:ext uri="{FF2B5EF4-FFF2-40B4-BE49-F238E27FC236}">
                <a16:creationId xmlns:a16="http://schemas.microsoft.com/office/drawing/2014/main" id="{AD97E68B-A787-23DE-A0B9-FF2FFE7FDE62}"/>
              </a:ext>
            </a:extLst>
          </p:cNvPr>
          <p:cNvSpPr txBox="1"/>
          <p:nvPr/>
        </p:nvSpPr>
        <p:spPr>
          <a:xfrm>
            <a:off x="237067" y="2506132"/>
            <a:ext cx="2370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Craigslist</a:t>
            </a:r>
          </a:p>
        </p:txBody>
      </p:sp>
      <p:sp>
        <p:nvSpPr>
          <p:cNvPr id="7" name="TextBox 6">
            <a:extLst>
              <a:ext uri="{FF2B5EF4-FFF2-40B4-BE49-F238E27FC236}">
                <a16:creationId xmlns:a16="http://schemas.microsoft.com/office/drawing/2014/main" id="{074111DB-4C8A-FB7B-FCFF-38D38C08DFE5}"/>
              </a:ext>
            </a:extLst>
          </p:cNvPr>
          <p:cNvSpPr txBox="1"/>
          <p:nvPr/>
        </p:nvSpPr>
        <p:spPr>
          <a:xfrm>
            <a:off x="5953125" y="2543174"/>
            <a:ext cx="2095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Wikipedia</a:t>
            </a:r>
          </a:p>
        </p:txBody>
      </p:sp>
    </p:spTree>
    <p:extLst>
      <p:ext uri="{BB962C8B-B14F-4D97-AF65-F5344CB8AC3E}">
        <p14:creationId xmlns:p14="http://schemas.microsoft.com/office/powerpoint/2010/main" val="1695307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98B0F5-AA63-55F2-1E81-D6050BE45D4F}"/>
              </a:ext>
            </a:extLst>
          </p:cNvPr>
          <p:cNvSpPr>
            <a:spLocks noGrp="1"/>
          </p:cNvSpPr>
          <p:nvPr>
            <p:ph type="sldNum" sz="quarter" idx="12"/>
          </p:nvPr>
        </p:nvSpPr>
        <p:spPr/>
        <p:txBody>
          <a:bodyPr/>
          <a:lstStyle/>
          <a:p>
            <a:fld id="{E0D4BB49-E7DB-44CB-8233-6281ED2980AF}" type="slidenum">
              <a:rPr lang="en-US" smtClean="0"/>
              <a:t>20</a:t>
            </a:fld>
            <a:endParaRPr lang="en-US"/>
          </a:p>
        </p:txBody>
      </p:sp>
      <p:sp>
        <p:nvSpPr>
          <p:cNvPr id="3" name="TextBox 2">
            <a:extLst>
              <a:ext uri="{FF2B5EF4-FFF2-40B4-BE49-F238E27FC236}">
                <a16:creationId xmlns:a16="http://schemas.microsoft.com/office/drawing/2014/main" id="{A41F9A8C-06D5-96BF-A25A-6481B59711B3}"/>
              </a:ext>
            </a:extLst>
          </p:cNvPr>
          <p:cNvSpPr txBox="1"/>
          <p:nvPr/>
        </p:nvSpPr>
        <p:spPr>
          <a:xfrm>
            <a:off x="482600" y="2502155"/>
            <a:ext cx="11488737" cy="646331"/>
          </a:xfrm>
          <a:prstGeom prst="rect">
            <a:avLst/>
          </a:prstGeom>
          <a:noFill/>
        </p:spPr>
        <p:txBody>
          <a:bodyPr wrap="square">
            <a:spAutoFit/>
          </a:bodyPr>
          <a:lstStyle/>
          <a:p>
            <a:r>
              <a:rPr lang="en-US">
                <a:solidFill>
                  <a:schemeClr val="bg2">
                    <a:lumMod val="90000"/>
                  </a:schemeClr>
                </a:solidFill>
              </a:rPr>
              <a:t>A paragraph becomes significantly harder to read if there are more than 75 or fewer than 45 characters per sentence</a:t>
            </a:r>
            <a:r>
              <a:rPr lang="en-US" sz="1800">
                <a:solidFill>
                  <a:schemeClr val="bg2">
                    <a:lumMod val="90000"/>
                  </a:schemeClr>
                </a:solidFill>
              </a:rPr>
              <a:t>	</a:t>
            </a:r>
          </a:p>
        </p:txBody>
      </p:sp>
      <p:sp>
        <p:nvSpPr>
          <p:cNvPr id="4" name="TextBox 3">
            <a:extLst>
              <a:ext uri="{FF2B5EF4-FFF2-40B4-BE49-F238E27FC236}">
                <a16:creationId xmlns:a16="http://schemas.microsoft.com/office/drawing/2014/main" id="{0BA17090-59CD-2DA7-1D53-53FACF9A273F}"/>
              </a:ext>
            </a:extLst>
          </p:cNvPr>
          <p:cNvSpPr txBox="1"/>
          <p:nvPr/>
        </p:nvSpPr>
        <p:spPr>
          <a:xfrm>
            <a:off x="482600" y="469900"/>
            <a:ext cx="6099174" cy="369332"/>
          </a:xfrm>
          <a:prstGeom prst="rect">
            <a:avLst/>
          </a:prstGeom>
          <a:noFill/>
        </p:spPr>
        <p:txBody>
          <a:bodyPr wrap="square">
            <a:spAutoFit/>
          </a:bodyPr>
          <a:lstStyle/>
          <a:p>
            <a:pPr marL="285750" indent="-285750">
              <a:buFont typeface="Arial" panose="020B0604020202020204" pitchFamily="34" charset="0"/>
              <a:buChar char="•"/>
            </a:pPr>
            <a:r>
              <a:rPr lang="en-US">
                <a:solidFill>
                  <a:schemeClr val="bg2">
                    <a:lumMod val="90000"/>
                  </a:schemeClr>
                </a:solidFill>
              </a:rPr>
              <a:t>Keep line length between 45-75 characters</a:t>
            </a:r>
            <a:endParaRPr lang="en-US" sz="1800">
              <a:solidFill>
                <a:schemeClr val="bg2">
                  <a:lumMod val="90000"/>
                </a:schemeClr>
              </a:solidFill>
            </a:endParaRPr>
          </a:p>
        </p:txBody>
      </p:sp>
      <p:pic>
        <p:nvPicPr>
          <p:cNvPr id="3074" name="Picture 2" descr="image">
            <a:extLst>
              <a:ext uri="{FF2B5EF4-FFF2-40B4-BE49-F238E27FC236}">
                <a16:creationId xmlns:a16="http://schemas.microsoft.com/office/drawing/2014/main" id="{2927DE5F-FF2F-CA6E-D4D2-F8C34FBFB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922981"/>
            <a:ext cx="5983287"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C89ED9-3C72-F4CD-ADAF-363C93135CC3}"/>
              </a:ext>
            </a:extLst>
          </p:cNvPr>
          <p:cNvPicPr>
            <a:picLocks noChangeAspect="1"/>
          </p:cNvPicPr>
          <p:nvPr/>
        </p:nvPicPr>
        <p:blipFill>
          <a:blip r:embed="rId3"/>
          <a:stretch>
            <a:fillRect/>
          </a:stretch>
        </p:blipFill>
        <p:spPr>
          <a:xfrm>
            <a:off x="2740026" y="3798373"/>
            <a:ext cx="6103937" cy="2487222"/>
          </a:xfrm>
          <a:prstGeom prst="rect">
            <a:avLst/>
          </a:prstGeom>
        </p:spPr>
      </p:pic>
      <p:sp>
        <p:nvSpPr>
          <p:cNvPr id="6" name="TextBox 5">
            <a:extLst>
              <a:ext uri="{FF2B5EF4-FFF2-40B4-BE49-F238E27FC236}">
                <a16:creationId xmlns:a16="http://schemas.microsoft.com/office/drawing/2014/main" id="{B53FC456-98B7-ECB8-1176-62A02F398338}"/>
              </a:ext>
            </a:extLst>
          </p:cNvPr>
          <p:cNvSpPr txBox="1"/>
          <p:nvPr/>
        </p:nvSpPr>
        <p:spPr>
          <a:xfrm>
            <a:off x="2099057" y="3265953"/>
            <a:ext cx="7471597" cy="461665"/>
          </a:xfrm>
          <a:prstGeom prst="rect">
            <a:avLst/>
          </a:prstGeom>
          <a:noFill/>
        </p:spPr>
        <p:txBody>
          <a:bodyPr wrap="none" rtlCol="0">
            <a:spAutoFit/>
          </a:bodyPr>
          <a:lstStyle/>
          <a:p>
            <a:r>
              <a:rPr lang="en-US" sz="2400">
                <a:solidFill>
                  <a:schemeClr val="bg2">
                    <a:lumMod val="90000"/>
                  </a:schemeClr>
                </a:solidFill>
              </a:rPr>
              <a:t>Finally, using the power of typography for our login page</a:t>
            </a:r>
          </a:p>
        </p:txBody>
      </p:sp>
    </p:spTree>
    <p:extLst>
      <p:ext uri="{BB962C8B-B14F-4D97-AF65-F5344CB8AC3E}">
        <p14:creationId xmlns:p14="http://schemas.microsoft.com/office/powerpoint/2010/main" val="179881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3436-AC5B-35D3-CFBD-AF8EDC899933}"/>
              </a:ext>
            </a:extLst>
          </p:cNvPr>
          <p:cNvSpPr>
            <a:spLocks noGrp="1"/>
          </p:cNvSpPr>
          <p:nvPr>
            <p:ph type="title"/>
          </p:nvPr>
        </p:nvSpPr>
        <p:spPr>
          <a:xfrm>
            <a:off x="146051" y="0"/>
            <a:ext cx="10515600" cy="1177925"/>
          </a:xfrm>
        </p:spPr>
        <p:txBody>
          <a:bodyPr>
            <a:normAutofit/>
          </a:bodyPr>
          <a:lstStyle/>
          <a:p>
            <a:r>
              <a:rPr lang="en-US" sz="4000">
                <a:solidFill>
                  <a:schemeClr val="bg2">
                    <a:lumMod val="90000"/>
                  </a:schemeClr>
                </a:solidFill>
              </a:rPr>
              <a:t>The power of White Space</a:t>
            </a:r>
          </a:p>
        </p:txBody>
      </p:sp>
      <p:sp>
        <p:nvSpPr>
          <p:cNvPr id="3" name="Content Placeholder 2">
            <a:extLst>
              <a:ext uri="{FF2B5EF4-FFF2-40B4-BE49-F238E27FC236}">
                <a16:creationId xmlns:a16="http://schemas.microsoft.com/office/drawing/2014/main" id="{6E5E06B3-872D-A5F5-4FB2-B9CCF093DA13}"/>
              </a:ext>
            </a:extLst>
          </p:cNvPr>
          <p:cNvSpPr>
            <a:spLocks noGrp="1"/>
          </p:cNvSpPr>
          <p:nvPr>
            <p:ph idx="1"/>
          </p:nvPr>
        </p:nvSpPr>
        <p:spPr>
          <a:xfrm>
            <a:off x="346076" y="1132001"/>
            <a:ext cx="5226050" cy="2538300"/>
          </a:xfrm>
        </p:spPr>
        <p:txBody>
          <a:bodyPr>
            <a:normAutofit/>
          </a:bodyPr>
          <a:lstStyle/>
          <a:p>
            <a:pPr marL="0" indent="0">
              <a:buNone/>
            </a:pPr>
            <a:r>
              <a:rPr lang="en-US">
                <a:solidFill>
                  <a:schemeClr val="bg2">
                    <a:lumMod val="90000"/>
                  </a:schemeClr>
                </a:solidFill>
              </a:rPr>
              <a:t>White space, also called negative space, is the ultimate clutter reducer. Essentially, this is the space in your page left blank as well as the space between your elements.</a:t>
            </a:r>
          </a:p>
          <a:p>
            <a:pPr marL="0" indent="0">
              <a:buNone/>
            </a:pPr>
            <a:endParaRPr lang="en-US">
              <a:solidFill>
                <a:schemeClr val="bg2">
                  <a:lumMod val="90000"/>
                </a:schemeClr>
              </a:solidFill>
            </a:endParaRPr>
          </a:p>
          <a:p>
            <a:pPr marL="0" indent="0">
              <a:buNone/>
            </a:pPr>
            <a:endParaRPr lang="en-US">
              <a:solidFill>
                <a:schemeClr val="bg2">
                  <a:lumMod val="90000"/>
                </a:schemeClr>
              </a:solidFill>
            </a:endParaRPr>
          </a:p>
        </p:txBody>
      </p:sp>
      <p:sp>
        <p:nvSpPr>
          <p:cNvPr id="4" name="Slide Number Placeholder 3">
            <a:extLst>
              <a:ext uri="{FF2B5EF4-FFF2-40B4-BE49-F238E27FC236}">
                <a16:creationId xmlns:a16="http://schemas.microsoft.com/office/drawing/2014/main" id="{382A4A1B-10AC-AD75-0873-1C7D11B883B9}"/>
              </a:ext>
            </a:extLst>
          </p:cNvPr>
          <p:cNvSpPr>
            <a:spLocks noGrp="1"/>
          </p:cNvSpPr>
          <p:nvPr>
            <p:ph type="sldNum" sz="quarter" idx="12"/>
          </p:nvPr>
        </p:nvSpPr>
        <p:spPr/>
        <p:txBody>
          <a:bodyPr/>
          <a:lstStyle/>
          <a:p>
            <a:fld id="{E0D4BB49-E7DB-44CB-8233-6281ED2980AF}" type="slidenum">
              <a:rPr lang="en-US" smtClean="0"/>
              <a:t>21</a:t>
            </a:fld>
            <a:endParaRPr lang="en-US"/>
          </a:p>
        </p:txBody>
      </p:sp>
      <p:pic>
        <p:nvPicPr>
          <p:cNvPr id="5" name="Picture 4">
            <a:extLst>
              <a:ext uri="{FF2B5EF4-FFF2-40B4-BE49-F238E27FC236}">
                <a16:creationId xmlns:a16="http://schemas.microsoft.com/office/drawing/2014/main" id="{09579F82-B9E0-9869-B817-AC81E1344121}"/>
              </a:ext>
            </a:extLst>
          </p:cNvPr>
          <p:cNvPicPr>
            <a:picLocks noChangeAspect="1"/>
          </p:cNvPicPr>
          <p:nvPr/>
        </p:nvPicPr>
        <p:blipFill>
          <a:blip r:embed="rId3"/>
          <a:stretch>
            <a:fillRect/>
          </a:stretch>
        </p:blipFill>
        <p:spPr>
          <a:xfrm>
            <a:off x="5772150" y="588962"/>
            <a:ext cx="5861049" cy="2867025"/>
          </a:xfrm>
          <a:prstGeom prst="rect">
            <a:avLst/>
          </a:prstGeom>
        </p:spPr>
      </p:pic>
      <p:pic>
        <p:nvPicPr>
          <p:cNvPr id="4098" name="Picture 2" descr="image">
            <a:extLst>
              <a:ext uri="{FF2B5EF4-FFF2-40B4-BE49-F238E27FC236}">
                <a16:creationId xmlns:a16="http://schemas.microsoft.com/office/drawing/2014/main" id="{D8222FAB-9371-BE41-0D30-B3F23BAC6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3572100"/>
            <a:ext cx="5861049" cy="2784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F0B6E23-17CB-A614-6B69-91BA83CC1CBD}"/>
              </a:ext>
            </a:extLst>
          </p:cNvPr>
          <p:cNvPicPr>
            <a:picLocks noChangeAspect="1"/>
          </p:cNvPicPr>
          <p:nvPr/>
        </p:nvPicPr>
        <p:blipFill>
          <a:blip r:embed="rId5"/>
          <a:stretch>
            <a:fillRect/>
          </a:stretch>
        </p:blipFill>
        <p:spPr>
          <a:xfrm>
            <a:off x="5772150" y="3572100"/>
            <a:ext cx="5861049" cy="2784250"/>
          </a:xfrm>
          <a:prstGeom prst="rect">
            <a:avLst/>
          </a:prstGeom>
        </p:spPr>
      </p:pic>
      <p:sp>
        <p:nvSpPr>
          <p:cNvPr id="13" name="TextBox 12">
            <a:extLst>
              <a:ext uri="{FF2B5EF4-FFF2-40B4-BE49-F238E27FC236}">
                <a16:creationId xmlns:a16="http://schemas.microsoft.com/office/drawing/2014/main" id="{E99BF1B8-439E-B2D5-415F-FCDED646D4F2}"/>
              </a:ext>
            </a:extLst>
          </p:cNvPr>
          <p:cNvSpPr txBox="1"/>
          <p:nvPr/>
        </p:nvSpPr>
        <p:spPr>
          <a:xfrm>
            <a:off x="346076" y="3752945"/>
            <a:ext cx="5226050" cy="954107"/>
          </a:xfrm>
          <a:prstGeom prst="rect">
            <a:avLst/>
          </a:prstGeom>
          <a:noFill/>
        </p:spPr>
        <p:txBody>
          <a:bodyPr wrap="square">
            <a:spAutoFit/>
          </a:bodyPr>
          <a:lstStyle/>
          <a:p>
            <a:r>
              <a:rPr lang="en-US" sz="2800">
                <a:solidFill>
                  <a:schemeClr val="bg2">
                    <a:lumMod val="90000"/>
                  </a:schemeClr>
                </a:solidFill>
              </a:rPr>
              <a:t>Background images and textures generally count as white space.</a:t>
            </a:r>
          </a:p>
        </p:txBody>
      </p:sp>
      <p:sp>
        <p:nvSpPr>
          <p:cNvPr id="14" name="TextBox 13">
            <a:extLst>
              <a:ext uri="{FF2B5EF4-FFF2-40B4-BE49-F238E27FC236}">
                <a16:creationId xmlns:a16="http://schemas.microsoft.com/office/drawing/2014/main" id="{1FF48CBF-C0B4-A28E-BAFB-6FBE1C24A321}"/>
              </a:ext>
            </a:extLst>
          </p:cNvPr>
          <p:cNvSpPr txBox="1"/>
          <p:nvPr/>
        </p:nvSpPr>
        <p:spPr>
          <a:xfrm>
            <a:off x="346076" y="4964225"/>
            <a:ext cx="5226050" cy="1384995"/>
          </a:xfrm>
          <a:prstGeom prst="rect">
            <a:avLst/>
          </a:prstGeom>
          <a:noFill/>
        </p:spPr>
        <p:txBody>
          <a:bodyPr wrap="square">
            <a:spAutoFit/>
          </a:bodyPr>
          <a:lstStyle/>
          <a:p>
            <a:r>
              <a:rPr lang="en-US" sz="2800">
                <a:solidFill>
                  <a:schemeClr val="bg2">
                    <a:lumMod val="90000"/>
                  </a:schemeClr>
                </a:solidFill>
              </a:rPr>
              <a:t>White space also refers to space between elements and lines of text.</a:t>
            </a:r>
          </a:p>
        </p:txBody>
      </p:sp>
      <p:pic>
        <p:nvPicPr>
          <p:cNvPr id="4100" name="Picture 4" descr="image">
            <a:extLst>
              <a:ext uri="{FF2B5EF4-FFF2-40B4-BE49-F238E27FC236}">
                <a16:creationId xmlns:a16="http://schemas.microsoft.com/office/drawing/2014/main" id="{54C751EE-4C29-F73C-5034-A09CC9265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2150" y="3572100"/>
            <a:ext cx="5861048" cy="278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91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00"/>
                                        </p:tgtEl>
                                        <p:attrNameLst>
                                          <p:attrName>style.visibility</p:attrName>
                                        </p:attrNameLst>
                                      </p:cBhvr>
                                      <p:to>
                                        <p:strVal val="visible"/>
                                      </p:to>
                                    </p:set>
                                    <p:animEffect transition="in" filter="fade">
                                      <p:cBhvr>
                                        <p:cTn id="26" dur="500"/>
                                        <p:tgtEl>
                                          <p:spTgt spid="410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E84A-8387-BF31-9ECB-5A236B2DEFED}"/>
              </a:ext>
            </a:extLst>
          </p:cNvPr>
          <p:cNvSpPr>
            <a:spLocks noGrp="1"/>
          </p:cNvSpPr>
          <p:nvPr>
            <p:ph type="title"/>
          </p:nvPr>
        </p:nvSpPr>
        <p:spPr>
          <a:xfrm>
            <a:off x="838200" y="365125"/>
            <a:ext cx="6369050" cy="377825"/>
          </a:xfrm>
        </p:spPr>
        <p:txBody>
          <a:bodyPr>
            <a:normAutofit fontScale="90000"/>
          </a:bodyPr>
          <a:lstStyle/>
          <a:p>
            <a:r>
              <a:rPr lang="en-US" sz="3600">
                <a:solidFill>
                  <a:schemeClr val="bg2">
                    <a:lumMod val="90000"/>
                  </a:schemeClr>
                </a:solidFill>
              </a:rPr>
              <a:t>Some Fundamentals</a:t>
            </a:r>
          </a:p>
        </p:txBody>
      </p:sp>
      <p:sp>
        <p:nvSpPr>
          <p:cNvPr id="3" name="Content Placeholder 2">
            <a:extLst>
              <a:ext uri="{FF2B5EF4-FFF2-40B4-BE49-F238E27FC236}">
                <a16:creationId xmlns:a16="http://schemas.microsoft.com/office/drawing/2014/main" id="{03DEA797-FD7F-49FD-5092-F5ECF3FD0B76}"/>
              </a:ext>
            </a:extLst>
          </p:cNvPr>
          <p:cNvSpPr>
            <a:spLocks noGrp="1"/>
          </p:cNvSpPr>
          <p:nvPr>
            <p:ph idx="1"/>
          </p:nvPr>
        </p:nvSpPr>
        <p:spPr>
          <a:xfrm>
            <a:off x="838200" y="1063625"/>
            <a:ext cx="10515600" cy="955675"/>
          </a:xfrm>
        </p:spPr>
        <p:txBody>
          <a:bodyPr>
            <a:normAutofit/>
          </a:bodyPr>
          <a:lstStyle/>
          <a:p>
            <a:r>
              <a:rPr lang="en-US" sz="2000">
                <a:solidFill>
                  <a:schemeClr val="bg2">
                    <a:lumMod val="90000"/>
                  </a:schemeClr>
                </a:solidFill>
              </a:rPr>
              <a:t>Open, blank space is associated with luxury and quality, whereas designs with less space are seen as thrifty. More white space helps sets a tone of  luxury, professionalism and elegance.</a:t>
            </a:r>
          </a:p>
        </p:txBody>
      </p:sp>
      <p:sp>
        <p:nvSpPr>
          <p:cNvPr id="4" name="Slide Number Placeholder 3">
            <a:extLst>
              <a:ext uri="{FF2B5EF4-FFF2-40B4-BE49-F238E27FC236}">
                <a16:creationId xmlns:a16="http://schemas.microsoft.com/office/drawing/2014/main" id="{95D2B3C4-D928-ADD4-8C44-3B83FC6F3212}"/>
              </a:ext>
            </a:extLst>
          </p:cNvPr>
          <p:cNvSpPr>
            <a:spLocks noGrp="1"/>
          </p:cNvSpPr>
          <p:nvPr>
            <p:ph type="sldNum" sz="quarter" idx="12"/>
          </p:nvPr>
        </p:nvSpPr>
        <p:spPr/>
        <p:txBody>
          <a:bodyPr/>
          <a:lstStyle/>
          <a:p>
            <a:fld id="{E0D4BB49-E7DB-44CB-8233-6281ED2980AF}" type="slidenum">
              <a:rPr lang="en-US" smtClean="0"/>
              <a:t>22</a:t>
            </a:fld>
            <a:endParaRPr lang="en-US"/>
          </a:p>
        </p:txBody>
      </p:sp>
      <p:sp>
        <p:nvSpPr>
          <p:cNvPr id="5" name="Content Placeholder 2">
            <a:extLst>
              <a:ext uri="{FF2B5EF4-FFF2-40B4-BE49-F238E27FC236}">
                <a16:creationId xmlns:a16="http://schemas.microsoft.com/office/drawing/2014/main" id="{5BF3235D-3FA8-83A9-1377-3958DE2C98B4}"/>
              </a:ext>
            </a:extLst>
          </p:cNvPr>
          <p:cNvSpPr txBox="1">
            <a:spLocks/>
          </p:cNvSpPr>
          <p:nvPr/>
        </p:nvSpPr>
        <p:spPr>
          <a:xfrm>
            <a:off x="838200" y="2794000"/>
            <a:ext cx="10515600" cy="955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bg2">
                    <a:lumMod val="90000"/>
                  </a:schemeClr>
                </a:solidFill>
              </a:rPr>
              <a:t>Kerning, letter spacing and leading all constitute whitespace. Proper use of whitespace in these instances helps improve readability.</a:t>
            </a:r>
          </a:p>
        </p:txBody>
      </p:sp>
      <p:sp>
        <p:nvSpPr>
          <p:cNvPr id="6" name="Content Placeholder 2">
            <a:extLst>
              <a:ext uri="{FF2B5EF4-FFF2-40B4-BE49-F238E27FC236}">
                <a16:creationId xmlns:a16="http://schemas.microsoft.com/office/drawing/2014/main" id="{5FBBE2A7-8320-E4AB-D1C2-E0B19FF5A9AC}"/>
              </a:ext>
            </a:extLst>
          </p:cNvPr>
          <p:cNvSpPr txBox="1">
            <a:spLocks/>
          </p:cNvSpPr>
          <p:nvPr/>
        </p:nvSpPr>
        <p:spPr>
          <a:xfrm>
            <a:off x="838200" y="2044700"/>
            <a:ext cx="10515600" cy="955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bg2">
                    <a:lumMod val="90000"/>
                  </a:schemeClr>
                </a:solidFill>
              </a:rPr>
              <a:t>Cluttered websites are also harder to follow, while simpler design makes it easier for user to digest what you want to present. In this way, White space improves comprehension.</a:t>
            </a:r>
          </a:p>
        </p:txBody>
      </p:sp>
      <p:sp>
        <p:nvSpPr>
          <p:cNvPr id="9" name="Content Placeholder 2">
            <a:extLst>
              <a:ext uri="{FF2B5EF4-FFF2-40B4-BE49-F238E27FC236}">
                <a16:creationId xmlns:a16="http://schemas.microsoft.com/office/drawing/2014/main" id="{5B66B23E-0E60-7975-1F9D-DB6AC4EA0F9E}"/>
              </a:ext>
            </a:extLst>
          </p:cNvPr>
          <p:cNvSpPr txBox="1">
            <a:spLocks/>
          </p:cNvSpPr>
          <p:nvPr/>
        </p:nvSpPr>
        <p:spPr>
          <a:xfrm>
            <a:off x="838200" y="3543301"/>
            <a:ext cx="10515600" cy="3651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bg2">
                    <a:lumMod val="90000"/>
                  </a:schemeClr>
                </a:solidFill>
              </a:rPr>
              <a:t>Finally, White space improves call to action.</a:t>
            </a:r>
          </a:p>
        </p:txBody>
      </p:sp>
      <p:pic>
        <p:nvPicPr>
          <p:cNvPr id="5122" name="Picture 2" descr="image">
            <a:extLst>
              <a:ext uri="{FF2B5EF4-FFF2-40B4-BE49-F238E27FC236}">
                <a16:creationId xmlns:a16="http://schemas.microsoft.com/office/drawing/2014/main" id="{2A56E2EC-D499-8540-4B7B-DE19AF92E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50" y="3964923"/>
            <a:ext cx="4419600" cy="239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84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79D5D-430E-5D0A-3557-6609DD6336CD}"/>
              </a:ext>
            </a:extLst>
          </p:cNvPr>
          <p:cNvSpPr>
            <a:spLocks noGrp="1"/>
          </p:cNvSpPr>
          <p:nvPr>
            <p:ph type="title"/>
          </p:nvPr>
        </p:nvSpPr>
        <p:spPr>
          <a:xfrm>
            <a:off x="634761" y="136525"/>
            <a:ext cx="10515600" cy="1325563"/>
          </a:xfrm>
        </p:spPr>
        <p:txBody>
          <a:bodyPr/>
          <a:lstStyle/>
          <a:p>
            <a:r>
              <a:rPr lang="en-US">
                <a:solidFill>
                  <a:schemeClr val="bg2">
                    <a:lumMod val="90000"/>
                  </a:schemeClr>
                </a:solidFill>
              </a:rPr>
              <a:t>White space in action</a:t>
            </a:r>
          </a:p>
        </p:txBody>
      </p:sp>
      <p:sp>
        <p:nvSpPr>
          <p:cNvPr id="4" name="Slide Number Placeholder 3">
            <a:extLst>
              <a:ext uri="{FF2B5EF4-FFF2-40B4-BE49-F238E27FC236}">
                <a16:creationId xmlns:a16="http://schemas.microsoft.com/office/drawing/2014/main" id="{2E6C4049-F2D2-8751-634E-864DA57E54AA}"/>
              </a:ext>
            </a:extLst>
          </p:cNvPr>
          <p:cNvSpPr>
            <a:spLocks noGrp="1"/>
          </p:cNvSpPr>
          <p:nvPr>
            <p:ph type="sldNum" sz="quarter" idx="12"/>
          </p:nvPr>
        </p:nvSpPr>
        <p:spPr/>
        <p:txBody>
          <a:bodyPr/>
          <a:lstStyle/>
          <a:p>
            <a:fld id="{E0D4BB49-E7DB-44CB-8233-6281ED2980AF}" type="slidenum">
              <a:rPr lang="en-US" smtClean="0"/>
              <a:t>23</a:t>
            </a:fld>
            <a:endParaRPr lang="en-US"/>
          </a:p>
        </p:txBody>
      </p:sp>
      <p:pic>
        <p:nvPicPr>
          <p:cNvPr id="6146" name="Picture 2" descr="image">
            <a:extLst>
              <a:ext uri="{FF2B5EF4-FFF2-40B4-BE49-F238E27FC236}">
                <a16:creationId xmlns:a16="http://schemas.microsoft.com/office/drawing/2014/main" id="{A475C1B6-0A04-32A1-4311-FE34DF62C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197" y="1402556"/>
            <a:ext cx="8709606" cy="3862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EC452B-1736-40C2-B523-5882CA064599}"/>
              </a:ext>
            </a:extLst>
          </p:cNvPr>
          <p:cNvSpPr txBox="1"/>
          <p:nvPr/>
        </p:nvSpPr>
        <p:spPr>
          <a:xfrm>
            <a:off x="2336800" y="5395912"/>
            <a:ext cx="7645400" cy="369332"/>
          </a:xfrm>
          <a:prstGeom prst="rect">
            <a:avLst/>
          </a:prstGeom>
          <a:noFill/>
        </p:spPr>
        <p:txBody>
          <a:bodyPr wrap="square">
            <a:spAutoFit/>
          </a:bodyPr>
          <a:lstStyle/>
          <a:p>
            <a:r>
              <a:rPr lang="en-US" b="0" i="0">
                <a:solidFill>
                  <a:schemeClr val="bg2">
                    <a:lumMod val="90000"/>
                  </a:schemeClr>
                </a:solidFill>
                <a:effectLst/>
              </a:rPr>
              <a:t>White space in the form of space between lines of text improves readability.</a:t>
            </a:r>
            <a:endParaRPr lang="en-US">
              <a:solidFill>
                <a:schemeClr val="bg2">
                  <a:lumMod val="90000"/>
                </a:schemeClr>
              </a:solidFill>
            </a:endParaRPr>
          </a:p>
        </p:txBody>
      </p:sp>
    </p:spTree>
    <p:extLst>
      <p:ext uri="{BB962C8B-B14F-4D97-AF65-F5344CB8AC3E}">
        <p14:creationId xmlns:p14="http://schemas.microsoft.com/office/powerpoint/2010/main" val="382502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BFD12-9698-27E3-1FD1-952509A35E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55691-C35C-4ADA-B447-2B91D39F90B8}"/>
              </a:ext>
            </a:extLst>
          </p:cNvPr>
          <p:cNvSpPr>
            <a:spLocks noGrp="1"/>
          </p:cNvSpPr>
          <p:nvPr>
            <p:ph type="title"/>
          </p:nvPr>
        </p:nvSpPr>
        <p:spPr>
          <a:xfrm>
            <a:off x="634761" y="136525"/>
            <a:ext cx="10515600" cy="1325563"/>
          </a:xfrm>
        </p:spPr>
        <p:txBody>
          <a:bodyPr/>
          <a:lstStyle/>
          <a:p>
            <a:r>
              <a:rPr lang="en-US">
                <a:solidFill>
                  <a:schemeClr val="bg2">
                    <a:lumMod val="90000"/>
                  </a:schemeClr>
                </a:solidFill>
              </a:rPr>
              <a:t>White space in action</a:t>
            </a:r>
          </a:p>
        </p:txBody>
      </p:sp>
      <p:sp>
        <p:nvSpPr>
          <p:cNvPr id="4" name="Slide Number Placeholder 3">
            <a:extLst>
              <a:ext uri="{FF2B5EF4-FFF2-40B4-BE49-F238E27FC236}">
                <a16:creationId xmlns:a16="http://schemas.microsoft.com/office/drawing/2014/main" id="{3B7C4CCF-EDF4-8A4F-FE7D-CFCBE977157A}"/>
              </a:ext>
            </a:extLst>
          </p:cNvPr>
          <p:cNvSpPr>
            <a:spLocks noGrp="1"/>
          </p:cNvSpPr>
          <p:nvPr>
            <p:ph type="sldNum" sz="quarter" idx="12"/>
          </p:nvPr>
        </p:nvSpPr>
        <p:spPr/>
        <p:txBody>
          <a:bodyPr/>
          <a:lstStyle/>
          <a:p>
            <a:fld id="{E0D4BB49-E7DB-44CB-8233-6281ED2980AF}" type="slidenum">
              <a:rPr lang="en-US" smtClean="0"/>
              <a:t>24</a:t>
            </a:fld>
            <a:endParaRPr lang="en-US"/>
          </a:p>
        </p:txBody>
      </p:sp>
      <p:sp>
        <p:nvSpPr>
          <p:cNvPr id="6" name="TextBox 5">
            <a:extLst>
              <a:ext uri="{FF2B5EF4-FFF2-40B4-BE49-F238E27FC236}">
                <a16:creationId xmlns:a16="http://schemas.microsoft.com/office/drawing/2014/main" id="{FFDDE404-2AE4-D808-FDC9-B3F6FCD03FDB}"/>
              </a:ext>
            </a:extLst>
          </p:cNvPr>
          <p:cNvSpPr txBox="1"/>
          <p:nvPr/>
        </p:nvSpPr>
        <p:spPr>
          <a:xfrm>
            <a:off x="2273300" y="5352031"/>
            <a:ext cx="7645400" cy="646331"/>
          </a:xfrm>
          <a:prstGeom prst="rect">
            <a:avLst/>
          </a:prstGeom>
          <a:noFill/>
        </p:spPr>
        <p:txBody>
          <a:bodyPr wrap="square">
            <a:spAutoFit/>
          </a:bodyPr>
          <a:lstStyle/>
          <a:p>
            <a:r>
              <a:rPr lang="en-US" b="0" i="0">
                <a:solidFill>
                  <a:schemeClr val="bg2">
                    <a:lumMod val="90000"/>
                  </a:schemeClr>
                </a:solidFill>
                <a:effectLst/>
              </a:rPr>
              <a:t>White space in the form of </a:t>
            </a:r>
            <a:r>
              <a:rPr lang="en-US">
                <a:solidFill>
                  <a:schemeClr val="bg2">
                    <a:lumMod val="90000"/>
                  </a:schemeClr>
                </a:solidFill>
              </a:rPr>
              <a:t>space between elements creates structure</a:t>
            </a:r>
            <a:r>
              <a:rPr lang="en-US" b="0" i="0">
                <a:solidFill>
                  <a:schemeClr val="bg2">
                    <a:lumMod val="90000"/>
                  </a:schemeClr>
                </a:solidFill>
                <a:effectLst/>
              </a:rPr>
              <a:t>. It helps us tell different elements apart from each other.</a:t>
            </a:r>
            <a:endParaRPr lang="en-US">
              <a:solidFill>
                <a:schemeClr val="bg2">
                  <a:lumMod val="90000"/>
                </a:schemeClr>
              </a:solidFill>
            </a:endParaRPr>
          </a:p>
        </p:txBody>
      </p:sp>
      <p:pic>
        <p:nvPicPr>
          <p:cNvPr id="7170" name="Picture 2" descr="image">
            <a:extLst>
              <a:ext uri="{FF2B5EF4-FFF2-40B4-BE49-F238E27FC236}">
                <a16:creationId xmlns:a16="http://schemas.microsoft.com/office/drawing/2014/main" id="{37981E3F-9211-E585-5B25-D5201E6C9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241" y="1269382"/>
            <a:ext cx="8622452" cy="381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43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184EA-3BE7-4D9F-381B-F9DC0B0A3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CFAE8-9110-358B-9370-167CD1BFE189}"/>
              </a:ext>
            </a:extLst>
          </p:cNvPr>
          <p:cNvSpPr>
            <a:spLocks noGrp="1"/>
          </p:cNvSpPr>
          <p:nvPr>
            <p:ph type="title"/>
          </p:nvPr>
        </p:nvSpPr>
        <p:spPr>
          <a:xfrm>
            <a:off x="634761" y="136525"/>
            <a:ext cx="10515600" cy="1325563"/>
          </a:xfrm>
        </p:spPr>
        <p:txBody>
          <a:bodyPr/>
          <a:lstStyle/>
          <a:p>
            <a:r>
              <a:rPr lang="en-US">
                <a:solidFill>
                  <a:schemeClr val="bg2">
                    <a:lumMod val="90000"/>
                  </a:schemeClr>
                </a:solidFill>
              </a:rPr>
              <a:t>White space in action</a:t>
            </a:r>
          </a:p>
        </p:txBody>
      </p:sp>
      <p:sp>
        <p:nvSpPr>
          <p:cNvPr id="4" name="Slide Number Placeholder 3">
            <a:extLst>
              <a:ext uri="{FF2B5EF4-FFF2-40B4-BE49-F238E27FC236}">
                <a16:creationId xmlns:a16="http://schemas.microsoft.com/office/drawing/2014/main" id="{BBD97A86-94E4-0466-CFC9-570700F94EA9}"/>
              </a:ext>
            </a:extLst>
          </p:cNvPr>
          <p:cNvSpPr>
            <a:spLocks noGrp="1"/>
          </p:cNvSpPr>
          <p:nvPr>
            <p:ph type="sldNum" sz="quarter" idx="12"/>
          </p:nvPr>
        </p:nvSpPr>
        <p:spPr/>
        <p:txBody>
          <a:bodyPr/>
          <a:lstStyle/>
          <a:p>
            <a:fld id="{E0D4BB49-E7DB-44CB-8233-6281ED2980AF}" type="slidenum">
              <a:rPr lang="en-US" smtClean="0"/>
              <a:t>25</a:t>
            </a:fld>
            <a:endParaRPr lang="en-US"/>
          </a:p>
        </p:txBody>
      </p:sp>
      <p:sp>
        <p:nvSpPr>
          <p:cNvPr id="6" name="TextBox 5">
            <a:extLst>
              <a:ext uri="{FF2B5EF4-FFF2-40B4-BE49-F238E27FC236}">
                <a16:creationId xmlns:a16="http://schemas.microsoft.com/office/drawing/2014/main" id="{3C2F3BF2-B030-6C5D-DC0B-858F04FF8EA4}"/>
              </a:ext>
            </a:extLst>
          </p:cNvPr>
          <p:cNvSpPr txBox="1"/>
          <p:nvPr/>
        </p:nvSpPr>
        <p:spPr>
          <a:xfrm>
            <a:off x="1648128" y="5333484"/>
            <a:ext cx="8267700" cy="369332"/>
          </a:xfrm>
          <a:prstGeom prst="rect">
            <a:avLst/>
          </a:prstGeom>
          <a:noFill/>
        </p:spPr>
        <p:txBody>
          <a:bodyPr wrap="square">
            <a:spAutoFit/>
          </a:bodyPr>
          <a:lstStyle/>
          <a:p>
            <a:r>
              <a:rPr lang="en-US" b="0" i="0">
                <a:solidFill>
                  <a:schemeClr val="bg2">
                    <a:lumMod val="90000"/>
                  </a:schemeClr>
                </a:solidFill>
                <a:effectLst/>
              </a:rPr>
              <a:t>White space in the form of </a:t>
            </a:r>
            <a:r>
              <a:rPr lang="en-US">
                <a:solidFill>
                  <a:schemeClr val="bg2">
                    <a:lumMod val="90000"/>
                  </a:schemeClr>
                </a:solidFill>
              </a:rPr>
              <a:t>space between groups of elements improves hierarchy.</a:t>
            </a:r>
          </a:p>
        </p:txBody>
      </p:sp>
      <p:pic>
        <p:nvPicPr>
          <p:cNvPr id="8194" name="Picture 2" descr="image">
            <a:extLst>
              <a:ext uri="{FF2B5EF4-FFF2-40B4-BE49-F238E27FC236}">
                <a16:creationId xmlns:a16="http://schemas.microsoft.com/office/drawing/2014/main" id="{913D5823-672B-EC03-1BB1-248B8239A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557" y="1339850"/>
            <a:ext cx="8552843" cy="378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43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DC2E6-86B8-8971-C22C-D86771851684}"/>
              </a:ext>
            </a:extLst>
          </p:cNvPr>
          <p:cNvSpPr>
            <a:spLocks noGrp="1"/>
          </p:cNvSpPr>
          <p:nvPr>
            <p:ph type="title"/>
          </p:nvPr>
        </p:nvSpPr>
        <p:spPr>
          <a:xfrm>
            <a:off x="704850" y="0"/>
            <a:ext cx="10515600" cy="1325563"/>
          </a:xfrm>
        </p:spPr>
        <p:txBody>
          <a:bodyPr/>
          <a:lstStyle/>
          <a:p>
            <a:r>
              <a:rPr lang="en-US">
                <a:solidFill>
                  <a:schemeClr val="bg2">
                    <a:lumMod val="90000"/>
                  </a:schemeClr>
                </a:solidFill>
              </a:rPr>
              <a:t>Some Final Tips</a:t>
            </a:r>
          </a:p>
        </p:txBody>
      </p:sp>
      <p:sp>
        <p:nvSpPr>
          <p:cNvPr id="4" name="Slide Number Placeholder 3">
            <a:extLst>
              <a:ext uri="{FF2B5EF4-FFF2-40B4-BE49-F238E27FC236}">
                <a16:creationId xmlns:a16="http://schemas.microsoft.com/office/drawing/2014/main" id="{DED8E40D-BBCB-1049-4328-DF5739B6EBE4}"/>
              </a:ext>
            </a:extLst>
          </p:cNvPr>
          <p:cNvSpPr>
            <a:spLocks noGrp="1"/>
          </p:cNvSpPr>
          <p:nvPr>
            <p:ph type="sldNum" sz="quarter" idx="12"/>
          </p:nvPr>
        </p:nvSpPr>
        <p:spPr/>
        <p:txBody>
          <a:bodyPr/>
          <a:lstStyle/>
          <a:p>
            <a:fld id="{E0D4BB49-E7DB-44CB-8233-6281ED2980AF}" type="slidenum">
              <a:rPr lang="en-US" smtClean="0"/>
              <a:t>26</a:t>
            </a:fld>
            <a:endParaRPr lang="en-US"/>
          </a:p>
        </p:txBody>
      </p:sp>
      <p:sp>
        <p:nvSpPr>
          <p:cNvPr id="7" name="Rectangle 3">
            <a:extLst>
              <a:ext uri="{FF2B5EF4-FFF2-40B4-BE49-F238E27FC236}">
                <a16:creationId xmlns:a16="http://schemas.microsoft.com/office/drawing/2014/main" id="{9C5435A6-2881-DA71-6C20-327A6AA1FCF2}"/>
              </a:ext>
            </a:extLst>
          </p:cNvPr>
          <p:cNvSpPr>
            <a:spLocks noChangeArrowheads="1"/>
          </p:cNvSpPr>
          <p:nvPr/>
        </p:nvSpPr>
        <p:spPr bwMode="auto">
          <a:xfrm>
            <a:off x="704850" y="1036717"/>
            <a:ext cx="9236824" cy="168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tabLst/>
            </a:pPr>
            <a:r>
              <a:rPr kumimoji="0" lang="en-US" altLang="en-US" sz="2400" b="1" i="0" u="none" strike="noStrike" cap="none" normalizeH="0" baseline="0">
                <a:ln>
                  <a:noFill/>
                </a:ln>
                <a:solidFill>
                  <a:schemeClr val="bg2">
                    <a:lumMod val="90000"/>
                  </a:schemeClr>
                </a:solidFill>
                <a:effectLst/>
                <a:latin typeface="Arial" panose="020B0604020202020204" pitchFamily="34" charset="0"/>
              </a:rPr>
              <a:t>Double your white space</a:t>
            </a:r>
            <a:r>
              <a:rPr kumimoji="0" lang="en-US" altLang="en-US" sz="2400" b="0" i="0" u="none" strike="noStrike" cap="none" normalizeH="0" baseline="0">
                <a:ln>
                  <a:noFill/>
                </a:ln>
                <a:solidFill>
                  <a:schemeClr val="bg2">
                    <a:lumMod val="90000"/>
                  </a:schemeClr>
                </a:solidFill>
                <a:effectLst/>
                <a:latin typeface="Arial" panose="020B0604020202020204" pitchFamily="34" charset="0"/>
              </a:rPr>
              <a:t> – More is usually better!</a:t>
            </a:r>
          </a:p>
          <a:p>
            <a:pPr marL="0" marR="0" lvl="0" indent="0" algn="l" defTabSz="914400" rtl="0" eaLnBrk="0" fontAlgn="base" latinLnBrk="0" hangingPunct="0">
              <a:lnSpc>
                <a:spcPct val="150000"/>
              </a:lnSpc>
              <a:spcBef>
                <a:spcPct val="0"/>
              </a:spcBef>
              <a:spcAft>
                <a:spcPct val="0"/>
              </a:spcAft>
              <a:buClrTx/>
              <a:buSzTx/>
              <a:tabLst/>
            </a:pPr>
            <a:r>
              <a:rPr kumimoji="0" lang="en-US" altLang="en-US" sz="2400" b="1" i="0" u="none" strike="noStrike" cap="none" normalizeH="0" baseline="0">
                <a:ln>
                  <a:noFill/>
                </a:ln>
                <a:solidFill>
                  <a:schemeClr val="bg2">
                    <a:lumMod val="90000"/>
                  </a:schemeClr>
                </a:solidFill>
                <a:effectLst/>
                <a:latin typeface="Arial" panose="020B0604020202020204" pitchFamily="34" charset="0"/>
              </a:rPr>
              <a:t>Use consistent spacing</a:t>
            </a:r>
            <a:r>
              <a:rPr kumimoji="0" lang="en-US" altLang="en-US" sz="2400" b="0" i="0" u="none" strike="noStrike" cap="none" normalizeH="0" baseline="0">
                <a:ln>
                  <a:noFill/>
                </a:ln>
                <a:solidFill>
                  <a:schemeClr val="bg2">
                    <a:lumMod val="90000"/>
                  </a:schemeClr>
                </a:solidFill>
                <a:effectLst/>
                <a:latin typeface="Arial" panose="020B0604020202020204" pitchFamily="34" charset="0"/>
              </a:rPr>
              <a:t> between elements.</a:t>
            </a:r>
          </a:p>
          <a:p>
            <a:pPr marL="0" marR="0" lvl="0" indent="0" algn="l" defTabSz="914400" rtl="0" eaLnBrk="0" fontAlgn="base" latinLnBrk="0" hangingPunct="0">
              <a:lnSpc>
                <a:spcPct val="150000"/>
              </a:lnSpc>
              <a:spcBef>
                <a:spcPct val="0"/>
              </a:spcBef>
              <a:spcAft>
                <a:spcPct val="0"/>
              </a:spcAft>
              <a:buClrTx/>
              <a:buSzTx/>
              <a:tabLst/>
            </a:pPr>
            <a:r>
              <a:rPr kumimoji="0" lang="en-US" altLang="en-US" sz="2400" b="1" i="0" u="none" strike="noStrike" cap="none" normalizeH="0" baseline="0">
                <a:ln>
                  <a:noFill/>
                </a:ln>
                <a:solidFill>
                  <a:schemeClr val="bg2">
                    <a:lumMod val="90000"/>
                  </a:schemeClr>
                </a:solidFill>
                <a:effectLst/>
                <a:latin typeface="Arial" panose="020B0604020202020204" pitchFamily="34" charset="0"/>
              </a:rPr>
              <a:t>Test readability</a:t>
            </a:r>
            <a:r>
              <a:rPr kumimoji="0" lang="en-US" altLang="en-US" sz="2400" b="0" i="0" u="none" strike="noStrike" cap="none" normalizeH="0" baseline="0">
                <a:ln>
                  <a:noFill/>
                </a:ln>
                <a:solidFill>
                  <a:schemeClr val="bg2">
                    <a:lumMod val="90000"/>
                  </a:schemeClr>
                </a:solidFill>
                <a:effectLst/>
                <a:latin typeface="Arial" panose="020B0604020202020204" pitchFamily="34" charset="0"/>
              </a:rPr>
              <a:t> – Use typography techniques to your advantage.</a:t>
            </a:r>
          </a:p>
        </p:txBody>
      </p:sp>
      <p:sp>
        <p:nvSpPr>
          <p:cNvPr id="8" name="TextBox 7">
            <a:extLst>
              <a:ext uri="{FF2B5EF4-FFF2-40B4-BE49-F238E27FC236}">
                <a16:creationId xmlns:a16="http://schemas.microsoft.com/office/drawing/2014/main" id="{54844A6B-AFA0-D664-CFAF-BC03D9ED9F66}"/>
              </a:ext>
            </a:extLst>
          </p:cNvPr>
          <p:cNvSpPr txBox="1"/>
          <p:nvPr/>
        </p:nvSpPr>
        <p:spPr>
          <a:xfrm>
            <a:off x="3016246" y="3198167"/>
            <a:ext cx="5267789" cy="461665"/>
          </a:xfrm>
          <a:prstGeom prst="rect">
            <a:avLst/>
          </a:prstGeom>
          <a:noFill/>
        </p:spPr>
        <p:txBody>
          <a:bodyPr wrap="none" rtlCol="0">
            <a:spAutoFit/>
          </a:bodyPr>
          <a:lstStyle/>
          <a:p>
            <a:r>
              <a:rPr lang="en-US" sz="2400">
                <a:solidFill>
                  <a:schemeClr val="bg2">
                    <a:lumMod val="90000"/>
                  </a:schemeClr>
                </a:solidFill>
              </a:rPr>
              <a:t>Our Login Page after using Whitespace</a:t>
            </a:r>
          </a:p>
        </p:txBody>
      </p:sp>
      <p:pic>
        <p:nvPicPr>
          <p:cNvPr id="9" name="Picture 8">
            <a:extLst>
              <a:ext uri="{FF2B5EF4-FFF2-40B4-BE49-F238E27FC236}">
                <a16:creationId xmlns:a16="http://schemas.microsoft.com/office/drawing/2014/main" id="{C91CCF44-B6A4-7E48-6065-B8512078752F}"/>
              </a:ext>
            </a:extLst>
          </p:cNvPr>
          <p:cNvPicPr>
            <a:picLocks noChangeAspect="1"/>
          </p:cNvPicPr>
          <p:nvPr/>
        </p:nvPicPr>
        <p:blipFill>
          <a:blip r:embed="rId2"/>
          <a:stretch>
            <a:fillRect/>
          </a:stretch>
        </p:blipFill>
        <p:spPr>
          <a:xfrm>
            <a:off x="2051050" y="3659832"/>
            <a:ext cx="7150100" cy="2895600"/>
          </a:xfrm>
          <a:prstGeom prst="rect">
            <a:avLst/>
          </a:prstGeom>
        </p:spPr>
      </p:pic>
    </p:spTree>
    <p:extLst>
      <p:ext uri="{BB962C8B-B14F-4D97-AF65-F5344CB8AC3E}">
        <p14:creationId xmlns:p14="http://schemas.microsoft.com/office/powerpoint/2010/main" val="403921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FE4875-8CA9-581E-37AE-28FD74D17A86}"/>
              </a:ext>
            </a:extLst>
          </p:cNvPr>
          <p:cNvSpPr>
            <a:spLocks noGrp="1"/>
          </p:cNvSpPr>
          <p:nvPr>
            <p:ph type="title"/>
          </p:nvPr>
        </p:nvSpPr>
        <p:spPr>
          <a:xfrm>
            <a:off x="838200" y="288925"/>
            <a:ext cx="10515600" cy="997683"/>
          </a:xfrm>
        </p:spPr>
        <p:txBody>
          <a:bodyPr/>
          <a:lstStyle/>
          <a:p>
            <a:r>
              <a:rPr lang="en-US">
                <a:solidFill>
                  <a:schemeClr val="bg1">
                    <a:lumMod val="95000"/>
                  </a:schemeClr>
                </a:solidFill>
              </a:rPr>
              <a:t>Discussion Questions</a:t>
            </a:r>
          </a:p>
        </p:txBody>
      </p:sp>
      <p:sp>
        <p:nvSpPr>
          <p:cNvPr id="2" name="Slide Number Placeholder 1">
            <a:extLst>
              <a:ext uri="{FF2B5EF4-FFF2-40B4-BE49-F238E27FC236}">
                <a16:creationId xmlns:a16="http://schemas.microsoft.com/office/drawing/2014/main" id="{0AD1613A-6C1C-CD4D-2DCC-EC8414EF4831}"/>
              </a:ext>
            </a:extLst>
          </p:cNvPr>
          <p:cNvSpPr>
            <a:spLocks noGrp="1"/>
          </p:cNvSpPr>
          <p:nvPr>
            <p:ph type="sldNum" sz="quarter" idx="12"/>
          </p:nvPr>
        </p:nvSpPr>
        <p:spPr/>
        <p:txBody>
          <a:bodyPr/>
          <a:lstStyle/>
          <a:p>
            <a:fld id="{E0D4BB49-E7DB-44CB-8233-6281ED2980AF}" type="slidenum">
              <a:rPr lang="en-US" smtClean="0"/>
              <a:t>27</a:t>
            </a:fld>
            <a:endParaRPr lang="en-US"/>
          </a:p>
        </p:txBody>
      </p:sp>
      <p:sp>
        <p:nvSpPr>
          <p:cNvPr id="4" name="TextBox 3">
            <a:extLst>
              <a:ext uri="{FF2B5EF4-FFF2-40B4-BE49-F238E27FC236}">
                <a16:creationId xmlns:a16="http://schemas.microsoft.com/office/drawing/2014/main" id="{627B12F3-D5DB-9CB5-79ED-E4649ABF1B4C}"/>
              </a:ext>
            </a:extLst>
          </p:cNvPr>
          <p:cNvSpPr txBox="1"/>
          <p:nvPr/>
        </p:nvSpPr>
        <p:spPr>
          <a:xfrm>
            <a:off x="838200" y="1458496"/>
            <a:ext cx="10115550" cy="4893647"/>
          </a:xfrm>
          <a:prstGeom prst="rect">
            <a:avLst/>
          </a:prstGeom>
          <a:noFill/>
        </p:spPr>
        <p:txBody>
          <a:bodyPr wrap="square" lIns="91440" tIns="45720" rIns="91440" bIns="45720" rtlCol="0" anchor="t">
            <a:spAutoFit/>
          </a:bodyPr>
          <a:lstStyle/>
          <a:p>
            <a:pPr marL="514350" indent="-514350">
              <a:buAutoNum type="arabicPeriod"/>
            </a:pPr>
            <a:r>
              <a:rPr lang="en-US" sz="2400">
                <a:solidFill>
                  <a:schemeClr val="bg1">
                    <a:lumMod val="95000"/>
                  </a:schemeClr>
                </a:solidFill>
                <a:ea typeface="+mn-lt"/>
                <a:cs typeface="+mn-lt"/>
              </a:rPr>
              <a:t>How does using a grid system enhance both the aesthetics and functionality of a design, and under what circumstances might intentionally breaking from the grid lead to better outcomes?</a:t>
            </a:r>
            <a:r>
              <a:rPr lang="en-US" sz="2400">
                <a:solidFill>
                  <a:schemeClr val="bg1">
                    <a:lumMod val="95000"/>
                  </a:schemeClr>
                </a:solidFill>
              </a:rPr>
              <a:t> </a:t>
            </a:r>
            <a:endParaRPr lang="en-US">
              <a:solidFill>
                <a:schemeClr val="bg1">
                  <a:lumMod val="95000"/>
                </a:schemeClr>
              </a:solidFill>
            </a:endParaRPr>
          </a:p>
          <a:p>
            <a:pPr marL="514350" indent="-514350">
              <a:buFontTx/>
              <a:buAutoNum type="arabicPeriod"/>
            </a:pPr>
            <a:endParaRPr lang="en-US" sz="2400">
              <a:solidFill>
                <a:schemeClr val="bg1">
                  <a:lumMod val="95000"/>
                </a:schemeClr>
              </a:solidFill>
            </a:endParaRPr>
          </a:p>
          <a:p>
            <a:pPr marL="514350" indent="-514350">
              <a:buFont typeface="+mj-lt"/>
              <a:buAutoNum type="arabicPeriod"/>
            </a:pPr>
            <a:r>
              <a:rPr lang="en-US" sz="2400">
                <a:solidFill>
                  <a:schemeClr val="bg1">
                    <a:lumMod val="95000"/>
                  </a:schemeClr>
                </a:solidFill>
              </a:rPr>
              <a:t>What are some color schemes that a development team could consider for a website centered around music recommendations?</a:t>
            </a:r>
          </a:p>
          <a:p>
            <a:pPr marL="514350" indent="-514350">
              <a:buFont typeface="+mj-lt"/>
              <a:buAutoNum type="arabicPeriod"/>
            </a:pPr>
            <a:endParaRPr lang="en-US" sz="2400">
              <a:solidFill>
                <a:schemeClr val="bg1">
                  <a:lumMod val="95000"/>
                </a:schemeClr>
              </a:solidFill>
            </a:endParaRPr>
          </a:p>
          <a:p>
            <a:pPr marL="514350" indent="-514350">
              <a:buFont typeface="+mj-lt"/>
              <a:buAutoNum type="arabicPeriod"/>
            </a:pPr>
            <a:r>
              <a:rPr lang="en-US" sz="2400">
                <a:solidFill>
                  <a:schemeClr val="bg1">
                    <a:lumMod val="95000"/>
                  </a:schemeClr>
                </a:solidFill>
              </a:rPr>
              <a:t>Are there certain fonts that should only be used in specific circumstances?</a:t>
            </a:r>
          </a:p>
          <a:p>
            <a:pPr marL="514350" indent="-514350">
              <a:buFont typeface="+mj-lt"/>
              <a:buAutoNum type="arabicPeriod"/>
            </a:pPr>
            <a:endParaRPr lang="en-US" sz="2400">
              <a:solidFill>
                <a:schemeClr val="bg1">
                  <a:lumMod val="95000"/>
                </a:schemeClr>
              </a:solidFill>
            </a:endParaRPr>
          </a:p>
          <a:p>
            <a:pPr marL="514350" indent="-514350">
              <a:buFont typeface="+mj-lt"/>
              <a:buAutoNum type="arabicPeriod"/>
            </a:pPr>
            <a:r>
              <a:rPr lang="en-US" sz="2400">
                <a:solidFill>
                  <a:schemeClr val="bg1">
                    <a:lumMod val="95000"/>
                  </a:schemeClr>
                </a:solidFill>
              </a:rPr>
              <a:t>Some website like craigslist serves their purpose well without needing whitespaces. What other situations are whitespaces not a </a:t>
            </a:r>
            <a:r>
              <a:rPr lang="en-US" sz="2400" err="1">
                <a:solidFill>
                  <a:schemeClr val="bg1">
                    <a:lumMod val="95000"/>
                  </a:schemeClr>
                </a:solidFill>
              </a:rPr>
              <a:t>neccessity</a:t>
            </a:r>
            <a:r>
              <a:rPr lang="en-US" sz="2400">
                <a:solidFill>
                  <a:schemeClr val="bg1">
                    <a:lumMod val="95000"/>
                  </a:schemeClr>
                </a:solidFill>
              </a:rPr>
              <a:t>?</a:t>
            </a:r>
          </a:p>
          <a:p>
            <a:endParaRPr lang="en-US" sz="2400">
              <a:solidFill>
                <a:schemeClr val="bg1">
                  <a:lumMod val="95000"/>
                </a:schemeClr>
              </a:solidFill>
            </a:endParaRPr>
          </a:p>
        </p:txBody>
      </p:sp>
    </p:spTree>
    <p:extLst>
      <p:ext uri="{BB962C8B-B14F-4D97-AF65-F5344CB8AC3E}">
        <p14:creationId xmlns:p14="http://schemas.microsoft.com/office/powerpoint/2010/main" val="386336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BC212-540F-1AAF-AB17-23604A53901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a:solidFill>
                  <a:srgbClr val="C00000"/>
                </a:solidFill>
                <a:latin typeface="+mj-lt"/>
                <a:ea typeface="+mj-ea"/>
                <a:cs typeface="+mj-cs"/>
              </a:rPr>
              <a:t>Reminder</a:t>
            </a:r>
            <a:r>
              <a:rPr lang="en-US" sz="2500" kern="1200">
                <a:solidFill>
                  <a:srgbClr val="FFFFFF"/>
                </a:solidFill>
                <a:latin typeface="+mj-lt"/>
                <a:ea typeface="+mj-ea"/>
                <a:cs typeface="+mj-cs"/>
              </a:rPr>
              <a:t>: looks matter far less than whether your design succeeds in what you and your users want it to achieve. </a:t>
            </a:r>
          </a:p>
        </p:txBody>
      </p:sp>
      <p:pic>
        <p:nvPicPr>
          <p:cNvPr id="5" name="Content Placeholder 4" descr="A screenshot of a computer&#10;&#10;AI-generated content may be incorrect.">
            <a:extLst>
              <a:ext uri="{FF2B5EF4-FFF2-40B4-BE49-F238E27FC236}">
                <a16:creationId xmlns:a16="http://schemas.microsoft.com/office/drawing/2014/main" id="{1FA1823D-C901-4AAC-DFF0-85E676A90B59}"/>
              </a:ext>
            </a:extLst>
          </p:cNvPr>
          <p:cNvPicPr>
            <a:picLocks noGrp="1" noChangeAspect="1"/>
          </p:cNvPicPr>
          <p:nvPr>
            <p:ph idx="1"/>
          </p:nvPr>
        </p:nvPicPr>
        <p:blipFill>
          <a:blip r:embed="rId2"/>
          <a:stretch>
            <a:fillRect/>
          </a:stretch>
        </p:blipFill>
        <p:spPr>
          <a:xfrm>
            <a:off x="4777316" y="1503812"/>
            <a:ext cx="6780700" cy="3848047"/>
          </a:xfrm>
          <a:prstGeom prst="rect">
            <a:avLst/>
          </a:prstGeom>
          <a:solidFill>
            <a:schemeClr val="bg1"/>
          </a:solidFill>
        </p:spPr>
      </p:pic>
      <p:sp>
        <p:nvSpPr>
          <p:cNvPr id="4" name="Slide Number Placeholder 3">
            <a:extLst>
              <a:ext uri="{FF2B5EF4-FFF2-40B4-BE49-F238E27FC236}">
                <a16:creationId xmlns:a16="http://schemas.microsoft.com/office/drawing/2014/main" id="{9EAB9A34-DA6B-7FCA-74FA-40377CF060FE}"/>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E0D4BB49-E7DB-44CB-8233-6281ED2980AF}" type="slidenum">
              <a:rPr lang="en-US">
                <a:solidFill>
                  <a:schemeClr val="tx1">
                    <a:alpha val="80000"/>
                  </a:schemeClr>
                </a:solidFill>
              </a:rPr>
              <a:pPr>
                <a:spcAft>
                  <a:spcPts val="600"/>
                </a:spcAft>
              </a:pPr>
              <a:t>3</a:t>
            </a:fld>
            <a:endParaRPr lang="en-US">
              <a:solidFill>
                <a:schemeClr val="tx1">
                  <a:alpha val="80000"/>
                </a:schemeClr>
              </a:solidFill>
            </a:endParaRPr>
          </a:p>
        </p:txBody>
      </p:sp>
    </p:spTree>
    <p:extLst>
      <p:ext uri="{BB962C8B-B14F-4D97-AF65-F5344CB8AC3E}">
        <p14:creationId xmlns:p14="http://schemas.microsoft.com/office/powerpoint/2010/main" val="159073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0BEB7A-D6E8-BD6E-8E1E-7A596FC2B764}"/>
              </a:ext>
            </a:extLst>
          </p:cNvPr>
          <p:cNvSpPr>
            <a:spLocks noGrp="1"/>
          </p:cNvSpPr>
          <p:nvPr>
            <p:ph type="title"/>
          </p:nvPr>
        </p:nvSpPr>
        <p:spPr>
          <a:xfrm>
            <a:off x="371094" y="1161288"/>
            <a:ext cx="3438144" cy="1239012"/>
          </a:xfrm>
        </p:spPr>
        <p:txBody>
          <a:bodyPr anchor="ctr">
            <a:normAutofit/>
          </a:bodyPr>
          <a:lstStyle/>
          <a:p>
            <a:r>
              <a:rPr lang="en-US" sz="2600">
                <a:ea typeface="+mj-lt"/>
                <a:cs typeface="+mj-lt"/>
              </a:rPr>
              <a:t>Two steps to ensuring that your design results in a good UX: </a:t>
            </a:r>
            <a:endParaRPr lang="en-US" sz="2600"/>
          </a:p>
        </p:txBody>
      </p:sp>
      <p:sp>
        <p:nvSpPr>
          <p:cNvPr id="25" name="Rectangle 2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A9076A7-BE4C-F6A3-80E0-99C308D3588B}"/>
              </a:ext>
            </a:extLst>
          </p:cNvPr>
          <p:cNvSpPr>
            <a:spLocks noGrp="1"/>
          </p:cNvSpPr>
          <p:nvPr>
            <p:ph idx="1"/>
          </p:nvPr>
        </p:nvSpPr>
        <p:spPr>
          <a:xfrm>
            <a:off x="371094" y="2718054"/>
            <a:ext cx="3438906" cy="3207258"/>
          </a:xfrm>
        </p:spPr>
        <p:txBody>
          <a:bodyPr vert="horz" lIns="91440" tIns="45720" rIns="91440" bIns="45720" rtlCol="0" anchor="t">
            <a:normAutofit/>
          </a:bodyPr>
          <a:lstStyle/>
          <a:p>
            <a:pPr marL="0" indent="0">
              <a:buNone/>
            </a:pPr>
            <a:r>
              <a:rPr lang="en-US" sz="1700">
                <a:latin typeface="Aptos Display"/>
              </a:rPr>
              <a:t>1) Knowing what you want your design to accomplish</a:t>
            </a:r>
            <a:endParaRPr lang="en-US" sz="1700"/>
          </a:p>
          <a:p>
            <a:pPr marL="0" indent="0">
              <a:buNone/>
            </a:pPr>
            <a:r>
              <a:rPr lang="en-US" sz="1700">
                <a:latin typeface="Aptos Display"/>
              </a:rPr>
              <a:t> - What does success look like?</a:t>
            </a:r>
          </a:p>
          <a:p>
            <a:pPr marL="0" indent="0">
              <a:buNone/>
            </a:pPr>
            <a:r>
              <a:rPr lang="en-US" sz="1700" u="sng">
                <a:latin typeface="Aptos Display"/>
              </a:rPr>
              <a:t>Conversion Rate</a:t>
            </a:r>
          </a:p>
          <a:p>
            <a:pPr marL="0" indent="0">
              <a:buNone/>
            </a:pPr>
            <a:r>
              <a:rPr lang="en-US" sz="1700">
                <a:latin typeface="Aptos Display"/>
              </a:rPr>
              <a:t>2) Getting feedback from others</a:t>
            </a:r>
            <a:endParaRPr lang="en-US" sz="1700">
              <a:latin typeface="Aptos" panose="02110004020202020204"/>
            </a:endParaRPr>
          </a:p>
          <a:p>
            <a:pPr>
              <a:buFont typeface="Calibri" panose="020B0604020202020204" pitchFamily="34" charset="0"/>
              <a:buChar char="-"/>
            </a:pPr>
            <a:r>
              <a:rPr lang="en-US" sz="1700">
                <a:latin typeface="Aptos Display"/>
              </a:rPr>
              <a:t>Ask people to view and review your design </a:t>
            </a:r>
          </a:p>
          <a:p>
            <a:pPr>
              <a:buFont typeface="Calibri" panose="020B0604020202020204" pitchFamily="34" charset="0"/>
              <a:buChar char="-"/>
            </a:pPr>
            <a:endParaRPr lang="en-US" sz="1700">
              <a:latin typeface="Aptos Display"/>
            </a:endParaRPr>
          </a:p>
          <a:p>
            <a:pPr>
              <a:buFont typeface="Calibri" panose="020B0604020202020204" pitchFamily="34" charset="0"/>
              <a:buChar char="-"/>
            </a:pPr>
            <a:endParaRPr lang="en-US" sz="1700"/>
          </a:p>
        </p:txBody>
      </p:sp>
      <p:pic>
        <p:nvPicPr>
          <p:cNvPr id="5" name="Picture 4" descr="A screenshot of a website&#10;&#10;AI-generated content may be incorrect.">
            <a:extLst>
              <a:ext uri="{FF2B5EF4-FFF2-40B4-BE49-F238E27FC236}">
                <a16:creationId xmlns:a16="http://schemas.microsoft.com/office/drawing/2014/main" id="{90F6F931-1A37-3721-6C12-2253087EBC8F}"/>
              </a:ext>
            </a:extLst>
          </p:cNvPr>
          <p:cNvPicPr>
            <a:picLocks noChangeAspect="1"/>
          </p:cNvPicPr>
          <p:nvPr/>
        </p:nvPicPr>
        <p:blipFill>
          <a:blip r:embed="rId2"/>
          <a:stretch>
            <a:fillRect/>
          </a:stretch>
        </p:blipFill>
        <p:spPr>
          <a:xfrm>
            <a:off x="4438340" y="1001158"/>
            <a:ext cx="7757385" cy="4459558"/>
          </a:xfrm>
          <a:prstGeom prst="rect">
            <a:avLst/>
          </a:prstGeom>
        </p:spPr>
      </p:pic>
      <p:sp>
        <p:nvSpPr>
          <p:cNvPr id="4" name="Slide Number Placeholder 3">
            <a:extLst>
              <a:ext uri="{FF2B5EF4-FFF2-40B4-BE49-F238E27FC236}">
                <a16:creationId xmlns:a16="http://schemas.microsoft.com/office/drawing/2014/main" id="{EFB0C3DA-A448-72BD-6C80-AEF32A4A74AF}"/>
              </a:ext>
            </a:extLst>
          </p:cNvPr>
          <p:cNvSpPr>
            <a:spLocks noGrp="1"/>
          </p:cNvSpPr>
          <p:nvPr>
            <p:ph type="sldNum" sz="quarter" idx="12"/>
          </p:nvPr>
        </p:nvSpPr>
        <p:spPr>
          <a:xfrm>
            <a:off x="9695688" y="6356350"/>
            <a:ext cx="2121408" cy="365125"/>
          </a:xfrm>
        </p:spPr>
        <p:txBody>
          <a:bodyPr>
            <a:normAutofit/>
          </a:bodyPr>
          <a:lstStyle/>
          <a:p>
            <a:pPr>
              <a:spcAft>
                <a:spcPts val="600"/>
              </a:spcAft>
            </a:pPr>
            <a:fld id="{E0D4BB49-E7DB-44CB-8233-6281ED2980AF}" type="slidenum">
              <a:rPr lang="en-US">
                <a:solidFill>
                  <a:schemeClr val="tx1">
                    <a:lumMod val="50000"/>
                    <a:lumOff val="50000"/>
                  </a:schemeClr>
                </a:solidFill>
              </a:rPr>
              <a:pPr>
                <a:spcAft>
                  <a:spcPts val="600"/>
                </a:spcAft>
              </a:pPr>
              <a:t>4</a:t>
            </a:fld>
            <a:endParaRPr lang="en-US">
              <a:solidFill>
                <a:schemeClr val="tx1">
                  <a:lumMod val="50000"/>
                  <a:lumOff val="50000"/>
                </a:schemeClr>
              </a:solidFill>
            </a:endParaRPr>
          </a:p>
        </p:txBody>
      </p:sp>
    </p:spTree>
    <p:extLst>
      <p:ext uri="{BB962C8B-B14F-4D97-AF65-F5344CB8AC3E}">
        <p14:creationId xmlns:p14="http://schemas.microsoft.com/office/powerpoint/2010/main" val="532137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2CFA08-8BE6-9D42-4DAA-F9D6B08AC4CC}"/>
              </a:ext>
            </a:extLst>
          </p:cNvPr>
          <p:cNvSpPr>
            <a:spLocks noGrp="1"/>
          </p:cNvSpPr>
          <p:nvPr>
            <p:ph type="title"/>
          </p:nvPr>
        </p:nvSpPr>
        <p:spPr>
          <a:xfrm>
            <a:off x="841248" y="579882"/>
            <a:ext cx="10506456" cy="1014984"/>
          </a:xfrm>
        </p:spPr>
        <p:txBody>
          <a:bodyPr anchor="b">
            <a:normAutofit/>
          </a:bodyPr>
          <a:lstStyle/>
          <a:p>
            <a:r>
              <a:rPr lang="en-US" b="1">
                <a:latin typeface="Noto Serif"/>
                <a:ea typeface="Noto Serif"/>
                <a:cs typeface="Noto Serif"/>
              </a:rPr>
              <a:t>Quick tips on improving your design</a:t>
            </a:r>
            <a:endParaRPr lang="en-US"/>
          </a:p>
          <a:p>
            <a:endParaRPr lang="en-US"/>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4BB93EA3-594C-A461-4711-F570613CDB78}"/>
              </a:ext>
            </a:extLst>
          </p:cNvPr>
          <p:cNvSpPr>
            <a:spLocks noGrp="1"/>
          </p:cNvSpPr>
          <p:nvPr>
            <p:ph type="sldNum" sz="quarter" idx="12"/>
          </p:nvPr>
        </p:nvSpPr>
        <p:spPr>
          <a:xfrm>
            <a:off x="8873254" y="6356350"/>
            <a:ext cx="2477498" cy="365125"/>
          </a:xfrm>
        </p:spPr>
        <p:txBody>
          <a:bodyPr>
            <a:normAutofit/>
          </a:bodyPr>
          <a:lstStyle/>
          <a:p>
            <a:pPr>
              <a:spcAft>
                <a:spcPts val="600"/>
              </a:spcAft>
            </a:pPr>
            <a:fld id="{E0D4BB49-E7DB-44CB-8233-6281ED2980AF}" type="slidenum">
              <a:rPr lang="en-US">
                <a:solidFill>
                  <a:schemeClr val="tx1">
                    <a:lumMod val="50000"/>
                    <a:lumOff val="50000"/>
                  </a:schemeClr>
                </a:solidFill>
              </a:rPr>
              <a:pPr>
                <a:spcAft>
                  <a:spcPts val="600"/>
                </a:spcAft>
              </a:pPr>
              <a:t>5</a:t>
            </a:fld>
            <a:endParaRPr lang="en-US">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E91E2B85-52A6-877E-3A86-6F2732BF5AC4}"/>
              </a:ext>
            </a:extLst>
          </p:cNvPr>
          <p:cNvGraphicFramePr>
            <a:graphicFrameLocks noGrp="1"/>
          </p:cNvGraphicFramePr>
          <p:nvPr>
            <p:ph idx="1"/>
            <p:extLst>
              <p:ext uri="{D42A27DB-BD31-4B8C-83A1-F6EECF244321}">
                <p14:modId xmlns:p14="http://schemas.microsoft.com/office/powerpoint/2010/main" val="2636740559"/>
              </p:ext>
            </p:extLst>
          </p:nvPr>
        </p:nvGraphicFramePr>
        <p:xfrm>
          <a:off x="798357" y="1916305"/>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4497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B6C9-F045-CAD6-DB83-F8C6EB52BACB}"/>
              </a:ext>
            </a:extLst>
          </p:cNvPr>
          <p:cNvSpPr>
            <a:spLocks noGrp="1"/>
          </p:cNvSpPr>
          <p:nvPr>
            <p:ph type="title"/>
          </p:nvPr>
        </p:nvSpPr>
        <p:spPr/>
        <p:txBody>
          <a:bodyPr/>
          <a:lstStyle/>
          <a:p>
            <a:r>
              <a:rPr lang="en-US">
                <a:solidFill>
                  <a:schemeClr val="bg1"/>
                </a:solidFill>
              </a:rPr>
              <a:t>More about improving design </a:t>
            </a:r>
          </a:p>
        </p:txBody>
      </p:sp>
      <p:graphicFrame>
        <p:nvGraphicFramePr>
          <p:cNvPr id="6" name="Content Placeholder 2">
            <a:extLst>
              <a:ext uri="{FF2B5EF4-FFF2-40B4-BE49-F238E27FC236}">
                <a16:creationId xmlns:a16="http://schemas.microsoft.com/office/drawing/2014/main" id="{9837FE96-D312-244D-0DB9-2740043E1497}"/>
              </a:ext>
            </a:extLst>
          </p:cNvPr>
          <p:cNvGraphicFramePr>
            <a:graphicFrameLocks noGrp="1"/>
          </p:cNvGraphicFramePr>
          <p:nvPr>
            <p:ph idx="1"/>
            <p:extLst>
              <p:ext uri="{D42A27DB-BD31-4B8C-83A1-F6EECF244321}">
                <p14:modId xmlns:p14="http://schemas.microsoft.com/office/powerpoint/2010/main" val="3579596508"/>
              </p:ext>
            </p:extLst>
          </p:nvPr>
        </p:nvGraphicFramePr>
        <p:xfrm>
          <a:off x="399925" y="1589887"/>
          <a:ext cx="10763955" cy="4577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0669143-4055-E298-385A-17A1F2516E97}"/>
              </a:ext>
            </a:extLst>
          </p:cNvPr>
          <p:cNvSpPr>
            <a:spLocks noGrp="1"/>
          </p:cNvSpPr>
          <p:nvPr>
            <p:ph type="sldNum" sz="quarter" idx="12"/>
          </p:nvPr>
        </p:nvSpPr>
        <p:spPr/>
        <p:txBody>
          <a:bodyPr/>
          <a:lstStyle/>
          <a:p>
            <a:fld id="{E0D4BB49-E7DB-44CB-8233-6281ED2980AF}" type="slidenum">
              <a:rPr lang="en-US" smtClean="0"/>
              <a:t>6</a:t>
            </a:fld>
            <a:endParaRPr lang="en-US"/>
          </a:p>
        </p:txBody>
      </p:sp>
    </p:spTree>
    <p:extLst>
      <p:ext uri="{BB962C8B-B14F-4D97-AF65-F5344CB8AC3E}">
        <p14:creationId xmlns:p14="http://schemas.microsoft.com/office/powerpoint/2010/main" val="203419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CFC65-CD5D-3A56-1CBD-139B8E40D3A3}"/>
              </a:ext>
            </a:extLst>
          </p:cNvPr>
          <p:cNvSpPr>
            <a:spLocks noGrp="1"/>
          </p:cNvSpPr>
          <p:nvPr>
            <p:ph type="title"/>
          </p:nvPr>
        </p:nvSpPr>
        <p:spPr>
          <a:xfrm>
            <a:off x="630936" y="639520"/>
            <a:ext cx="3429000" cy="1719072"/>
          </a:xfrm>
        </p:spPr>
        <p:txBody>
          <a:bodyPr anchor="b">
            <a:normAutofit/>
          </a:bodyPr>
          <a:lstStyle/>
          <a:p>
            <a:r>
              <a:rPr lang="en-US" sz="2600">
                <a:ea typeface="+mj-lt"/>
                <a:cs typeface="+mj-lt"/>
              </a:rPr>
              <a:t>Section 2.1: Grid – The Foundation for a Clean, Cohesive Layout.</a:t>
            </a:r>
            <a:endParaRPr lang="en-US" sz="2600"/>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F94631-776D-8DE2-D6E6-737A2796BCFB}"/>
              </a:ext>
            </a:extLst>
          </p:cNvPr>
          <p:cNvSpPr>
            <a:spLocks noGrp="1"/>
          </p:cNvSpPr>
          <p:nvPr>
            <p:ph idx="1"/>
          </p:nvPr>
        </p:nvSpPr>
        <p:spPr>
          <a:xfrm>
            <a:off x="630936" y="2807208"/>
            <a:ext cx="3429000" cy="3410712"/>
          </a:xfrm>
        </p:spPr>
        <p:txBody>
          <a:bodyPr vert="horz" lIns="91440" tIns="45720" rIns="91440" bIns="45720" rtlCol="0" anchor="t">
            <a:normAutofit/>
          </a:bodyPr>
          <a:lstStyle/>
          <a:p>
            <a:pPr>
              <a:buFont typeface="Arial"/>
              <a:buChar char="•"/>
            </a:pPr>
            <a:r>
              <a:rPr lang="en-US" sz="1700" b="1">
                <a:ea typeface="+mn-lt"/>
                <a:cs typeface="+mn-lt"/>
              </a:rPr>
              <a:t>Line Things Up:</a:t>
            </a:r>
            <a:r>
              <a:rPr lang="en-US" sz="1700">
                <a:ea typeface="+mn-lt"/>
                <a:cs typeface="+mn-lt"/>
              </a:rPr>
              <a:t> Even minor misalignments (e.g., a two-pixel difference) can create visual chaos.</a:t>
            </a:r>
            <a:endParaRPr lang="en-US" sz="1700"/>
          </a:p>
          <a:p>
            <a:pPr>
              <a:buFont typeface="Arial"/>
              <a:buChar char="•"/>
            </a:pPr>
            <a:r>
              <a:rPr lang="en-US" sz="1700" b="1">
                <a:ea typeface="+mn-lt"/>
                <a:cs typeface="+mn-lt"/>
              </a:rPr>
              <a:t>Use a Grid:</a:t>
            </a:r>
            <a:r>
              <a:rPr lang="en-US" sz="1700">
                <a:ea typeface="+mn-lt"/>
                <a:cs typeface="+mn-lt"/>
              </a:rPr>
              <a:t> A grid acts as an invisible skeleton, aligning elements for a consistent, tidy layout.</a:t>
            </a:r>
            <a:endParaRPr lang="en-US" sz="1700"/>
          </a:p>
          <a:p>
            <a:pPr>
              <a:buFont typeface="Arial"/>
              <a:buChar char="•"/>
            </a:pPr>
            <a:r>
              <a:rPr lang="en-US" sz="1700" b="1">
                <a:ea typeface="+mn-lt"/>
                <a:cs typeface="+mn-lt"/>
              </a:rPr>
              <a:t>Real-World Example:</a:t>
            </a:r>
            <a:r>
              <a:rPr lang="en-US" sz="1700">
                <a:ea typeface="+mn-lt"/>
                <a:cs typeface="+mn-lt"/>
              </a:rPr>
              <a:t> The New York Times uses a five-column grid with gutters to organize vast information.</a:t>
            </a:r>
            <a:endParaRPr lang="en-US" sz="1700"/>
          </a:p>
          <a:p>
            <a:pPr>
              <a:buFont typeface="Arial"/>
              <a:buChar char="•"/>
            </a:pPr>
            <a:endParaRPr lang="en-US" sz="1700"/>
          </a:p>
          <a:p>
            <a:pPr marL="0" indent="0">
              <a:buNone/>
            </a:pPr>
            <a:endParaRPr lang="en-US" sz="1700"/>
          </a:p>
          <a:p>
            <a:endParaRPr lang="en-US" sz="1700"/>
          </a:p>
        </p:txBody>
      </p:sp>
      <p:pic>
        <p:nvPicPr>
          <p:cNvPr id="5" name="Picture 4" descr="A screenshot of a news page&#10;&#10;AI-generated content may be incorrect.">
            <a:extLst>
              <a:ext uri="{FF2B5EF4-FFF2-40B4-BE49-F238E27FC236}">
                <a16:creationId xmlns:a16="http://schemas.microsoft.com/office/drawing/2014/main" id="{2FEFFFA3-F47A-F2A8-BF66-3A740D332C9C}"/>
              </a:ext>
            </a:extLst>
          </p:cNvPr>
          <p:cNvPicPr>
            <a:picLocks noChangeAspect="1"/>
          </p:cNvPicPr>
          <p:nvPr/>
        </p:nvPicPr>
        <p:blipFill>
          <a:blip r:embed="rId2"/>
          <a:stretch>
            <a:fillRect/>
          </a:stretch>
        </p:blipFill>
        <p:spPr>
          <a:xfrm>
            <a:off x="4281763" y="1319300"/>
            <a:ext cx="7710875" cy="4185534"/>
          </a:xfrm>
          <a:prstGeom prst="rect">
            <a:avLst/>
          </a:prstGeom>
        </p:spPr>
      </p:pic>
      <p:sp>
        <p:nvSpPr>
          <p:cNvPr id="4" name="Slide Number Placeholder 3">
            <a:extLst>
              <a:ext uri="{FF2B5EF4-FFF2-40B4-BE49-F238E27FC236}">
                <a16:creationId xmlns:a16="http://schemas.microsoft.com/office/drawing/2014/main" id="{B962E3E9-2B66-70C8-DC3A-002A5C43D798}"/>
              </a:ext>
            </a:extLst>
          </p:cNvPr>
          <p:cNvSpPr>
            <a:spLocks noGrp="1"/>
          </p:cNvSpPr>
          <p:nvPr>
            <p:ph type="sldNum" sz="quarter" idx="12"/>
          </p:nvPr>
        </p:nvSpPr>
        <p:spPr>
          <a:xfrm>
            <a:off x="8610600" y="6356350"/>
            <a:ext cx="2743200" cy="365125"/>
          </a:xfrm>
        </p:spPr>
        <p:txBody>
          <a:bodyPr>
            <a:normAutofit/>
          </a:bodyPr>
          <a:lstStyle/>
          <a:p>
            <a:pPr>
              <a:spcAft>
                <a:spcPts val="600"/>
              </a:spcAft>
            </a:pPr>
            <a:fld id="{E0D4BB49-E7DB-44CB-8233-6281ED2980AF}" type="slidenum">
              <a:rPr lang="en-US" smtClean="0"/>
              <a:pPr>
                <a:spcAft>
                  <a:spcPts val="600"/>
                </a:spcAft>
              </a:pPr>
              <a:t>7</a:t>
            </a:fld>
            <a:endParaRPr lang="en-US"/>
          </a:p>
        </p:txBody>
      </p:sp>
    </p:spTree>
    <p:extLst>
      <p:ext uri="{BB962C8B-B14F-4D97-AF65-F5344CB8AC3E}">
        <p14:creationId xmlns:p14="http://schemas.microsoft.com/office/powerpoint/2010/main" val="3008835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361577-D463-1ED8-53F2-E28311299A00}"/>
              </a:ext>
            </a:extLst>
          </p:cNvPr>
          <p:cNvSpPr>
            <a:spLocks noGrp="1"/>
          </p:cNvSpPr>
          <p:nvPr>
            <p:ph type="title"/>
          </p:nvPr>
        </p:nvSpPr>
        <p:spPr>
          <a:xfrm>
            <a:off x="371094" y="1161288"/>
            <a:ext cx="3438144" cy="1239012"/>
          </a:xfrm>
        </p:spPr>
        <p:txBody>
          <a:bodyPr anchor="ctr">
            <a:normAutofit/>
          </a:bodyPr>
          <a:lstStyle/>
          <a:p>
            <a:r>
              <a:rPr lang="en-US" sz="2800"/>
              <a:t>More about grid</a:t>
            </a:r>
          </a:p>
        </p:txBody>
      </p:sp>
      <p:sp>
        <p:nvSpPr>
          <p:cNvPr id="23" name="Rectangle 2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F7ACCE4-2371-E9BF-5890-96E6CBC9F595}"/>
              </a:ext>
            </a:extLst>
          </p:cNvPr>
          <p:cNvSpPr>
            <a:spLocks noGrp="1"/>
          </p:cNvSpPr>
          <p:nvPr>
            <p:ph idx="1"/>
          </p:nvPr>
        </p:nvSpPr>
        <p:spPr>
          <a:xfrm>
            <a:off x="371094" y="2718054"/>
            <a:ext cx="3438906" cy="3207258"/>
          </a:xfrm>
        </p:spPr>
        <p:txBody>
          <a:bodyPr vert="horz" lIns="91440" tIns="45720" rIns="91440" bIns="45720" rtlCol="0" anchor="t">
            <a:normAutofit/>
          </a:bodyPr>
          <a:lstStyle/>
          <a:p>
            <a:pPr>
              <a:buFont typeface="Arial,Sans-Serif" panose="020B0604020202020204" pitchFamily="34" charset="0"/>
            </a:pPr>
            <a:r>
              <a:rPr lang="en-US" sz="1700" b="1"/>
              <a:t>Versatility:</a:t>
            </a:r>
            <a:r>
              <a:rPr lang="en-US" sz="1700"/>
              <a:t> A 12-column grid is commonly used for its flexibility in design.</a:t>
            </a:r>
          </a:p>
          <a:p>
            <a:pPr>
              <a:buFont typeface="Arial,Sans-Serif" panose="020B0604020202020204" pitchFamily="34" charset="0"/>
            </a:pPr>
            <a:r>
              <a:rPr lang="en-US" sz="1700" b="1"/>
              <a:t>Design Constraint:</a:t>
            </a:r>
            <a:r>
              <a:rPr lang="en-US" sz="1700"/>
              <a:t> Grids help plan layouts by limiting where elements can be placed, promoting cohesiveness.</a:t>
            </a:r>
          </a:p>
          <a:p>
            <a:pPr>
              <a:buFont typeface="Arial,Sans-Serif" panose="020B0604020202020204" pitchFamily="34" charset="0"/>
            </a:pPr>
            <a:r>
              <a:rPr lang="en-US" sz="1700" b="1"/>
              <a:t>Key Takeaway:</a:t>
            </a:r>
            <a:r>
              <a:rPr lang="en-US" sz="1700"/>
              <a:t> Align elements horizontally and vertically to enhance overall design consistency.</a:t>
            </a:r>
          </a:p>
        </p:txBody>
      </p:sp>
      <p:pic>
        <p:nvPicPr>
          <p:cNvPr id="5" name="Picture 4" descr="A dog in a garment&#10;&#10;AI-generated content may be incorrect.">
            <a:extLst>
              <a:ext uri="{FF2B5EF4-FFF2-40B4-BE49-F238E27FC236}">
                <a16:creationId xmlns:a16="http://schemas.microsoft.com/office/drawing/2014/main" id="{7E648DF3-8969-23DE-3892-E0322B0F861C}"/>
              </a:ext>
            </a:extLst>
          </p:cNvPr>
          <p:cNvPicPr>
            <a:picLocks noChangeAspect="1"/>
          </p:cNvPicPr>
          <p:nvPr/>
        </p:nvPicPr>
        <p:blipFill>
          <a:blip r:embed="rId2"/>
          <a:stretch>
            <a:fillRect/>
          </a:stretch>
        </p:blipFill>
        <p:spPr>
          <a:xfrm>
            <a:off x="4901184" y="1882364"/>
            <a:ext cx="6741386" cy="3284167"/>
          </a:xfrm>
          <a:prstGeom prst="rect">
            <a:avLst/>
          </a:prstGeom>
        </p:spPr>
      </p:pic>
      <p:sp>
        <p:nvSpPr>
          <p:cNvPr id="4" name="Slide Number Placeholder 3">
            <a:extLst>
              <a:ext uri="{FF2B5EF4-FFF2-40B4-BE49-F238E27FC236}">
                <a16:creationId xmlns:a16="http://schemas.microsoft.com/office/drawing/2014/main" id="{F2607195-9B55-DE1F-E8C5-E8DE66864C71}"/>
              </a:ext>
            </a:extLst>
          </p:cNvPr>
          <p:cNvSpPr>
            <a:spLocks noGrp="1"/>
          </p:cNvSpPr>
          <p:nvPr>
            <p:ph type="sldNum" sz="quarter" idx="12"/>
          </p:nvPr>
        </p:nvSpPr>
        <p:spPr>
          <a:xfrm>
            <a:off x="9695688" y="6356350"/>
            <a:ext cx="2121408" cy="365125"/>
          </a:xfrm>
        </p:spPr>
        <p:txBody>
          <a:bodyPr>
            <a:normAutofit/>
          </a:bodyPr>
          <a:lstStyle/>
          <a:p>
            <a:pPr>
              <a:spcAft>
                <a:spcPts val="600"/>
              </a:spcAft>
            </a:pPr>
            <a:fld id="{E0D4BB49-E7DB-44CB-8233-6281ED2980AF}" type="slidenum">
              <a:rPr lang="en-US">
                <a:solidFill>
                  <a:schemeClr val="tx1">
                    <a:lumMod val="50000"/>
                    <a:lumOff val="50000"/>
                  </a:schemeClr>
                </a:solidFill>
              </a:rPr>
              <a:pPr>
                <a:spcAft>
                  <a:spcPts val="600"/>
                </a:spcAft>
              </a:pPr>
              <a:t>8</a:t>
            </a:fld>
            <a:endParaRPr lang="en-US">
              <a:solidFill>
                <a:schemeClr val="tx1">
                  <a:lumMod val="50000"/>
                  <a:lumOff val="50000"/>
                </a:schemeClr>
              </a:solidFill>
            </a:endParaRPr>
          </a:p>
        </p:txBody>
      </p:sp>
    </p:spTree>
    <p:extLst>
      <p:ext uri="{BB962C8B-B14F-4D97-AF65-F5344CB8AC3E}">
        <p14:creationId xmlns:p14="http://schemas.microsoft.com/office/powerpoint/2010/main" val="3613880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9" name="Rectangle 18">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DFFB57AC-E1BA-7B3F-004F-2042997D32CC}"/>
              </a:ext>
            </a:extLst>
          </p:cNvPr>
          <p:cNvSpPr txBox="1"/>
          <p:nvPr/>
        </p:nvSpPr>
        <p:spPr>
          <a:xfrm>
            <a:off x="126290" y="-536515"/>
            <a:ext cx="3702580" cy="161620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200" kern="1200">
                <a:solidFill>
                  <a:srgbClr val="FFFFFF"/>
                </a:solidFill>
                <a:latin typeface="+mj-lt"/>
                <a:ea typeface="+mj-ea"/>
                <a:cs typeface="+mj-cs"/>
              </a:rPr>
              <a:t>Shortcuts</a:t>
            </a:r>
          </a:p>
        </p:txBody>
      </p:sp>
      <p:sp>
        <p:nvSpPr>
          <p:cNvPr id="3" name="Content Placeholder 2">
            <a:extLst>
              <a:ext uri="{FF2B5EF4-FFF2-40B4-BE49-F238E27FC236}">
                <a16:creationId xmlns:a16="http://schemas.microsoft.com/office/drawing/2014/main" id="{6E7B79BF-3CA6-61EB-1680-509C8E6C6628}"/>
              </a:ext>
            </a:extLst>
          </p:cNvPr>
          <p:cNvSpPr>
            <a:spLocks noGrp="1"/>
          </p:cNvSpPr>
          <p:nvPr>
            <p:ph idx="1"/>
          </p:nvPr>
        </p:nvSpPr>
        <p:spPr>
          <a:xfrm>
            <a:off x="105064" y="1097858"/>
            <a:ext cx="5087104" cy="5261229"/>
          </a:xfrm>
        </p:spPr>
        <p:txBody>
          <a:bodyPr vert="horz" lIns="91440" tIns="45720" rIns="91440" bIns="45720" rtlCol="0" anchor="t">
            <a:noAutofit/>
          </a:bodyPr>
          <a:lstStyle/>
          <a:p>
            <a:pPr marL="0" indent="0">
              <a:buNone/>
            </a:pPr>
            <a:endParaRPr lang="en-US" sz="800">
              <a:solidFill>
                <a:srgbClr val="FFFFFF"/>
              </a:solidFill>
            </a:endParaRPr>
          </a:p>
          <a:p>
            <a:pPr marL="0" indent="0">
              <a:buNone/>
            </a:pPr>
            <a:r>
              <a:rPr lang="en-US" sz="2400" b="1">
                <a:solidFill>
                  <a:srgbClr val="FFFFFF"/>
                </a:solidFill>
              </a:rPr>
              <a:t>tools can help enforce a consistent grid in your design.</a:t>
            </a:r>
          </a:p>
          <a:p>
            <a:pPr marL="0"/>
            <a:endParaRPr lang="en-US" sz="1400">
              <a:solidFill>
                <a:srgbClr val="FFFFFF"/>
              </a:solidFill>
            </a:endParaRPr>
          </a:p>
          <a:p>
            <a:pPr marL="0" indent="0">
              <a:buNone/>
            </a:pPr>
            <a:r>
              <a:rPr lang="en-US" sz="2000">
                <a:solidFill>
                  <a:srgbClr val="FFFFFF"/>
                </a:solidFill>
              </a:rPr>
              <a:t>Grids in Mock-Up Programs:</a:t>
            </a:r>
          </a:p>
          <a:p>
            <a:r>
              <a:rPr lang="en-US" sz="2000">
                <a:solidFill>
                  <a:srgbClr val="FFFFFF"/>
                </a:solidFill>
              </a:rPr>
              <a:t>Use guides in tools like Photoshop, Sketch, or GIMP to overlay your design.</a:t>
            </a:r>
          </a:p>
          <a:p>
            <a:r>
              <a:rPr lang="en-US" sz="2000">
                <a:solidFill>
                  <a:srgbClr val="FFFFFF"/>
                </a:solidFill>
              </a:rPr>
              <a:t>Grid templates can help structure your layout like your web framework.</a:t>
            </a:r>
          </a:p>
          <a:p>
            <a:pPr marL="0"/>
            <a:endParaRPr lang="en-US" sz="1400">
              <a:solidFill>
                <a:srgbClr val="FFFFFF"/>
              </a:solidFill>
            </a:endParaRPr>
          </a:p>
          <a:p>
            <a:pPr marL="0" indent="0">
              <a:buNone/>
            </a:pPr>
            <a:r>
              <a:rPr lang="en-US" sz="2000">
                <a:solidFill>
                  <a:srgbClr val="FFFFFF"/>
                </a:solidFill>
              </a:rPr>
              <a:t>Guides in Slide Programs:</a:t>
            </a:r>
          </a:p>
          <a:p>
            <a:r>
              <a:rPr lang="en-US" sz="2000">
                <a:solidFill>
                  <a:srgbClr val="FFFFFF"/>
                </a:solidFill>
              </a:rPr>
              <a:t>Programs like Keynote offer guide features to align elements across slides.</a:t>
            </a:r>
          </a:p>
          <a:p>
            <a:r>
              <a:rPr lang="en-US" sz="2000">
                <a:solidFill>
                  <a:srgbClr val="FFFFFF"/>
                </a:solidFill>
              </a:rPr>
              <a:t>For slides, only a few guides are needed to maintain consistent alignment.</a:t>
            </a:r>
          </a:p>
        </p:txBody>
      </p:sp>
      <p:pic>
        <p:nvPicPr>
          <p:cNvPr id="6" name="Picture 5" descr="A group of white text boxes with black text&#10;&#10;AI-generated content may be incorrect.">
            <a:extLst>
              <a:ext uri="{FF2B5EF4-FFF2-40B4-BE49-F238E27FC236}">
                <a16:creationId xmlns:a16="http://schemas.microsoft.com/office/drawing/2014/main" id="{E8B0F9FC-E940-CEE7-8709-041F2BF4B790}"/>
              </a:ext>
            </a:extLst>
          </p:cNvPr>
          <p:cNvPicPr>
            <a:picLocks noChangeAspect="1"/>
          </p:cNvPicPr>
          <p:nvPr/>
        </p:nvPicPr>
        <p:blipFill>
          <a:blip r:embed="rId2"/>
          <a:stretch>
            <a:fillRect/>
          </a:stretch>
        </p:blipFill>
        <p:spPr>
          <a:xfrm>
            <a:off x="5209967" y="1151642"/>
            <a:ext cx="6983389" cy="3683178"/>
          </a:xfrm>
          <a:prstGeom prst="rect">
            <a:avLst/>
          </a:prstGeom>
        </p:spPr>
      </p:pic>
      <p:sp>
        <p:nvSpPr>
          <p:cNvPr id="4" name="Slide Number Placeholder 3">
            <a:extLst>
              <a:ext uri="{FF2B5EF4-FFF2-40B4-BE49-F238E27FC236}">
                <a16:creationId xmlns:a16="http://schemas.microsoft.com/office/drawing/2014/main" id="{075EE628-0DFE-956C-38ED-B5124282CA2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0D4BB49-E7DB-44CB-8233-6281ED2980AF}" type="slidenum">
              <a:rPr lang="en-US">
                <a:solidFill>
                  <a:schemeClr val="tx1">
                    <a:lumMod val="50000"/>
                    <a:lumOff val="50000"/>
                  </a:schemeClr>
                </a:solidFill>
              </a:rPr>
              <a:pPr>
                <a:spcAft>
                  <a:spcPts val="600"/>
                </a:spcAft>
              </a:pPr>
              <a:t>9</a:t>
            </a:fld>
            <a:endParaRPr lang="en-US">
              <a:solidFill>
                <a:schemeClr val="tx1">
                  <a:lumMod val="50000"/>
                  <a:lumOff val="50000"/>
                </a:schemeClr>
              </a:solidFill>
            </a:endParaRPr>
          </a:p>
        </p:txBody>
      </p:sp>
    </p:spTree>
    <p:extLst>
      <p:ext uri="{BB962C8B-B14F-4D97-AF65-F5344CB8AC3E}">
        <p14:creationId xmlns:p14="http://schemas.microsoft.com/office/powerpoint/2010/main" val="1612806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3c6ef6b-3163-4365-94f1-a4d3076a07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EE88CD7E1477449636D804B383D32D" ma:contentTypeVersion="17" ma:contentTypeDescription="Create a new document." ma:contentTypeScope="" ma:versionID="656f1462307e36ec22a2a7f447665670">
  <xsd:schema xmlns:xsd="http://www.w3.org/2001/XMLSchema" xmlns:xs="http://www.w3.org/2001/XMLSchema" xmlns:p="http://schemas.microsoft.com/office/2006/metadata/properties" xmlns:ns3="43c6ef6b-3163-4365-94f1-a4d3076a0714" xmlns:ns4="58ccc5d7-4820-474b-8f4b-aeaf9c159b76" targetNamespace="http://schemas.microsoft.com/office/2006/metadata/properties" ma:root="true" ma:fieldsID="26a5cdc6da1ef644d06721dbeffa674d" ns3:_="" ns4:_="">
    <xsd:import namespace="43c6ef6b-3163-4365-94f1-a4d3076a0714"/>
    <xsd:import namespace="58ccc5d7-4820-474b-8f4b-aeaf9c159b7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c6ef6b-3163-4365-94f1-a4d3076a07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ccc5d7-4820-474b-8f4b-aeaf9c159b7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F93EEF-5AA3-4A19-84FF-2F863981AFD3}">
  <ds:schemaRefs>
    <ds:schemaRef ds:uri="43c6ef6b-3163-4365-94f1-a4d3076a0714"/>
    <ds:schemaRef ds:uri="58ccc5d7-4820-474b-8f4b-aeaf9c159b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086E88B-EB19-48ED-BA18-C79EAA2DBCF0}">
  <ds:schemaRefs>
    <ds:schemaRef ds:uri="43c6ef6b-3163-4365-94f1-a4d3076a0714"/>
    <ds:schemaRef ds:uri="58ccc5d7-4820-474b-8f4b-aeaf9c159b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3BF0F2-1B21-4CD5-9B57-CCFDE8B0B7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9</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Hello Web Design Ch. 1: If You Read Only One Chapter, Make It This One  Ch. 2.1-2.4: Theory and Design Principles  Author: Tracy Osborn</vt:lpstr>
      <vt:lpstr>“If You Read Only One Chapter, Make It This One” (Chapter 1)</vt:lpstr>
      <vt:lpstr>Reminder: looks matter far less than whether your design succeeds in what you and your users want it to achieve. </vt:lpstr>
      <vt:lpstr>Two steps to ensuring that your design results in a good UX: </vt:lpstr>
      <vt:lpstr>Quick tips on improving your design </vt:lpstr>
      <vt:lpstr>More about improving design </vt:lpstr>
      <vt:lpstr>Section 2.1: Grid – The Foundation for a Clean, Cohesive Layout.</vt:lpstr>
      <vt:lpstr>More about grid</vt:lpstr>
      <vt:lpstr>PowerPoint Presentation</vt:lpstr>
      <vt:lpstr>More on shortcuts</vt:lpstr>
      <vt:lpstr>Color Theory: A Primer</vt:lpstr>
      <vt:lpstr>Vibrancy and Color Schemes</vt:lpstr>
      <vt:lpstr>Horrible Contrast Choices</vt:lpstr>
      <vt:lpstr>Visually Appealing Design with Color</vt:lpstr>
      <vt:lpstr>Typography: The Art of Arranging Text</vt:lpstr>
      <vt:lpstr>Typefaces and Categories</vt:lpstr>
      <vt:lpstr>Leading and Line height</vt:lpstr>
      <vt:lpstr>Kerning &amp; Letter Spacing</vt:lpstr>
      <vt:lpstr>Typography Best Practices</vt:lpstr>
      <vt:lpstr>PowerPoint Presentation</vt:lpstr>
      <vt:lpstr>The power of White Space</vt:lpstr>
      <vt:lpstr>Some Fundamentals</vt:lpstr>
      <vt:lpstr>White space in action</vt:lpstr>
      <vt:lpstr>White space in action</vt:lpstr>
      <vt:lpstr>White space in action</vt:lpstr>
      <vt:lpstr>Some Final Tips</vt:lpstr>
      <vt:lpstr>Discussion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Will Balding</dc:creator>
  <cp:revision>3</cp:revision>
  <dcterms:created xsi:type="dcterms:W3CDTF">2025-02-20T22:06:04Z</dcterms:created>
  <dcterms:modified xsi:type="dcterms:W3CDTF">2025-02-26T18:57:38Z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0x0101006AEE88CD7E1477449636D804B383D32D</vt:lpwstr>
  </property>
  <property fmtid="{D5CDD505-2E9C-101B-9397-08002B2CF9AE}" pid="3" name="MSIP_Label_b86e8d42-b9a6-4554-b0cc-98af32c6b0e9_Enabled">
    <vt:lpwstr>true</vt:lpwstr>
  </property>
  <property fmtid="{D5CDD505-2E9C-101B-9397-08002B2CF9AE}" pid="4" name="MSIP_Label_b86e8d42-b9a6-4554-b0cc-98af32c6b0e9_SetDate">
    <vt:lpwstr>2025-02-24T04:14:31Z</vt:lpwstr>
  </property>
  <property fmtid="{D5CDD505-2E9C-101B-9397-08002B2CF9AE}" pid="5" name="MSIP_Label_b86e8d42-b9a6-4554-b0cc-98af32c6b0e9_Method">
    <vt:lpwstr>Standard</vt:lpwstr>
  </property>
  <property fmtid="{D5CDD505-2E9C-101B-9397-08002B2CF9AE}" pid="6" name="MSIP_Label_b86e8d42-b9a6-4554-b0cc-98af32c6b0e9_Name">
    <vt:lpwstr>defa4170-0d19-0005-0004-bc88714345d2</vt:lpwstr>
  </property>
  <property fmtid="{D5CDD505-2E9C-101B-9397-08002B2CF9AE}" pid="7" name="MSIP_Label_b86e8d42-b9a6-4554-b0cc-98af32c6b0e9_SiteId">
    <vt:lpwstr>9ef017d9-7f05-4225-9838-f92cff57b7ab</vt:lpwstr>
  </property>
  <property fmtid="{D5CDD505-2E9C-101B-9397-08002B2CF9AE}" pid="8" name="MSIP_Label_b86e8d42-b9a6-4554-b0cc-98af32c6b0e9_ActionId">
    <vt:lpwstr>ff1a93da-b5f5-4220-82d7-bd1422a92bdc</vt:lpwstr>
  </property>
  <property fmtid="{D5CDD505-2E9C-101B-9397-08002B2CF9AE}" pid="9" name="MSIP_Label_b86e8d42-b9a6-4554-b0cc-98af32c6b0e9_ContentBits">
    <vt:lpwstr>0</vt:lpwstr>
  </property>
  <property fmtid="{D5CDD505-2E9C-101B-9397-08002B2CF9AE}" pid="10" name="MSIP_Label_b86e8d42-b9a6-4554-b0cc-98af32c6b0e9_Tag">
    <vt:lpwstr>10, 3, 0, 2</vt:lpwstr>
  </property>
</Properties>
</file>