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5E8D2-31F2-8346-E7A3-E63FF8D3A4A1}" v="149" dt="2025-04-04T04:52:04.944"/>
    <p1510:client id="{7ED68D89-63DE-95C4-5916-E1C73981AD32}" v="1" dt="2025-04-04T00:57:26.687"/>
    <p1510:client id="{CF1D3E9C-261E-1DD6-0F69-C63628A06429}" v="729" dt="2025-04-03T13:27:54.228"/>
    <p1510:client id="{E6BE2FB8-CDCA-CE19-C395-9C3B425F4274}" v="261" dt="2025-04-04T00:24:43.704"/>
    <p1510:client id="{F5807DB4-14D7-DA4B-97A3-1D0422E00366}" v="343" dt="2025-04-04T02:09:07.968"/>
    <p1510:client id="{FB38C2D7-7B90-1D1B-E879-8CE3A4FA8E93}" v="1" dt="2025-04-03T22:42:21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5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7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9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3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9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8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072" y="1712712"/>
            <a:ext cx="10724808" cy="2032968"/>
          </a:xfrm>
        </p:spPr>
        <p:txBody>
          <a:bodyPr>
            <a:normAutofit fontScale="90000"/>
          </a:bodyPr>
          <a:lstStyle/>
          <a:p>
            <a:r>
              <a:rPr lang="en-US"/>
              <a:t>GUI Bloopers 3: Navigation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4000" y="2925857"/>
            <a:ext cx="9144000" cy="670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Jeff Johnson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8F99E3-CEDA-DB0D-9FB4-249CF6CC50FF}"/>
              </a:ext>
            </a:extLst>
          </p:cNvPr>
          <p:cNvSpPr txBox="1">
            <a:spLocks/>
          </p:cNvSpPr>
          <p:nvPr/>
        </p:nvSpPr>
        <p:spPr>
          <a:xfrm>
            <a:off x="1526721" y="4470257"/>
            <a:ext cx="9144000" cy="670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Saidamir</a:t>
            </a:r>
            <a:r>
              <a:rPr lang="en-US"/>
              <a:t> </a:t>
            </a:r>
            <a:r>
              <a:rPr lang="en-US" err="1"/>
              <a:t>Osimov</a:t>
            </a:r>
            <a:r>
              <a:rPr lang="en-US"/>
              <a:t>, Akhmad </a:t>
            </a:r>
            <a:r>
              <a:rPr lang="en-US" err="1"/>
              <a:t>Mamirov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ACC4-8472-02FF-2F10-98F3A8FF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Self-Link in the Navigation Bar</a:t>
            </a:r>
          </a:p>
        </p:txBody>
      </p:sp>
      <p:pic>
        <p:nvPicPr>
          <p:cNvPr id="7" name="Content Placeholder 6" descr="A person with her arms crossed&#10;&#10;AI-generated content may be incorrect.">
            <a:extLst>
              <a:ext uri="{FF2B5EF4-FFF2-40B4-BE49-F238E27FC236}">
                <a16:creationId xmlns:a16="http://schemas.microsoft.com/office/drawing/2014/main" id="{20620A89-716B-221D-CCAE-096653C11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59" y="2310615"/>
            <a:ext cx="8107128" cy="369417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DA85-FCDD-8C16-1ACF-1C3D7FCB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5BA-587B-4DA5-AC8F-6D4ED51B013A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E6F3-A9BB-7650-11A2-6CA631F2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01DC-7ACE-4EEB-4836-1A3C02E7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10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6BA9F-3FE4-C355-F49D-5550943B6290}"/>
              </a:ext>
            </a:extLst>
          </p:cNvPr>
          <p:cNvCxnSpPr/>
          <p:nvPr/>
        </p:nvCxnSpPr>
        <p:spPr>
          <a:xfrm>
            <a:off x="6176089" y="2090008"/>
            <a:ext cx="436485" cy="29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929BB7-210C-0009-762F-1F9923B9B9C0}"/>
              </a:ext>
            </a:extLst>
          </p:cNvPr>
          <p:cNvSpPr txBox="1"/>
          <p:nvPr/>
        </p:nvSpPr>
        <p:spPr>
          <a:xfrm>
            <a:off x="8727588" y="3815279"/>
            <a:ext cx="370281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&lt;a </a:t>
            </a:r>
            <a:r>
              <a:rPr lang="en-US" sz="1600" err="1"/>
              <a:t>href</a:t>
            </a:r>
            <a:r>
              <a:rPr lang="en-US" sz="1600"/>
              <a:t>="#"&gt;Teach on Udemy&lt;/a&gt;</a:t>
            </a:r>
          </a:p>
        </p:txBody>
      </p:sp>
    </p:spTree>
    <p:extLst>
      <p:ext uri="{BB962C8B-B14F-4D97-AF65-F5344CB8AC3E}">
        <p14:creationId xmlns:p14="http://schemas.microsoft.com/office/powerpoint/2010/main" val="23447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ED6A-E939-A7FB-E8AF-063F4785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Self-links Elsewhere</a:t>
            </a:r>
          </a:p>
        </p:txBody>
      </p:sp>
      <p:pic>
        <p:nvPicPr>
          <p:cNvPr id="7" name="Content Placeholder 6" descr="A screenshot of a guide&#10;&#10;AI-generated content may be incorrect.">
            <a:extLst>
              <a:ext uri="{FF2B5EF4-FFF2-40B4-BE49-F238E27FC236}">
                <a16:creationId xmlns:a16="http://schemas.microsoft.com/office/drawing/2014/main" id="{CA22C706-91DB-867E-BAC4-A9CAB20C7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757" y="2308061"/>
            <a:ext cx="7001994" cy="37974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CD55-0896-F061-A81C-505475E2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B405-ED0A-4CB0-85C0-BA443663EFEA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A7345-2F5B-F098-238C-C36AB70A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79521-DA5D-0313-61BC-98289443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AC74-22C7-FD91-064D-D84DC6D5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/>
                </a:solidFill>
                <a:latin typeface="Avenir Next LT Pro"/>
                <a:ea typeface="Noto Serif"/>
                <a:cs typeface="Noto Serif"/>
              </a:rPr>
              <a:t>Blooper 18: Too many levels of Dialogue Boxes</a:t>
            </a:r>
            <a:endParaRPr lang="en-US"/>
          </a:p>
        </p:txBody>
      </p:sp>
      <p:pic>
        <p:nvPicPr>
          <p:cNvPr id="7" name="Content Placeholder 6" descr="A diagram of a checkbook&#10;&#10;AI-generated content may be incorrect.">
            <a:extLst>
              <a:ext uri="{FF2B5EF4-FFF2-40B4-BE49-F238E27FC236}">
                <a16:creationId xmlns:a16="http://schemas.microsoft.com/office/drawing/2014/main" id="{9D5645C6-B23C-8EEE-589E-8D626722A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926" y="2547297"/>
            <a:ext cx="5001141" cy="369417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D8682-6FEA-E676-3546-57C7550A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F7AF-F0CD-4147-A2C2-37AA86403BB8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E7CE-B238-7214-6008-FC569796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DCB0A-C3E9-6C75-C2C2-45CF53E8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12</a:t>
            </a:fld>
            <a:endParaRPr lang="en-US"/>
          </a:p>
        </p:txBody>
      </p:sp>
      <p:pic>
        <p:nvPicPr>
          <p:cNvPr id="8" name="Picture 7" descr="A list of black text&#10;&#10;AI-generated content may be incorrect.">
            <a:extLst>
              <a:ext uri="{FF2B5EF4-FFF2-40B4-BE49-F238E27FC236}">
                <a16:creationId xmlns:a16="http://schemas.microsoft.com/office/drawing/2014/main" id="{B869B8DF-2E9F-5037-B487-E244838E2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93" y="2557318"/>
            <a:ext cx="1781115" cy="381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6BD743-0CC6-4965-C982-35F35B0F8649}"/>
              </a:ext>
            </a:extLst>
          </p:cNvPr>
          <p:cNvSpPr txBox="1"/>
          <p:nvPr/>
        </p:nvSpPr>
        <p:spPr>
          <a:xfrm>
            <a:off x="3255044" y="2204689"/>
            <a:ext cx="71254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Chart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AB970D-7D67-16E4-3201-5EF1B2C89A4B}"/>
              </a:ext>
            </a:extLst>
          </p:cNvPr>
          <p:cNvSpPr txBox="1"/>
          <p:nvPr/>
        </p:nvSpPr>
        <p:spPr>
          <a:xfrm>
            <a:off x="8975816" y="2216233"/>
            <a:ext cx="91459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Outline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8A25-7317-B165-FE17-A5FC1705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DC7F3290-A0EB-2399-0AB8-7658C8E23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894" y="549933"/>
            <a:ext cx="3848116" cy="534517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7F8B0-CFB0-EF4E-0791-77E07847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C286-7345-4B56-9E30-57994B2A069B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855DF-1999-4D27-AB59-65148144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D1B60-BC38-67C8-D577-673E8528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13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8BB643-ABCB-56BF-C894-AA8A721C1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52" y="548409"/>
            <a:ext cx="4923515" cy="547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1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EEFD-51C6-C40B-AD0E-99D2FC24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venir Next LT Pro"/>
                <a:ea typeface="Noto Serif"/>
                <a:cs typeface="Noto Serif"/>
              </a:rPr>
              <a:t>Blooper 19: Competing Search Boxes</a:t>
            </a:r>
          </a:p>
        </p:txBody>
      </p:sp>
      <p:pic>
        <p:nvPicPr>
          <p:cNvPr id="7" name="Content Placeholder 6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BD2207C-2E64-F025-CD69-BFD259BA2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117" y="1960161"/>
            <a:ext cx="10021882" cy="419724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E163-2CE7-4F7F-4D21-00AA476F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2B13-04EC-4D07-AA1E-A2E2F393DF87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DAC0D-4A6C-EBC9-DF63-A5B6D01A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80106-43EA-20DB-5FB2-DBE929B1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14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53A05E-711A-2AF8-C551-F3F2A76AE060}"/>
              </a:ext>
            </a:extLst>
          </p:cNvPr>
          <p:cNvCxnSpPr/>
          <p:nvPr/>
        </p:nvCxnSpPr>
        <p:spPr>
          <a:xfrm>
            <a:off x="355106" y="5075068"/>
            <a:ext cx="717611" cy="38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BD5E19-C633-A055-8FE0-CEAF2A8CEF63}"/>
              </a:ext>
            </a:extLst>
          </p:cNvPr>
          <p:cNvCxnSpPr/>
          <p:nvPr/>
        </p:nvCxnSpPr>
        <p:spPr>
          <a:xfrm flipH="1">
            <a:off x="10386872" y="4276077"/>
            <a:ext cx="1331650" cy="739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F5EB-9EC2-A7FF-5CF2-E3B2AA54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Blooper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B5E55-3B9F-B1B0-6007-56938AF2D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Less is more</a:t>
            </a:r>
          </a:p>
          <a:p>
            <a:endParaRPr lang="en-US" dirty="0"/>
          </a:p>
          <a:p>
            <a:r>
              <a:rPr lang="en-US" dirty="0"/>
              <a:t>Providing multiple ways in a UI to do the same thing costs users time and distracts them from their main tasks.</a:t>
            </a:r>
            <a:endParaRPr lang="en-US"/>
          </a:p>
          <a:p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home page should have one general search box. Options should be confined to the “Advanced Search” page.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E8E52-600C-4A2A-DF75-10499F89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42F2-21DA-4898-87E2-881784A99C3E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238A-6279-92FF-12DD-E4D2E3E4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66CDC-3077-6B3E-7B61-2C036358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FF99-74D5-F8CD-35CF-0B276A23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Blooper 20: Poor Search Results Browsing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E4CA7E8-1262-C08E-06F9-DF9854E55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784" y="1723800"/>
            <a:ext cx="9237472" cy="467389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83EAD-B5FC-DF68-696F-F72971FF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2D7-0519-4FD8-A755-60381ECFC030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BE205-2A79-6CE4-E95C-D980F6D9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79A02-910A-A88E-F194-101B2574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16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A42F52-D853-C2EC-BCA2-767E8C0EAA56}"/>
              </a:ext>
            </a:extLst>
          </p:cNvPr>
          <p:cNvSpPr/>
          <p:nvPr/>
        </p:nvSpPr>
        <p:spPr>
          <a:xfrm>
            <a:off x="1516223" y="6057122"/>
            <a:ext cx="2391746" cy="401216"/>
          </a:xfrm>
          <a:prstGeom prst="round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B636A4-88A0-665E-2DB5-E09E29868CE4}"/>
              </a:ext>
            </a:extLst>
          </p:cNvPr>
          <p:cNvSpPr/>
          <p:nvPr/>
        </p:nvSpPr>
        <p:spPr>
          <a:xfrm>
            <a:off x="2239345" y="1726163"/>
            <a:ext cx="1023257" cy="261258"/>
          </a:xfrm>
          <a:prstGeom prst="round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C512-5B12-9000-20F7-F1C4DB00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Blooper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927E-9169-74EB-751F-F577E69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Search results should remind users of their search terms and show the number of hits.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Browsing through the results should be easy.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If there are many pages, users should quickly see how many and access any page within one or two clicks.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B4645-65F9-D8D0-54F3-BF8FD75C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9F91-16F5-45C1-A25A-790CE9085853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95CFF-8C31-DC3D-3F7E-3871E1F3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4F08D-CCE0-C6D0-AB2A-CA29561E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ED23-AC9C-E312-BDCB-DB251238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5F83989-C6A8-712A-766A-A7587FC48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833" y="665389"/>
            <a:ext cx="9494008" cy="552990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795E7-58A0-1DB0-7BDD-76169D6B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DE6-8CF4-450A-B219-D4CD4E1C209E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FD40-E4B1-6FC4-7372-0F570884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5D31F-172E-3CD7-78A3-445D9537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18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3BCC70-D03A-68E0-14E5-CC0D8D56CC59}"/>
              </a:ext>
            </a:extLst>
          </p:cNvPr>
          <p:cNvSpPr/>
          <p:nvPr/>
        </p:nvSpPr>
        <p:spPr>
          <a:xfrm>
            <a:off x="1344572" y="1327845"/>
            <a:ext cx="2518393" cy="347848"/>
          </a:xfrm>
          <a:prstGeom prst="round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0D66B4-240D-5C9B-D847-1E1677763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827" y="5197474"/>
            <a:ext cx="9477664" cy="165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858D-D8BF-99DD-47D3-4E8C6261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Cues to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47C83-C736-6AD1-9320-FDCB6E70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Where they are</a:t>
            </a:r>
          </a:p>
          <a:p>
            <a:r>
              <a:rPr lang="en-US"/>
              <a:t>Where they have been</a:t>
            </a:r>
          </a:p>
          <a:p>
            <a:r>
              <a:rPr lang="en-US"/>
              <a:t>Where they can go</a:t>
            </a:r>
          </a:p>
        </p:txBody>
      </p:sp>
    </p:spTree>
    <p:extLst>
      <p:ext uri="{BB962C8B-B14F-4D97-AF65-F5344CB8AC3E}">
        <p14:creationId xmlns:p14="http://schemas.microsoft.com/office/powerpoint/2010/main" val="2460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D1B9-799C-1800-FA22-3F3A5E59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am I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1F163-4F98-1848-B8AD-FB15CB44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Title &amp; Highlight of the current page</a:t>
            </a:r>
          </a:p>
          <a:p>
            <a:r>
              <a:rPr lang="en-US"/>
              <a:t>HTML window title tag is not helpful</a:t>
            </a:r>
          </a:p>
          <a:p>
            <a:r>
              <a:rPr lang="en-US"/>
              <a:t>Core principles are still relevant in modern web sites</a:t>
            </a:r>
          </a:p>
          <a:p>
            <a:r>
              <a:rPr lang="en-US"/>
              <a:t>Hover effect is widely being used</a:t>
            </a:r>
          </a:p>
        </p:txBody>
      </p:sp>
    </p:spTree>
    <p:extLst>
      <p:ext uri="{BB962C8B-B14F-4D97-AF65-F5344CB8AC3E}">
        <p14:creationId xmlns:p14="http://schemas.microsoft.com/office/powerpoint/2010/main" val="22148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2E9DE93E-16B8-BCB4-054A-5166CAC42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132" r="-1" b="-1"/>
          <a:stretch/>
        </p:blipFill>
        <p:spPr>
          <a:xfrm>
            <a:off x="567526" y="559901"/>
            <a:ext cx="11056947" cy="57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4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FB05-1966-318C-9C74-474DA8A8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bloopers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252EF-46D5-116F-FE5C-8952E2B70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CTRL+C &amp; CTRL+V: Search page named Help &amp; Accessibility</a:t>
            </a:r>
          </a:p>
          <a:p>
            <a:r>
              <a:rPr lang="en-US"/>
              <a:t>I work on the Home page you work on About? </a:t>
            </a:r>
          </a:p>
          <a:p>
            <a:r>
              <a:rPr lang="en-US"/>
              <a:t>Can't think of a better name? Reuse the title </a:t>
            </a:r>
            <a:r>
              <a:rPr lang="en-US">
                <a:ea typeface="+mn-lt"/>
                <a:cs typeface="+mn-lt"/>
              </a:rPr>
              <a:t>✅</a:t>
            </a:r>
            <a:endParaRPr lang="en-US"/>
          </a:p>
          <a:p>
            <a:r>
              <a:rPr lang="en-US"/>
              <a:t>Result: Angry CEO &amp; messed up SEO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C9DE-76C3-5648-EA40-7B2A076B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use cases</a:t>
            </a:r>
          </a:p>
        </p:txBody>
      </p:sp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F8967AD-8811-8326-39C9-6C9D1EF6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19" y="1679607"/>
            <a:ext cx="4752974" cy="437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D993402C-E693-0460-218C-EE5C8876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30" y="1714500"/>
            <a:ext cx="6017840" cy="433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784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A3F4-3B9A-2BF6-63B4-DC8FD6D27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47D70-A05F-5D78-84FF-8BC4C2E0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bloopers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0B57-E47B-5A7D-6507-5ED43C124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Words should follow actions: Click Change --&gt; </a:t>
            </a:r>
            <a:r>
              <a:rPr lang="en-US">
                <a:solidFill>
                  <a:srgbClr val="FF0000"/>
                </a:solidFill>
              </a:rPr>
              <a:t>Computer Name Change</a:t>
            </a:r>
          </a:p>
          <a:p>
            <a:r>
              <a:rPr lang="en-US"/>
              <a:t>Don't confuse users with differently worded windows</a:t>
            </a:r>
          </a:p>
          <a:p>
            <a:r>
              <a:rPr lang="en-US">
                <a:solidFill>
                  <a:srgbClr val="000000"/>
                </a:solidFill>
              </a:rPr>
              <a:t>Non-native users may be confused if the window displays  a slightly different title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45C5-9CBA-FB43-5ED7-51628B2C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914F0-12B4-7DC4-7BE3-7E63BD0C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68" y="2166024"/>
            <a:ext cx="10168128" cy="36941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Software should guide users to their goal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User trying to lighten their dark screen</a:t>
            </a:r>
          </a:p>
          <a:p>
            <a:r>
              <a:rPr lang="en-US"/>
              <a:t>User habits stay the same, while interfaces change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Users skim through, they want clues &amp; clarity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They don't read carefully </a:t>
            </a:r>
          </a:p>
          <a:p>
            <a:r>
              <a:rPr lang="en-US"/>
              <a:t>Don't distract users from their primary goal</a:t>
            </a:r>
          </a:p>
          <a:p>
            <a:r>
              <a:rPr lang="en-US"/>
              <a:t>Links that display additional info (terms &amp; conditions) should pop up in a different window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7B004-5D65-B540-F962-4AC2DD76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CCE-42C2-4F4D-9A0B-1D7F5DE9D97C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A1CFD-5EA8-833C-C875-14F5B6C8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22BD-1550-0054-A45B-88D412E2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44F5-7C61-8BEF-17C3-592A990B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Blooper 17: Self-Links</a:t>
            </a:r>
          </a:p>
        </p:txBody>
      </p:sp>
      <p:pic>
        <p:nvPicPr>
          <p:cNvPr id="7" name="Content Placeholder 6" descr="A screenshot of a product&#10;&#10;AI-generated content may be incorrect.">
            <a:extLst>
              <a:ext uri="{FF2B5EF4-FFF2-40B4-BE49-F238E27FC236}">
                <a16:creationId xmlns:a16="http://schemas.microsoft.com/office/drawing/2014/main" id="{D4642607-D5DB-5B86-5811-34A5A5360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895" y="2344859"/>
            <a:ext cx="1818407" cy="369417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369AD-E38B-7BCE-64EE-3CD32138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DEAE-266D-4BC1-89CB-9544A5722106}" type="datetime1"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78604-469C-19D1-4ED4-223A702F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708EC-CECD-F7AD-0183-1205927F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9</a:t>
            </a:fld>
            <a:endParaRPr lang="en-US"/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AD5656D8-9625-6FE3-2A9B-18881F7C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975" y="2322990"/>
            <a:ext cx="1829562" cy="371382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687B6B-1F9E-EEAB-B3FC-D217F1F3B056}"/>
              </a:ext>
            </a:extLst>
          </p:cNvPr>
          <p:cNvCxnSpPr/>
          <p:nvPr/>
        </p:nvCxnSpPr>
        <p:spPr>
          <a:xfrm>
            <a:off x="1727804" y="2259270"/>
            <a:ext cx="935615" cy="20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6413EA-B8F1-A41E-E195-A88BD47CD3B1}"/>
              </a:ext>
            </a:extLst>
          </p:cNvPr>
          <p:cNvSpPr txBox="1"/>
          <p:nvPr/>
        </p:nvSpPr>
        <p:spPr>
          <a:xfrm>
            <a:off x="847816" y="2031506"/>
            <a:ext cx="156691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Self-link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0A13A33-9586-5D00-EE37-6D0C3569EC9C}"/>
              </a:ext>
            </a:extLst>
          </p:cNvPr>
          <p:cNvSpPr/>
          <p:nvPr/>
        </p:nvSpPr>
        <p:spPr>
          <a:xfrm>
            <a:off x="6366933" y="3691466"/>
            <a:ext cx="666044" cy="6660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63DAE5-7F2A-5EA6-4DD2-7B1AAD886E15}"/>
              </a:ext>
            </a:extLst>
          </p:cNvPr>
          <p:cNvSpPr txBox="1"/>
          <p:nvPr/>
        </p:nvSpPr>
        <p:spPr>
          <a:xfrm>
            <a:off x="4805777" y="3770049"/>
            <a:ext cx="15669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After clicking Self-link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AccentBoxVTI</vt:lpstr>
      <vt:lpstr>GUI Bloopers 3: Navigation</vt:lpstr>
      <vt:lpstr>Cues to users</vt:lpstr>
      <vt:lpstr>Where am I ?</vt:lpstr>
      <vt:lpstr>PowerPoint Presentation</vt:lpstr>
      <vt:lpstr>Common bloopers</vt:lpstr>
      <vt:lpstr>Special use cases</vt:lpstr>
      <vt:lpstr>Common bloopers 2</vt:lpstr>
      <vt:lpstr>Guide</vt:lpstr>
      <vt:lpstr>Blooper 17: Self-Links</vt:lpstr>
      <vt:lpstr>Self-Link in the Navigation Bar</vt:lpstr>
      <vt:lpstr>Self-links Elsewhere</vt:lpstr>
      <vt:lpstr>Blooper 18: Too many levels of Dialogue Boxes</vt:lpstr>
      <vt:lpstr>PowerPoint Presentation</vt:lpstr>
      <vt:lpstr>Blooper 19: Competing Search Boxes</vt:lpstr>
      <vt:lpstr>Avoiding Blooper 19</vt:lpstr>
      <vt:lpstr>Blooper 20: Poor Search Results Browsing</vt:lpstr>
      <vt:lpstr>Avoiding Blooper 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69</cp:revision>
  <dcterms:created xsi:type="dcterms:W3CDTF">2025-04-03T12:20:09Z</dcterms:created>
  <dcterms:modified xsi:type="dcterms:W3CDTF">2025-04-07T18:09:58Z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6e8d42-b9a6-4554-b0cc-98af32c6b0e9_Enabled">
    <vt:lpwstr>true</vt:lpwstr>
  </property>
  <property fmtid="{D5CDD505-2E9C-101B-9397-08002B2CF9AE}" pid="3" name="MSIP_Label_b86e8d42-b9a6-4554-b0cc-98af32c6b0e9_SetDate">
    <vt:lpwstr>2025-04-03T12:20:14Z</vt:lpwstr>
  </property>
  <property fmtid="{D5CDD505-2E9C-101B-9397-08002B2CF9AE}" pid="4" name="MSIP_Label_b86e8d42-b9a6-4554-b0cc-98af32c6b0e9_Method">
    <vt:lpwstr>Standard</vt:lpwstr>
  </property>
  <property fmtid="{D5CDD505-2E9C-101B-9397-08002B2CF9AE}" pid="5" name="MSIP_Label_b86e8d42-b9a6-4554-b0cc-98af32c6b0e9_Name">
    <vt:lpwstr>defa4170-0d19-0005-0004-bc88714345d2</vt:lpwstr>
  </property>
  <property fmtid="{D5CDD505-2E9C-101B-9397-08002B2CF9AE}" pid="6" name="MSIP_Label_b86e8d42-b9a6-4554-b0cc-98af32c6b0e9_SiteId">
    <vt:lpwstr>9ef017d9-7f05-4225-9838-f92cff57b7ab</vt:lpwstr>
  </property>
  <property fmtid="{D5CDD505-2E9C-101B-9397-08002B2CF9AE}" pid="7" name="MSIP_Label_b86e8d42-b9a6-4554-b0cc-98af32c6b0e9_ActionId">
    <vt:lpwstr>3bb2c9d7-82c1-4f0b-bbed-54398c684df6</vt:lpwstr>
  </property>
  <property fmtid="{D5CDD505-2E9C-101B-9397-08002B2CF9AE}" pid="8" name="MSIP_Label_b86e8d42-b9a6-4554-b0cc-98af32c6b0e9_ContentBits">
    <vt:lpwstr>0</vt:lpwstr>
  </property>
  <property fmtid="{D5CDD505-2E9C-101B-9397-08002B2CF9AE}" pid="9" name="MSIP_Label_b86e8d42-b9a6-4554-b0cc-98af32c6b0e9_Tag">
    <vt:lpwstr>10, 3, 0, 2</vt:lpwstr>
  </property>
</Properties>
</file>