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Montserrat Semi-Bold" charset="1" panose="00000700000000000000"/>
      <p:regular r:id="rId20"/>
    </p:embeddedFont>
    <p:embeddedFont>
      <p:font typeface="Montserrat Ultra-Bold" charset="1" panose="00000900000000000000"/>
      <p:regular r:id="rId21"/>
    </p:embeddedFont>
    <p:embeddedFont>
      <p:font typeface="Montserrat" charset="1" panose="00000500000000000000"/>
      <p:regular r:id="rId22"/>
    </p:embeddedFont>
    <p:embeddedFont>
      <p:font typeface="Montserrat Heavy" charset="1" panose="00000A00000000000000"/>
      <p:regular r:id="rId23"/>
    </p:embeddedFont>
    <p:embeddedFont>
      <p:font typeface="Canva Sans Bold" charset="1" panose="020B0803030501040103"/>
      <p:regular r:id="rId24"/>
    </p:embeddedFont>
    <p:embeddedFont>
      <p:font typeface="Garet Bold" charset="1" panose="00000000000000000000"/>
      <p:regular r:id="rId25"/>
    </p:embeddedFont>
    <p:embeddedFont>
      <p:font typeface="Montserrat Bold" charset="1" panose="00000800000000000000"/>
      <p:regular r:id="rId29"/>
    </p:embeddedFont>
    <p:embeddedFont>
      <p:font typeface="Montserrat Italics" charset="1" panose="0000050000000000000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notesMasters/notesMaster1.xml" Type="http://schemas.openxmlformats.org/officeDocument/2006/relationships/notesMaster"/><Relationship Id="rId27" Target="theme/theme2.xml" Type="http://schemas.openxmlformats.org/officeDocument/2006/relationships/theme"/><Relationship Id="rId28" Target="notesSlides/notesSlide1.xml" Type="http://schemas.openxmlformats.org/officeDocument/2006/relationships/notesSlide"/><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principle does not express that one should ignore the UI features until after they finished because this “seldom produces sucsseful software.</a:t>
            </a:r>
          </a:p>
          <a:p>
            <a:r>
              <a:rPr lang="en-US"/>
              <a:t/>
            </a:r>
          </a:p>
          <a:p>
            <a:r>
              <a:rPr lang="en-US"/>
              <a:t>Software applications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2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081743" y="-4016660"/>
            <a:ext cx="9160160" cy="9160160"/>
          </a:xfrm>
          <a:custGeom>
            <a:avLst/>
            <a:gdLst/>
            <a:ahLst/>
            <a:cxnLst/>
            <a:rect r="r" b="b" t="t" l="l"/>
            <a:pathLst>
              <a:path h="9160160" w="9160160">
                <a:moveTo>
                  <a:pt x="0" y="0"/>
                </a:moveTo>
                <a:lnTo>
                  <a:pt x="9160160" y="0"/>
                </a:lnTo>
                <a:lnTo>
                  <a:pt x="9160160" y="9160160"/>
                </a:lnTo>
                <a:lnTo>
                  <a:pt x="0" y="91601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1805408"/>
            <a:ext cx="2670700" cy="3086100"/>
            <a:chOff x="0" y="0"/>
            <a:chExt cx="703394" cy="812800"/>
          </a:xfrm>
        </p:grpSpPr>
        <p:sp>
          <p:nvSpPr>
            <p:cNvPr name="Freeform 4" id="4"/>
            <p:cNvSpPr/>
            <p:nvPr/>
          </p:nvSpPr>
          <p:spPr>
            <a:xfrm flipH="false" flipV="false" rot="0">
              <a:off x="0" y="0"/>
              <a:ext cx="703394" cy="812800"/>
            </a:xfrm>
            <a:custGeom>
              <a:avLst/>
              <a:gdLst/>
              <a:ahLst/>
              <a:cxnLst/>
              <a:rect r="r" b="b" t="t" l="l"/>
              <a:pathLst>
                <a:path h="812800" w="703394">
                  <a:moveTo>
                    <a:pt x="0" y="0"/>
                  </a:moveTo>
                  <a:lnTo>
                    <a:pt x="703394" y="0"/>
                  </a:lnTo>
                  <a:lnTo>
                    <a:pt x="703394" y="812800"/>
                  </a:lnTo>
                  <a:lnTo>
                    <a:pt x="0" y="812800"/>
                  </a:lnTo>
                  <a:close/>
                </a:path>
              </a:pathLst>
            </a:custGeom>
            <a:solidFill>
              <a:srgbClr val="3EC58C"/>
            </a:solidFill>
          </p:spPr>
        </p:sp>
        <p:sp>
          <p:nvSpPr>
            <p:cNvPr name="TextBox 5" id="5"/>
            <p:cNvSpPr txBox="true"/>
            <p:nvPr/>
          </p:nvSpPr>
          <p:spPr>
            <a:xfrm>
              <a:off x="0" y="-38100"/>
              <a:ext cx="703394" cy="850900"/>
            </a:xfrm>
            <a:prstGeom prst="rect">
              <a:avLst/>
            </a:prstGeom>
          </p:spPr>
          <p:txBody>
            <a:bodyPr anchor="ctr" rtlCol="false" tIns="50800" lIns="50800" bIns="50800" rIns="50800"/>
            <a:lstStyle/>
            <a:p>
              <a:pPr algn="ctr">
                <a:lnSpc>
                  <a:spcPts val="2520"/>
                </a:lnSpc>
              </a:pPr>
            </a:p>
            <a:p>
              <a:pPr algn="ctr">
                <a:lnSpc>
                  <a:spcPts val="2520"/>
                </a:lnSpc>
              </a:pPr>
            </a:p>
            <a:p>
              <a:pPr algn="ctr">
                <a:lnSpc>
                  <a:spcPts val="2520"/>
                </a:lnSpc>
              </a:pPr>
            </a:p>
            <a:p>
              <a:pPr algn="ctr">
                <a:lnSpc>
                  <a:spcPts val="2520"/>
                </a:lnSpc>
              </a:pPr>
            </a:p>
            <a:p>
              <a:pPr algn="ctr">
                <a:lnSpc>
                  <a:spcPts val="2520"/>
                </a:lnSpc>
              </a:pPr>
            </a:p>
            <a:p>
              <a:pPr algn="ctr">
                <a:lnSpc>
                  <a:spcPts val="2520"/>
                </a:lnSpc>
              </a:pPr>
            </a:p>
          </p:txBody>
        </p:sp>
      </p:grpSp>
      <p:sp>
        <p:nvSpPr>
          <p:cNvPr name="TextBox 6" id="6"/>
          <p:cNvSpPr txBox="true"/>
          <p:nvPr/>
        </p:nvSpPr>
        <p:spPr>
          <a:xfrm rot="0">
            <a:off x="1028700" y="1885950"/>
            <a:ext cx="15218060" cy="4190928"/>
          </a:xfrm>
          <a:prstGeom prst="rect">
            <a:avLst/>
          </a:prstGeom>
        </p:spPr>
        <p:txBody>
          <a:bodyPr anchor="t" rtlCol="false" tIns="0" lIns="0" bIns="0" rIns="0">
            <a:spAutoFit/>
          </a:bodyPr>
          <a:lstStyle/>
          <a:p>
            <a:pPr algn="ctr">
              <a:lnSpc>
                <a:spcPts val="16800"/>
              </a:lnSpc>
            </a:pPr>
            <a:r>
              <a:rPr lang="en-US" b="true" sz="12000" spc="-240">
                <a:solidFill>
                  <a:srgbClr val="000000"/>
                </a:solidFill>
                <a:latin typeface="Montserrat Semi-Bold"/>
                <a:ea typeface="Montserrat Semi-Bold"/>
                <a:cs typeface="Montserrat Semi-Bold"/>
                <a:sym typeface="Montserrat Semi-Bold"/>
              </a:rPr>
              <a:t>GUI BLOOPERS 2.0 CHAPTER 1</a:t>
            </a:r>
          </a:p>
        </p:txBody>
      </p:sp>
      <p:sp>
        <p:nvSpPr>
          <p:cNvPr name="TextBox 7" id="7"/>
          <p:cNvSpPr txBox="true"/>
          <p:nvPr/>
        </p:nvSpPr>
        <p:spPr>
          <a:xfrm rot="0">
            <a:off x="13606050" y="8784245"/>
            <a:ext cx="1778388" cy="396204"/>
          </a:xfrm>
          <a:prstGeom prst="rect">
            <a:avLst/>
          </a:prstGeom>
        </p:spPr>
        <p:txBody>
          <a:bodyPr anchor="t" rtlCol="false" tIns="0" lIns="0" bIns="0" rIns="0">
            <a:spAutoFit/>
          </a:bodyPr>
          <a:lstStyle/>
          <a:p>
            <a:pPr algn="l">
              <a:lnSpc>
                <a:spcPts val="3359"/>
              </a:lnSpc>
            </a:pPr>
            <a:r>
              <a:rPr lang="en-US" sz="2400" b="true">
                <a:solidFill>
                  <a:srgbClr val="545454"/>
                </a:solidFill>
                <a:latin typeface="Montserrat Ultra-Bold"/>
                <a:ea typeface="Montserrat Ultra-Bold"/>
                <a:cs typeface="Montserrat Ultra-Bold"/>
                <a:sym typeface="Montserrat Ultra-Bold"/>
              </a:rPr>
              <a:t>Author</a:t>
            </a:r>
          </a:p>
        </p:txBody>
      </p:sp>
      <p:sp>
        <p:nvSpPr>
          <p:cNvPr name="Freeform 8" id="8"/>
          <p:cNvSpPr/>
          <p:nvPr/>
        </p:nvSpPr>
        <p:spPr>
          <a:xfrm flipH="false" flipV="false" rot="0">
            <a:off x="15234220" y="887270"/>
            <a:ext cx="9160160" cy="9160160"/>
          </a:xfrm>
          <a:custGeom>
            <a:avLst/>
            <a:gdLst/>
            <a:ahLst/>
            <a:cxnLst/>
            <a:rect r="r" b="b" t="t" l="l"/>
            <a:pathLst>
              <a:path h="9160160" w="9160160">
                <a:moveTo>
                  <a:pt x="0" y="0"/>
                </a:moveTo>
                <a:lnTo>
                  <a:pt x="9160160" y="0"/>
                </a:lnTo>
                <a:lnTo>
                  <a:pt x="9160160" y="9160160"/>
                </a:lnTo>
                <a:lnTo>
                  <a:pt x="0" y="91601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028700" y="8784245"/>
            <a:ext cx="1778388" cy="396204"/>
          </a:xfrm>
          <a:prstGeom prst="rect">
            <a:avLst/>
          </a:prstGeom>
        </p:spPr>
        <p:txBody>
          <a:bodyPr anchor="t" rtlCol="false" tIns="0" lIns="0" bIns="0" rIns="0">
            <a:spAutoFit/>
          </a:bodyPr>
          <a:lstStyle/>
          <a:p>
            <a:pPr algn="l">
              <a:lnSpc>
                <a:spcPts val="3359"/>
              </a:lnSpc>
            </a:pPr>
            <a:r>
              <a:rPr lang="en-US" sz="2400" b="true">
                <a:solidFill>
                  <a:srgbClr val="545454"/>
                </a:solidFill>
                <a:latin typeface="Montserrat Ultra-Bold"/>
                <a:ea typeface="Montserrat Ultra-Bold"/>
                <a:cs typeface="Montserrat Ultra-Bold"/>
                <a:sym typeface="Montserrat Ultra-Bold"/>
              </a:rPr>
              <a:t>Presenters</a:t>
            </a:r>
          </a:p>
        </p:txBody>
      </p:sp>
      <p:sp>
        <p:nvSpPr>
          <p:cNvPr name="TextBox 10" id="10"/>
          <p:cNvSpPr txBox="true"/>
          <p:nvPr/>
        </p:nvSpPr>
        <p:spPr>
          <a:xfrm rot="0">
            <a:off x="1028700" y="9298015"/>
            <a:ext cx="4049717" cy="396204"/>
          </a:xfrm>
          <a:prstGeom prst="rect">
            <a:avLst/>
          </a:prstGeom>
        </p:spPr>
        <p:txBody>
          <a:bodyPr anchor="t" rtlCol="false" tIns="0" lIns="0" bIns="0" rIns="0">
            <a:spAutoFit/>
          </a:bodyPr>
          <a:lstStyle/>
          <a:p>
            <a:pPr algn="l">
              <a:lnSpc>
                <a:spcPts val="3359"/>
              </a:lnSpc>
            </a:pPr>
            <a:r>
              <a:rPr lang="en-US" sz="2400">
                <a:solidFill>
                  <a:srgbClr val="545454"/>
                </a:solidFill>
                <a:latin typeface="Montserrat"/>
                <a:ea typeface="Montserrat"/>
                <a:cs typeface="Montserrat"/>
                <a:sym typeface="Montserrat"/>
              </a:rPr>
              <a:t>Raymond, Khaleel, Theo</a:t>
            </a:r>
          </a:p>
        </p:txBody>
      </p:sp>
      <p:sp>
        <p:nvSpPr>
          <p:cNvPr name="TextBox 11" id="11"/>
          <p:cNvSpPr txBox="true"/>
          <p:nvPr/>
        </p:nvSpPr>
        <p:spPr>
          <a:xfrm rot="0">
            <a:off x="11527738" y="468666"/>
            <a:ext cx="2612948" cy="396204"/>
          </a:xfrm>
          <a:prstGeom prst="rect">
            <a:avLst/>
          </a:prstGeom>
        </p:spPr>
        <p:txBody>
          <a:bodyPr anchor="t" rtlCol="false" tIns="0" lIns="0" bIns="0" rIns="0">
            <a:spAutoFit/>
          </a:bodyPr>
          <a:lstStyle/>
          <a:p>
            <a:pPr algn="ctr">
              <a:lnSpc>
                <a:spcPts val="3359"/>
              </a:lnSpc>
            </a:pPr>
            <a:r>
              <a:rPr lang="en-US" sz="2400">
                <a:solidFill>
                  <a:srgbClr val="545454"/>
                </a:solidFill>
                <a:latin typeface="Montserrat"/>
                <a:ea typeface="Montserrat"/>
                <a:cs typeface="Montserrat"/>
                <a:sym typeface="Montserrat"/>
              </a:rPr>
              <a:t>Basic Principles</a:t>
            </a:r>
          </a:p>
        </p:txBody>
      </p:sp>
      <p:sp>
        <p:nvSpPr>
          <p:cNvPr name="TextBox 12" id="12"/>
          <p:cNvSpPr txBox="true"/>
          <p:nvPr/>
        </p:nvSpPr>
        <p:spPr>
          <a:xfrm rot="0">
            <a:off x="14618369" y="468630"/>
            <a:ext cx="2025080" cy="396204"/>
          </a:xfrm>
          <a:prstGeom prst="rect">
            <a:avLst/>
          </a:prstGeom>
        </p:spPr>
        <p:txBody>
          <a:bodyPr anchor="t" rtlCol="false" tIns="0" lIns="0" bIns="0" rIns="0">
            <a:spAutoFit/>
          </a:bodyPr>
          <a:lstStyle/>
          <a:p>
            <a:pPr algn="just">
              <a:lnSpc>
                <a:spcPts val="3359"/>
              </a:lnSpc>
            </a:pPr>
            <a:r>
              <a:rPr lang="en-US" sz="2400">
                <a:solidFill>
                  <a:srgbClr val="545454"/>
                </a:solidFill>
                <a:latin typeface="Montserrat"/>
                <a:ea typeface="Montserrat"/>
                <a:cs typeface="Montserrat"/>
                <a:sym typeface="Montserrat"/>
              </a:rPr>
              <a:t>Conclusion</a:t>
            </a:r>
          </a:p>
        </p:txBody>
      </p:sp>
      <p:sp>
        <p:nvSpPr>
          <p:cNvPr name="TextBox 13" id="13"/>
          <p:cNvSpPr txBox="true"/>
          <p:nvPr/>
        </p:nvSpPr>
        <p:spPr>
          <a:xfrm rot="0">
            <a:off x="9267125" y="468630"/>
            <a:ext cx="1778388" cy="396240"/>
          </a:xfrm>
          <a:prstGeom prst="rect">
            <a:avLst/>
          </a:prstGeom>
        </p:spPr>
        <p:txBody>
          <a:bodyPr anchor="t" rtlCol="false" tIns="0" lIns="0" bIns="0" rIns="0">
            <a:spAutoFit/>
          </a:bodyPr>
          <a:lstStyle/>
          <a:p>
            <a:pPr algn="l">
              <a:lnSpc>
                <a:spcPts val="3359"/>
              </a:lnSpc>
            </a:pPr>
            <a:r>
              <a:rPr lang="en-US" sz="2400">
                <a:solidFill>
                  <a:srgbClr val="545454"/>
                </a:solidFill>
                <a:latin typeface="Montserrat"/>
                <a:ea typeface="Montserrat"/>
                <a:cs typeface="Montserrat"/>
                <a:sym typeface="Montserrat"/>
              </a:rPr>
              <a:t>Overview</a:t>
            </a:r>
          </a:p>
        </p:txBody>
      </p:sp>
      <p:sp>
        <p:nvSpPr>
          <p:cNvPr name="TextBox 14" id="14"/>
          <p:cNvSpPr txBox="true"/>
          <p:nvPr/>
        </p:nvSpPr>
        <p:spPr>
          <a:xfrm rot="0">
            <a:off x="13606050" y="9298015"/>
            <a:ext cx="4049717" cy="396204"/>
          </a:xfrm>
          <a:prstGeom prst="rect">
            <a:avLst/>
          </a:prstGeom>
        </p:spPr>
        <p:txBody>
          <a:bodyPr anchor="t" rtlCol="false" tIns="0" lIns="0" bIns="0" rIns="0">
            <a:spAutoFit/>
          </a:bodyPr>
          <a:lstStyle/>
          <a:p>
            <a:pPr algn="l">
              <a:lnSpc>
                <a:spcPts val="3359"/>
              </a:lnSpc>
            </a:pPr>
            <a:r>
              <a:rPr lang="en-US" sz="2400">
                <a:solidFill>
                  <a:srgbClr val="545454"/>
                </a:solidFill>
                <a:latin typeface="Montserrat"/>
                <a:ea typeface="Montserrat"/>
                <a:cs typeface="Montserrat"/>
                <a:sym typeface="Montserrat"/>
              </a:rPr>
              <a:t>Morgan Kaufmann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6853714" cy="10287000"/>
          </a:xfrm>
          <a:custGeom>
            <a:avLst/>
            <a:gdLst/>
            <a:ahLst/>
            <a:cxnLst/>
            <a:rect r="r" b="b" t="t" l="l"/>
            <a:pathLst>
              <a:path h="10287000" w="6853714">
                <a:moveTo>
                  <a:pt x="0" y="0"/>
                </a:moveTo>
                <a:lnTo>
                  <a:pt x="6853714" y="0"/>
                </a:lnTo>
                <a:lnTo>
                  <a:pt x="6853714" y="10287000"/>
                </a:lnTo>
                <a:lnTo>
                  <a:pt x="0" y="10287000"/>
                </a:lnTo>
                <a:lnTo>
                  <a:pt x="0" y="0"/>
                </a:lnTo>
                <a:close/>
              </a:path>
            </a:pathLst>
          </a:custGeom>
          <a:blipFill>
            <a:blip r:embed="rId2"/>
            <a:stretch>
              <a:fillRect l="-48126" t="-3773" r="-114527" b="-12815"/>
            </a:stretch>
          </a:blipFill>
        </p:spPr>
      </p:sp>
      <p:sp>
        <p:nvSpPr>
          <p:cNvPr name="TextBox 3" id="3"/>
          <p:cNvSpPr txBox="true"/>
          <p:nvPr/>
        </p:nvSpPr>
        <p:spPr>
          <a:xfrm rot="0">
            <a:off x="1425167" y="468666"/>
            <a:ext cx="5428547" cy="396204"/>
          </a:xfrm>
          <a:prstGeom prst="rect">
            <a:avLst/>
          </a:prstGeom>
        </p:spPr>
        <p:txBody>
          <a:bodyPr anchor="t" rtlCol="false" tIns="0" lIns="0" bIns="0" rIns="0">
            <a:spAutoFit/>
          </a:bodyPr>
          <a:lstStyle/>
          <a:p>
            <a:pPr algn="l">
              <a:lnSpc>
                <a:spcPts val="3359"/>
              </a:lnSpc>
            </a:pPr>
            <a:r>
              <a:rPr lang="en-US" sz="2400" b="true">
                <a:solidFill>
                  <a:srgbClr val="000000"/>
                </a:solidFill>
                <a:latin typeface="Montserrat Heavy"/>
                <a:ea typeface="Montserrat Heavy"/>
                <a:cs typeface="Montserrat Heavy"/>
                <a:sym typeface="Montserrat Heavy"/>
              </a:rPr>
              <a:t>Principles</a:t>
            </a:r>
          </a:p>
        </p:txBody>
      </p:sp>
      <p:grpSp>
        <p:nvGrpSpPr>
          <p:cNvPr name="Group 4" id="4"/>
          <p:cNvGrpSpPr/>
          <p:nvPr/>
        </p:nvGrpSpPr>
        <p:grpSpPr>
          <a:xfrm rot="0">
            <a:off x="0" y="-1805408"/>
            <a:ext cx="1028700" cy="3086100"/>
            <a:chOff x="0" y="0"/>
            <a:chExt cx="270933" cy="812800"/>
          </a:xfrm>
        </p:grpSpPr>
        <p:sp>
          <p:nvSpPr>
            <p:cNvPr name="Freeform 5" id="5"/>
            <p:cNvSpPr/>
            <p:nvPr/>
          </p:nvSpPr>
          <p:spPr>
            <a:xfrm flipH="false" flipV="false" rot="0">
              <a:off x="0" y="0"/>
              <a:ext cx="270933" cy="812800"/>
            </a:xfrm>
            <a:custGeom>
              <a:avLst/>
              <a:gdLst/>
              <a:ahLst/>
              <a:cxnLst/>
              <a:rect r="r" b="b" t="t" l="l"/>
              <a:pathLst>
                <a:path h="812800" w="270933">
                  <a:moveTo>
                    <a:pt x="0" y="0"/>
                  </a:moveTo>
                  <a:lnTo>
                    <a:pt x="270933" y="0"/>
                  </a:lnTo>
                  <a:lnTo>
                    <a:pt x="270933" y="812800"/>
                  </a:lnTo>
                  <a:lnTo>
                    <a:pt x="0" y="812800"/>
                  </a:lnTo>
                  <a:close/>
                </a:path>
              </a:pathLst>
            </a:custGeom>
            <a:solidFill>
              <a:srgbClr val="3EC58C"/>
            </a:solidFill>
          </p:spPr>
        </p:sp>
        <p:sp>
          <p:nvSpPr>
            <p:cNvPr name="TextBox 6" id="6"/>
            <p:cNvSpPr txBox="true"/>
            <p:nvPr/>
          </p:nvSpPr>
          <p:spPr>
            <a:xfrm>
              <a:off x="0" y="-38100"/>
              <a:ext cx="270933" cy="850900"/>
            </a:xfrm>
            <a:prstGeom prst="rect">
              <a:avLst/>
            </a:prstGeom>
          </p:spPr>
          <p:txBody>
            <a:bodyPr anchor="ctr" rtlCol="false" tIns="50800" lIns="50800" bIns="50800" rIns="50800"/>
            <a:lstStyle/>
            <a:p>
              <a:pPr algn="ctr">
                <a:lnSpc>
                  <a:spcPts val="2520"/>
                </a:lnSpc>
              </a:pPr>
            </a:p>
          </p:txBody>
        </p:sp>
      </p:grpSp>
      <p:sp>
        <p:nvSpPr>
          <p:cNvPr name="Freeform 7" id="7"/>
          <p:cNvSpPr/>
          <p:nvPr/>
        </p:nvSpPr>
        <p:spPr>
          <a:xfrm flipH="false" flipV="false" rot="0">
            <a:off x="15234220" y="887270"/>
            <a:ext cx="9160160" cy="9160160"/>
          </a:xfrm>
          <a:custGeom>
            <a:avLst/>
            <a:gdLst/>
            <a:ahLst/>
            <a:cxnLst/>
            <a:rect r="r" b="b" t="t" l="l"/>
            <a:pathLst>
              <a:path h="9160160" w="9160160">
                <a:moveTo>
                  <a:pt x="0" y="0"/>
                </a:moveTo>
                <a:lnTo>
                  <a:pt x="9160160" y="0"/>
                </a:lnTo>
                <a:lnTo>
                  <a:pt x="9160160" y="9160160"/>
                </a:lnTo>
                <a:lnTo>
                  <a:pt x="0" y="91601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8462979" y="2701580"/>
            <a:ext cx="8796321" cy="4311651"/>
          </a:xfrm>
          <a:prstGeom prst="rect">
            <a:avLst/>
          </a:prstGeom>
        </p:spPr>
        <p:txBody>
          <a:bodyPr anchor="t" rtlCol="false" tIns="0" lIns="0" bIns="0" rIns="0">
            <a:spAutoFit/>
          </a:bodyPr>
          <a:lstStyle/>
          <a:p>
            <a:pPr algn="l" marL="755644" indent="-377822" lvl="1">
              <a:lnSpc>
                <a:spcPts val="4899"/>
              </a:lnSpc>
              <a:buFont typeface="Arial"/>
              <a:buChar char="•"/>
            </a:pPr>
            <a:r>
              <a:rPr lang="en-US" sz="3499">
                <a:solidFill>
                  <a:srgbClr val="545454"/>
                </a:solidFill>
                <a:latin typeface="Montserrat"/>
                <a:ea typeface="Montserrat"/>
                <a:cs typeface="Montserrat"/>
                <a:sym typeface="Montserrat"/>
              </a:rPr>
              <a:t>Data ≠ information</a:t>
            </a:r>
          </a:p>
          <a:p>
            <a:pPr algn="l" marL="755644" indent="-377822" lvl="1">
              <a:lnSpc>
                <a:spcPts val="4899"/>
              </a:lnSpc>
              <a:buFont typeface="Arial"/>
              <a:buChar char="•"/>
            </a:pPr>
            <a:r>
              <a:rPr lang="en-US" sz="3499">
                <a:solidFill>
                  <a:srgbClr val="545454"/>
                </a:solidFill>
                <a:latin typeface="Montserrat"/>
                <a:ea typeface="Montserrat"/>
                <a:cs typeface="Montserrat"/>
                <a:sym typeface="Montserrat"/>
              </a:rPr>
              <a:t>Careful GUI design</a:t>
            </a:r>
          </a:p>
          <a:p>
            <a:pPr algn="l" marL="1511288" indent="-503763" lvl="2">
              <a:lnSpc>
                <a:spcPts val="4899"/>
              </a:lnSpc>
              <a:buFont typeface="Arial"/>
              <a:buChar char="⚬"/>
            </a:pPr>
            <a:r>
              <a:rPr lang="en-US" sz="3499">
                <a:solidFill>
                  <a:srgbClr val="545454"/>
                </a:solidFill>
                <a:latin typeface="Montserrat"/>
                <a:ea typeface="Montserrat"/>
                <a:cs typeface="Montserrat"/>
                <a:sym typeface="Montserrat"/>
              </a:rPr>
              <a:t>Focus on important things</a:t>
            </a:r>
          </a:p>
          <a:p>
            <a:pPr algn="l" marL="1511288" indent="-503763" lvl="2">
              <a:lnSpc>
                <a:spcPts val="4899"/>
              </a:lnSpc>
              <a:buFont typeface="Arial"/>
              <a:buChar char="⚬"/>
            </a:pPr>
            <a:r>
              <a:rPr lang="en-US" sz="3499">
                <a:solidFill>
                  <a:srgbClr val="545454"/>
                </a:solidFill>
                <a:latin typeface="Montserrat"/>
                <a:ea typeface="Montserrat"/>
                <a:cs typeface="Montserrat"/>
                <a:sym typeface="Montserrat"/>
              </a:rPr>
              <a:t>Make it scannable</a:t>
            </a:r>
          </a:p>
          <a:p>
            <a:pPr algn="l" marL="1511288" indent="-503763" lvl="2">
              <a:lnSpc>
                <a:spcPts val="4899"/>
              </a:lnSpc>
              <a:buFont typeface="Arial"/>
              <a:buChar char="⚬"/>
            </a:pPr>
            <a:r>
              <a:rPr lang="en-US" sz="3499">
                <a:solidFill>
                  <a:srgbClr val="545454"/>
                </a:solidFill>
                <a:latin typeface="Montserrat"/>
                <a:ea typeface="Montserrat"/>
                <a:cs typeface="Montserrat"/>
                <a:sym typeface="Montserrat"/>
              </a:rPr>
              <a:t>Match your medium!</a:t>
            </a:r>
          </a:p>
          <a:p>
            <a:pPr algn="l" marL="755644" indent="-377822" lvl="1">
              <a:lnSpc>
                <a:spcPts val="4899"/>
              </a:lnSpc>
              <a:buFont typeface="Arial"/>
              <a:buChar char="•"/>
            </a:pPr>
            <a:r>
              <a:rPr lang="en-US" sz="3499">
                <a:solidFill>
                  <a:srgbClr val="545454"/>
                </a:solidFill>
                <a:latin typeface="Montserrat"/>
                <a:ea typeface="Montserrat"/>
                <a:cs typeface="Montserrat"/>
                <a:sym typeface="Montserrat"/>
              </a:rPr>
              <a:t>“The screen belongs to the user”</a:t>
            </a:r>
          </a:p>
          <a:p>
            <a:pPr algn="l" marL="755644" indent="-377822" lvl="1">
              <a:lnSpc>
                <a:spcPts val="4899"/>
              </a:lnSpc>
              <a:buFont typeface="Arial"/>
              <a:buChar char="•"/>
            </a:pPr>
            <a:r>
              <a:rPr lang="en-US" sz="3499">
                <a:solidFill>
                  <a:srgbClr val="545454"/>
                </a:solidFill>
                <a:latin typeface="Montserrat"/>
                <a:ea typeface="Montserrat"/>
                <a:cs typeface="Montserrat"/>
                <a:sym typeface="Montserrat"/>
              </a:rPr>
              <a:t>Preserve display inertia</a:t>
            </a:r>
          </a:p>
        </p:txBody>
      </p:sp>
      <p:sp>
        <p:nvSpPr>
          <p:cNvPr name="TextBox 9" id="9"/>
          <p:cNvSpPr txBox="true"/>
          <p:nvPr/>
        </p:nvSpPr>
        <p:spPr>
          <a:xfrm rot="0">
            <a:off x="8798969" y="702945"/>
            <a:ext cx="8124341" cy="887077"/>
          </a:xfrm>
          <a:prstGeom prst="rect">
            <a:avLst/>
          </a:prstGeom>
        </p:spPr>
        <p:txBody>
          <a:bodyPr anchor="t" rtlCol="false" tIns="0" lIns="0" bIns="0" rIns="0">
            <a:spAutoFit/>
          </a:bodyPr>
          <a:lstStyle/>
          <a:p>
            <a:pPr algn="ctr">
              <a:lnSpc>
                <a:spcPts val="7279"/>
              </a:lnSpc>
              <a:spcBef>
                <a:spcPct val="0"/>
              </a:spcBef>
            </a:pPr>
            <a:r>
              <a:rPr lang="en-US" b="true" sz="5199">
                <a:solidFill>
                  <a:srgbClr val="000000"/>
                </a:solidFill>
                <a:latin typeface="Canva Sans Bold"/>
                <a:ea typeface="Canva Sans Bold"/>
                <a:cs typeface="Canva Sans Bold"/>
                <a:sym typeface="Canva Sans Bold"/>
              </a:rPr>
              <a:t>Principle #7</a:t>
            </a:r>
          </a:p>
        </p:txBody>
      </p:sp>
      <p:sp>
        <p:nvSpPr>
          <p:cNvPr name="TextBox 10" id="10"/>
          <p:cNvSpPr txBox="true"/>
          <p:nvPr/>
        </p:nvSpPr>
        <p:spPr>
          <a:xfrm rot="0">
            <a:off x="8798969" y="1523347"/>
            <a:ext cx="8124341" cy="613409"/>
          </a:xfrm>
          <a:prstGeom prst="rect">
            <a:avLst/>
          </a:prstGeom>
        </p:spPr>
        <p:txBody>
          <a:bodyPr anchor="t" rtlCol="false" tIns="0" lIns="0" bIns="0" rIns="0">
            <a:spAutoFit/>
          </a:bodyPr>
          <a:lstStyle/>
          <a:p>
            <a:pPr algn="ctr">
              <a:lnSpc>
                <a:spcPts val="5040"/>
              </a:lnSpc>
              <a:spcBef>
                <a:spcPct val="0"/>
              </a:spcBef>
            </a:pPr>
            <a:r>
              <a:rPr lang="en-US" b="true" sz="3600">
                <a:solidFill>
                  <a:srgbClr val="000000"/>
                </a:solidFill>
                <a:latin typeface="Canva Sans Bold"/>
                <a:ea typeface="Canva Sans Bold"/>
                <a:cs typeface="Canva Sans Bold"/>
                <a:sym typeface="Canva Sans Bold"/>
              </a:rPr>
              <a:t>Deliver Information, not just data!</a:t>
            </a:r>
          </a:p>
        </p:txBody>
      </p:sp>
      <p:sp>
        <p:nvSpPr>
          <p:cNvPr name="Freeform 11" id="11"/>
          <p:cNvSpPr/>
          <p:nvPr/>
        </p:nvSpPr>
        <p:spPr>
          <a:xfrm flipH="false" flipV="false" rot="0">
            <a:off x="0" y="0"/>
            <a:ext cx="8462979" cy="10287000"/>
          </a:xfrm>
          <a:custGeom>
            <a:avLst/>
            <a:gdLst/>
            <a:ahLst/>
            <a:cxnLst/>
            <a:rect r="r" b="b" t="t" l="l"/>
            <a:pathLst>
              <a:path h="10287000" w="8462979">
                <a:moveTo>
                  <a:pt x="0" y="0"/>
                </a:moveTo>
                <a:lnTo>
                  <a:pt x="8462979" y="0"/>
                </a:lnTo>
                <a:lnTo>
                  <a:pt x="8462979" y="10287000"/>
                </a:lnTo>
                <a:lnTo>
                  <a:pt x="0" y="10287000"/>
                </a:lnTo>
                <a:lnTo>
                  <a:pt x="0" y="0"/>
                </a:lnTo>
                <a:close/>
              </a:path>
            </a:pathLst>
          </a:custGeom>
          <a:blipFill>
            <a:blip r:embed="rId5"/>
            <a:stretch>
              <a:fillRect l="-54794" t="-4212" r="-34978" b="0"/>
            </a:stretch>
          </a:blipFill>
          <a:ln w="38100" cap="sq">
            <a:solidFill>
              <a:srgbClr val="000000"/>
            </a:solidFill>
            <a:prstDash val="solid"/>
            <a:miter/>
          </a:ln>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805408"/>
            <a:ext cx="1028700" cy="3086100"/>
            <a:chOff x="0" y="0"/>
            <a:chExt cx="270933" cy="812800"/>
          </a:xfrm>
        </p:grpSpPr>
        <p:sp>
          <p:nvSpPr>
            <p:cNvPr name="Freeform 3" id="3"/>
            <p:cNvSpPr/>
            <p:nvPr/>
          </p:nvSpPr>
          <p:spPr>
            <a:xfrm flipH="false" flipV="false" rot="0">
              <a:off x="0" y="0"/>
              <a:ext cx="270933" cy="812800"/>
            </a:xfrm>
            <a:custGeom>
              <a:avLst/>
              <a:gdLst/>
              <a:ahLst/>
              <a:cxnLst/>
              <a:rect r="r" b="b" t="t" l="l"/>
              <a:pathLst>
                <a:path h="812800" w="270933">
                  <a:moveTo>
                    <a:pt x="0" y="0"/>
                  </a:moveTo>
                  <a:lnTo>
                    <a:pt x="270933" y="0"/>
                  </a:lnTo>
                  <a:lnTo>
                    <a:pt x="270933" y="812800"/>
                  </a:lnTo>
                  <a:lnTo>
                    <a:pt x="0" y="812800"/>
                  </a:lnTo>
                  <a:close/>
                </a:path>
              </a:pathLst>
            </a:custGeom>
            <a:solidFill>
              <a:srgbClr val="3EC58C"/>
            </a:solidFill>
          </p:spPr>
        </p:sp>
        <p:sp>
          <p:nvSpPr>
            <p:cNvPr name="TextBox 4" id="4"/>
            <p:cNvSpPr txBox="true"/>
            <p:nvPr/>
          </p:nvSpPr>
          <p:spPr>
            <a:xfrm>
              <a:off x="0" y="-38100"/>
              <a:ext cx="270933" cy="850900"/>
            </a:xfrm>
            <a:prstGeom prst="rect">
              <a:avLst/>
            </a:prstGeom>
          </p:spPr>
          <p:txBody>
            <a:bodyPr anchor="ctr" rtlCol="false" tIns="50800" lIns="50800" bIns="50800" rIns="50800"/>
            <a:lstStyle/>
            <a:p>
              <a:pPr algn="ctr">
                <a:lnSpc>
                  <a:spcPts val="2520"/>
                </a:lnSpc>
              </a:pPr>
            </a:p>
          </p:txBody>
        </p:sp>
      </p:grpSp>
      <p:sp>
        <p:nvSpPr>
          <p:cNvPr name="Freeform 5" id="5"/>
          <p:cNvSpPr/>
          <p:nvPr/>
        </p:nvSpPr>
        <p:spPr>
          <a:xfrm flipH="false" flipV="false" rot="0">
            <a:off x="15234220" y="887270"/>
            <a:ext cx="9160160" cy="9160160"/>
          </a:xfrm>
          <a:custGeom>
            <a:avLst/>
            <a:gdLst/>
            <a:ahLst/>
            <a:cxnLst/>
            <a:rect r="r" b="b" t="t" l="l"/>
            <a:pathLst>
              <a:path h="9160160" w="9160160">
                <a:moveTo>
                  <a:pt x="0" y="0"/>
                </a:moveTo>
                <a:lnTo>
                  <a:pt x="9160160" y="0"/>
                </a:lnTo>
                <a:lnTo>
                  <a:pt x="9160160" y="9160160"/>
                </a:lnTo>
                <a:lnTo>
                  <a:pt x="0" y="91601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0" y="0"/>
            <a:ext cx="7928235" cy="10287000"/>
          </a:xfrm>
          <a:custGeom>
            <a:avLst/>
            <a:gdLst/>
            <a:ahLst/>
            <a:cxnLst/>
            <a:rect r="r" b="b" t="t" l="l"/>
            <a:pathLst>
              <a:path h="10287000" w="7928235">
                <a:moveTo>
                  <a:pt x="0" y="0"/>
                </a:moveTo>
                <a:lnTo>
                  <a:pt x="7928235" y="0"/>
                </a:lnTo>
                <a:lnTo>
                  <a:pt x="7928235" y="10287000"/>
                </a:lnTo>
                <a:lnTo>
                  <a:pt x="0" y="10287000"/>
                </a:lnTo>
                <a:lnTo>
                  <a:pt x="0" y="0"/>
                </a:lnTo>
                <a:close/>
              </a:path>
            </a:pathLst>
          </a:custGeom>
          <a:blipFill>
            <a:blip r:embed="rId4"/>
            <a:stretch>
              <a:fillRect l="-55292" t="0" r="-39334" b="0"/>
            </a:stretch>
          </a:blipFill>
          <a:ln w="38100" cap="sq">
            <a:solidFill>
              <a:srgbClr val="000000"/>
            </a:solidFill>
            <a:prstDash val="dash"/>
            <a:miter/>
          </a:ln>
        </p:spPr>
      </p:sp>
      <p:sp>
        <p:nvSpPr>
          <p:cNvPr name="TextBox 7" id="7"/>
          <p:cNvSpPr txBox="true"/>
          <p:nvPr/>
        </p:nvSpPr>
        <p:spPr>
          <a:xfrm rot="0">
            <a:off x="8462979" y="2720630"/>
            <a:ext cx="8796321" cy="5210175"/>
          </a:xfrm>
          <a:prstGeom prst="rect">
            <a:avLst/>
          </a:prstGeom>
        </p:spPr>
        <p:txBody>
          <a:bodyPr anchor="t" rtlCol="false" tIns="0" lIns="0" bIns="0" rIns="0">
            <a:spAutoFit/>
          </a:bodyPr>
          <a:lstStyle/>
          <a:p>
            <a:pPr algn="l" marL="647697" indent="-323848" lvl="1">
              <a:lnSpc>
                <a:spcPts val="4199"/>
              </a:lnSpc>
              <a:buFont typeface="Arial"/>
              <a:buChar char="•"/>
            </a:pPr>
            <a:r>
              <a:rPr lang="en-US" sz="2999">
                <a:solidFill>
                  <a:srgbClr val="545454"/>
                </a:solidFill>
                <a:latin typeface="Montserrat"/>
                <a:ea typeface="Montserrat"/>
                <a:cs typeface="Montserrat"/>
                <a:sym typeface="Montserrat"/>
              </a:rPr>
              <a:t>Responsiveness is </a:t>
            </a:r>
            <a:r>
              <a:rPr lang="en-US" sz="2999" i="true">
                <a:solidFill>
                  <a:srgbClr val="545454"/>
                </a:solidFill>
                <a:latin typeface="Montserrat Italics"/>
                <a:ea typeface="Montserrat Italics"/>
                <a:cs typeface="Montserrat Italics"/>
                <a:sym typeface="Montserrat Italics"/>
              </a:rPr>
              <a:t>the</a:t>
            </a:r>
            <a:r>
              <a:rPr lang="en-US" sz="2999">
                <a:solidFill>
                  <a:srgbClr val="545454"/>
                </a:solidFill>
                <a:latin typeface="Montserrat"/>
                <a:ea typeface="Montserrat"/>
                <a:cs typeface="Montserrat"/>
                <a:sym typeface="Montserrat"/>
              </a:rPr>
              <a:t> most important factor users are satisfied by</a:t>
            </a:r>
          </a:p>
          <a:p>
            <a:pPr algn="l" marL="647697" indent="-323848" lvl="1">
              <a:lnSpc>
                <a:spcPts val="4199"/>
              </a:lnSpc>
              <a:buFont typeface="Arial"/>
              <a:buChar char="•"/>
            </a:pPr>
            <a:r>
              <a:rPr lang="en-US" sz="2999">
                <a:solidFill>
                  <a:srgbClr val="545454"/>
                </a:solidFill>
                <a:latin typeface="Montserrat"/>
                <a:ea typeface="Montserrat"/>
                <a:cs typeface="Montserrat"/>
                <a:sym typeface="Montserrat"/>
              </a:rPr>
              <a:t>Responsive softwares provide good user feedback and engagement in the form of:</a:t>
            </a:r>
          </a:p>
          <a:p>
            <a:pPr algn="l" marL="1295394" indent="-431798" lvl="2">
              <a:lnSpc>
                <a:spcPts val="4199"/>
              </a:lnSpc>
              <a:buFont typeface="Arial"/>
              <a:buChar char="⚬"/>
            </a:pPr>
            <a:r>
              <a:rPr lang="en-US" sz="2999">
                <a:solidFill>
                  <a:srgbClr val="545454"/>
                </a:solidFill>
                <a:latin typeface="Montserrat"/>
                <a:ea typeface="Montserrat"/>
                <a:cs typeface="Montserrat"/>
                <a:sym typeface="Montserrat"/>
              </a:rPr>
              <a:t>instant responses</a:t>
            </a:r>
          </a:p>
          <a:p>
            <a:pPr algn="l" marL="1295394" indent="-431798" lvl="2">
              <a:lnSpc>
                <a:spcPts val="4199"/>
              </a:lnSpc>
              <a:buFont typeface="Arial"/>
              <a:buChar char="⚬"/>
            </a:pPr>
            <a:r>
              <a:rPr lang="en-US" sz="2999">
                <a:solidFill>
                  <a:srgbClr val="545454"/>
                </a:solidFill>
                <a:latin typeface="Montserrat"/>
                <a:ea typeface="Montserrat"/>
                <a:cs typeface="Montserrat"/>
                <a:sym typeface="Montserrat"/>
              </a:rPr>
              <a:t>smooth animation</a:t>
            </a:r>
          </a:p>
          <a:p>
            <a:pPr algn="l" marL="1295394" indent="-431798" lvl="2">
              <a:lnSpc>
                <a:spcPts val="4199"/>
              </a:lnSpc>
              <a:buFont typeface="Arial"/>
              <a:buChar char="⚬"/>
            </a:pPr>
            <a:r>
              <a:rPr lang="en-US" sz="2999">
                <a:solidFill>
                  <a:srgbClr val="545454"/>
                </a:solidFill>
                <a:latin typeface="Montserrat"/>
                <a:ea typeface="Montserrat"/>
                <a:cs typeface="Montserrat"/>
                <a:sym typeface="Montserrat"/>
              </a:rPr>
              <a:t>time estimates and the ability to cancel long-time actions</a:t>
            </a:r>
          </a:p>
          <a:p>
            <a:pPr algn="l" marL="1295394" indent="-431798" lvl="2">
              <a:lnSpc>
                <a:spcPts val="4199"/>
              </a:lnSpc>
              <a:buFont typeface="Arial"/>
              <a:buChar char="⚬"/>
            </a:pPr>
            <a:r>
              <a:rPr lang="en-US" sz="2999">
                <a:solidFill>
                  <a:srgbClr val="545454"/>
                </a:solidFill>
                <a:latin typeface="Montserrat"/>
                <a:ea typeface="Montserrat"/>
                <a:cs typeface="Montserrat"/>
                <a:sym typeface="Montserrat"/>
              </a:rPr>
              <a:t>letting users do other things while a long-time action runs</a:t>
            </a:r>
          </a:p>
        </p:txBody>
      </p:sp>
      <p:sp>
        <p:nvSpPr>
          <p:cNvPr name="TextBox 8" id="8"/>
          <p:cNvSpPr txBox="true"/>
          <p:nvPr/>
        </p:nvSpPr>
        <p:spPr>
          <a:xfrm rot="0">
            <a:off x="8798969" y="702945"/>
            <a:ext cx="8124341" cy="887095"/>
          </a:xfrm>
          <a:prstGeom prst="rect">
            <a:avLst/>
          </a:prstGeom>
        </p:spPr>
        <p:txBody>
          <a:bodyPr anchor="t" rtlCol="false" tIns="0" lIns="0" bIns="0" rIns="0">
            <a:spAutoFit/>
          </a:bodyPr>
          <a:lstStyle/>
          <a:p>
            <a:pPr algn="ctr">
              <a:lnSpc>
                <a:spcPts val="7279"/>
              </a:lnSpc>
              <a:spcBef>
                <a:spcPct val="0"/>
              </a:spcBef>
            </a:pPr>
            <a:r>
              <a:rPr lang="en-US" b="true" sz="5199">
                <a:solidFill>
                  <a:srgbClr val="000000"/>
                </a:solidFill>
                <a:latin typeface="Canva Sans Bold"/>
                <a:ea typeface="Canva Sans Bold"/>
                <a:cs typeface="Canva Sans Bold"/>
                <a:sym typeface="Canva Sans Bold"/>
              </a:rPr>
              <a:t>Principle #8</a:t>
            </a:r>
          </a:p>
        </p:txBody>
      </p:sp>
      <p:sp>
        <p:nvSpPr>
          <p:cNvPr name="TextBox 9" id="9"/>
          <p:cNvSpPr txBox="true"/>
          <p:nvPr/>
        </p:nvSpPr>
        <p:spPr>
          <a:xfrm rot="0">
            <a:off x="8798969" y="1523347"/>
            <a:ext cx="8124341" cy="613409"/>
          </a:xfrm>
          <a:prstGeom prst="rect">
            <a:avLst/>
          </a:prstGeom>
        </p:spPr>
        <p:txBody>
          <a:bodyPr anchor="t" rtlCol="false" tIns="0" lIns="0" bIns="0" rIns="0">
            <a:spAutoFit/>
          </a:bodyPr>
          <a:lstStyle/>
          <a:p>
            <a:pPr algn="ctr">
              <a:lnSpc>
                <a:spcPts val="5040"/>
              </a:lnSpc>
              <a:spcBef>
                <a:spcPct val="0"/>
              </a:spcBef>
            </a:pPr>
            <a:r>
              <a:rPr lang="en-US" b="true" sz="3600">
                <a:solidFill>
                  <a:srgbClr val="000000"/>
                </a:solidFill>
                <a:latin typeface="Canva Sans Bold"/>
                <a:ea typeface="Canva Sans Bold"/>
                <a:cs typeface="Canva Sans Bold"/>
                <a:sym typeface="Canva Sans Bold"/>
              </a:rPr>
              <a:t>Design for responsiveness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805408"/>
            <a:ext cx="1028700" cy="3086100"/>
            <a:chOff x="0" y="0"/>
            <a:chExt cx="270933" cy="812800"/>
          </a:xfrm>
        </p:grpSpPr>
        <p:sp>
          <p:nvSpPr>
            <p:cNvPr name="Freeform 3" id="3"/>
            <p:cNvSpPr/>
            <p:nvPr/>
          </p:nvSpPr>
          <p:spPr>
            <a:xfrm flipH="false" flipV="false" rot="0">
              <a:off x="0" y="0"/>
              <a:ext cx="270933" cy="812800"/>
            </a:xfrm>
            <a:custGeom>
              <a:avLst/>
              <a:gdLst/>
              <a:ahLst/>
              <a:cxnLst/>
              <a:rect r="r" b="b" t="t" l="l"/>
              <a:pathLst>
                <a:path h="812800" w="270933">
                  <a:moveTo>
                    <a:pt x="0" y="0"/>
                  </a:moveTo>
                  <a:lnTo>
                    <a:pt x="270933" y="0"/>
                  </a:lnTo>
                  <a:lnTo>
                    <a:pt x="270933" y="812800"/>
                  </a:lnTo>
                  <a:lnTo>
                    <a:pt x="0" y="812800"/>
                  </a:lnTo>
                  <a:close/>
                </a:path>
              </a:pathLst>
            </a:custGeom>
            <a:solidFill>
              <a:srgbClr val="3EC58C"/>
            </a:solidFill>
          </p:spPr>
        </p:sp>
        <p:sp>
          <p:nvSpPr>
            <p:cNvPr name="TextBox 4" id="4"/>
            <p:cNvSpPr txBox="true"/>
            <p:nvPr/>
          </p:nvSpPr>
          <p:spPr>
            <a:xfrm>
              <a:off x="0" y="-38100"/>
              <a:ext cx="270933" cy="850900"/>
            </a:xfrm>
            <a:prstGeom prst="rect">
              <a:avLst/>
            </a:prstGeom>
          </p:spPr>
          <p:txBody>
            <a:bodyPr anchor="ctr" rtlCol="false" tIns="50800" lIns="50800" bIns="50800" rIns="50800"/>
            <a:lstStyle/>
            <a:p>
              <a:pPr algn="ctr">
                <a:lnSpc>
                  <a:spcPts val="2520"/>
                </a:lnSpc>
              </a:pPr>
            </a:p>
          </p:txBody>
        </p:sp>
      </p:grpSp>
      <p:sp>
        <p:nvSpPr>
          <p:cNvPr name="Freeform 5" id="5"/>
          <p:cNvSpPr/>
          <p:nvPr/>
        </p:nvSpPr>
        <p:spPr>
          <a:xfrm flipH="false" flipV="false" rot="0">
            <a:off x="15234220" y="887270"/>
            <a:ext cx="9160160" cy="9160160"/>
          </a:xfrm>
          <a:custGeom>
            <a:avLst/>
            <a:gdLst/>
            <a:ahLst/>
            <a:cxnLst/>
            <a:rect r="r" b="b" t="t" l="l"/>
            <a:pathLst>
              <a:path h="9160160" w="9160160">
                <a:moveTo>
                  <a:pt x="0" y="0"/>
                </a:moveTo>
                <a:lnTo>
                  <a:pt x="9160160" y="0"/>
                </a:lnTo>
                <a:lnTo>
                  <a:pt x="9160160" y="9160160"/>
                </a:lnTo>
                <a:lnTo>
                  <a:pt x="0" y="91601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0" y="0"/>
            <a:ext cx="7916206" cy="10242385"/>
          </a:xfrm>
          <a:custGeom>
            <a:avLst/>
            <a:gdLst/>
            <a:ahLst/>
            <a:cxnLst/>
            <a:rect r="r" b="b" t="t" l="l"/>
            <a:pathLst>
              <a:path h="10242385" w="7916206">
                <a:moveTo>
                  <a:pt x="0" y="0"/>
                </a:moveTo>
                <a:lnTo>
                  <a:pt x="7916206" y="0"/>
                </a:lnTo>
                <a:lnTo>
                  <a:pt x="7916206" y="10242385"/>
                </a:lnTo>
                <a:lnTo>
                  <a:pt x="0" y="10242385"/>
                </a:lnTo>
                <a:lnTo>
                  <a:pt x="0" y="0"/>
                </a:lnTo>
                <a:close/>
              </a:path>
            </a:pathLst>
          </a:custGeom>
          <a:blipFill>
            <a:blip r:embed="rId4"/>
            <a:stretch>
              <a:fillRect l="-23400" t="0" r="-70676" b="0"/>
            </a:stretch>
          </a:blipFill>
        </p:spPr>
      </p:sp>
      <p:sp>
        <p:nvSpPr>
          <p:cNvPr name="TextBox 7" id="7"/>
          <p:cNvSpPr txBox="true"/>
          <p:nvPr/>
        </p:nvSpPr>
        <p:spPr>
          <a:xfrm rot="0">
            <a:off x="8462979" y="2701580"/>
            <a:ext cx="8796321" cy="4930776"/>
          </a:xfrm>
          <a:prstGeom prst="rect">
            <a:avLst/>
          </a:prstGeom>
        </p:spPr>
        <p:txBody>
          <a:bodyPr anchor="t" rtlCol="false" tIns="0" lIns="0" bIns="0" rIns="0">
            <a:spAutoFit/>
          </a:bodyPr>
          <a:lstStyle/>
          <a:p>
            <a:pPr algn="l" marL="755644" indent="-377822" lvl="1">
              <a:lnSpc>
                <a:spcPts val="4899"/>
              </a:lnSpc>
              <a:buFont typeface="Arial"/>
              <a:buChar char="•"/>
            </a:pPr>
            <a:r>
              <a:rPr lang="en-US" sz="3499">
                <a:solidFill>
                  <a:srgbClr val="545454"/>
                </a:solidFill>
                <a:latin typeface="Montserrat"/>
                <a:ea typeface="Montserrat"/>
                <a:cs typeface="Montserrat"/>
                <a:sym typeface="Montserrat"/>
              </a:rPr>
              <a:t>“test early and often”</a:t>
            </a:r>
          </a:p>
          <a:p>
            <a:pPr algn="l" marL="755644" indent="-377822" lvl="1">
              <a:lnSpc>
                <a:spcPts val="4899"/>
              </a:lnSpc>
              <a:buFont typeface="Arial"/>
              <a:buChar char="•"/>
            </a:pPr>
            <a:r>
              <a:rPr lang="en-US" sz="3499">
                <a:solidFill>
                  <a:srgbClr val="545454"/>
                </a:solidFill>
                <a:latin typeface="Montserrat"/>
                <a:ea typeface="Montserrat"/>
                <a:cs typeface="Montserrat"/>
                <a:sym typeface="Montserrat"/>
              </a:rPr>
              <a:t>you’ll learn </a:t>
            </a:r>
            <a:r>
              <a:rPr lang="en-US" sz="3499" i="true">
                <a:solidFill>
                  <a:srgbClr val="545454"/>
                </a:solidFill>
                <a:latin typeface="Montserrat Italics"/>
                <a:ea typeface="Montserrat Italics"/>
                <a:cs typeface="Montserrat Italics"/>
                <a:sym typeface="Montserrat Italics"/>
              </a:rPr>
              <a:t>something</a:t>
            </a:r>
            <a:r>
              <a:rPr lang="en-US" sz="3499">
                <a:solidFill>
                  <a:srgbClr val="545454"/>
                </a:solidFill>
                <a:latin typeface="Montserrat"/>
                <a:ea typeface="Montserrat"/>
                <a:cs typeface="Montserrat"/>
                <a:sym typeface="Montserrat"/>
              </a:rPr>
              <a:t> even if you don’t know what</a:t>
            </a:r>
          </a:p>
          <a:p>
            <a:pPr algn="l" marL="755644" indent="-377822" lvl="1">
              <a:lnSpc>
                <a:spcPts val="4899"/>
              </a:lnSpc>
              <a:buFont typeface="Arial"/>
              <a:buChar char="•"/>
            </a:pPr>
            <a:r>
              <a:rPr lang="en-US" sz="3499">
                <a:solidFill>
                  <a:srgbClr val="545454"/>
                </a:solidFill>
                <a:latin typeface="Montserrat"/>
                <a:ea typeface="Montserrat"/>
                <a:cs typeface="Montserrat"/>
                <a:sym typeface="Montserrat"/>
              </a:rPr>
              <a:t>testing has two purposes:</a:t>
            </a:r>
          </a:p>
          <a:p>
            <a:pPr algn="l" marL="1511288" indent="-503763" lvl="2">
              <a:lnSpc>
                <a:spcPts val="4899"/>
              </a:lnSpc>
              <a:buFont typeface="Arial"/>
              <a:buChar char="⚬"/>
            </a:pPr>
            <a:r>
              <a:rPr lang="en-US" sz="3499">
                <a:solidFill>
                  <a:srgbClr val="545454"/>
                </a:solidFill>
                <a:latin typeface="Montserrat"/>
                <a:ea typeface="Montserrat"/>
                <a:cs typeface="Montserrat"/>
                <a:sym typeface="Montserrat"/>
              </a:rPr>
              <a:t>informational - learn what needs to be fixed</a:t>
            </a:r>
          </a:p>
          <a:p>
            <a:pPr algn="l" marL="1511288" indent="-503763" lvl="2">
              <a:lnSpc>
                <a:spcPts val="4899"/>
              </a:lnSpc>
              <a:buFont typeface="Arial"/>
              <a:buChar char="⚬"/>
            </a:pPr>
            <a:r>
              <a:rPr lang="en-US" sz="3499">
                <a:solidFill>
                  <a:srgbClr val="545454"/>
                </a:solidFill>
                <a:latin typeface="Montserrat"/>
                <a:ea typeface="Montserrat"/>
                <a:cs typeface="Montserrat"/>
                <a:sym typeface="Montserrat"/>
              </a:rPr>
              <a:t>social - convince the devs to fix it</a:t>
            </a:r>
          </a:p>
        </p:txBody>
      </p:sp>
      <p:sp>
        <p:nvSpPr>
          <p:cNvPr name="TextBox 8" id="8"/>
          <p:cNvSpPr txBox="true"/>
          <p:nvPr/>
        </p:nvSpPr>
        <p:spPr>
          <a:xfrm rot="0">
            <a:off x="8808494" y="702945"/>
            <a:ext cx="8124341" cy="887095"/>
          </a:xfrm>
          <a:prstGeom prst="rect">
            <a:avLst/>
          </a:prstGeom>
        </p:spPr>
        <p:txBody>
          <a:bodyPr anchor="t" rtlCol="false" tIns="0" lIns="0" bIns="0" rIns="0">
            <a:spAutoFit/>
          </a:bodyPr>
          <a:lstStyle/>
          <a:p>
            <a:pPr algn="ctr">
              <a:lnSpc>
                <a:spcPts val="7279"/>
              </a:lnSpc>
              <a:spcBef>
                <a:spcPct val="0"/>
              </a:spcBef>
            </a:pPr>
            <a:r>
              <a:rPr lang="en-US" b="true" sz="5199">
                <a:solidFill>
                  <a:srgbClr val="000000"/>
                </a:solidFill>
                <a:latin typeface="Canva Sans Bold"/>
                <a:ea typeface="Canva Sans Bold"/>
                <a:cs typeface="Canva Sans Bold"/>
                <a:sym typeface="Canva Sans Bold"/>
              </a:rPr>
              <a:t>Principle #9</a:t>
            </a:r>
          </a:p>
        </p:txBody>
      </p:sp>
      <p:sp>
        <p:nvSpPr>
          <p:cNvPr name="TextBox 9" id="9"/>
          <p:cNvSpPr txBox="true"/>
          <p:nvPr/>
        </p:nvSpPr>
        <p:spPr>
          <a:xfrm rot="0">
            <a:off x="8798969" y="1523347"/>
            <a:ext cx="8124341" cy="613409"/>
          </a:xfrm>
          <a:prstGeom prst="rect">
            <a:avLst/>
          </a:prstGeom>
        </p:spPr>
        <p:txBody>
          <a:bodyPr anchor="t" rtlCol="false" tIns="0" lIns="0" bIns="0" rIns="0">
            <a:spAutoFit/>
          </a:bodyPr>
          <a:lstStyle/>
          <a:p>
            <a:pPr algn="ctr">
              <a:lnSpc>
                <a:spcPts val="5040"/>
              </a:lnSpc>
              <a:spcBef>
                <a:spcPct val="0"/>
              </a:spcBef>
            </a:pPr>
            <a:r>
              <a:rPr lang="en-US" b="true" sz="3600">
                <a:solidFill>
                  <a:srgbClr val="000000"/>
                </a:solidFill>
                <a:latin typeface="Canva Sans Bold"/>
                <a:ea typeface="Canva Sans Bold"/>
                <a:cs typeface="Canva Sans Bold"/>
                <a:sym typeface="Canva Sans Bold"/>
              </a:rPr>
              <a:t>Try it on users, then fix it</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805408"/>
            <a:ext cx="1028700" cy="3086100"/>
            <a:chOff x="0" y="0"/>
            <a:chExt cx="270933" cy="812800"/>
          </a:xfrm>
        </p:grpSpPr>
        <p:sp>
          <p:nvSpPr>
            <p:cNvPr name="Freeform 3" id="3"/>
            <p:cNvSpPr/>
            <p:nvPr/>
          </p:nvSpPr>
          <p:spPr>
            <a:xfrm flipH="false" flipV="false" rot="0">
              <a:off x="0" y="0"/>
              <a:ext cx="270933" cy="812800"/>
            </a:xfrm>
            <a:custGeom>
              <a:avLst/>
              <a:gdLst/>
              <a:ahLst/>
              <a:cxnLst/>
              <a:rect r="r" b="b" t="t" l="l"/>
              <a:pathLst>
                <a:path h="812800" w="270933">
                  <a:moveTo>
                    <a:pt x="0" y="0"/>
                  </a:moveTo>
                  <a:lnTo>
                    <a:pt x="270933" y="0"/>
                  </a:lnTo>
                  <a:lnTo>
                    <a:pt x="270933" y="812800"/>
                  </a:lnTo>
                  <a:lnTo>
                    <a:pt x="0" y="812800"/>
                  </a:lnTo>
                  <a:close/>
                </a:path>
              </a:pathLst>
            </a:custGeom>
            <a:solidFill>
              <a:srgbClr val="3EC58C"/>
            </a:solidFill>
          </p:spPr>
        </p:sp>
        <p:sp>
          <p:nvSpPr>
            <p:cNvPr name="TextBox 4" id="4"/>
            <p:cNvSpPr txBox="true"/>
            <p:nvPr/>
          </p:nvSpPr>
          <p:spPr>
            <a:xfrm>
              <a:off x="0" y="-38100"/>
              <a:ext cx="270933" cy="850900"/>
            </a:xfrm>
            <a:prstGeom prst="rect">
              <a:avLst/>
            </a:prstGeom>
          </p:spPr>
          <p:txBody>
            <a:bodyPr anchor="ctr" rtlCol="false" tIns="50800" lIns="50800" bIns="50800" rIns="50800"/>
            <a:lstStyle/>
            <a:p>
              <a:pPr algn="ctr">
                <a:lnSpc>
                  <a:spcPts val="2520"/>
                </a:lnSpc>
              </a:pPr>
            </a:p>
          </p:txBody>
        </p:sp>
      </p:grpSp>
      <p:sp>
        <p:nvSpPr>
          <p:cNvPr name="Freeform 5" id="5"/>
          <p:cNvSpPr/>
          <p:nvPr/>
        </p:nvSpPr>
        <p:spPr>
          <a:xfrm flipH="false" flipV="false" rot="0">
            <a:off x="15234220" y="887270"/>
            <a:ext cx="9160160" cy="9160160"/>
          </a:xfrm>
          <a:custGeom>
            <a:avLst/>
            <a:gdLst/>
            <a:ahLst/>
            <a:cxnLst/>
            <a:rect r="r" b="b" t="t" l="l"/>
            <a:pathLst>
              <a:path h="9160160" w="9160160">
                <a:moveTo>
                  <a:pt x="0" y="0"/>
                </a:moveTo>
                <a:lnTo>
                  <a:pt x="9160160" y="0"/>
                </a:lnTo>
                <a:lnTo>
                  <a:pt x="9160160" y="9160160"/>
                </a:lnTo>
                <a:lnTo>
                  <a:pt x="0" y="91601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310833" y="1906558"/>
            <a:ext cx="8311203" cy="8140872"/>
          </a:xfrm>
          <a:custGeom>
            <a:avLst/>
            <a:gdLst/>
            <a:ahLst/>
            <a:cxnLst/>
            <a:rect r="r" b="b" t="t" l="l"/>
            <a:pathLst>
              <a:path h="8140872" w="8311203">
                <a:moveTo>
                  <a:pt x="0" y="0"/>
                </a:moveTo>
                <a:lnTo>
                  <a:pt x="8311203" y="0"/>
                </a:lnTo>
                <a:lnTo>
                  <a:pt x="8311203" y="8140872"/>
                </a:lnTo>
                <a:lnTo>
                  <a:pt x="0" y="8140872"/>
                </a:lnTo>
                <a:lnTo>
                  <a:pt x="0" y="0"/>
                </a:lnTo>
                <a:close/>
              </a:path>
            </a:pathLst>
          </a:custGeom>
          <a:blipFill>
            <a:blip r:embed="rId4"/>
            <a:stretch>
              <a:fillRect l="-70533" t="0" r="-3601" b="0"/>
            </a:stretch>
          </a:blipFill>
        </p:spPr>
      </p:sp>
      <p:sp>
        <p:nvSpPr>
          <p:cNvPr name="TextBox 7" id="7"/>
          <p:cNvSpPr txBox="true"/>
          <p:nvPr/>
        </p:nvSpPr>
        <p:spPr>
          <a:xfrm rot="0">
            <a:off x="11704002" y="2301495"/>
            <a:ext cx="5133655" cy="396204"/>
          </a:xfrm>
          <a:prstGeom prst="rect">
            <a:avLst/>
          </a:prstGeom>
        </p:spPr>
        <p:txBody>
          <a:bodyPr anchor="t" rtlCol="false" tIns="0" lIns="0" bIns="0" rIns="0">
            <a:spAutoFit/>
          </a:bodyPr>
          <a:lstStyle/>
          <a:p>
            <a:pPr algn="l">
              <a:lnSpc>
                <a:spcPts val="3359"/>
              </a:lnSpc>
            </a:pPr>
          </a:p>
        </p:txBody>
      </p:sp>
      <p:sp>
        <p:nvSpPr>
          <p:cNvPr name="TextBox 8" id="8"/>
          <p:cNvSpPr txBox="true"/>
          <p:nvPr/>
        </p:nvSpPr>
        <p:spPr>
          <a:xfrm rot="0">
            <a:off x="1425167" y="468666"/>
            <a:ext cx="5428547" cy="396204"/>
          </a:xfrm>
          <a:prstGeom prst="rect">
            <a:avLst/>
          </a:prstGeom>
        </p:spPr>
        <p:txBody>
          <a:bodyPr anchor="t" rtlCol="false" tIns="0" lIns="0" bIns="0" rIns="0">
            <a:spAutoFit/>
          </a:bodyPr>
          <a:lstStyle/>
          <a:p>
            <a:pPr algn="l">
              <a:lnSpc>
                <a:spcPts val="3359"/>
              </a:lnSpc>
            </a:pPr>
            <a:r>
              <a:rPr lang="en-US" sz="2400" b="true">
                <a:solidFill>
                  <a:srgbClr val="000000"/>
                </a:solidFill>
                <a:latin typeface="Montserrat Heavy"/>
                <a:ea typeface="Montserrat Heavy"/>
                <a:cs typeface="Montserrat Heavy"/>
                <a:sym typeface="Montserrat Heavy"/>
              </a:rPr>
              <a:t>Discusion Questions</a:t>
            </a:r>
          </a:p>
        </p:txBody>
      </p:sp>
      <p:sp>
        <p:nvSpPr>
          <p:cNvPr name="TextBox 9" id="9"/>
          <p:cNvSpPr txBox="true"/>
          <p:nvPr/>
        </p:nvSpPr>
        <p:spPr>
          <a:xfrm rot="0">
            <a:off x="8809362" y="2673743"/>
            <a:ext cx="8545608" cy="5183241"/>
          </a:xfrm>
          <a:prstGeom prst="rect">
            <a:avLst/>
          </a:prstGeom>
        </p:spPr>
        <p:txBody>
          <a:bodyPr anchor="t" rtlCol="false" tIns="0" lIns="0" bIns="0" rIns="0">
            <a:spAutoFit/>
          </a:bodyPr>
          <a:lstStyle/>
          <a:p>
            <a:pPr algn="l" marL="553780" indent="-276890" lvl="1">
              <a:lnSpc>
                <a:spcPts val="4642"/>
              </a:lnSpc>
              <a:buAutoNum type="arabicPeriod" startAt="1"/>
            </a:pPr>
            <a:r>
              <a:rPr lang="en-US" sz="2564">
                <a:solidFill>
                  <a:srgbClr val="000000"/>
                </a:solidFill>
                <a:latin typeface="Montserrat"/>
                <a:ea typeface="Montserrat"/>
                <a:cs typeface="Montserrat"/>
                <a:sym typeface="Montserrat"/>
              </a:rPr>
              <a:t> What are popular websites/tools that seemingly ignore these basic principles?</a:t>
            </a:r>
          </a:p>
          <a:p>
            <a:pPr algn="l" marL="553780" indent="-276890" lvl="1">
              <a:lnSpc>
                <a:spcPts val="4642"/>
              </a:lnSpc>
              <a:buAutoNum type="arabicPeriod" startAt="1"/>
            </a:pPr>
            <a:r>
              <a:rPr lang="en-US" sz="2564">
                <a:solidFill>
                  <a:srgbClr val="000000"/>
                </a:solidFill>
                <a:latin typeface="Montserrat"/>
                <a:ea typeface="Montserrat"/>
                <a:cs typeface="Montserrat"/>
                <a:sym typeface="Montserrat"/>
              </a:rPr>
              <a:t> What would be the best way to summarize these nine principles into one comprehensive rule?</a:t>
            </a:r>
          </a:p>
          <a:p>
            <a:pPr algn="l" marL="553780" indent="-276890" lvl="1">
              <a:lnSpc>
                <a:spcPts val="4642"/>
              </a:lnSpc>
              <a:buAutoNum type="arabicPeriod" startAt="1"/>
            </a:pPr>
            <a:r>
              <a:rPr lang="en-US" sz="2564">
                <a:solidFill>
                  <a:srgbClr val="000000"/>
                </a:solidFill>
                <a:latin typeface="Montserrat"/>
                <a:ea typeface="Montserrat"/>
                <a:cs typeface="Montserrat"/>
                <a:sym typeface="Montserrat"/>
              </a:rPr>
              <a:t>What is a situation where violating one (or more) of these principles would be beneficial?</a:t>
            </a:r>
          </a:p>
          <a:p>
            <a:pPr algn="l" marL="553780" indent="-276890" lvl="1">
              <a:lnSpc>
                <a:spcPts val="4642"/>
              </a:lnSpc>
              <a:buAutoNum type="arabicPeriod" startAt="1"/>
            </a:pPr>
            <a:r>
              <a:rPr lang="en-US" sz="2564">
                <a:solidFill>
                  <a:srgbClr val="000000"/>
                </a:solidFill>
                <a:latin typeface="Montserrat"/>
                <a:ea typeface="Montserrat"/>
                <a:cs typeface="Montserrat"/>
                <a:sym typeface="Montserrat"/>
              </a:rPr>
              <a:t>Which of these nine principles is most overlooked in modern software design?</a:t>
            </a:r>
          </a:p>
        </p:txBody>
      </p:sp>
      <p:sp>
        <p:nvSpPr>
          <p:cNvPr name="TextBox 10" id="10"/>
          <p:cNvSpPr txBox="true"/>
          <p:nvPr/>
        </p:nvSpPr>
        <p:spPr>
          <a:xfrm rot="0">
            <a:off x="8798969" y="1185442"/>
            <a:ext cx="8124341" cy="887077"/>
          </a:xfrm>
          <a:prstGeom prst="rect">
            <a:avLst/>
          </a:prstGeom>
        </p:spPr>
        <p:txBody>
          <a:bodyPr anchor="t" rtlCol="false" tIns="0" lIns="0" bIns="0" rIns="0">
            <a:spAutoFit/>
          </a:bodyPr>
          <a:lstStyle/>
          <a:p>
            <a:pPr algn="ctr">
              <a:lnSpc>
                <a:spcPts val="7279"/>
              </a:lnSpc>
              <a:spcBef>
                <a:spcPct val="0"/>
              </a:spcBef>
            </a:pPr>
            <a:r>
              <a:rPr lang="en-US" b="true" sz="5199">
                <a:solidFill>
                  <a:srgbClr val="000000"/>
                </a:solidFill>
                <a:latin typeface="Canva Sans Bold"/>
                <a:ea typeface="Canva Sans Bold"/>
                <a:cs typeface="Canva Sans Bold"/>
                <a:sym typeface="Canva Sans Bold"/>
              </a:rPr>
              <a:t>Discussion Questions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081743" y="-4016660"/>
            <a:ext cx="9160160" cy="9160160"/>
          </a:xfrm>
          <a:custGeom>
            <a:avLst/>
            <a:gdLst/>
            <a:ahLst/>
            <a:cxnLst/>
            <a:rect r="r" b="b" t="t" l="l"/>
            <a:pathLst>
              <a:path h="9160160" w="9160160">
                <a:moveTo>
                  <a:pt x="0" y="0"/>
                </a:moveTo>
                <a:lnTo>
                  <a:pt x="9160160" y="0"/>
                </a:lnTo>
                <a:lnTo>
                  <a:pt x="9160160" y="9160160"/>
                </a:lnTo>
                <a:lnTo>
                  <a:pt x="0" y="91601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1805408"/>
            <a:ext cx="2670700" cy="3086100"/>
            <a:chOff x="0" y="0"/>
            <a:chExt cx="703394" cy="812800"/>
          </a:xfrm>
        </p:grpSpPr>
        <p:sp>
          <p:nvSpPr>
            <p:cNvPr name="Freeform 4" id="4"/>
            <p:cNvSpPr/>
            <p:nvPr/>
          </p:nvSpPr>
          <p:spPr>
            <a:xfrm flipH="false" flipV="false" rot="0">
              <a:off x="0" y="0"/>
              <a:ext cx="703394" cy="812800"/>
            </a:xfrm>
            <a:custGeom>
              <a:avLst/>
              <a:gdLst/>
              <a:ahLst/>
              <a:cxnLst/>
              <a:rect r="r" b="b" t="t" l="l"/>
              <a:pathLst>
                <a:path h="812800" w="703394">
                  <a:moveTo>
                    <a:pt x="0" y="0"/>
                  </a:moveTo>
                  <a:lnTo>
                    <a:pt x="703394" y="0"/>
                  </a:lnTo>
                  <a:lnTo>
                    <a:pt x="703394" y="812800"/>
                  </a:lnTo>
                  <a:lnTo>
                    <a:pt x="0" y="812800"/>
                  </a:lnTo>
                  <a:close/>
                </a:path>
              </a:pathLst>
            </a:custGeom>
            <a:solidFill>
              <a:srgbClr val="3EC58C"/>
            </a:solidFill>
          </p:spPr>
        </p:sp>
        <p:sp>
          <p:nvSpPr>
            <p:cNvPr name="TextBox 5" id="5"/>
            <p:cNvSpPr txBox="true"/>
            <p:nvPr/>
          </p:nvSpPr>
          <p:spPr>
            <a:xfrm>
              <a:off x="0" y="-38100"/>
              <a:ext cx="703394" cy="850900"/>
            </a:xfrm>
            <a:prstGeom prst="rect">
              <a:avLst/>
            </a:prstGeom>
          </p:spPr>
          <p:txBody>
            <a:bodyPr anchor="ctr" rtlCol="false" tIns="50800" lIns="50800" bIns="50800" rIns="50800"/>
            <a:lstStyle/>
            <a:p>
              <a:pPr algn="ctr">
                <a:lnSpc>
                  <a:spcPts val="2520"/>
                </a:lnSpc>
              </a:pPr>
            </a:p>
            <a:p>
              <a:pPr algn="ctr">
                <a:lnSpc>
                  <a:spcPts val="2520"/>
                </a:lnSpc>
              </a:pPr>
            </a:p>
            <a:p>
              <a:pPr algn="ctr">
                <a:lnSpc>
                  <a:spcPts val="2520"/>
                </a:lnSpc>
              </a:pPr>
            </a:p>
            <a:p>
              <a:pPr algn="ctr">
                <a:lnSpc>
                  <a:spcPts val="2520"/>
                </a:lnSpc>
              </a:pPr>
            </a:p>
            <a:p>
              <a:pPr algn="ctr">
                <a:lnSpc>
                  <a:spcPts val="2520"/>
                </a:lnSpc>
              </a:pPr>
            </a:p>
            <a:p>
              <a:pPr algn="ctr">
                <a:lnSpc>
                  <a:spcPts val="2520"/>
                </a:lnSpc>
              </a:pPr>
            </a:p>
          </p:txBody>
        </p:sp>
      </p:grpSp>
      <p:sp>
        <p:nvSpPr>
          <p:cNvPr name="TextBox 6" id="6"/>
          <p:cNvSpPr txBox="true"/>
          <p:nvPr/>
        </p:nvSpPr>
        <p:spPr>
          <a:xfrm rot="0">
            <a:off x="1028700" y="2805419"/>
            <a:ext cx="15218060" cy="2338081"/>
          </a:xfrm>
          <a:prstGeom prst="rect">
            <a:avLst/>
          </a:prstGeom>
        </p:spPr>
        <p:txBody>
          <a:bodyPr anchor="t" rtlCol="false" tIns="0" lIns="0" bIns="0" rIns="0">
            <a:spAutoFit/>
          </a:bodyPr>
          <a:lstStyle/>
          <a:p>
            <a:pPr algn="l">
              <a:lnSpc>
                <a:spcPts val="19179"/>
              </a:lnSpc>
            </a:pPr>
            <a:r>
              <a:rPr lang="en-US" b="true" sz="13699" spc="-273">
                <a:solidFill>
                  <a:srgbClr val="000000"/>
                </a:solidFill>
                <a:latin typeface="Montserrat Semi-Bold"/>
                <a:ea typeface="Montserrat Semi-Bold"/>
                <a:cs typeface="Montserrat Semi-Bold"/>
                <a:sym typeface="Montserrat Semi-Bold"/>
              </a:rPr>
              <a:t>THE END</a:t>
            </a:r>
          </a:p>
        </p:txBody>
      </p:sp>
      <p:sp>
        <p:nvSpPr>
          <p:cNvPr name="TextBox 7" id="7"/>
          <p:cNvSpPr txBox="true"/>
          <p:nvPr/>
        </p:nvSpPr>
        <p:spPr>
          <a:xfrm rot="0">
            <a:off x="13606050" y="8784245"/>
            <a:ext cx="1778388" cy="396204"/>
          </a:xfrm>
          <a:prstGeom prst="rect">
            <a:avLst/>
          </a:prstGeom>
        </p:spPr>
        <p:txBody>
          <a:bodyPr anchor="t" rtlCol="false" tIns="0" lIns="0" bIns="0" rIns="0">
            <a:spAutoFit/>
          </a:bodyPr>
          <a:lstStyle/>
          <a:p>
            <a:pPr algn="l">
              <a:lnSpc>
                <a:spcPts val="3359"/>
              </a:lnSpc>
            </a:pPr>
            <a:r>
              <a:rPr lang="en-US" sz="2400" b="true">
                <a:solidFill>
                  <a:srgbClr val="545454"/>
                </a:solidFill>
                <a:latin typeface="Montserrat Ultra-Bold"/>
                <a:ea typeface="Montserrat Ultra-Bold"/>
                <a:cs typeface="Montserrat Ultra-Bold"/>
                <a:sym typeface="Montserrat Ultra-Bold"/>
              </a:rPr>
              <a:t>Author</a:t>
            </a:r>
          </a:p>
        </p:txBody>
      </p:sp>
      <p:sp>
        <p:nvSpPr>
          <p:cNvPr name="Freeform 8" id="8"/>
          <p:cNvSpPr/>
          <p:nvPr/>
        </p:nvSpPr>
        <p:spPr>
          <a:xfrm flipH="false" flipV="false" rot="0">
            <a:off x="15234220" y="887270"/>
            <a:ext cx="9160160" cy="9160160"/>
          </a:xfrm>
          <a:custGeom>
            <a:avLst/>
            <a:gdLst/>
            <a:ahLst/>
            <a:cxnLst/>
            <a:rect r="r" b="b" t="t" l="l"/>
            <a:pathLst>
              <a:path h="9160160" w="9160160">
                <a:moveTo>
                  <a:pt x="0" y="0"/>
                </a:moveTo>
                <a:lnTo>
                  <a:pt x="9160160" y="0"/>
                </a:lnTo>
                <a:lnTo>
                  <a:pt x="9160160" y="9160160"/>
                </a:lnTo>
                <a:lnTo>
                  <a:pt x="0" y="91601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028700" y="8784245"/>
            <a:ext cx="1778388" cy="396204"/>
          </a:xfrm>
          <a:prstGeom prst="rect">
            <a:avLst/>
          </a:prstGeom>
        </p:spPr>
        <p:txBody>
          <a:bodyPr anchor="t" rtlCol="false" tIns="0" lIns="0" bIns="0" rIns="0">
            <a:spAutoFit/>
          </a:bodyPr>
          <a:lstStyle/>
          <a:p>
            <a:pPr algn="l">
              <a:lnSpc>
                <a:spcPts val="3359"/>
              </a:lnSpc>
            </a:pPr>
            <a:r>
              <a:rPr lang="en-US" sz="2400" b="true">
                <a:solidFill>
                  <a:srgbClr val="545454"/>
                </a:solidFill>
                <a:latin typeface="Montserrat Ultra-Bold"/>
                <a:ea typeface="Montserrat Ultra-Bold"/>
                <a:cs typeface="Montserrat Ultra-Bold"/>
                <a:sym typeface="Montserrat Ultra-Bold"/>
              </a:rPr>
              <a:t>Presenters</a:t>
            </a:r>
          </a:p>
        </p:txBody>
      </p:sp>
      <p:sp>
        <p:nvSpPr>
          <p:cNvPr name="TextBox 10" id="10"/>
          <p:cNvSpPr txBox="true"/>
          <p:nvPr/>
        </p:nvSpPr>
        <p:spPr>
          <a:xfrm rot="0">
            <a:off x="1028700" y="9298015"/>
            <a:ext cx="4049717" cy="396204"/>
          </a:xfrm>
          <a:prstGeom prst="rect">
            <a:avLst/>
          </a:prstGeom>
        </p:spPr>
        <p:txBody>
          <a:bodyPr anchor="t" rtlCol="false" tIns="0" lIns="0" bIns="0" rIns="0">
            <a:spAutoFit/>
          </a:bodyPr>
          <a:lstStyle/>
          <a:p>
            <a:pPr algn="l">
              <a:lnSpc>
                <a:spcPts val="3359"/>
              </a:lnSpc>
            </a:pPr>
            <a:r>
              <a:rPr lang="en-US" sz="2400">
                <a:solidFill>
                  <a:srgbClr val="545454"/>
                </a:solidFill>
                <a:latin typeface="Montserrat"/>
                <a:ea typeface="Montserrat"/>
                <a:cs typeface="Montserrat"/>
                <a:sym typeface="Montserrat"/>
              </a:rPr>
              <a:t>Raymond, Khaleel, Theo</a:t>
            </a:r>
          </a:p>
        </p:txBody>
      </p:sp>
      <p:sp>
        <p:nvSpPr>
          <p:cNvPr name="TextBox 11" id="11"/>
          <p:cNvSpPr txBox="true"/>
          <p:nvPr/>
        </p:nvSpPr>
        <p:spPr>
          <a:xfrm rot="0">
            <a:off x="11527738" y="468666"/>
            <a:ext cx="2612948" cy="396204"/>
          </a:xfrm>
          <a:prstGeom prst="rect">
            <a:avLst/>
          </a:prstGeom>
        </p:spPr>
        <p:txBody>
          <a:bodyPr anchor="t" rtlCol="false" tIns="0" lIns="0" bIns="0" rIns="0">
            <a:spAutoFit/>
          </a:bodyPr>
          <a:lstStyle/>
          <a:p>
            <a:pPr algn="ctr">
              <a:lnSpc>
                <a:spcPts val="3359"/>
              </a:lnSpc>
            </a:pPr>
            <a:r>
              <a:rPr lang="en-US" sz="2400">
                <a:solidFill>
                  <a:srgbClr val="545454"/>
                </a:solidFill>
                <a:latin typeface="Montserrat"/>
                <a:ea typeface="Montserrat"/>
                <a:cs typeface="Montserrat"/>
                <a:sym typeface="Montserrat"/>
              </a:rPr>
              <a:t>Basic Principles</a:t>
            </a:r>
          </a:p>
        </p:txBody>
      </p:sp>
      <p:sp>
        <p:nvSpPr>
          <p:cNvPr name="TextBox 12" id="12"/>
          <p:cNvSpPr txBox="true"/>
          <p:nvPr/>
        </p:nvSpPr>
        <p:spPr>
          <a:xfrm rot="0">
            <a:off x="14618369" y="468630"/>
            <a:ext cx="2025080" cy="396204"/>
          </a:xfrm>
          <a:prstGeom prst="rect">
            <a:avLst/>
          </a:prstGeom>
        </p:spPr>
        <p:txBody>
          <a:bodyPr anchor="t" rtlCol="false" tIns="0" lIns="0" bIns="0" rIns="0">
            <a:spAutoFit/>
          </a:bodyPr>
          <a:lstStyle/>
          <a:p>
            <a:pPr algn="just">
              <a:lnSpc>
                <a:spcPts val="3359"/>
              </a:lnSpc>
            </a:pPr>
            <a:r>
              <a:rPr lang="en-US" sz="2400">
                <a:solidFill>
                  <a:srgbClr val="545454"/>
                </a:solidFill>
                <a:latin typeface="Montserrat"/>
                <a:ea typeface="Montserrat"/>
                <a:cs typeface="Montserrat"/>
                <a:sym typeface="Montserrat"/>
              </a:rPr>
              <a:t>Conclusion</a:t>
            </a:r>
          </a:p>
        </p:txBody>
      </p:sp>
      <p:sp>
        <p:nvSpPr>
          <p:cNvPr name="TextBox 13" id="13"/>
          <p:cNvSpPr txBox="true"/>
          <p:nvPr/>
        </p:nvSpPr>
        <p:spPr>
          <a:xfrm rot="0">
            <a:off x="9267125" y="468630"/>
            <a:ext cx="1778388" cy="396240"/>
          </a:xfrm>
          <a:prstGeom prst="rect">
            <a:avLst/>
          </a:prstGeom>
        </p:spPr>
        <p:txBody>
          <a:bodyPr anchor="t" rtlCol="false" tIns="0" lIns="0" bIns="0" rIns="0">
            <a:spAutoFit/>
          </a:bodyPr>
          <a:lstStyle/>
          <a:p>
            <a:pPr algn="l">
              <a:lnSpc>
                <a:spcPts val="3359"/>
              </a:lnSpc>
            </a:pPr>
            <a:r>
              <a:rPr lang="en-US" sz="2400">
                <a:solidFill>
                  <a:srgbClr val="545454"/>
                </a:solidFill>
                <a:latin typeface="Montserrat"/>
                <a:ea typeface="Montserrat"/>
                <a:cs typeface="Montserrat"/>
                <a:sym typeface="Montserrat"/>
              </a:rPr>
              <a:t>Overview</a:t>
            </a:r>
          </a:p>
        </p:txBody>
      </p:sp>
      <p:sp>
        <p:nvSpPr>
          <p:cNvPr name="TextBox 14" id="14"/>
          <p:cNvSpPr txBox="true"/>
          <p:nvPr/>
        </p:nvSpPr>
        <p:spPr>
          <a:xfrm rot="0">
            <a:off x="13606050" y="9298015"/>
            <a:ext cx="4049717" cy="396204"/>
          </a:xfrm>
          <a:prstGeom prst="rect">
            <a:avLst/>
          </a:prstGeom>
        </p:spPr>
        <p:txBody>
          <a:bodyPr anchor="t" rtlCol="false" tIns="0" lIns="0" bIns="0" rIns="0">
            <a:spAutoFit/>
          </a:bodyPr>
          <a:lstStyle/>
          <a:p>
            <a:pPr algn="l">
              <a:lnSpc>
                <a:spcPts val="3359"/>
              </a:lnSpc>
            </a:pPr>
            <a:r>
              <a:rPr lang="en-US" sz="2400">
                <a:solidFill>
                  <a:srgbClr val="545454"/>
                </a:solidFill>
                <a:latin typeface="Montserrat"/>
                <a:ea typeface="Montserrat"/>
                <a:cs typeface="Montserrat"/>
                <a:sym typeface="Montserrat"/>
              </a:rPr>
              <a:t>Morgan Kaufmann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6853714" cy="10287000"/>
          </a:xfrm>
          <a:custGeom>
            <a:avLst/>
            <a:gdLst/>
            <a:ahLst/>
            <a:cxnLst/>
            <a:rect r="r" b="b" t="t" l="l"/>
            <a:pathLst>
              <a:path h="10287000" w="6853714">
                <a:moveTo>
                  <a:pt x="0" y="0"/>
                </a:moveTo>
                <a:lnTo>
                  <a:pt x="6853714" y="0"/>
                </a:lnTo>
                <a:lnTo>
                  <a:pt x="6853714"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1805408"/>
            <a:ext cx="1028700" cy="3086100"/>
            <a:chOff x="0" y="0"/>
            <a:chExt cx="270933" cy="812800"/>
          </a:xfrm>
        </p:grpSpPr>
        <p:sp>
          <p:nvSpPr>
            <p:cNvPr name="Freeform 4" id="4"/>
            <p:cNvSpPr/>
            <p:nvPr/>
          </p:nvSpPr>
          <p:spPr>
            <a:xfrm flipH="false" flipV="false" rot="0">
              <a:off x="0" y="0"/>
              <a:ext cx="270933" cy="812800"/>
            </a:xfrm>
            <a:custGeom>
              <a:avLst/>
              <a:gdLst/>
              <a:ahLst/>
              <a:cxnLst/>
              <a:rect r="r" b="b" t="t" l="l"/>
              <a:pathLst>
                <a:path h="812800" w="270933">
                  <a:moveTo>
                    <a:pt x="0" y="0"/>
                  </a:moveTo>
                  <a:lnTo>
                    <a:pt x="270933" y="0"/>
                  </a:lnTo>
                  <a:lnTo>
                    <a:pt x="270933" y="812800"/>
                  </a:lnTo>
                  <a:lnTo>
                    <a:pt x="0" y="812800"/>
                  </a:lnTo>
                  <a:close/>
                </a:path>
              </a:pathLst>
            </a:custGeom>
            <a:solidFill>
              <a:srgbClr val="3EC58C"/>
            </a:solidFill>
          </p:spPr>
        </p:sp>
        <p:sp>
          <p:nvSpPr>
            <p:cNvPr name="TextBox 5" id="5"/>
            <p:cNvSpPr txBox="true"/>
            <p:nvPr/>
          </p:nvSpPr>
          <p:spPr>
            <a:xfrm>
              <a:off x="0" y="-38100"/>
              <a:ext cx="270933" cy="850900"/>
            </a:xfrm>
            <a:prstGeom prst="rect">
              <a:avLst/>
            </a:prstGeom>
          </p:spPr>
          <p:txBody>
            <a:bodyPr anchor="ctr" rtlCol="false" tIns="50800" lIns="50800" bIns="50800" rIns="50800"/>
            <a:lstStyle/>
            <a:p>
              <a:pPr algn="ctr">
                <a:lnSpc>
                  <a:spcPts val="2520"/>
                </a:lnSpc>
              </a:pPr>
            </a:p>
          </p:txBody>
        </p:sp>
      </p:grpSp>
      <p:sp>
        <p:nvSpPr>
          <p:cNvPr name="TextBox 6" id="6"/>
          <p:cNvSpPr txBox="true"/>
          <p:nvPr/>
        </p:nvSpPr>
        <p:spPr>
          <a:xfrm rot="0">
            <a:off x="8198362" y="2916065"/>
            <a:ext cx="8796321" cy="4434043"/>
          </a:xfrm>
          <a:prstGeom prst="rect">
            <a:avLst/>
          </a:prstGeom>
        </p:spPr>
        <p:txBody>
          <a:bodyPr anchor="t" rtlCol="false" tIns="0" lIns="0" bIns="0" rIns="0">
            <a:spAutoFit/>
          </a:bodyPr>
          <a:lstStyle/>
          <a:p>
            <a:pPr algn="l">
              <a:lnSpc>
                <a:spcPts val="3919"/>
              </a:lnSpc>
            </a:pPr>
          </a:p>
          <a:p>
            <a:pPr algn="l" marL="604518" indent="-302259" lvl="1">
              <a:lnSpc>
                <a:spcPts val="3919"/>
              </a:lnSpc>
              <a:buFont typeface="Arial"/>
              <a:buChar char="•"/>
            </a:pPr>
            <a:r>
              <a:rPr lang="en-US" sz="2799">
                <a:solidFill>
                  <a:srgbClr val="545454"/>
                </a:solidFill>
                <a:latin typeface="Montserrat"/>
                <a:ea typeface="Montserrat"/>
                <a:cs typeface="Montserrat"/>
                <a:sym typeface="Montserrat"/>
              </a:rPr>
              <a:t>“This book describes common user-interface bloopers found in software-based products and services and provides design rules and guidelines for avoiding each one.”</a:t>
            </a:r>
          </a:p>
          <a:p>
            <a:pPr algn="l">
              <a:lnSpc>
                <a:spcPts val="3919"/>
              </a:lnSpc>
            </a:pPr>
          </a:p>
          <a:p>
            <a:pPr algn="l" marL="604518" indent="-302259" lvl="1">
              <a:lnSpc>
                <a:spcPts val="3919"/>
              </a:lnSpc>
              <a:buFont typeface="Arial"/>
              <a:buChar char="•"/>
            </a:pPr>
            <a:r>
              <a:rPr lang="en-US" sz="2799">
                <a:solidFill>
                  <a:srgbClr val="545454"/>
                </a:solidFill>
                <a:latin typeface="Montserrat"/>
                <a:ea typeface="Montserrat"/>
                <a:cs typeface="Montserrat"/>
                <a:sym typeface="Montserrat"/>
              </a:rPr>
              <a:t>The guidelines for avoiding these interface bloopers are broken down into nine basic principles.</a:t>
            </a:r>
          </a:p>
        </p:txBody>
      </p:sp>
      <p:sp>
        <p:nvSpPr>
          <p:cNvPr name="Freeform 7" id="7"/>
          <p:cNvSpPr/>
          <p:nvPr/>
        </p:nvSpPr>
        <p:spPr>
          <a:xfrm flipH="false" flipV="false" rot="0">
            <a:off x="15234220" y="887270"/>
            <a:ext cx="9160160" cy="9160160"/>
          </a:xfrm>
          <a:custGeom>
            <a:avLst/>
            <a:gdLst/>
            <a:ahLst/>
            <a:cxnLst/>
            <a:rect r="r" b="b" t="t" l="l"/>
            <a:pathLst>
              <a:path h="9160160" w="9160160">
                <a:moveTo>
                  <a:pt x="0" y="0"/>
                </a:moveTo>
                <a:lnTo>
                  <a:pt x="9160160" y="0"/>
                </a:lnTo>
                <a:lnTo>
                  <a:pt x="9160160" y="9160160"/>
                </a:lnTo>
                <a:lnTo>
                  <a:pt x="0" y="91601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425167" y="468666"/>
            <a:ext cx="3653250" cy="396240"/>
          </a:xfrm>
          <a:prstGeom prst="rect">
            <a:avLst/>
          </a:prstGeom>
        </p:spPr>
        <p:txBody>
          <a:bodyPr anchor="t" rtlCol="false" tIns="0" lIns="0" bIns="0" rIns="0">
            <a:spAutoFit/>
          </a:bodyPr>
          <a:lstStyle/>
          <a:p>
            <a:pPr algn="l">
              <a:lnSpc>
                <a:spcPts val="3359"/>
              </a:lnSpc>
            </a:pPr>
            <a:r>
              <a:rPr lang="en-US" sz="2400" b="true">
                <a:solidFill>
                  <a:srgbClr val="FFFFFF"/>
                </a:solidFill>
                <a:latin typeface="Montserrat Heavy"/>
                <a:ea typeface="Montserrat Heavy"/>
                <a:cs typeface="Montserrat Heavy"/>
                <a:sym typeface="Montserrat Heavy"/>
              </a:rPr>
              <a:t>Overview</a:t>
            </a:r>
          </a:p>
        </p:txBody>
      </p:sp>
      <p:sp>
        <p:nvSpPr>
          <p:cNvPr name="TextBox 9" id="9"/>
          <p:cNvSpPr txBox="true"/>
          <p:nvPr/>
        </p:nvSpPr>
        <p:spPr>
          <a:xfrm rot="0">
            <a:off x="8462979" y="1740099"/>
            <a:ext cx="7623181" cy="877554"/>
          </a:xfrm>
          <a:prstGeom prst="rect">
            <a:avLst/>
          </a:prstGeom>
        </p:spPr>
        <p:txBody>
          <a:bodyPr anchor="t" rtlCol="false" tIns="0" lIns="0" bIns="0" rIns="0">
            <a:spAutoFit/>
          </a:bodyPr>
          <a:lstStyle/>
          <a:p>
            <a:pPr algn="l">
              <a:lnSpc>
                <a:spcPts val="7279"/>
              </a:lnSpc>
            </a:pPr>
            <a:r>
              <a:rPr lang="en-US" sz="5199" b="true">
                <a:solidFill>
                  <a:srgbClr val="545454"/>
                </a:solidFill>
                <a:latin typeface="Montserrat Ultra-Bold"/>
                <a:ea typeface="Montserrat Ultra-Bold"/>
                <a:cs typeface="Montserrat Ultra-Bold"/>
                <a:sym typeface="Montserrat Ultra-Bold"/>
              </a:rPr>
              <a:t>Chapter Overview</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805408"/>
            <a:ext cx="1028700" cy="3086100"/>
            <a:chOff x="0" y="0"/>
            <a:chExt cx="270933" cy="812800"/>
          </a:xfrm>
        </p:grpSpPr>
        <p:sp>
          <p:nvSpPr>
            <p:cNvPr name="Freeform 3" id="3"/>
            <p:cNvSpPr/>
            <p:nvPr/>
          </p:nvSpPr>
          <p:spPr>
            <a:xfrm flipH="false" flipV="false" rot="0">
              <a:off x="0" y="0"/>
              <a:ext cx="270933" cy="812800"/>
            </a:xfrm>
            <a:custGeom>
              <a:avLst/>
              <a:gdLst/>
              <a:ahLst/>
              <a:cxnLst/>
              <a:rect r="r" b="b" t="t" l="l"/>
              <a:pathLst>
                <a:path h="812800" w="270933">
                  <a:moveTo>
                    <a:pt x="0" y="0"/>
                  </a:moveTo>
                  <a:lnTo>
                    <a:pt x="270933" y="0"/>
                  </a:lnTo>
                  <a:lnTo>
                    <a:pt x="270933" y="812800"/>
                  </a:lnTo>
                  <a:lnTo>
                    <a:pt x="0" y="812800"/>
                  </a:lnTo>
                  <a:close/>
                </a:path>
              </a:pathLst>
            </a:custGeom>
            <a:solidFill>
              <a:srgbClr val="3EC58C"/>
            </a:solidFill>
          </p:spPr>
        </p:sp>
        <p:sp>
          <p:nvSpPr>
            <p:cNvPr name="TextBox 4" id="4"/>
            <p:cNvSpPr txBox="true"/>
            <p:nvPr/>
          </p:nvSpPr>
          <p:spPr>
            <a:xfrm>
              <a:off x="0" y="-38100"/>
              <a:ext cx="270933" cy="850900"/>
            </a:xfrm>
            <a:prstGeom prst="rect">
              <a:avLst/>
            </a:prstGeom>
          </p:spPr>
          <p:txBody>
            <a:bodyPr anchor="ctr" rtlCol="false" tIns="50800" lIns="50800" bIns="50800" rIns="50800"/>
            <a:lstStyle/>
            <a:p>
              <a:pPr algn="ctr">
                <a:lnSpc>
                  <a:spcPts val="2520"/>
                </a:lnSpc>
              </a:pPr>
            </a:p>
          </p:txBody>
        </p:sp>
      </p:grpSp>
      <p:sp>
        <p:nvSpPr>
          <p:cNvPr name="Freeform 5" id="5"/>
          <p:cNvSpPr/>
          <p:nvPr/>
        </p:nvSpPr>
        <p:spPr>
          <a:xfrm flipH="false" flipV="false" rot="0">
            <a:off x="15234220" y="887270"/>
            <a:ext cx="9160160" cy="9160160"/>
          </a:xfrm>
          <a:custGeom>
            <a:avLst/>
            <a:gdLst/>
            <a:ahLst/>
            <a:cxnLst/>
            <a:rect r="r" b="b" t="t" l="l"/>
            <a:pathLst>
              <a:path h="9160160" w="9160160">
                <a:moveTo>
                  <a:pt x="0" y="0"/>
                </a:moveTo>
                <a:lnTo>
                  <a:pt x="9160160" y="0"/>
                </a:lnTo>
                <a:lnTo>
                  <a:pt x="9160160" y="9160160"/>
                </a:lnTo>
                <a:lnTo>
                  <a:pt x="0" y="91601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514350" y="1684399"/>
            <a:ext cx="6303635" cy="8363031"/>
          </a:xfrm>
          <a:custGeom>
            <a:avLst/>
            <a:gdLst/>
            <a:ahLst/>
            <a:cxnLst/>
            <a:rect r="r" b="b" t="t" l="l"/>
            <a:pathLst>
              <a:path h="8363031" w="6303635">
                <a:moveTo>
                  <a:pt x="0" y="0"/>
                </a:moveTo>
                <a:lnTo>
                  <a:pt x="6303635" y="0"/>
                </a:lnTo>
                <a:lnTo>
                  <a:pt x="6303635" y="8363031"/>
                </a:lnTo>
                <a:lnTo>
                  <a:pt x="0" y="8363031"/>
                </a:lnTo>
                <a:lnTo>
                  <a:pt x="0" y="0"/>
                </a:lnTo>
                <a:close/>
              </a:path>
            </a:pathLst>
          </a:custGeom>
          <a:blipFill>
            <a:blip r:embed="rId4"/>
            <a:stretch>
              <a:fillRect l="0" t="0" r="0" b="0"/>
            </a:stretch>
          </a:blipFill>
        </p:spPr>
      </p:sp>
      <p:sp>
        <p:nvSpPr>
          <p:cNvPr name="TextBox 7" id="7"/>
          <p:cNvSpPr txBox="true"/>
          <p:nvPr/>
        </p:nvSpPr>
        <p:spPr>
          <a:xfrm rot="0">
            <a:off x="1425167" y="468666"/>
            <a:ext cx="5428547" cy="396204"/>
          </a:xfrm>
          <a:prstGeom prst="rect">
            <a:avLst/>
          </a:prstGeom>
        </p:spPr>
        <p:txBody>
          <a:bodyPr anchor="t" rtlCol="false" tIns="0" lIns="0" bIns="0" rIns="0">
            <a:spAutoFit/>
          </a:bodyPr>
          <a:lstStyle/>
          <a:p>
            <a:pPr algn="l">
              <a:lnSpc>
                <a:spcPts val="3359"/>
              </a:lnSpc>
            </a:pPr>
            <a:r>
              <a:rPr lang="en-US" sz="2400" b="true">
                <a:solidFill>
                  <a:srgbClr val="000000"/>
                </a:solidFill>
                <a:latin typeface="Montserrat Heavy"/>
                <a:ea typeface="Montserrat Heavy"/>
                <a:cs typeface="Montserrat Heavy"/>
                <a:sym typeface="Montserrat Heavy"/>
              </a:rPr>
              <a:t>Basic Principles</a:t>
            </a:r>
          </a:p>
        </p:txBody>
      </p:sp>
      <p:sp>
        <p:nvSpPr>
          <p:cNvPr name="TextBox 8" id="8"/>
          <p:cNvSpPr txBox="true"/>
          <p:nvPr/>
        </p:nvSpPr>
        <p:spPr>
          <a:xfrm rot="0">
            <a:off x="7820456" y="1185442"/>
            <a:ext cx="10081367" cy="887078"/>
          </a:xfrm>
          <a:prstGeom prst="rect">
            <a:avLst/>
          </a:prstGeom>
        </p:spPr>
        <p:txBody>
          <a:bodyPr anchor="t" rtlCol="false" tIns="0" lIns="0" bIns="0" rIns="0">
            <a:spAutoFit/>
          </a:bodyPr>
          <a:lstStyle/>
          <a:p>
            <a:pPr algn="ctr">
              <a:lnSpc>
                <a:spcPts val="7279"/>
              </a:lnSpc>
              <a:spcBef>
                <a:spcPct val="0"/>
              </a:spcBef>
            </a:pPr>
            <a:r>
              <a:rPr lang="en-US" b="true" sz="5199">
                <a:solidFill>
                  <a:srgbClr val="000000"/>
                </a:solidFill>
                <a:latin typeface="Canva Sans Bold"/>
                <a:ea typeface="Canva Sans Bold"/>
                <a:cs typeface="Canva Sans Bold"/>
                <a:sym typeface="Canva Sans Bold"/>
              </a:rPr>
              <a:t>Principle #1 </a:t>
            </a:r>
          </a:p>
        </p:txBody>
      </p:sp>
      <p:sp>
        <p:nvSpPr>
          <p:cNvPr name="TextBox 9" id="9"/>
          <p:cNvSpPr txBox="true"/>
          <p:nvPr/>
        </p:nvSpPr>
        <p:spPr>
          <a:xfrm rot="0">
            <a:off x="8340848" y="3176248"/>
            <a:ext cx="8796321" cy="7754292"/>
          </a:xfrm>
          <a:prstGeom prst="rect">
            <a:avLst/>
          </a:prstGeom>
        </p:spPr>
        <p:txBody>
          <a:bodyPr anchor="t" rtlCol="false" tIns="0" lIns="0" bIns="0" rIns="0">
            <a:spAutoFit/>
          </a:bodyPr>
          <a:lstStyle/>
          <a:p>
            <a:pPr algn="l">
              <a:lnSpc>
                <a:spcPts val="3639"/>
              </a:lnSpc>
            </a:pPr>
            <a:r>
              <a:rPr lang="en-US" sz="2599">
                <a:solidFill>
                  <a:srgbClr val="545454"/>
                </a:solidFill>
                <a:latin typeface="Montserrat"/>
                <a:ea typeface="Montserrat"/>
                <a:cs typeface="Montserrat"/>
                <a:sym typeface="Montserrat"/>
              </a:rPr>
              <a:t>The key aspect of this principle is to focus on understanding the users and what they want instead of what you want.</a:t>
            </a:r>
          </a:p>
          <a:p>
            <a:pPr algn="l">
              <a:lnSpc>
                <a:spcPts val="3639"/>
              </a:lnSpc>
            </a:pPr>
          </a:p>
          <a:p>
            <a:pPr algn="l">
              <a:lnSpc>
                <a:spcPts val="3639"/>
              </a:lnSpc>
            </a:pPr>
            <a:r>
              <a:rPr lang="en-US" sz="2599">
                <a:solidFill>
                  <a:srgbClr val="545454"/>
                </a:solidFill>
                <a:latin typeface="Montserrat"/>
                <a:ea typeface="Montserrat"/>
                <a:cs typeface="Montserrat"/>
                <a:sym typeface="Montserrat"/>
              </a:rPr>
              <a:t>Before starting software development you should answer a few questions:</a:t>
            </a:r>
          </a:p>
          <a:p>
            <a:pPr algn="l" marL="561339" indent="-280669" lvl="1">
              <a:lnSpc>
                <a:spcPts val="3639"/>
              </a:lnSpc>
              <a:buFont typeface="Arial"/>
              <a:buChar char="•"/>
            </a:pPr>
            <a:r>
              <a:rPr lang="en-US" sz="2599">
                <a:solidFill>
                  <a:srgbClr val="545454"/>
                </a:solidFill>
                <a:latin typeface="Montserrat"/>
                <a:ea typeface="Montserrat"/>
                <a:cs typeface="Montserrat"/>
                <a:sym typeface="Montserrat"/>
              </a:rPr>
              <a:t>For whom is this software being designed? </a:t>
            </a:r>
          </a:p>
          <a:p>
            <a:pPr algn="l" marL="561339" indent="-280669" lvl="1">
              <a:lnSpc>
                <a:spcPts val="3639"/>
              </a:lnSpc>
              <a:buFont typeface="Arial"/>
              <a:buChar char="•"/>
            </a:pPr>
            <a:r>
              <a:rPr lang="en-US" sz="2599">
                <a:solidFill>
                  <a:srgbClr val="545454"/>
                </a:solidFill>
                <a:latin typeface="Montserrat"/>
                <a:ea typeface="Montserrat"/>
                <a:cs typeface="Montserrat"/>
                <a:sym typeface="Montserrat"/>
              </a:rPr>
              <a:t>What is the software for?</a:t>
            </a:r>
          </a:p>
          <a:p>
            <a:pPr algn="l" marL="561339" indent="-280669" lvl="1">
              <a:lnSpc>
                <a:spcPts val="3639"/>
              </a:lnSpc>
              <a:buFont typeface="Arial"/>
              <a:buChar char="•"/>
            </a:pPr>
            <a:r>
              <a:rPr lang="en-US" sz="2599">
                <a:solidFill>
                  <a:srgbClr val="545454"/>
                </a:solidFill>
                <a:latin typeface="Montserrat"/>
                <a:ea typeface="Montserrat"/>
                <a:cs typeface="Montserrat"/>
                <a:sym typeface="Montserrat"/>
              </a:rPr>
              <a:t>What problems do the intended users have?</a:t>
            </a:r>
          </a:p>
          <a:p>
            <a:pPr algn="l" marL="561339" indent="-280669" lvl="1">
              <a:lnSpc>
                <a:spcPts val="3639"/>
              </a:lnSpc>
              <a:buFont typeface="Arial"/>
              <a:buChar char="•"/>
            </a:pPr>
            <a:r>
              <a:rPr lang="en-US" sz="2599">
                <a:solidFill>
                  <a:srgbClr val="545454"/>
                </a:solidFill>
                <a:latin typeface="Montserrat"/>
                <a:ea typeface="Montserrat"/>
                <a:cs typeface="Montserrat"/>
                <a:sym typeface="Montserrat"/>
              </a:rPr>
              <a:t>What are the skills and Knowledge of the intended users?</a:t>
            </a:r>
          </a:p>
          <a:p>
            <a:pPr algn="l">
              <a:lnSpc>
                <a:spcPts val="3639"/>
              </a:lnSpc>
            </a:pPr>
          </a:p>
          <a:p>
            <a:pPr algn="l">
              <a:lnSpc>
                <a:spcPts val="3639"/>
              </a:lnSpc>
            </a:pPr>
          </a:p>
          <a:p>
            <a:pPr algn="l">
              <a:lnSpc>
                <a:spcPts val="3639"/>
              </a:lnSpc>
            </a:pPr>
          </a:p>
          <a:p>
            <a:pPr algn="l">
              <a:lnSpc>
                <a:spcPts val="3639"/>
              </a:lnSpc>
            </a:pPr>
          </a:p>
          <a:p>
            <a:pPr algn="l">
              <a:lnSpc>
                <a:spcPts val="3639"/>
              </a:lnSpc>
            </a:pPr>
          </a:p>
          <a:p>
            <a:pPr algn="l">
              <a:lnSpc>
                <a:spcPts val="3639"/>
              </a:lnSpc>
            </a:pPr>
          </a:p>
        </p:txBody>
      </p:sp>
      <p:sp>
        <p:nvSpPr>
          <p:cNvPr name="TextBox 10" id="10"/>
          <p:cNvSpPr txBox="true"/>
          <p:nvPr/>
        </p:nvSpPr>
        <p:spPr>
          <a:xfrm rot="0">
            <a:off x="7339028" y="2178212"/>
            <a:ext cx="10799962" cy="481313"/>
          </a:xfrm>
          <a:prstGeom prst="rect">
            <a:avLst/>
          </a:prstGeom>
        </p:spPr>
        <p:txBody>
          <a:bodyPr anchor="t" rtlCol="false" tIns="0" lIns="0" bIns="0" rIns="0">
            <a:spAutoFit/>
          </a:bodyPr>
          <a:lstStyle/>
          <a:p>
            <a:pPr algn="ctr">
              <a:lnSpc>
                <a:spcPts val="3919"/>
              </a:lnSpc>
              <a:spcBef>
                <a:spcPct val="0"/>
              </a:spcBef>
            </a:pPr>
            <a:r>
              <a:rPr lang="en-US" b="true" sz="2799">
                <a:solidFill>
                  <a:srgbClr val="000000"/>
                </a:solidFill>
                <a:latin typeface="Garet Bold"/>
                <a:ea typeface="Garet Bold"/>
                <a:cs typeface="Garet Bold"/>
                <a:sym typeface="Garet Bold"/>
              </a:rPr>
              <a:t>Focus on the User’s and There task, not on the technology</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805408"/>
            <a:ext cx="1028700" cy="3086100"/>
            <a:chOff x="0" y="0"/>
            <a:chExt cx="270933" cy="812800"/>
          </a:xfrm>
        </p:grpSpPr>
        <p:sp>
          <p:nvSpPr>
            <p:cNvPr name="Freeform 3" id="3"/>
            <p:cNvSpPr/>
            <p:nvPr/>
          </p:nvSpPr>
          <p:spPr>
            <a:xfrm flipH="false" flipV="false" rot="0">
              <a:off x="0" y="0"/>
              <a:ext cx="270933" cy="812800"/>
            </a:xfrm>
            <a:custGeom>
              <a:avLst/>
              <a:gdLst/>
              <a:ahLst/>
              <a:cxnLst/>
              <a:rect r="r" b="b" t="t" l="l"/>
              <a:pathLst>
                <a:path h="812800" w="270933">
                  <a:moveTo>
                    <a:pt x="0" y="0"/>
                  </a:moveTo>
                  <a:lnTo>
                    <a:pt x="270933" y="0"/>
                  </a:lnTo>
                  <a:lnTo>
                    <a:pt x="270933" y="812800"/>
                  </a:lnTo>
                  <a:lnTo>
                    <a:pt x="0" y="812800"/>
                  </a:lnTo>
                  <a:close/>
                </a:path>
              </a:pathLst>
            </a:custGeom>
            <a:solidFill>
              <a:srgbClr val="3EC58C"/>
            </a:solidFill>
          </p:spPr>
        </p:sp>
        <p:sp>
          <p:nvSpPr>
            <p:cNvPr name="TextBox 4" id="4"/>
            <p:cNvSpPr txBox="true"/>
            <p:nvPr/>
          </p:nvSpPr>
          <p:spPr>
            <a:xfrm>
              <a:off x="0" y="-38100"/>
              <a:ext cx="270933" cy="850900"/>
            </a:xfrm>
            <a:prstGeom prst="rect">
              <a:avLst/>
            </a:prstGeom>
          </p:spPr>
          <p:txBody>
            <a:bodyPr anchor="ctr" rtlCol="false" tIns="50800" lIns="50800" bIns="50800" rIns="50800"/>
            <a:lstStyle/>
            <a:p>
              <a:pPr algn="ctr">
                <a:lnSpc>
                  <a:spcPts val="2520"/>
                </a:lnSpc>
              </a:pPr>
            </a:p>
          </p:txBody>
        </p:sp>
      </p:grpSp>
      <p:sp>
        <p:nvSpPr>
          <p:cNvPr name="Freeform 5" id="5"/>
          <p:cNvSpPr/>
          <p:nvPr/>
        </p:nvSpPr>
        <p:spPr>
          <a:xfrm flipH="false" flipV="false" rot="0">
            <a:off x="15234220" y="887270"/>
            <a:ext cx="9160160" cy="9160160"/>
          </a:xfrm>
          <a:custGeom>
            <a:avLst/>
            <a:gdLst/>
            <a:ahLst/>
            <a:cxnLst/>
            <a:rect r="r" b="b" t="t" l="l"/>
            <a:pathLst>
              <a:path h="9160160" w="9160160">
                <a:moveTo>
                  <a:pt x="0" y="0"/>
                </a:moveTo>
                <a:lnTo>
                  <a:pt x="9160160" y="0"/>
                </a:lnTo>
                <a:lnTo>
                  <a:pt x="9160160" y="9160160"/>
                </a:lnTo>
                <a:lnTo>
                  <a:pt x="0" y="91601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350720" y="2179983"/>
            <a:ext cx="7353265" cy="7229159"/>
          </a:xfrm>
          <a:custGeom>
            <a:avLst/>
            <a:gdLst/>
            <a:ahLst/>
            <a:cxnLst/>
            <a:rect r="r" b="b" t="t" l="l"/>
            <a:pathLst>
              <a:path h="7229159" w="7353265">
                <a:moveTo>
                  <a:pt x="0" y="0"/>
                </a:moveTo>
                <a:lnTo>
                  <a:pt x="7353265" y="0"/>
                </a:lnTo>
                <a:lnTo>
                  <a:pt x="7353265" y="7229159"/>
                </a:lnTo>
                <a:lnTo>
                  <a:pt x="0" y="7229159"/>
                </a:lnTo>
                <a:lnTo>
                  <a:pt x="0" y="0"/>
                </a:lnTo>
                <a:close/>
              </a:path>
            </a:pathLst>
          </a:custGeom>
          <a:blipFill>
            <a:blip r:embed="rId5"/>
            <a:stretch>
              <a:fillRect l="0" t="0" r="0" b="0"/>
            </a:stretch>
          </a:blipFill>
        </p:spPr>
      </p:sp>
      <p:sp>
        <p:nvSpPr>
          <p:cNvPr name="TextBox 7" id="7"/>
          <p:cNvSpPr txBox="true"/>
          <p:nvPr/>
        </p:nvSpPr>
        <p:spPr>
          <a:xfrm rot="0">
            <a:off x="1425167" y="468666"/>
            <a:ext cx="2630470" cy="396204"/>
          </a:xfrm>
          <a:prstGeom prst="rect">
            <a:avLst/>
          </a:prstGeom>
        </p:spPr>
        <p:txBody>
          <a:bodyPr anchor="t" rtlCol="false" tIns="0" lIns="0" bIns="0" rIns="0">
            <a:spAutoFit/>
          </a:bodyPr>
          <a:lstStyle/>
          <a:p>
            <a:pPr algn="l">
              <a:lnSpc>
                <a:spcPts val="3359"/>
              </a:lnSpc>
            </a:pPr>
            <a:r>
              <a:rPr lang="en-US" sz="2400" b="true">
                <a:solidFill>
                  <a:srgbClr val="000000"/>
                </a:solidFill>
                <a:latin typeface="Montserrat Heavy"/>
                <a:ea typeface="Montserrat Heavy"/>
                <a:cs typeface="Montserrat Heavy"/>
                <a:sym typeface="Montserrat Heavy"/>
              </a:rPr>
              <a:t>Basic Principles</a:t>
            </a:r>
          </a:p>
        </p:txBody>
      </p:sp>
      <p:sp>
        <p:nvSpPr>
          <p:cNvPr name="TextBox 8" id="8"/>
          <p:cNvSpPr txBox="true"/>
          <p:nvPr/>
        </p:nvSpPr>
        <p:spPr>
          <a:xfrm rot="0">
            <a:off x="8479960" y="2720481"/>
            <a:ext cx="8796321" cy="6613471"/>
          </a:xfrm>
          <a:prstGeom prst="rect">
            <a:avLst/>
          </a:prstGeom>
        </p:spPr>
        <p:txBody>
          <a:bodyPr anchor="t" rtlCol="false" tIns="0" lIns="0" bIns="0" rIns="0">
            <a:spAutoFit/>
          </a:bodyPr>
          <a:lstStyle/>
          <a:p>
            <a:pPr algn="l" marL="561339" indent="-280669" lvl="1">
              <a:lnSpc>
                <a:spcPts val="3639"/>
              </a:lnSpc>
              <a:buFont typeface="Arial"/>
              <a:buChar char="•"/>
            </a:pPr>
            <a:r>
              <a:rPr lang="en-US" sz="2599">
                <a:solidFill>
                  <a:srgbClr val="545454"/>
                </a:solidFill>
                <a:latin typeface="Montserrat"/>
                <a:ea typeface="Montserrat"/>
                <a:cs typeface="Montserrat"/>
                <a:sym typeface="Montserrat"/>
              </a:rPr>
              <a:t>During development do not begin by thinking what your software UI will look like</a:t>
            </a:r>
          </a:p>
          <a:p>
            <a:pPr algn="l" marL="561339" indent="-280669" lvl="1">
              <a:lnSpc>
                <a:spcPts val="3639"/>
              </a:lnSpc>
              <a:buFont typeface="Arial"/>
              <a:buChar char="•"/>
            </a:pPr>
            <a:r>
              <a:rPr lang="en-US" sz="2599">
                <a:solidFill>
                  <a:srgbClr val="545454"/>
                </a:solidFill>
                <a:latin typeface="Montserrat"/>
                <a:ea typeface="Montserrat"/>
                <a:cs typeface="Montserrat"/>
                <a:sym typeface="Montserrat"/>
              </a:rPr>
              <a:t>When undertaking software design you should consider:</a:t>
            </a:r>
          </a:p>
          <a:p>
            <a:pPr algn="l" marL="1122678" indent="-374226" lvl="2">
              <a:lnSpc>
                <a:spcPts val="3639"/>
              </a:lnSpc>
              <a:buFont typeface="Arial"/>
              <a:buChar char="⚬"/>
            </a:pPr>
            <a:r>
              <a:rPr lang="en-US" sz="2599">
                <a:solidFill>
                  <a:srgbClr val="545454"/>
                </a:solidFill>
                <a:latin typeface="Montserrat"/>
                <a:ea typeface="Montserrat"/>
                <a:cs typeface="Montserrat"/>
                <a:sym typeface="Montserrat"/>
              </a:rPr>
              <a:t>What concepts will be visible to the users?</a:t>
            </a:r>
          </a:p>
          <a:p>
            <a:pPr algn="l" marL="1122678" indent="-374226" lvl="2">
              <a:lnSpc>
                <a:spcPts val="3639"/>
              </a:lnSpc>
              <a:buFont typeface="Arial"/>
              <a:buChar char="⚬"/>
            </a:pPr>
            <a:r>
              <a:rPr lang="en-US" sz="2599">
                <a:solidFill>
                  <a:srgbClr val="545454"/>
                </a:solidFill>
                <a:latin typeface="Montserrat"/>
                <a:ea typeface="Montserrat"/>
                <a:cs typeface="Montserrat"/>
                <a:sym typeface="Montserrat"/>
              </a:rPr>
              <a:t>What data will users create, view, or manipulate with the software?</a:t>
            </a:r>
          </a:p>
          <a:p>
            <a:pPr algn="l" marL="1122678" indent="-374226" lvl="2">
              <a:lnSpc>
                <a:spcPts val="3639"/>
              </a:lnSpc>
              <a:buFont typeface="Arial"/>
              <a:buChar char="⚬"/>
            </a:pPr>
            <a:r>
              <a:rPr lang="en-US" sz="2599">
                <a:solidFill>
                  <a:srgbClr val="545454"/>
                </a:solidFill>
                <a:latin typeface="Montserrat"/>
                <a:ea typeface="Montserrat"/>
                <a:cs typeface="Montserrat"/>
                <a:sym typeface="Montserrat"/>
              </a:rPr>
              <a:t>What options, choices, settings, and controls will the application have?</a:t>
            </a:r>
          </a:p>
          <a:p>
            <a:pPr algn="l" marL="518160" indent="-259080" lvl="1">
              <a:lnSpc>
                <a:spcPts val="3359"/>
              </a:lnSpc>
              <a:buFont typeface="Arial"/>
              <a:buChar char="•"/>
            </a:pPr>
            <a:r>
              <a:rPr lang="en-US" sz="2400">
                <a:solidFill>
                  <a:srgbClr val="545454"/>
                </a:solidFill>
                <a:latin typeface="Montserrat"/>
                <a:ea typeface="Montserrat"/>
                <a:cs typeface="Montserrat"/>
                <a:sym typeface="Montserrat"/>
              </a:rPr>
              <a:t>This principle is best applied through the development of a Conceptual Model.</a:t>
            </a:r>
          </a:p>
          <a:p>
            <a:pPr algn="l" marL="1036320" indent="-345440" lvl="2">
              <a:lnSpc>
                <a:spcPts val="3359"/>
              </a:lnSpc>
              <a:buFont typeface="Arial"/>
              <a:buChar char="⚬"/>
            </a:pPr>
            <a:r>
              <a:rPr lang="en-US" sz="2400">
                <a:solidFill>
                  <a:srgbClr val="545454"/>
                </a:solidFill>
                <a:latin typeface="Montserrat"/>
                <a:ea typeface="Montserrat"/>
                <a:cs typeface="Montserrat"/>
                <a:sym typeface="Montserrat"/>
              </a:rPr>
              <a:t>Task Focused</a:t>
            </a:r>
          </a:p>
          <a:p>
            <a:pPr algn="l" marL="1036320" indent="-345440" lvl="2">
              <a:lnSpc>
                <a:spcPts val="3359"/>
              </a:lnSpc>
              <a:buFont typeface="Arial"/>
              <a:buChar char="⚬"/>
            </a:pPr>
            <a:r>
              <a:rPr lang="en-US" sz="2400">
                <a:solidFill>
                  <a:srgbClr val="545454"/>
                </a:solidFill>
                <a:latin typeface="Montserrat"/>
                <a:ea typeface="Montserrat"/>
                <a:cs typeface="Montserrat"/>
                <a:sym typeface="Montserrat"/>
              </a:rPr>
              <a:t>Provides Consistency</a:t>
            </a:r>
          </a:p>
          <a:p>
            <a:pPr algn="l" marL="1036320" indent="-345440" lvl="2">
              <a:lnSpc>
                <a:spcPts val="3359"/>
              </a:lnSpc>
              <a:buFont typeface="Arial"/>
              <a:buChar char="⚬"/>
            </a:pPr>
            <a:r>
              <a:rPr lang="en-US" sz="2400">
                <a:solidFill>
                  <a:srgbClr val="545454"/>
                </a:solidFill>
                <a:latin typeface="Montserrat"/>
                <a:ea typeface="Montserrat"/>
                <a:cs typeface="Montserrat"/>
                <a:sym typeface="Montserrat"/>
              </a:rPr>
              <a:t>Defines Important Features</a:t>
            </a:r>
          </a:p>
          <a:p>
            <a:pPr algn="l">
              <a:lnSpc>
                <a:spcPts val="3359"/>
              </a:lnSpc>
            </a:pPr>
          </a:p>
        </p:txBody>
      </p:sp>
      <p:sp>
        <p:nvSpPr>
          <p:cNvPr name="TextBox 9" id="9"/>
          <p:cNvSpPr txBox="true"/>
          <p:nvPr/>
        </p:nvSpPr>
        <p:spPr>
          <a:xfrm rot="0">
            <a:off x="8798969" y="1185442"/>
            <a:ext cx="8034753" cy="887077"/>
          </a:xfrm>
          <a:prstGeom prst="rect">
            <a:avLst/>
          </a:prstGeom>
        </p:spPr>
        <p:txBody>
          <a:bodyPr anchor="t" rtlCol="false" tIns="0" lIns="0" bIns="0" rIns="0">
            <a:spAutoFit/>
          </a:bodyPr>
          <a:lstStyle/>
          <a:p>
            <a:pPr algn="ctr">
              <a:lnSpc>
                <a:spcPts val="7279"/>
              </a:lnSpc>
              <a:spcBef>
                <a:spcPct val="0"/>
              </a:spcBef>
            </a:pPr>
            <a:r>
              <a:rPr lang="en-US" b="true" sz="5199">
                <a:solidFill>
                  <a:srgbClr val="000000"/>
                </a:solidFill>
                <a:latin typeface="Canva Sans Bold"/>
                <a:ea typeface="Canva Sans Bold"/>
                <a:cs typeface="Canva Sans Bold"/>
                <a:sym typeface="Canva Sans Bold"/>
              </a:rPr>
              <a:t>Principle #2 </a:t>
            </a:r>
          </a:p>
        </p:txBody>
      </p:sp>
      <p:sp>
        <p:nvSpPr>
          <p:cNvPr name="TextBox 10" id="10"/>
          <p:cNvSpPr txBox="true"/>
          <p:nvPr/>
        </p:nvSpPr>
        <p:spPr>
          <a:xfrm rot="0">
            <a:off x="8199202" y="2132358"/>
            <a:ext cx="9357837" cy="528285"/>
          </a:xfrm>
          <a:prstGeom prst="rect">
            <a:avLst/>
          </a:prstGeom>
        </p:spPr>
        <p:txBody>
          <a:bodyPr anchor="t" rtlCol="false" tIns="0" lIns="0" bIns="0" rIns="0">
            <a:spAutoFit/>
          </a:bodyPr>
          <a:lstStyle/>
          <a:p>
            <a:pPr algn="ctr">
              <a:lnSpc>
                <a:spcPts val="4479"/>
              </a:lnSpc>
              <a:spcBef>
                <a:spcPct val="0"/>
              </a:spcBef>
            </a:pPr>
            <a:r>
              <a:rPr lang="en-US" b="true" sz="3199">
                <a:solidFill>
                  <a:srgbClr val="000000"/>
                </a:solidFill>
                <a:latin typeface="Garet Bold"/>
                <a:ea typeface="Garet Bold"/>
                <a:cs typeface="Garet Bold"/>
                <a:sym typeface="Garet Bold"/>
              </a:rPr>
              <a:t>Consider Function First, Presentation Later</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425167" y="468666"/>
            <a:ext cx="5428547" cy="396204"/>
          </a:xfrm>
          <a:prstGeom prst="rect">
            <a:avLst/>
          </a:prstGeom>
        </p:spPr>
        <p:txBody>
          <a:bodyPr anchor="t" rtlCol="false" tIns="0" lIns="0" bIns="0" rIns="0">
            <a:spAutoFit/>
          </a:bodyPr>
          <a:lstStyle/>
          <a:p>
            <a:pPr algn="l">
              <a:lnSpc>
                <a:spcPts val="3359"/>
              </a:lnSpc>
            </a:pPr>
            <a:r>
              <a:rPr lang="en-US" sz="2400" b="true">
                <a:solidFill>
                  <a:srgbClr val="000000"/>
                </a:solidFill>
                <a:latin typeface="Montserrat Heavy"/>
                <a:ea typeface="Montserrat Heavy"/>
                <a:cs typeface="Montserrat Heavy"/>
                <a:sym typeface="Montserrat Heavy"/>
              </a:rPr>
              <a:t>Basic Principles</a:t>
            </a:r>
          </a:p>
        </p:txBody>
      </p:sp>
      <p:grpSp>
        <p:nvGrpSpPr>
          <p:cNvPr name="Group 3" id="3"/>
          <p:cNvGrpSpPr/>
          <p:nvPr/>
        </p:nvGrpSpPr>
        <p:grpSpPr>
          <a:xfrm rot="0">
            <a:off x="0" y="-1805408"/>
            <a:ext cx="1028700" cy="3086100"/>
            <a:chOff x="0" y="0"/>
            <a:chExt cx="270933" cy="812800"/>
          </a:xfrm>
        </p:grpSpPr>
        <p:sp>
          <p:nvSpPr>
            <p:cNvPr name="Freeform 4" id="4"/>
            <p:cNvSpPr/>
            <p:nvPr/>
          </p:nvSpPr>
          <p:spPr>
            <a:xfrm flipH="false" flipV="false" rot="0">
              <a:off x="0" y="0"/>
              <a:ext cx="270933" cy="812800"/>
            </a:xfrm>
            <a:custGeom>
              <a:avLst/>
              <a:gdLst/>
              <a:ahLst/>
              <a:cxnLst/>
              <a:rect r="r" b="b" t="t" l="l"/>
              <a:pathLst>
                <a:path h="812800" w="270933">
                  <a:moveTo>
                    <a:pt x="0" y="0"/>
                  </a:moveTo>
                  <a:lnTo>
                    <a:pt x="270933" y="0"/>
                  </a:lnTo>
                  <a:lnTo>
                    <a:pt x="270933" y="812800"/>
                  </a:lnTo>
                  <a:lnTo>
                    <a:pt x="0" y="812800"/>
                  </a:lnTo>
                  <a:close/>
                </a:path>
              </a:pathLst>
            </a:custGeom>
            <a:solidFill>
              <a:srgbClr val="3EC58C"/>
            </a:solidFill>
          </p:spPr>
        </p:sp>
        <p:sp>
          <p:nvSpPr>
            <p:cNvPr name="TextBox 5" id="5"/>
            <p:cNvSpPr txBox="true"/>
            <p:nvPr/>
          </p:nvSpPr>
          <p:spPr>
            <a:xfrm>
              <a:off x="0" y="-38100"/>
              <a:ext cx="270933" cy="850900"/>
            </a:xfrm>
            <a:prstGeom prst="rect">
              <a:avLst/>
            </a:prstGeom>
          </p:spPr>
          <p:txBody>
            <a:bodyPr anchor="ctr" rtlCol="false" tIns="50800" lIns="50800" bIns="50800" rIns="50800"/>
            <a:lstStyle/>
            <a:p>
              <a:pPr algn="ctr">
                <a:lnSpc>
                  <a:spcPts val="2520"/>
                </a:lnSpc>
              </a:pPr>
            </a:p>
          </p:txBody>
        </p:sp>
      </p:grpSp>
      <p:sp>
        <p:nvSpPr>
          <p:cNvPr name="Freeform 6" id="6"/>
          <p:cNvSpPr/>
          <p:nvPr/>
        </p:nvSpPr>
        <p:spPr>
          <a:xfrm flipH="false" flipV="false" rot="0">
            <a:off x="15234220" y="887270"/>
            <a:ext cx="9160160" cy="9160160"/>
          </a:xfrm>
          <a:custGeom>
            <a:avLst/>
            <a:gdLst/>
            <a:ahLst/>
            <a:cxnLst/>
            <a:rect r="r" b="b" t="t" l="l"/>
            <a:pathLst>
              <a:path h="9160160" w="9160160">
                <a:moveTo>
                  <a:pt x="0" y="0"/>
                </a:moveTo>
                <a:lnTo>
                  <a:pt x="9160160" y="0"/>
                </a:lnTo>
                <a:lnTo>
                  <a:pt x="9160160" y="9160160"/>
                </a:lnTo>
                <a:lnTo>
                  <a:pt x="0" y="91601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8462979" y="2372762"/>
            <a:ext cx="8796321" cy="8087577"/>
          </a:xfrm>
          <a:prstGeom prst="rect">
            <a:avLst/>
          </a:prstGeom>
        </p:spPr>
        <p:txBody>
          <a:bodyPr anchor="t" rtlCol="false" tIns="0" lIns="0" bIns="0" rIns="0">
            <a:spAutoFit/>
          </a:bodyPr>
          <a:lstStyle/>
          <a:p>
            <a:pPr algn="l">
              <a:lnSpc>
                <a:spcPts val="3639"/>
              </a:lnSpc>
            </a:pPr>
          </a:p>
          <a:p>
            <a:pPr algn="l">
              <a:lnSpc>
                <a:spcPts val="4159"/>
              </a:lnSpc>
            </a:pPr>
            <a:r>
              <a:rPr lang="en-US" sz="2599">
                <a:solidFill>
                  <a:srgbClr val="545454"/>
                </a:solidFill>
                <a:latin typeface="Montserrat"/>
                <a:ea typeface="Montserrat"/>
                <a:cs typeface="Montserrat"/>
                <a:sym typeface="Montserrat"/>
              </a:rPr>
              <a:t>When designing software you must focus on making the experience for the user as natural as possible. </a:t>
            </a:r>
            <a:r>
              <a:rPr lang="en-US" sz="2599">
                <a:solidFill>
                  <a:srgbClr val="545454"/>
                </a:solidFill>
                <a:latin typeface="Montserrat"/>
                <a:ea typeface="Montserrat"/>
                <a:cs typeface="Montserrat"/>
                <a:sym typeface="Montserrat"/>
              </a:rPr>
              <a:t>Things to Avoid:</a:t>
            </a:r>
          </a:p>
          <a:p>
            <a:pPr algn="l" marL="561339" indent="-280669" lvl="1">
              <a:lnSpc>
                <a:spcPts val="4159"/>
              </a:lnSpc>
              <a:buFont typeface="Arial"/>
              <a:buChar char="•"/>
            </a:pPr>
            <a:r>
              <a:rPr lang="en-US" sz="2599">
                <a:solidFill>
                  <a:srgbClr val="545454"/>
                </a:solidFill>
                <a:latin typeface="Montserrat"/>
                <a:ea typeface="Montserrat"/>
                <a:cs typeface="Montserrat"/>
                <a:sym typeface="Montserrat"/>
              </a:rPr>
              <a:t>Imposing Arbitrary Restrictions</a:t>
            </a:r>
          </a:p>
          <a:p>
            <a:pPr algn="l" marL="561339" indent="-280669" lvl="1">
              <a:lnSpc>
                <a:spcPts val="4159"/>
              </a:lnSpc>
              <a:buFont typeface="Arial"/>
              <a:buChar char="•"/>
            </a:pPr>
            <a:r>
              <a:rPr lang="en-US" sz="2599">
                <a:solidFill>
                  <a:srgbClr val="545454"/>
                </a:solidFill>
                <a:latin typeface="Montserrat"/>
                <a:ea typeface="Montserrat"/>
                <a:cs typeface="Montserrat"/>
                <a:sym typeface="Montserrat"/>
              </a:rPr>
              <a:t>Using Unnecessary Jargon (tech vocabulary)</a:t>
            </a:r>
          </a:p>
          <a:p>
            <a:pPr algn="l" marL="561339" indent="-280669" lvl="1">
              <a:lnSpc>
                <a:spcPts val="3639"/>
              </a:lnSpc>
              <a:buFont typeface="Arial"/>
              <a:buChar char="•"/>
            </a:pPr>
            <a:r>
              <a:rPr lang="en-US" sz="2599">
                <a:solidFill>
                  <a:srgbClr val="545454"/>
                </a:solidFill>
                <a:latin typeface="Montserrat"/>
                <a:ea typeface="Montserrat"/>
                <a:cs typeface="Montserrat"/>
                <a:sym typeface="Montserrat"/>
              </a:rPr>
              <a:t>Detailing the Software's Internal details</a:t>
            </a:r>
          </a:p>
          <a:p>
            <a:pPr algn="l" marL="561339" indent="-280669" lvl="1">
              <a:lnSpc>
                <a:spcPts val="3639"/>
              </a:lnSpc>
              <a:buFont typeface="Arial"/>
              <a:buChar char="•"/>
            </a:pPr>
            <a:r>
              <a:rPr lang="en-US" sz="2599">
                <a:solidFill>
                  <a:srgbClr val="545454"/>
                </a:solidFill>
                <a:latin typeface="Montserrat"/>
                <a:ea typeface="Montserrat"/>
                <a:cs typeface="Montserrat"/>
                <a:sym typeface="Montserrat"/>
              </a:rPr>
              <a:t>Making Programs to Complex (Too many features</a:t>
            </a:r>
          </a:p>
          <a:p>
            <a:pPr algn="l">
              <a:lnSpc>
                <a:spcPts val="3639"/>
              </a:lnSpc>
            </a:pPr>
          </a:p>
          <a:p>
            <a:pPr algn="l">
              <a:lnSpc>
                <a:spcPts val="3639"/>
              </a:lnSpc>
            </a:pPr>
            <a:r>
              <a:rPr lang="en-US" sz="2599">
                <a:solidFill>
                  <a:srgbClr val="545454"/>
                </a:solidFill>
                <a:latin typeface="Montserrat"/>
                <a:ea typeface="Montserrat"/>
                <a:cs typeface="Montserrat"/>
                <a:sym typeface="Montserrat"/>
              </a:rPr>
              <a:t>There are a few different ways to the </a:t>
            </a:r>
          </a:p>
          <a:p>
            <a:pPr algn="l" marL="561339" indent="-280669" lvl="1">
              <a:lnSpc>
                <a:spcPts val="3639"/>
              </a:lnSpc>
              <a:buFont typeface="Arial"/>
              <a:buChar char="•"/>
            </a:pPr>
            <a:r>
              <a:rPr lang="en-US" sz="2599">
                <a:solidFill>
                  <a:srgbClr val="545454"/>
                </a:solidFill>
                <a:latin typeface="Montserrat"/>
                <a:ea typeface="Montserrat"/>
                <a:cs typeface="Montserrat"/>
                <a:sym typeface="Montserrat"/>
              </a:rPr>
              <a:t>Sensible Defaults</a:t>
            </a:r>
          </a:p>
          <a:p>
            <a:pPr algn="l" marL="561339" indent="-280669" lvl="1">
              <a:lnSpc>
                <a:spcPts val="3639"/>
              </a:lnSpc>
              <a:buFont typeface="Arial"/>
              <a:buChar char="•"/>
            </a:pPr>
            <a:r>
              <a:rPr lang="en-US" sz="2599">
                <a:solidFill>
                  <a:srgbClr val="545454"/>
                </a:solidFill>
                <a:latin typeface="Montserrat"/>
                <a:ea typeface="Montserrat"/>
                <a:cs typeface="Montserrat"/>
                <a:sym typeface="Montserrat"/>
              </a:rPr>
              <a:t>Generic Commands</a:t>
            </a:r>
          </a:p>
          <a:p>
            <a:pPr algn="l" marL="561339" indent="-280669" lvl="1">
              <a:lnSpc>
                <a:spcPts val="3639"/>
              </a:lnSpc>
              <a:buFont typeface="Arial"/>
              <a:buChar char="•"/>
            </a:pPr>
            <a:r>
              <a:rPr lang="en-US" sz="2599">
                <a:solidFill>
                  <a:srgbClr val="545454"/>
                </a:solidFill>
                <a:latin typeface="Montserrat"/>
                <a:ea typeface="Montserrat"/>
                <a:cs typeface="Montserrat"/>
                <a:sym typeface="Montserrat"/>
              </a:rPr>
              <a:t>Task-Specific Design</a:t>
            </a:r>
          </a:p>
          <a:p>
            <a:pPr algn="l" marL="561339" indent="-280669" lvl="1">
              <a:lnSpc>
                <a:spcPts val="3639"/>
              </a:lnSpc>
              <a:buFont typeface="Arial"/>
              <a:buChar char="•"/>
            </a:pPr>
            <a:r>
              <a:rPr lang="en-US" sz="2599">
                <a:solidFill>
                  <a:srgbClr val="545454"/>
                </a:solidFill>
                <a:latin typeface="Montserrat"/>
                <a:ea typeface="Montserrat"/>
                <a:cs typeface="Montserrat"/>
                <a:sym typeface="Montserrat"/>
              </a:rPr>
              <a:t>Customizability</a:t>
            </a:r>
          </a:p>
          <a:p>
            <a:pPr algn="l">
              <a:lnSpc>
                <a:spcPts val="3639"/>
              </a:lnSpc>
            </a:pPr>
          </a:p>
          <a:p>
            <a:pPr algn="l">
              <a:lnSpc>
                <a:spcPts val="3639"/>
              </a:lnSpc>
            </a:pPr>
          </a:p>
        </p:txBody>
      </p:sp>
      <p:sp>
        <p:nvSpPr>
          <p:cNvPr name="TextBox 8" id="8"/>
          <p:cNvSpPr txBox="true"/>
          <p:nvPr/>
        </p:nvSpPr>
        <p:spPr>
          <a:xfrm rot="0">
            <a:off x="8798969" y="1185442"/>
            <a:ext cx="8124341" cy="887077"/>
          </a:xfrm>
          <a:prstGeom prst="rect">
            <a:avLst/>
          </a:prstGeom>
        </p:spPr>
        <p:txBody>
          <a:bodyPr anchor="t" rtlCol="false" tIns="0" lIns="0" bIns="0" rIns="0">
            <a:spAutoFit/>
          </a:bodyPr>
          <a:lstStyle/>
          <a:p>
            <a:pPr algn="ctr">
              <a:lnSpc>
                <a:spcPts val="7279"/>
              </a:lnSpc>
              <a:spcBef>
                <a:spcPct val="0"/>
              </a:spcBef>
            </a:pPr>
            <a:r>
              <a:rPr lang="en-US" b="true" sz="5199">
                <a:solidFill>
                  <a:srgbClr val="000000"/>
                </a:solidFill>
                <a:latin typeface="Canva Sans Bold"/>
                <a:ea typeface="Canva Sans Bold"/>
                <a:cs typeface="Canva Sans Bold"/>
                <a:sym typeface="Canva Sans Bold"/>
              </a:rPr>
              <a:t>Principle #3</a:t>
            </a:r>
          </a:p>
        </p:txBody>
      </p:sp>
      <p:sp>
        <p:nvSpPr>
          <p:cNvPr name="TextBox 9" id="9"/>
          <p:cNvSpPr txBox="true"/>
          <p:nvPr/>
        </p:nvSpPr>
        <p:spPr>
          <a:xfrm rot="0">
            <a:off x="7866243" y="2132432"/>
            <a:ext cx="9989793" cy="528285"/>
          </a:xfrm>
          <a:prstGeom prst="rect">
            <a:avLst/>
          </a:prstGeom>
        </p:spPr>
        <p:txBody>
          <a:bodyPr anchor="t" rtlCol="false" tIns="0" lIns="0" bIns="0" rIns="0">
            <a:spAutoFit/>
          </a:bodyPr>
          <a:lstStyle/>
          <a:p>
            <a:pPr algn="ctr">
              <a:lnSpc>
                <a:spcPts val="4479"/>
              </a:lnSpc>
              <a:spcBef>
                <a:spcPct val="0"/>
              </a:spcBef>
            </a:pPr>
            <a:r>
              <a:rPr lang="en-US" b="true" sz="3199">
                <a:solidFill>
                  <a:srgbClr val="000000"/>
                </a:solidFill>
                <a:latin typeface="Garet Bold"/>
                <a:ea typeface="Garet Bold"/>
                <a:cs typeface="Garet Bold"/>
                <a:sym typeface="Garet Bold"/>
              </a:rPr>
              <a:t>Conform to the User’s View of The Task</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334298" y="-962545"/>
            <a:ext cx="4401028" cy="4401028"/>
          </a:xfrm>
          <a:custGeom>
            <a:avLst/>
            <a:gdLst/>
            <a:ahLst/>
            <a:cxnLst/>
            <a:rect r="r" b="b" t="t" l="l"/>
            <a:pathLst>
              <a:path h="4401028" w="4401028">
                <a:moveTo>
                  <a:pt x="0" y="0"/>
                </a:moveTo>
                <a:lnTo>
                  <a:pt x="4401028" y="0"/>
                </a:lnTo>
                <a:lnTo>
                  <a:pt x="4401028" y="4401028"/>
                </a:lnTo>
                <a:lnTo>
                  <a:pt x="0" y="44010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87094" y="1237969"/>
            <a:ext cx="5868734" cy="3075103"/>
          </a:xfrm>
          <a:custGeom>
            <a:avLst/>
            <a:gdLst/>
            <a:ahLst/>
            <a:cxnLst/>
            <a:rect r="r" b="b" t="t" l="l"/>
            <a:pathLst>
              <a:path h="3075103" w="5868734">
                <a:moveTo>
                  <a:pt x="0" y="0"/>
                </a:moveTo>
                <a:lnTo>
                  <a:pt x="5868734" y="0"/>
                </a:lnTo>
                <a:lnTo>
                  <a:pt x="5868734" y="3075103"/>
                </a:lnTo>
                <a:lnTo>
                  <a:pt x="0" y="3075103"/>
                </a:lnTo>
                <a:lnTo>
                  <a:pt x="0" y="0"/>
                </a:lnTo>
                <a:close/>
              </a:path>
            </a:pathLst>
          </a:custGeom>
          <a:blipFill>
            <a:blip r:embed="rId4"/>
            <a:stretch>
              <a:fillRect l="-995" t="0" r="-995" b="0"/>
            </a:stretch>
          </a:blipFill>
        </p:spPr>
      </p:sp>
      <p:sp>
        <p:nvSpPr>
          <p:cNvPr name="Freeform 4" id="4"/>
          <p:cNvSpPr/>
          <p:nvPr/>
        </p:nvSpPr>
        <p:spPr>
          <a:xfrm flipH="false" flipV="false" rot="0">
            <a:off x="7280343" y="4381591"/>
            <a:ext cx="2944244" cy="5905409"/>
          </a:xfrm>
          <a:custGeom>
            <a:avLst/>
            <a:gdLst/>
            <a:ahLst/>
            <a:cxnLst/>
            <a:rect r="r" b="b" t="t" l="l"/>
            <a:pathLst>
              <a:path h="5905409" w="2944244">
                <a:moveTo>
                  <a:pt x="0" y="0"/>
                </a:moveTo>
                <a:lnTo>
                  <a:pt x="2944244" y="0"/>
                </a:lnTo>
                <a:lnTo>
                  <a:pt x="2944244" y="5905409"/>
                </a:lnTo>
                <a:lnTo>
                  <a:pt x="0" y="5905409"/>
                </a:lnTo>
                <a:lnTo>
                  <a:pt x="0" y="0"/>
                </a:lnTo>
                <a:close/>
              </a:path>
            </a:pathLst>
          </a:custGeom>
          <a:blipFill>
            <a:blip r:embed="rId5"/>
            <a:stretch>
              <a:fillRect l="0" t="0" r="0" b="0"/>
            </a:stretch>
          </a:blipFill>
        </p:spPr>
      </p:sp>
      <p:sp>
        <p:nvSpPr>
          <p:cNvPr name="Freeform 5" id="5"/>
          <p:cNvSpPr/>
          <p:nvPr/>
        </p:nvSpPr>
        <p:spPr>
          <a:xfrm flipH="false" flipV="false" rot="0">
            <a:off x="8371875" y="8497121"/>
            <a:ext cx="761179" cy="761179"/>
          </a:xfrm>
          <a:custGeom>
            <a:avLst/>
            <a:gdLst/>
            <a:ahLst/>
            <a:cxnLst/>
            <a:rect r="r" b="b" t="t" l="l"/>
            <a:pathLst>
              <a:path h="761179" w="761179">
                <a:moveTo>
                  <a:pt x="0" y="0"/>
                </a:moveTo>
                <a:lnTo>
                  <a:pt x="761179" y="0"/>
                </a:lnTo>
                <a:lnTo>
                  <a:pt x="761179" y="761179"/>
                </a:lnTo>
                <a:lnTo>
                  <a:pt x="0" y="76117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10705410" y="4553694"/>
            <a:ext cx="3658804" cy="4094397"/>
          </a:xfrm>
          <a:prstGeom prst="rect">
            <a:avLst/>
          </a:prstGeom>
        </p:spPr>
        <p:txBody>
          <a:bodyPr anchor="t" rtlCol="false" tIns="0" lIns="0" bIns="0" rIns="0">
            <a:spAutoFit/>
          </a:bodyPr>
          <a:lstStyle/>
          <a:p>
            <a:pPr algn="l">
              <a:lnSpc>
                <a:spcPts val="2525"/>
              </a:lnSpc>
            </a:pPr>
            <a:r>
              <a:rPr lang="en-US" sz="1803" b="true">
                <a:solidFill>
                  <a:srgbClr val="545454"/>
                </a:solidFill>
                <a:latin typeface="Montserrat Bold"/>
                <a:ea typeface="Montserrat Bold"/>
                <a:cs typeface="Montserrat Bold"/>
                <a:sym typeface="Montserrat Bold"/>
              </a:rPr>
              <a:t>The more frequently a feature will be used, the fewer clicks it should require</a:t>
            </a:r>
          </a:p>
          <a:p>
            <a:pPr algn="l">
              <a:lnSpc>
                <a:spcPts val="2525"/>
              </a:lnSpc>
            </a:pPr>
          </a:p>
          <a:p>
            <a:pPr algn="l">
              <a:lnSpc>
                <a:spcPts val="2525"/>
              </a:lnSpc>
            </a:pPr>
            <a:r>
              <a:rPr lang="en-US" sz="1803">
                <a:solidFill>
                  <a:srgbClr val="545454"/>
                </a:solidFill>
                <a:latin typeface="Montserrat"/>
                <a:ea typeface="Montserrat"/>
                <a:cs typeface="Montserrat"/>
                <a:sym typeface="Montserrat"/>
              </a:rPr>
              <a:t>Features that users use repeatedly at short time intervals should not require much user input to invoke and control. They should require very few keystrokes and clicks. Some features are needed so frequently that they should require no clicks. </a:t>
            </a:r>
          </a:p>
        </p:txBody>
      </p:sp>
      <p:sp>
        <p:nvSpPr>
          <p:cNvPr name="TextBox 7" id="7"/>
          <p:cNvSpPr txBox="true"/>
          <p:nvPr/>
        </p:nvSpPr>
        <p:spPr>
          <a:xfrm rot="0">
            <a:off x="8472642" y="284834"/>
            <a:ext cx="8124341" cy="1811020"/>
          </a:xfrm>
          <a:prstGeom prst="rect">
            <a:avLst/>
          </a:prstGeom>
        </p:spPr>
        <p:txBody>
          <a:bodyPr anchor="t" rtlCol="false" tIns="0" lIns="0" bIns="0" rIns="0">
            <a:spAutoFit/>
          </a:bodyPr>
          <a:lstStyle/>
          <a:p>
            <a:pPr algn="ctr">
              <a:lnSpc>
                <a:spcPts val="7279"/>
              </a:lnSpc>
              <a:spcBef>
                <a:spcPct val="0"/>
              </a:spcBef>
            </a:pPr>
            <a:r>
              <a:rPr lang="en-US" b="true" sz="5199">
                <a:solidFill>
                  <a:srgbClr val="000000"/>
                </a:solidFill>
                <a:latin typeface="Canva Sans Bold"/>
                <a:ea typeface="Canva Sans Bold"/>
                <a:cs typeface="Canva Sans Bold"/>
                <a:sym typeface="Canva Sans Bold"/>
              </a:rPr>
              <a:t>Principle #4: Design for the common case</a:t>
            </a:r>
          </a:p>
        </p:txBody>
      </p:sp>
      <p:sp>
        <p:nvSpPr>
          <p:cNvPr name="TextBox 8" id="8"/>
          <p:cNvSpPr txBox="true"/>
          <p:nvPr/>
        </p:nvSpPr>
        <p:spPr>
          <a:xfrm rot="0">
            <a:off x="409155" y="5535907"/>
            <a:ext cx="6394938" cy="3890505"/>
          </a:xfrm>
          <a:prstGeom prst="rect">
            <a:avLst/>
          </a:prstGeom>
        </p:spPr>
        <p:txBody>
          <a:bodyPr anchor="t" rtlCol="false" tIns="0" lIns="0" bIns="0" rIns="0">
            <a:spAutoFit/>
          </a:bodyPr>
          <a:lstStyle/>
          <a:p>
            <a:pPr algn="l">
              <a:lnSpc>
                <a:spcPts val="2812"/>
              </a:lnSpc>
            </a:pPr>
            <a:r>
              <a:rPr lang="en-US" sz="2008" b="true">
                <a:solidFill>
                  <a:srgbClr val="545454"/>
                </a:solidFill>
                <a:latin typeface="Montserrat Bold"/>
                <a:ea typeface="Montserrat Bold"/>
                <a:cs typeface="Montserrat Bold"/>
                <a:sym typeface="Montserrat Bold"/>
              </a:rPr>
              <a:t>Combinations: frequent by many, frequent by few, infrequent by many, infrequent by few</a:t>
            </a:r>
          </a:p>
          <a:p>
            <a:pPr algn="l">
              <a:lnSpc>
                <a:spcPts val="2812"/>
              </a:lnSpc>
            </a:pPr>
          </a:p>
          <a:p>
            <a:pPr algn="l">
              <a:lnSpc>
                <a:spcPts val="2812"/>
              </a:lnSpc>
            </a:pPr>
            <a:r>
              <a:rPr lang="en-US" sz="2008">
                <a:solidFill>
                  <a:srgbClr val="545454"/>
                </a:solidFill>
                <a:latin typeface="Montserrat"/>
                <a:ea typeface="Montserrat"/>
                <a:cs typeface="Montserrat"/>
                <a:sym typeface="Montserrat"/>
              </a:rPr>
              <a:t>Interesting design issues arise when the two dimensions of “commonness” are considered together. For simplicity, we divide each dimension into only two levels: high and low. How does one design a UI for a feature that is used often by most users? How would that compare to the UI for a feature used rarely by most users, often by few users, or rarely by few users? </a:t>
            </a:r>
          </a:p>
        </p:txBody>
      </p:sp>
      <p:sp>
        <p:nvSpPr>
          <p:cNvPr name="TextBox 9" id="9"/>
          <p:cNvSpPr txBox="true"/>
          <p:nvPr/>
        </p:nvSpPr>
        <p:spPr>
          <a:xfrm rot="0">
            <a:off x="7104118" y="2273961"/>
            <a:ext cx="10155182" cy="2092492"/>
          </a:xfrm>
          <a:prstGeom prst="rect">
            <a:avLst/>
          </a:prstGeom>
        </p:spPr>
        <p:txBody>
          <a:bodyPr anchor="t" rtlCol="false" tIns="0" lIns="0" bIns="0" rIns="0">
            <a:spAutoFit/>
          </a:bodyPr>
          <a:lstStyle/>
          <a:p>
            <a:pPr algn="l">
              <a:lnSpc>
                <a:spcPts val="2790"/>
              </a:lnSpc>
            </a:pPr>
            <a:r>
              <a:rPr lang="en-US" sz="1993" b="true">
                <a:solidFill>
                  <a:srgbClr val="545454"/>
                </a:solidFill>
                <a:latin typeface="Montserrat Bold"/>
                <a:ea typeface="Montserrat Bold"/>
                <a:cs typeface="Montserrat Bold"/>
                <a:sym typeface="Montserrat Bold"/>
              </a:rPr>
              <a:t>Two types of common in terms of software features:</a:t>
            </a:r>
          </a:p>
          <a:p>
            <a:pPr algn="l" marL="430384" indent="-215192" lvl="1">
              <a:lnSpc>
                <a:spcPts val="2790"/>
              </a:lnSpc>
              <a:buFont typeface="Arial"/>
              <a:buChar char="•"/>
            </a:pPr>
            <a:r>
              <a:rPr lang="en-US" b="true" sz="1993">
                <a:solidFill>
                  <a:srgbClr val="545454"/>
                </a:solidFill>
                <a:latin typeface="Montserrat Bold"/>
                <a:ea typeface="Montserrat Bold"/>
                <a:cs typeface="Montserrat Bold"/>
                <a:sym typeface="Montserrat Bold"/>
              </a:rPr>
              <a:t>How many users- </a:t>
            </a:r>
            <a:r>
              <a:rPr lang="en-US" sz="1993">
                <a:solidFill>
                  <a:srgbClr val="545454"/>
                </a:solidFill>
                <a:latin typeface="Montserrat"/>
                <a:ea typeface="Montserrat"/>
                <a:cs typeface="Montserrat"/>
                <a:sym typeface="Montserrat"/>
              </a:rPr>
              <a:t>How many will possibly need the feature? Will it be used by all or just the majority, possibly even a small percentage.  </a:t>
            </a:r>
          </a:p>
          <a:p>
            <a:pPr algn="l" marL="430384" indent="-215192" lvl="1">
              <a:lnSpc>
                <a:spcPts val="2790"/>
              </a:lnSpc>
              <a:buFont typeface="Arial"/>
              <a:buChar char="•"/>
            </a:pPr>
            <a:r>
              <a:rPr lang="en-US" b="true" sz="1993">
                <a:solidFill>
                  <a:srgbClr val="545454"/>
                </a:solidFill>
                <a:latin typeface="Montserrat Bold"/>
                <a:ea typeface="Montserrat Bold"/>
                <a:cs typeface="Montserrat Bold"/>
                <a:sym typeface="Montserrat Bold"/>
              </a:rPr>
              <a:t>How often- </a:t>
            </a:r>
            <a:r>
              <a:rPr lang="en-US" sz="1993">
                <a:solidFill>
                  <a:srgbClr val="545454"/>
                </a:solidFill>
                <a:latin typeface="Montserrat"/>
                <a:ea typeface="Montserrat"/>
                <a:cs typeface="Montserrat"/>
                <a:sym typeface="Montserrat"/>
              </a:rPr>
              <a:t>How often will users need the feature? Will it be frequently used? WIll it be used every second, minute or hour? Possibly even a greater distance. </a:t>
            </a:r>
          </a:p>
        </p:txBody>
      </p:sp>
      <p:sp>
        <p:nvSpPr>
          <p:cNvPr name="TextBox 10" id="10"/>
          <p:cNvSpPr txBox="true"/>
          <p:nvPr/>
        </p:nvSpPr>
        <p:spPr>
          <a:xfrm rot="0">
            <a:off x="14642240" y="4553694"/>
            <a:ext cx="3645760" cy="4078605"/>
          </a:xfrm>
          <a:prstGeom prst="rect">
            <a:avLst/>
          </a:prstGeom>
        </p:spPr>
        <p:txBody>
          <a:bodyPr anchor="t" rtlCol="false" tIns="0" lIns="0" bIns="0" rIns="0">
            <a:spAutoFit/>
          </a:bodyPr>
          <a:lstStyle/>
          <a:p>
            <a:pPr algn="l">
              <a:lnSpc>
                <a:spcPts val="2520"/>
              </a:lnSpc>
            </a:pPr>
            <a:r>
              <a:rPr lang="en-US" sz="1800" b="true">
                <a:solidFill>
                  <a:srgbClr val="545454"/>
                </a:solidFill>
                <a:latin typeface="Montserrat Bold"/>
                <a:ea typeface="Montserrat Bold"/>
                <a:cs typeface="Montserrat Bold"/>
                <a:sym typeface="Montserrat Bold"/>
              </a:rPr>
              <a:t>The more users will use a feature, the more visible it should be</a:t>
            </a:r>
          </a:p>
          <a:p>
            <a:pPr algn="l">
              <a:lnSpc>
                <a:spcPts val="2520"/>
              </a:lnSpc>
            </a:pPr>
          </a:p>
          <a:p>
            <a:pPr algn="l">
              <a:lnSpc>
                <a:spcPts val="2520"/>
              </a:lnSpc>
            </a:pPr>
            <a:r>
              <a:rPr lang="en-US" sz="1800">
                <a:solidFill>
                  <a:srgbClr val="545454"/>
                </a:solidFill>
                <a:latin typeface="Montserrat"/>
                <a:ea typeface="Montserrat"/>
                <a:cs typeface="Montserrat"/>
                <a:sym typeface="Montserrat"/>
              </a:rPr>
              <a:t>The greater the percentage of users who will need a function, the more visible and prominent it should be to ensure that everyone finds it.  Actions that few users will need can be less prominent—maybe just hinted at in the UI; maybe even hidden,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334298" y="-962545"/>
            <a:ext cx="4401028" cy="4401028"/>
          </a:xfrm>
          <a:custGeom>
            <a:avLst/>
            <a:gdLst/>
            <a:ahLst/>
            <a:cxnLst/>
            <a:rect r="r" b="b" t="t" l="l"/>
            <a:pathLst>
              <a:path h="4401028" w="4401028">
                <a:moveTo>
                  <a:pt x="0" y="0"/>
                </a:moveTo>
                <a:lnTo>
                  <a:pt x="4401028" y="0"/>
                </a:lnTo>
                <a:lnTo>
                  <a:pt x="4401028" y="4401028"/>
                </a:lnTo>
                <a:lnTo>
                  <a:pt x="0" y="44010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494438" y="4103504"/>
            <a:ext cx="5221846" cy="5895519"/>
            <a:chOff x="0" y="0"/>
            <a:chExt cx="6962461" cy="7860692"/>
          </a:xfrm>
        </p:grpSpPr>
        <p:sp>
          <p:nvSpPr>
            <p:cNvPr name="Freeform 4" id="4"/>
            <p:cNvSpPr/>
            <p:nvPr/>
          </p:nvSpPr>
          <p:spPr>
            <a:xfrm flipH="false" flipV="false" rot="0">
              <a:off x="0" y="4130040"/>
              <a:ext cx="3631997" cy="3631997"/>
            </a:xfrm>
            <a:custGeom>
              <a:avLst/>
              <a:gdLst/>
              <a:ahLst/>
              <a:cxnLst/>
              <a:rect r="r" b="b" t="t" l="l"/>
              <a:pathLst>
                <a:path h="3631997" w="3631997">
                  <a:moveTo>
                    <a:pt x="0" y="0"/>
                  </a:moveTo>
                  <a:lnTo>
                    <a:pt x="3631997" y="0"/>
                  </a:lnTo>
                  <a:lnTo>
                    <a:pt x="3631997" y="3631997"/>
                  </a:lnTo>
                  <a:lnTo>
                    <a:pt x="0" y="363199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435009" y="4333240"/>
              <a:ext cx="3527452" cy="3527452"/>
            </a:xfrm>
            <a:custGeom>
              <a:avLst/>
              <a:gdLst/>
              <a:ahLst/>
              <a:cxnLst/>
              <a:rect r="r" b="b" t="t" l="l"/>
              <a:pathLst>
                <a:path h="3527452" w="3527452">
                  <a:moveTo>
                    <a:pt x="0" y="0"/>
                  </a:moveTo>
                  <a:lnTo>
                    <a:pt x="3527452" y="0"/>
                  </a:lnTo>
                  <a:lnTo>
                    <a:pt x="3527452" y="3527452"/>
                  </a:lnTo>
                  <a:lnTo>
                    <a:pt x="0" y="35274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186794" y="-38100"/>
              <a:ext cx="4861013" cy="4168140"/>
            </a:xfrm>
            <a:prstGeom prst="rect">
              <a:avLst/>
            </a:prstGeom>
          </p:spPr>
          <p:txBody>
            <a:bodyPr anchor="t" rtlCol="false" tIns="0" lIns="0" bIns="0" rIns="0">
              <a:spAutoFit/>
            </a:bodyPr>
            <a:lstStyle/>
            <a:p>
              <a:pPr algn="l">
                <a:lnSpc>
                  <a:spcPts val="2520"/>
                </a:lnSpc>
              </a:pPr>
              <a:r>
                <a:rPr lang="en-US" sz="1800" b="true">
                  <a:solidFill>
                    <a:srgbClr val="545454"/>
                  </a:solidFill>
                  <a:latin typeface="Montserrat Bold"/>
                  <a:ea typeface="Montserrat Bold"/>
                  <a:cs typeface="Montserrat Bold"/>
                  <a:sym typeface="Montserrat Bold"/>
                </a:rPr>
                <a:t>Don’t make users reason by elimination</a:t>
              </a:r>
            </a:p>
            <a:p>
              <a:pPr algn="l">
                <a:lnSpc>
                  <a:spcPts val="2520"/>
                </a:lnSpc>
              </a:pPr>
            </a:p>
            <a:p>
              <a:pPr algn="l">
                <a:lnSpc>
                  <a:spcPts val="2520"/>
                </a:lnSpc>
              </a:pPr>
            </a:p>
            <a:p>
              <a:pPr algn="l">
                <a:lnSpc>
                  <a:spcPts val="2520"/>
                </a:lnSpc>
              </a:pPr>
              <a:r>
                <a:rPr lang="en-US" sz="1800">
                  <a:solidFill>
                    <a:srgbClr val="545454"/>
                  </a:solidFill>
                  <a:latin typeface="Montserrat"/>
                  <a:ea typeface="Montserrat"/>
                  <a:cs typeface="Montserrat"/>
                  <a:sym typeface="Montserrat"/>
                </a:rPr>
                <a:t>Minimizing the need for problem solving in the domain of computer technology includes not requiring users to figure out how software works by a process of elimination.</a:t>
              </a:r>
            </a:p>
          </p:txBody>
        </p:sp>
        <p:sp>
          <p:nvSpPr>
            <p:cNvPr name="TextBox 7" id="7"/>
            <p:cNvSpPr txBox="true"/>
            <p:nvPr/>
          </p:nvSpPr>
          <p:spPr>
            <a:xfrm rot="0">
              <a:off x="186794" y="4894562"/>
              <a:ext cx="3182715" cy="2074378"/>
            </a:xfrm>
            <a:prstGeom prst="rect">
              <a:avLst/>
            </a:prstGeom>
          </p:spPr>
          <p:txBody>
            <a:bodyPr anchor="t" rtlCol="false" tIns="0" lIns="0" bIns="0" rIns="0">
              <a:spAutoFit/>
            </a:bodyPr>
            <a:lstStyle/>
            <a:p>
              <a:pPr algn="ctr">
                <a:lnSpc>
                  <a:spcPts val="1763"/>
                </a:lnSpc>
                <a:spcBef>
                  <a:spcPct val="0"/>
                </a:spcBef>
              </a:pPr>
              <a:r>
                <a:rPr lang="en-US" b="true" sz="1259">
                  <a:solidFill>
                    <a:srgbClr val="000000"/>
                  </a:solidFill>
                  <a:latin typeface="Canva Sans Bold"/>
                  <a:ea typeface="Canva Sans Bold"/>
                  <a:cs typeface="Canva Sans Bold"/>
                  <a:sym typeface="Canva Sans Bold"/>
                </a:rPr>
                <a:t>“Hmmm. This checkbox is labeled ‘Align icons horizontally.’ I wonder what happens if I uncheck it. Will my icons be aligned vertically, or will they simply not be aligned?”</a:t>
              </a:r>
            </a:p>
          </p:txBody>
        </p:sp>
        <p:sp>
          <p:nvSpPr>
            <p:cNvPr name="TextBox 8" id="8"/>
            <p:cNvSpPr txBox="true"/>
            <p:nvPr/>
          </p:nvSpPr>
          <p:spPr>
            <a:xfrm rot="0">
              <a:off x="3726784" y="5269749"/>
              <a:ext cx="2943902" cy="1635383"/>
            </a:xfrm>
            <a:prstGeom prst="rect">
              <a:avLst/>
            </a:prstGeom>
          </p:spPr>
          <p:txBody>
            <a:bodyPr anchor="t" rtlCol="false" tIns="0" lIns="0" bIns="0" rIns="0">
              <a:spAutoFit/>
            </a:bodyPr>
            <a:lstStyle/>
            <a:p>
              <a:pPr algn="ctr">
                <a:lnSpc>
                  <a:spcPts val="1630"/>
                </a:lnSpc>
                <a:spcBef>
                  <a:spcPct val="0"/>
                </a:spcBef>
              </a:pPr>
              <a:r>
                <a:rPr lang="en-US" b="true" sz="1164">
                  <a:solidFill>
                    <a:srgbClr val="000000"/>
                  </a:solidFill>
                  <a:latin typeface="Canva Sans Bold"/>
                  <a:ea typeface="Canva Sans Bold"/>
                  <a:cs typeface="Canva Sans Bold"/>
                  <a:sym typeface="Canva Sans Bold"/>
                </a:rPr>
                <a:t>“This online banking service is asking me for a ‘PIN.’ But the card they sent me has a ‘password.’ I wonder if that’s it? They haven’t sent me anything called a ‘PIN.’”</a:t>
              </a:r>
            </a:p>
          </p:txBody>
        </p:sp>
      </p:grpSp>
      <p:sp>
        <p:nvSpPr>
          <p:cNvPr name="Freeform 9" id="9"/>
          <p:cNvSpPr/>
          <p:nvPr/>
        </p:nvSpPr>
        <p:spPr>
          <a:xfrm flipH="false" flipV="false" rot="0">
            <a:off x="1028700" y="418347"/>
            <a:ext cx="5350500" cy="3685157"/>
          </a:xfrm>
          <a:custGeom>
            <a:avLst/>
            <a:gdLst/>
            <a:ahLst/>
            <a:cxnLst/>
            <a:rect r="r" b="b" t="t" l="l"/>
            <a:pathLst>
              <a:path h="3685157" w="5350500">
                <a:moveTo>
                  <a:pt x="0" y="0"/>
                </a:moveTo>
                <a:lnTo>
                  <a:pt x="5350500" y="0"/>
                </a:lnTo>
                <a:lnTo>
                  <a:pt x="5350500" y="3685157"/>
                </a:lnTo>
                <a:lnTo>
                  <a:pt x="0" y="3685157"/>
                </a:lnTo>
                <a:lnTo>
                  <a:pt x="0" y="0"/>
                </a:lnTo>
                <a:close/>
              </a:path>
            </a:pathLst>
          </a:custGeom>
          <a:blipFill>
            <a:blip r:embed="rId8"/>
            <a:stretch>
              <a:fillRect l="0" t="0" r="0" b="0"/>
            </a:stretch>
          </a:blipFill>
        </p:spPr>
      </p:sp>
      <p:sp>
        <p:nvSpPr>
          <p:cNvPr name="TextBox 10" id="10"/>
          <p:cNvSpPr txBox="true"/>
          <p:nvPr/>
        </p:nvSpPr>
        <p:spPr>
          <a:xfrm rot="0">
            <a:off x="8472642" y="284834"/>
            <a:ext cx="8786658" cy="1811020"/>
          </a:xfrm>
          <a:prstGeom prst="rect">
            <a:avLst/>
          </a:prstGeom>
        </p:spPr>
        <p:txBody>
          <a:bodyPr anchor="t" rtlCol="false" tIns="0" lIns="0" bIns="0" rIns="0">
            <a:spAutoFit/>
          </a:bodyPr>
          <a:lstStyle/>
          <a:p>
            <a:pPr algn="ctr">
              <a:lnSpc>
                <a:spcPts val="7279"/>
              </a:lnSpc>
              <a:spcBef>
                <a:spcPct val="0"/>
              </a:spcBef>
            </a:pPr>
            <a:r>
              <a:rPr lang="en-US" b="true" sz="5199">
                <a:solidFill>
                  <a:srgbClr val="000000"/>
                </a:solidFill>
                <a:latin typeface="Canva Sans Bold"/>
                <a:ea typeface="Canva Sans Bold"/>
                <a:cs typeface="Canva Sans Bold"/>
                <a:sym typeface="Canva Sans Bold"/>
              </a:rPr>
              <a:t>Principle #5: Don’t distract users from their goals</a:t>
            </a:r>
          </a:p>
        </p:txBody>
      </p:sp>
      <p:sp>
        <p:nvSpPr>
          <p:cNvPr name="TextBox 11" id="11"/>
          <p:cNvSpPr txBox="true"/>
          <p:nvPr/>
        </p:nvSpPr>
        <p:spPr>
          <a:xfrm rot="0">
            <a:off x="8343775" y="2343051"/>
            <a:ext cx="8915525" cy="1610682"/>
          </a:xfrm>
          <a:prstGeom prst="rect">
            <a:avLst/>
          </a:prstGeom>
        </p:spPr>
        <p:txBody>
          <a:bodyPr anchor="t" rtlCol="false" tIns="0" lIns="0" bIns="0" rIns="0">
            <a:spAutoFit/>
          </a:bodyPr>
          <a:lstStyle/>
          <a:p>
            <a:pPr algn="l">
              <a:lnSpc>
                <a:spcPts val="2572"/>
              </a:lnSpc>
            </a:pPr>
            <a:r>
              <a:rPr lang="en-US" sz="1837">
                <a:solidFill>
                  <a:srgbClr val="545454"/>
                </a:solidFill>
                <a:latin typeface="Montserrat"/>
                <a:ea typeface="Montserrat"/>
                <a:cs typeface="Montserrat"/>
                <a:sym typeface="Montserrat"/>
              </a:rPr>
              <a:t>Software systems should not distract users from their own tasks and goals. Don’t make people actively think about the software they are using. Operating the software should be in the background, not the foreground, of users’ consciousness. User interfaces that force users to stop thinking about their own goals and think about the UI are design failures.</a:t>
            </a:r>
          </a:p>
        </p:txBody>
      </p:sp>
      <p:sp>
        <p:nvSpPr>
          <p:cNvPr name="TextBox 12" id="12"/>
          <p:cNvSpPr txBox="true"/>
          <p:nvPr/>
        </p:nvSpPr>
        <p:spPr>
          <a:xfrm rot="0">
            <a:off x="907569" y="4271900"/>
            <a:ext cx="5500934" cy="5520627"/>
          </a:xfrm>
          <a:prstGeom prst="rect">
            <a:avLst/>
          </a:prstGeom>
        </p:spPr>
        <p:txBody>
          <a:bodyPr anchor="t" rtlCol="false" tIns="0" lIns="0" bIns="0" rIns="0">
            <a:spAutoFit/>
          </a:bodyPr>
          <a:lstStyle/>
          <a:p>
            <a:pPr algn="l">
              <a:lnSpc>
                <a:spcPts val="2767"/>
              </a:lnSpc>
            </a:pPr>
            <a:r>
              <a:rPr lang="en-US" sz="1976" b="true">
                <a:solidFill>
                  <a:srgbClr val="545454"/>
                </a:solidFill>
                <a:latin typeface="Montserrat Bold"/>
                <a:ea typeface="Montserrat Bold"/>
                <a:cs typeface="Montserrat Bold"/>
                <a:sym typeface="Montserrat Bold"/>
              </a:rPr>
              <a:t>Don’t give users extra problems</a:t>
            </a:r>
          </a:p>
          <a:p>
            <a:pPr algn="l">
              <a:lnSpc>
                <a:spcPts val="2767"/>
              </a:lnSpc>
            </a:pPr>
          </a:p>
          <a:p>
            <a:pPr algn="l">
              <a:lnSpc>
                <a:spcPts val="2767"/>
              </a:lnSpc>
            </a:pPr>
            <a:r>
              <a:rPr lang="en-US" sz="1976">
                <a:solidFill>
                  <a:srgbClr val="545454"/>
                </a:solidFill>
                <a:latin typeface="Montserrat"/>
                <a:ea typeface="Montserrat"/>
                <a:cs typeface="Montserrat"/>
                <a:sym typeface="Montserrat"/>
              </a:rPr>
              <a:t>They don’t need or want to be distracted from those problems and goals by extra problems imposed by computer products and services</a:t>
            </a:r>
          </a:p>
          <a:p>
            <a:pPr algn="l">
              <a:lnSpc>
                <a:spcPts val="2767"/>
              </a:lnSpc>
            </a:pPr>
          </a:p>
          <a:p>
            <a:pPr algn="l">
              <a:lnSpc>
                <a:spcPts val="2767"/>
              </a:lnSpc>
            </a:pPr>
            <a:r>
              <a:rPr lang="en-US" sz="1976">
                <a:solidFill>
                  <a:srgbClr val="545454"/>
                </a:solidFill>
                <a:latin typeface="Montserrat"/>
                <a:ea typeface="Montserrat"/>
                <a:cs typeface="Montserrat"/>
                <a:sym typeface="Montserrat"/>
              </a:rPr>
              <a:t>Software should let users focus their attention on their own problems and goals, whatever they may be</a:t>
            </a:r>
          </a:p>
          <a:p>
            <a:pPr algn="l">
              <a:lnSpc>
                <a:spcPts val="2767"/>
              </a:lnSpc>
            </a:pPr>
          </a:p>
          <a:p>
            <a:pPr algn="l">
              <a:lnSpc>
                <a:spcPts val="2767"/>
              </a:lnSpc>
            </a:pPr>
            <a:r>
              <a:rPr lang="en-US" sz="1976">
                <a:solidFill>
                  <a:srgbClr val="545454"/>
                </a:solidFill>
                <a:latin typeface="Montserrat"/>
                <a:ea typeface="Montserrat"/>
                <a:cs typeface="Montserrat"/>
                <a:sym typeface="Montserrat"/>
              </a:rPr>
              <a:t>Software should support problem solving in the target task domain, but it should minimize or eliminate the need for users to spend time problem solving in the domain of computer technology.</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234220" y="887270"/>
            <a:ext cx="9160160" cy="9160160"/>
          </a:xfrm>
          <a:custGeom>
            <a:avLst/>
            <a:gdLst/>
            <a:ahLst/>
            <a:cxnLst/>
            <a:rect r="r" b="b" t="t" l="l"/>
            <a:pathLst>
              <a:path h="9160160" w="9160160">
                <a:moveTo>
                  <a:pt x="0" y="0"/>
                </a:moveTo>
                <a:lnTo>
                  <a:pt x="9160160" y="0"/>
                </a:lnTo>
                <a:lnTo>
                  <a:pt x="9160160" y="9160160"/>
                </a:lnTo>
                <a:lnTo>
                  <a:pt x="0" y="91601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453327" y="6486423"/>
            <a:ext cx="3086611" cy="1734051"/>
          </a:xfrm>
          <a:custGeom>
            <a:avLst/>
            <a:gdLst/>
            <a:ahLst/>
            <a:cxnLst/>
            <a:rect r="r" b="b" t="t" l="l"/>
            <a:pathLst>
              <a:path h="1734051" w="3086611">
                <a:moveTo>
                  <a:pt x="0" y="0"/>
                </a:moveTo>
                <a:lnTo>
                  <a:pt x="3086610" y="0"/>
                </a:lnTo>
                <a:lnTo>
                  <a:pt x="3086610" y="1734051"/>
                </a:lnTo>
                <a:lnTo>
                  <a:pt x="0" y="1734051"/>
                </a:lnTo>
                <a:lnTo>
                  <a:pt x="0" y="0"/>
                </a:lnTo>
                <a:close/>
              </a:path>
            </a:pathLst>
          </a:custGeom>
          <a:blipFill>
            <a:blip r:embed="rId4"/>
            <a:stretch>
              <a:fillRect l="0" t="0" r="0" b="0"/>
            </a:stretch>
          </a:blipFill>
        </p:spPr>
      </p:sp>
      <p:sp>
        <p:nvSpPr>
          <p:cNvPr name="Freeform 4" id="4"/>
          <p:cNvSpPr/>
          <p:nvPr/>
        </p:nvSpPr>
        <p:spPr>
          <a:xfrm flipH="false" flipV="false" rot="0">
            <a:off x="8050827" y="8668150"/>
            <a:ext cx="2448641" cy="1632428"/>
          </a:xfrm>
          <a:custGeom>
            <a:avLst/>
            <a:gdLst/>
            <a:ahLst/>
            <a:cxnLst/>
            <a:rect r="r" b="b" t="t" l="l"/>
            <a:pathLst>
              <a:path h="1632428" w="2448641">
                <a:moveTo>
                  <a:pt x="0" y="0"/>
                </a:moveTo>
                <a:lnTo>
                  <a:pt x="2448641" y="0"/>
                </a:lnTo>
                <a:lnTo>
                  <a:pt x="2448641" y="1632427"/>
                </a:lnTo>
                <a:lnTo>
                  <a:pt x="0" y="1632427"/>
                </a:lnTo>
                <a:lnTo>
                  <a:pt x="0" y="0"/>
                </a:lnTo>
                <a:close/>
              </a:path>
            </a:pathLst>
          </a:custGeom>
          <a:blipFill>
            <a:blip r:embed="rId5"/>
            <a:stretch>
              <a:fillRect l="0" t="0" r="0" b="0"/>
            </a:stretch>
          </a:blipFill>
        </p:spPr>
      </p:sp>
      <p:sp>
        <p:nvSpPr>
          <p:cNvPr name="Freeform 5" id="5"/>
          <p:cNvSpPr/>
          <p:nvPr/>
        </p:nvSpPr>
        <p:spPr>
          <a:xfrm flipH="false" flipV="false" rot="0">
            <a:off x="11290915" y="8568189"/>
            <a:ext cx="1603650" cy="1527493"/>
          </a:xfrm>
          <a:custGeom>
            <a:avLst/>
            <a:gdLst/>
            <a:ahLst/>
            <a:cxnLst/>
            <a:rect r="r" b="b" t="t" l="l"/>
            <a:pathLst>
              <a:path h="1527493" w="1603650">
                <a:moveTo>
                  <a:pt x="0" y="0"/>
                </a:moveTo>
                <a:lnTo>
                  <a:pt x="1603650" y="0"/>
                </a:lnTo>
                <a:lnTo>
                  <a:pt x="1603650" y="1527493"/>
                </a:lnTo>
                <a:lnTo>
                  <a:pt x="0" y="1527493"/>
                </a:lnTo>
                <a:lnTo>
                  <a:pt x="0" y="0"/>
                </a:lnTo>
                <a:close/>
              </a:path>
            </a:pathLst>
          </a:custGeom>
          <a:blipFill>
            <a:blip r:embed="rId6"/>
            <a:stretch>
              <a:fillRect l="0" t="0" r="0" b="0"/>
            </a:stretch>
          </a:blipFill>
        </p:spPr>
      </p:sp>
      <p:sp>
        <p:nvSpPr>
          <p:cNvPr name="TextBox 6" id="6"/>
          <p:cNvSpPr txBox="true"/>
          <p:nvPr/>
        </p:nvSpPr>
        <p:spPr>
          <a:xfrm rot="0">
            <a:off x="253196" y="2327807"/>
            <a:ext cx="8890804" cy="815340"/>
          </a:xfrm>
          <a:prstGeom prst="rect">
            <a:avLst/>
          </a:prstGeom>
        </p:spPr>
        <p:txBody>
          <a:bodyPr anchor="t" rtlCol="false" tIns="0" lIns="0" bIns="0" rIns="0">
            <a:spAutoFit/>
          </a:bodyPr>
          <a:lstStyle/>
          <a:p>
            <a:pPr algn="l">
              <a:lnSpc>
                <a:spcPts val="3359"/>
              </a:lnSpc>
            </a:pPr>
            <a:r>
              <a:rPr lang="en-US" sz="2400">
                <a:solidFill>
                  <a:srgbClr val="545454"/>
                </a:solidFill>
                <a:latin typeface="Montserrat"/>
                <a:ea typeface="Montserrat"/>
                <a:cs typeface="Montserrat"/>
                <a:sym typeface="Montserrat"/>
              </a:rPr>
              <a:t>The user interface of an application can facilitate learning in several different ways.</a:t>
            </a:r>
          </a:p>
        </p:txBody>
      </p:sp>
      <p:sp>
        <p:nvSpPr>
          <p:cNvPr name="TextBox 7" id="7"/>
          <p:cNvSpPr txBox="true"/>
          <p:nvPr/>
        </p:nvSpPr>
        <p:spPr>
          <a:xfrm rot="0">
            <a:off x="6163985" y="408202"/>
            <a:ext cx="8124341" cy="2734945"/>
          </a:xfrm>
          <a:prstGeom prst="rect">
            <a:avLst/>
          </a:prstGeom>
        </p:spPr>
        <p:txBody>
          <a:bodyPr anchor="t" rtlCol="false" tIns="0" lIns="0" bIns="0" rIns="0">
            <a:spAutoFit/>
          </a:bodyPr>
          <a:lstStyle/>
          <a:p>
            <a:pPr algn="ctr">
              <a:lnSpc>
                <a:spcPts val="7279"/>
              </a:lnSpc>
            </a:pPr>
            <a:r>
              <a:rPr lang="en-US" sz="5199" b="true">
                <a:solidFill>
                  <a:srgbClr val="000000"/>
                </a:solidFill>
                <a:latin typeface="Canva Sans Bold"/>
                <a:ea typeface="Canva Sans Bold"/>
                <a:cs typeface="Canva Sans Bold"/>
                <a:sym typeface="Canva Sans Bold"/>
              </a:rPr>
              <a:t>Principle #6:  Facilitate learning</a:t>
            </a:r>
          </a:p>
          <a:p>
            <a:pPr algn="ctr">
              <a:lnSpc>
                <a:spcPts val="7279"/>
              </a:lnSpc>
              <a:spcBef>
                <a:spcPct val="0"/>
              </a:spcBef>
            </a:pPr>
          </a:p>
        </p:txBody>
      </p:sp>
      <p:sp>
        <p:nvSpPr>
          <p:cNvPr name="TextBox 8" id="8"/>
          <p:cNvSpPr txBox="true"/>
          <p:nvPr/>
        </p:nvSpPr>
        <p:spPr>
          <a:xfrm rot="0">
            <a:off x="827351" y="3365634"/>
            <a:ext cx="7380841" cy="2491740"/>
          </a:xfrm>
          <a:prstGeom prst="rect">
            <a:avLst/>
          </a:prstGeom>
        </p:spPr>
        <p:txBody>
          <a:bodyPr anchor="t" rtlCol="false" tIns="0" lIns="0" bIns="0" rIns="0">
            <a:spAutoFit/>
          </a:bodyPr>
          <a:lstStyle/>
          <a:p>
            <a:pPr algn="l">
              <a:lnSpc>
                <a:spcPts val="3359"/>
              </a:lnSpc>
            </a:pPr>
            <a:r>
              <a:rPr lang="en-US" sz="2400" b="true">
                <a:solidFill>
                  <a:srgbClr val="545454"/>
                </a:solidFill>
                <a:latin typeface="Montserrat Bold"/>
                <a:ea typeface="Montserrat Bold"/>
                <a:cs typeface="Montserrat Bold"/>
                <a:sym typeface="Montserrat Bold"/>
              </a:rPr>
              <a:t>Most designers think inside-out</a:t>
            </a:r>
            <a:r>
              <a:rPr lang="en-US" sz="2400">
                <a:solidFill>
                  <a:srgbClr val="545454"/>
                </a:solidFill>
                <a:latin typeface="Montserrat"/>
                <a:ea typeface="Montserrat"/>
                <a:cs typeface="Montserrat"/>
                <a:sym typeface="Montserrat"/>
              </a:rPr>
              <a:t>: they use their own knowledge of the software to judge whether the displays and controls make sense. They assume that users perceive and understand everything the way the designer intended it to be perceived and understood.</a:t>
            </a:r>
          </a:p>
        </p:txBody>
      </p:sp>
      <p:sp>
        <p:nvSpPr>
          <p:cNvPr name="TextBox 9" id="9"/>
          <p:cNvSpPr txBox="true"/>
          <p:nvPr/>
        </p:nvSpPr>
        <p:spPr>
          <a:xfrm rot="0">
            <a:off x="253196" y="6076449"/>
            <a:ext cx="7319840" cy="2491740"/>
          </a:xfrm>
          <a:prstGeom prst="rect">
            <a:avLst/>
          </a:prstGeom>
        </p:spPr>
        <p:txBody>
          <a:bodyPr anchor="t" rtlCol="false" tIns="0" lIns="0" bIns="0" rIns="0">
            <a:spAutoFit/>
          </a:bodyPr>
          <a:lstStyle/>
          <a:p>
            <a:pPr algn="l">
              <a:lnSpc>
                <a:spcPts val="3359"/>
              </a:lnSpc>
            </a:pPr>
            <a:r>
              <a:rPr lang="en-US" sz="2400">
                <a:solidFill>
                  <a:srgbClr val="545454"/>
                </a:solidFill>
                <a:latin typeface="Montserrat"/>
                <a:ea typeface="Montserrat"/>
                <a:cs typeface="Montserrat"/>
                <a:sym typeface="Montserrat"/>
              </a:rPr>
              <a:t>Users don’t know what the designer knows about the software. They do not know the designer’s intentions. All they have to base their understanding on is what they see on the screen and, perhaps, what they read in the software’s documentation.</a:t>
            </a:r>
          </a:p>
        </p:txBody>
      </p:sp>
      <p:sp>
        <p:nvSpPr>
          <p:cNvPr name="TextBox 10" id="10"/>
          <p:cNvSpPr txBox="true"/>
          <p:nvPr/>
        </p:nvSpPr>
        <p:spPr>
          <a:xfrm rot="0">
            <a:off x="9275148" y="2318282"/>
            <a:ext cx="8890804" cy="495300"/>
          </a:xfrm>
          <a:prstGeom prst="rect">
            <a:avLst/>
          </a:prstGeom>
        </p:spPr>
        <p:txBody>
          <a:bodyPr anchor="t" rtlCol="false" tIns="0" lIns="0" bIns="0" rIns="0">
            <a:spAutoFit/>
          </a:bodyPr>
          <a:lstStyle/>
          <a:p>
            <a:pPr algn="l">
              <a:lnSpc>
                <a:spcPts val="4199"/>
              </a:lnSpc>
            </a:pPr>
            <a:r>
              <a:rPr lang="en-US" sz="2999" b="true">
                <a:solidFill>
                  <a:srgbClr val="545454"/>
                </a:solidFill>
                <a:latin typeface="Montserrat Bold"/>
                <a:ea typeface="Montserrat Bold"/>
                <a:cs typeface="Montserrat Bold"/>
                <a:sym typeface="Montserrat Bold"/>
              </a:rPr>
              <a:t>Examples</a:t>
            </a:r>
          </a:p>
        </p:txBody>
      </p:sp>
      <p:sp>
        <p:nvSpPr>
          <p:cNvPr name="TextBox 11" id="11"/>
          <p:cNvSpPr txBox="true"/>
          <p:nvPr/>
        </p:nvSpPr>
        <p:spPr>
          <a:xfrm rot="0">
            <a:off x="10094535" y="2765958"/>
            <a:ext cx="8890804" cy="495300"/>
          </a:xfrm>
          <a:prstGeom prst="rect">
            <a:avLst/>
          </a:prstGeom>
        </p:spPr>
        <p:txBody>
          <a:bodyPr anchor="t" rtlCol="false" tIns="0" lIns="0" bIns="0" rIns="0">
            <a:spAutoFit/>
          </a:bodyPr>
          <a:lstStyle/>
          <a:p>
            <a:pPr algn="l" marL="647697" indent="-323848" lvl="1">
              <a:lnSpc>
                <a:spcPts val="4199"/>
              </a:lnSpc>
              <a:buFont typeface="Arial"/>
              <a:buChar char="•"/>
            </a:pPr>
            <a:r>
              <a:rPr lang="en-US" b="true" sz="2999">
                <a:solidFill>
                  <a:srgbClr val="545454"/>
                </a:solidFill>
                <a:latin typeface="Montserrat Bold"/>
                <a:ea typeface="Montserrat Bold"/>
                <a:cs typeface="Montserrat Bold"/>
                <a:sym typeface="Montserrat Bold"/>
              </a:rPr>
              <a:t>Textual Ambiguity</a:t>
            </a:r>
          </a:p>
        </p:txBody>
      </p:sp>
      <p:sp>
        <p:nvSpPr>
          <p:cNvPr name="TextBox 12" id="12"/>
          <p:cNvSpPr txBox="true"/>
          <p:nvPr/>
        </p:nvSpPr>
        <p:spPr>
          <a:xfrm rot="0">
            <a:off x="10923496" y="3470808"/>
            <a:ext cx="8890804" cy="1543050"/>
          </a:xfrm>
          <a:prstGeom prst="rect">
            <a:avLst/>
          </a:prstGeom>
        </p:spPr>
        <p:txBody>
          <a:bodyPr anchor="t" rtlCol="false" tIns="0" lIns="0" bIns="0" rIns="0">
            <a:spAutoFit/>
          </a:bodyPr>
          <a:lstStyle/>
          <a:p>
            <a:pPr algn="l">
              <a:lnSpc>
                <a:spcPts val="4199"/>
              </a:lnSpc>
            </a:pPr>
            <a:r>
              <a:rPr lang="en-US" sz="2999" b="true">
                <a:solidFill>
                  <a:srgbClr val="545454"/>
                </a:solidFill>
                <a:latin typeface="Montserrat Bold"/>
                <a:ea typeface="Montserrat Bold"/>
                <a:cs typeface="Montserrat Bold"/>
                <a:sym typeface="Montserrat Bold"/>
              </a:rPr>
              <a:t>Nurse Helps Dog Bite Victim</a:t>
            </a:r>
          </a:p>
          <a:p>
            <a:pPr algn="l">
              <a:lnSpc>
                <a:spcPts val="4199"/>
              </a:lnSpc>
            </a:pPr>
          </a:p>
          <a:p>
            <a:pPr algn="l">
              <a:lnSpc>
                <a:spcPts val="4199"/>
              </a:lnSpc>
            </a:pPr>
          </a:p>
        </p:txBody>
      </p:sp>
      <p:sp>
        <p:nvSpPr>
          <p:cNvPr name="TextBox 13" id="13"/>
          <p:cNvSpPr txBox="true"/>
          <p:nvPr/>
        </p:nvSpPr>
        <p:spPr>
          <a:xfrm rot="0">
            <a:off x="10923496" y="3981347"/>
            <a:ext cx="8890804" cy="1543050"/>
          </a:xfrm>
          <a:prstGeom prst="rect">
            <a:avLst/>
          </a:prstGeom>
        </p:spPr>
        <p:txBody>
          <a:bodyPr anchor="t" rtlCol="false" tIns="0" lIns="0" bIns="0" rIns="0">
            <a:spAutoFit/>
          </a:bodyPr>
          <a:lstStyle/>
          <a:p>
            <a:pPr algn="l">
              <a:lnSpc>
                <a:spcPts val="4199"/>
              </a:lnSpc>
            </a:pPr>
            <a:r>
              <a:rPr lang="en-US" sz="2999" b="true">
                <a:solidFill>
                  <a:srgbClr val="545454"/>
                </a:solidFill>
                <a:latin typeface="Montserrat Bold"/>
                <a:ea typeface="Montserrat Bold"/>
                <a:cs typeface="Montserrat Bold"/>
                <a:sym typeface="Montserrat Bold"/>
              </a:rPr>
              <a:t>Red Tape Holds Up Bridge</a:t>
            </a:r>
          </a:p>
          <a:p>
            <a:pPr algn="l">
              <a:lnSpc>
                <a:spcPts val="4199"/>
              </a:lnSpc>
            </a:pPr>
          </a:p>
          <a:p>
            <a:pPr algn="l">
              <a:lnSpc>
                <a:spcPts val="4199"/>
              </a:lnSpc>
            </a:pPr>
          </a:p>
        </p:txBody>
      </p:sp>
      <p:sp>
        <p:nvSpPr>
          <p:cNvPr name="TextBox 14" id="14"/>
          <p:cNvSpPr txBox="true"/>
          <p:nvPr/>
        </p:nvSpPr>
        <p:spPr>
          <a:xfrm rot="0">
            <a:off x="10923496" y="4366159"/>
            <a:ext cx="8890804" cy="1019175"/>
          </a:xfrm>
          <a:prstGeom prst="rect">
            <a:avLst/>
          </a:prstGeom>
        </p:spPr>
        <p:txBody>
          <a:bodyPr anchor="t" rtlCol="false" tIns="0" lIns="0" bIns="0" rIns="0">
            <a:spAutoFit/>
          </a:bodyPr>
          <a:lstStyle/>
          <a:p>
            <a:pPr algn="l">
              <a:lnSpc>
                <a:spcPts val="4199"/>
              </a:lnSpc>
            </a:pPr>
            <a:r>
              <a:rPr lang="en-US" sz="2999" b="true">
                <a:solidFill>
                  <a:srgbClr val="545454"/>
                </a:solidFill>
                <a:latin typeface="Montserrat Bold"/>
                <a:ea typeface="Montserrat Bold"/>
                <a:cs typeface="Montserrat Bold"/>
                <a:sym typeface="Montserrat Bold"/>
              </a:rPr>
              <a:t>Two Ships Collide, One Dies</a:t>
            </a:r>
          </a:p>
          <a:p>
            <a:pPr algn="l">
              <a:lnSpc>
                <a:spcPts val="4199"/>
              </a:lnSpc>
            </a:pPr>
          </a:p>
        </p:txBody>
      </p:sp>
      <p:sp>
        <p:nvSpPr>
          <p:cNvPr name="TextBox 15" id="15"/>
          <p:cNvSpPr txBox="true"/>
          <p:nvPr/>
        </p:nvSpPr>
        <p:spPr>
          <a:xfrm rot="0">
            <a:off x="10923496" y="4813834"/>
            <a:ext cx="8890804" cy="1019175"/>
          </a:xfrm>
          <a:prstGeom prst="rect">
            <a:avLst/>
          </a:prstGeom>
        </p:spPr>
        <p:txBody>
          <a:bodyPr anchor="t" rtlCol="false" tIns="0" lIns="0" bIns="0" rIns="0">
            <a:spAutoFit/>
          </a:bodyPr>
          <a:lstStyle/>
          <a:p>
            <a:pPr algn="l">
              <a:lnSpc>
                <a:spcPts val="4199"/>
              </a:lnSpc>
            </a:pPr>
            <a:r>
              <a:rPr lang="en-US" sz="2999" b="true">
                <a:solidFill>
                  <a:srgbClr val="545454"/>
                </a:solidFill>
                <a:latin typeface="Montserrat Bold"/>
                <a:ea typeface="Montserrat Bold"/>
                <a:cs typeface="Montserrat Bold"/>
                <a:sym typeface="Montserrat Bold"/>
              </a:rPr>
              <a:t>New Vaccine May Contain Ebola</a:t>
            </a:r>
          </a:p>
          <a:p>
            <a:pPr algn="l">
              <a:lnSpc>
                <a:spcPts val="4199"/>
              </a:lnSpc>
            </a:pPr>
          </a:p>
        </p:txBody>
      </p:sp>
      <p:sp>
        <p:nvSpPr>
          <p:cNvPr name="TextBox 16" id="16"/>
          <p:cNvSpPr txBox="true"/>
          <p:nvPr/>
        </p:nvSpPr>
        <p:spPr>
          <a:xfrm rot="0">
            <a:off x="10275245" y="5733948"/>
            <a:ext cx="8890804" cy="495300"/>
          </a:xfrm>
          <a:prstGeom prst="rect">
            <a:avLst/>
          </a:prstGeom>
        </p:spPr>
        <p:txBody>
          <a:bodyPr anchor="t" rtlCol="false" tIns="0" lIns="0" bIns="0" rIns="0">
            <a:spAutoFit/>
          </a:bodyPr>
          <a:lstStyle/>
          <a:p>
            <a:pPr algn="l" marL="647697" indent="-323848" lvl="1">
              <a:lnSpc>
                <a:spcPts val="4199"/>
              </a:lnSpc>
              <a:buFont typeface="Arial"/>
              <a:buChar char="•"/>
            </a:pPr>
            <a:r>
              <a:rPr lang="en-US" b="true" sz="2999">
                <a:solidFill>
                  <a:srgbClr val="545454"/>
                </a:solidFill>
                <a:latin typeface="Montserrat Bold"/>
                <a:ea typeface="Montserrat Bold"/>
                <a:cs typeface="Montserrat Bold"/>
                <a:sym typeface="Montserrat Bold"/>
              </a:rPr>
              <a:t>Ambiguous button label</a:t>
            </a:r>
          </a:p>
        </p:txBody>
      </p:sp>
      <p:sp>
        <p:nvSpPr>
          <p:cNvPr name="TextBox 17" id="17"/>
          <p:cNvSpPr txBox="true"/>
          <p:nvPr/>
        </p:nvSpPr>
        <p:spPr>
          <a:xfrm rot="0">
            <a:off x="7184077" y="8172849"/>
            <a:ext cx="8890804" cy="495300"/>
          </a:xfrm>
          <a:prstGeom prst="rect">
            <a:avLst/>
          </a:prstGeom>
        </p:spPr>
        <p:txBody>
          <a:bodyPr anchor="t" rtlCol="false" tIns="0" lIns="0" bIns="0" rIns="0">
            <a:spAutoFit/>
          </a:bodyPr>
          <a:lstStyle/>
          <a:p>
            <a:pPr algn="l" marL="647697" indent="-323848" lvl="1">
              <a:lnSpc>
                <a:spcPts val="4199"/>
              </a:lnSpc>
              <a:buFont typeface="Arial"/>
              <a:buChar char="•"/>
            </a:pPr>
            <a:r>
              <a:rPr lang="en-US" b="true" sz="2999">
                <a:solidFill>
                  <a:srgbClr val="545454"/>
                </a:solidFill>
                <a:latin typeface="Montserrat Bold"/>
                <a:ea typeface="Montserrat Bold"/>
                <a:cs typeface="Montserrat Bold"/>
                <a:sym typeface="Montserrat Bold"/>
              </a:rPr>
              <a:t>Graphical ambiguity</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793385" y="8718083"/>
            <a:ext cx="3350615" cy="1209858"/>
          </a:xfrm>
          <a:custGeom>
            <a:avLst/>
            <a:gdLst/>
            <a:ahLst/>
            <a:cxnLst/>
            <a:rect r="r" b="b" t="t" l="l"/>
            <a:pathLst>
              <a:path h="1209858" w="3350615">
                <a:moveTo>
                  <a:pt x="0" y="0"/>
                </a:moveTo>
                <a:lnTo>
                  <a:pt x="3350615" y="0"/>
                </a:lnTo>
                <a:lnTo>
                  <a:pt x="3350615" y="1209858"/>
                </a:lnTo>
                <a:lnTo>
                  <a:pt x="0" y="1209858"/>
                </a:lnTo>
                <a:lnTo>
                  <a:pt x="0" y="0"/>
                </a:lnTo>
                <a:close/>
              </a:path>
            </a:pathLst>
          </a:custGeom>
          <a:blipFill>
            <a:blip r:embed="rId2"/>
            <a:stretch>
              <a:fillRect l="0" t="0" r="-20361" b="0"/>
            </a:stretch>
          </a:blipFill>
        </p:spPr>
      </p:sp>
      <p:sp>
        <p:nvSpPr>
          <p:cNvPr name="TextBox 3" id="3"/>
          <p:cNvSpPr txBox="true"/>
          <p:nvPr/>
        </p:nvSpPr>
        <p:spPr>
          <a:xfrm rot="0">
            <a:off x="0" y="2129640"/>
            <a:ext cx="8890804" cy="396240"/>
          </a:xfrm>
          <a:prstGeom prst="rect">
            <a:avLst/>
          </a:prstGeom>
        </p:spPr>
        <p:txBody>
          <a:bodyPr anchor="t" rtlCol="false" tIns="0" lIns="0" bIns="0" rIns="0">
            <a:spAutoFit/>
          </a:bodyPr>
          <a:lstStyle/>
          <a:p>
            <a:pPr algn="l">
              <a:lnSpc>
                <a:spcPts val="3359"/>
              </a:lnSpc>
            </a:pPr>
            <a:r>
              <a:rPr lang="en-US" sz="2400" b="true">
                <a:solidFill>
                  <a:srgbClr val="545454"/>
                </a:solidFill>
                <a:latin typeface="Montserrat Bold"/>
                <a:ea typeface="Montserrat Bold"/>
                <a:cs typeface="Montserrat Bold"/>
                <a:sym typeface="Montserrat Bold"/>
              </a:rPr>
              <a:t>THINK OUTSIDE IN</a:t>
            </a:r>
          </a:p>
        </p:txBody>
      </p:sp>
      <p:sp>
        <p:nvSpPr>
          <p:cNvPr name="TextBox 4" id="4"/>
          <p:cNvSpPr txBox="true"/>
          <p:nvPr/>
        </p:nvSpPr>
        <p:spPr>
          <a:xfrm rot="0">
            <a:off x="5114464" y="104308"/>
            <a:ext cx="8124341" cy="2734945"/>
          </a:xfrm>
          <a:prstGeom prst="rect">
            <a:avLst/>
          </a:prstGeom>
        </p:spPr>
        <p:txBody>
          <a:bodyPr anchor="t" rtlCol="false" tIns="0" lIns="0" bIns="0" rIns="0">
            <a:spAutoFit/>
          </a:bodyPr>
          <a:lstStyle/>
          <a:p>
            <a:pPr algn="ctr">
              <a:lnSpc>
                <a:spcPts val="7279"/>
              </a:lnSpc>
            </a:pPr>
            <a:r>
              <a:rPr lang="en-US" sz="5199" b="true">
                <a:solidFill>
                  <a:srgbClr val="000000"/>
                </a:solidFill>
                <a:latin typeface="Canva Sans Bold"/>
                <a:ea typeface="Canva Sans Bold"/>
                <a:cs typeface="Canva Sans Bold"/>
                <a:sym typeface="Canva Sans Bold"/>
              </a:rPr>
              <a:t>Principle #6:  Facilitate learning Part Two</a:t>
            </a:r>
          </a:p>
          <a:p>
            <a:pPr algn="ctr">
              <a:lnSpc>
                <a:spcPts val="7279"/>
              </a:lnSpc>
              <a:spcBef>
                <a:spcPct val="0"/>
              </a:spcBef>
            </a:pPr>
          </a:p>
        </p:txBody>
      </p:sp>
      <p:sp>
        <p:nvSpPr>
          <p:cNvPr name="TextBox 5" id="5"/>
          <p:cNvSpPr txBox="true"/>
          <p:nvPr/>
        </p:nvSpPr>
        <p:spPr>
          <a:xfrm rot="0">
            <a:off x="0" y="2801153"/>
            <a:ext cx="7380841" cy="3329940"/>
          </a:xfrm>
          <a:prstGeom prst="rect">
            <a:avLst/>
          </a:prstGeom>
        </p:spPr>
        <p:txBody>
          <a:bodyPr anchor="t" rtlCol="false" tIns="0" lIns="0" bIns="0" rIns="0">
            <a:spAutoFit/>
          </a:bodyPr>
          <a:lstStyle/>
          <a:p>
            <a:pPr algn="l">
              <a:lnSpc>
                <a:spcPts val="3359"/>
              </a:lnSpc>
            </a:pPr>
            <a:r>
              <a:rPr lang="en-US" sz="2400">
                <a:solidFill>
                  <a:srgbClr val="545454"/>
                </a:solidFill>
                <a:latin typeface="Montserrat"/>
                <a:ea typeface="Montserrat"/>
                <a:cs typeface="Montserrat"/>
                <a:sym typeface="Montserrat"/>
              </a:rPr>
              <a:t>Thinking outside-in when designing a UI means making sure it makes sense to people who do not know everything you know about it. What users don’t know is your intentions. They don’t know the intended meaning of the various parts of the display. They don’t know what depends on what.</a:t>
            </a:r>
          </a:p>
          <a:p>
            <a:pPr algn="l">
              <a:lnSpc>
                <a:spcPts val="3359"/>
              </a:lnSpc>
            </a:pPr>
          </a:p>
        </p:txBody>
      </p:sp>
      <p:sp>
        <p:nvSpPr>
          <p:cNvPr name="TextBox 6" id="6"/>
          <p:cNvSpPr txBox="true"/>
          <p:nvPr/>
        </p:nvSpPr>
        <p:spPr>
          <a:xfrm rot="0">
            <a:off x="8604527" y="3085950"/>
            <a:ext cx="7319840" cy="2491740"/>
          </a:xfrm>
          <a:prstGeom prst="rect">
            <a:avLst/>
          </a:prstGeom>
        </p:spPr>
        <p:txBody>
          <a:bodyPr anchor="t" rtlCol="false" tIns="0" lIns="0" bIns="0" rIns="0">
            <a:spAutoFit/>
          </a:bodyPr>
          <a:lstStyle/>
          <a:p>
            <a:pPr algn="l">
              <a:lnSpc>
                <a:spcPts val="3359"/>
              </a:lnSpc>
            </a:pPr>
            <a:r>
              <a:rPr lang="en-US" sz="2400">
                <a:solidFill>
                  <a:srgbClr val="545454"/>
                </a:solidFill>
                <a:latin typeface="Montserrat"/>
                <a:ea typeface="Montserrat"/>
                <a:cs typeface="Montserrat"/>
                <a:sym typeface="Montserrat"/>
              </a:rPr>
              <a:t>User interfaces should foster the development of usage habits. When using interactive software and electronic appliances, users want to fall into unconscious habits as quickly as possible. They want to be able to ignore the software or device and focus on their work.</a:t>
            </a:r>
          </a:p>
        </p:txBody>
      </p:sp>
      <p:sp>
        <p:nvSpPr>
          <p:cNvPr name="TextBox 7" id="7"/>
          <p:cNvSpPr txBox="true"/>
          <p:nvPr/>
        </p:nvSpPr>
        <p:spPr>
          <a:xfrm rot="0">
            <a:off x="8604527" y="2308710"/>
            <a:ext cx="8890804" cy="815340"/>
          </a:xfrm>
          <a:prstGeom prst="rect">
            <a:avLst/>
          </a:prstGeom>
        </p:spPr>
        <p:txBody>
          <a:bodyPr anchor="t" rtlCol="false" tIns="0" lIns="0" bIns="0" rIns="0">
            <a:spAutoFit/>
          </a:bodyPr>
          <a:lstStyle/>
          <a:p>
            <a:pPr algn="l">
              <a:lnSpc>
                <a:spcPts val="3359"/>
              </a:lnSpc>
            </a:pPr>
            <a:r>
              <a:rPr lang="en-US" sz="2400" b="true">
                <a:solidFill>
                  <a:srgbClr val="545454"/>
                </a:solidFill>
                <a:latin typeface="Montserrat Bold"/>
                <a:ea typeface="Montserrat Bold"/>
                <a:cs typeface="Montserrat Bold"/>
                <a:sym typeface="Montserrat Bold"/>
              </a:rPr>
              <a:t>Consistency</a:t>
            </a:r>
          </a:p>
          <a:p>
            <a:pPr algn="l">
              <a:lnSpc>
                <a:spcPts val="3359"/>
              </a:lnSpc>
            </a:pPr>
          </a:p>
        </p:txBody>
      </p:sp>
      <p:sp>
        <p:nvSpPr>
          <p:cNvPr name="TextBox 8" id="8"/>
          <p:cNvSpPr txBox="true"/>
          <p:nvPr/>
        </p:nvSpPr>
        <p:spPr>
          <a:xfrm rot="0">
            <a:off x="61001" y="6092993"/>
            <a:ext cx="7319840" cy="2072640"/>
          </a:xfrm>
          <a:prstGeom prst="rect">
            <a:avLst/>
          </a:prstGeom>
        </p:spPr>
        <p:txBody>
          <a:bodyPr anchor="t" rtlCol="false" tIns="0" lIns="0" bIns="0" rIns="0">
            <a:spAutoFit/>
          </a:bodyPr>
          <a:lstStyle/>
          <a:p>
            <a:pPr algn="l">
              <a:lnSpc>
                <a:spcPts val="3359"/>
              </a:lnSpc>
            </a:pPr>
            <a:r>
              <a:rPr lang="en-US" sz="2400">
                <a:solidFill>
                  <a:srgbClr val="545454"/>
                </a:solidFill>
                <a:latin typeface="Montserrat"/>
                <a:ea typeface="Montserrat"/>
                <a:cs typeface="Montserrat"/>
                <a:sym typeface="Montserrat"/>
              </a:rPr>
              <a:t>When beginning a design, develop a conceptual model and perform an objects/actions analysis to expose operations that are common to many different types of objects.</a:t>
            </a:r>
          </a:p>
        </p:txBody>
      </p:sp>
      <p:sp>
        <p:nvSpPr>
          <p:cNvPr name="TextBox 9" id="9"/>
          <p:cNvSpPr txBox="true"/>
          <p:nvPr/>
        </p:nvSpPr>
        <p:spPr>
          <a:xfrm rot="0">
            <a:off x="61001" y="8441858"/>
            <a:ext cx="6191763" cy="1653540"/>
          </a:xfrm>
          <a:prstGeom prst="rect">
            <a:avLst/>
          </a:prstGeom>
        </p:spPr>
        <p:txBody>
          <a:bodyPr anchor="t" rtlCol="false" tIns="0" lIns="0" bIns="0" rIns="0">
            <a:spAutoFit/>
          </a:bodyPr>
          <a:lstStyle/>
          <a:p>
            <a:pPr algn="l">
              <a:lnSpc>
                <a:spcPts val="3359"/>
              </a:lnSpc>
            </a:pPr>
            <a:r>
              <a:rPr lang="en-US" sz="2400">
                <a:solidFill>
                  <a:srgbClr val="545454"/>
                </a:solidFill>
                <a:latin typeface="Montserrat"/>
                <a:ea typeface="Montserrat"/>
                <a:cs typeface="Montserrat"/>
                <a:sym typeface="Montserrat"/>
              </a:rPr>
              <a:t>The alternative is to provide a bewildering array of different ways of doing more or less the same thing in different contexts. </a:t>
            </a:r>
          </a:p>
        </p:txBody>
      </p:sp>
      <p:sp>
        <p:nvSpPr>
          <p:cNvPr name="TextBox 10" id="10"/>
          <p:cNvSpPr txBox="true"/>
          <p:nvPr/>
        </p:nvSpPr>
        <p:spPr>
          <a:xfrm rot="0">
            <a:off x="8604527" y="5644365"/>
            <a:ext cx="8890804" cy="815340"/>
          </a:xfrm>
          <a:prstGeom prst="rect">
            <a:avLst/>
          </a:prstGeom>
        </p:spPr>
        <p:txBody>
          <a:bodyPr anchor="t" rtlCol="false" tIns="0" lIns="0" bIns="0" rIns="0">
            <a:spAutoFit/>
          </a:bodyPr>
          <a:lstStyle/>
          <a:p>
            <a:pPr algn="l">
              <a:lnSpc>
                <a:spcPts val="3359"/>
              </a:lnSpc>
            </a:pPr>
            <a:r>
              <a:rPr lang="en-US" sz="2400" b="true">
                <a:solidFill>
                  <a:srgbClr val="545454"/>
                </a:solidFill>
                <a:latin typeface="Montserrat Bold"/>
                <a:ea typeface="Montserrat Bold"/>
                <a:cs typeface="Montserrat Bold"/>
                <a:sym typeface="Montserrat Bold"/>
              </a:rPr>
              <a:t>Dangers of naive consistency</a:t>
            </a:r>
          </a:p>
          <a:p>
            <a:pPr algn="l">
              <a:lnSpc>
                <a:spcPts val="3359"/>
              </a:lnSpc>
            </a:pPr>
          </a:p>
        </p:txBody>
      </p:sp>
      <p:sp>
        <p:nvSpPr>
          <p:cNvPr name="TextBox 11" id="11"/>
          <p:cNvSpPr txBox="true"/>
          <p:nvPr/>
        </p:nvSpPr>
        <p:spPr>
          <a:xfrm rot="0">
            <a:off x="9436417" y="6131816"/>
            <a:ext cx="6487950" cy="3327297"/>
          </a:xfrm>
          <a:prstGeom prst="rect">
            <a:avLst/>
          </a:prstGeom>
        </p:spPr>
        <p:txBody>
          <a:bodyPr anchor="t" rtlCol="false" tIns="0" lIns="0" bIns="0" rIns="0">
            <a:spAutoFit/>
          </a:bodyPr>
          <a:lstStyle/>
          <a:p>
            <a:pPr algn="l">
              <a:lnSpc>
                <a:spcPts val="2978"/>
              </a:lnSpc>
            </a:pPr>
            <a:r>
              <a:rPr lang="en-US" sz="2127">
                <a:solidFill>
                  <a:srgbClr val="545454"/>
                </a:solidFill>
                <a:latin typeface="Montserrat"/>
                <a:ea typeface="Montserrat"/>
                <a:cs typeface="Montserrat"/>
                <a:sym typeface="Montserrat"/>
              </a:rPr>
              <a:t>■  Difficult to define: Many experts have tried without success.</a:t>
            </a:r>
          </a:p>
          <a:p>
            <a:pPr algn="l">
              <a:lnSpc>
                <a:spcPts val="2978"/>
              </a:lnSpc>
            </a:pPr>
            <a:r>
              <a:rPr lang="en-US" sz="2127">
                <a:solidFill>
                  <a:srgbClr val="545454"/>
                </a:solidFill>
                <a:latin typeface="Montserrat"/>
                <a:ea typeface="Montserrat"/>
                <a:cs typeface="Montserrat"/>
                <a:sym typeface="Montserrat"/>
              </a:rPr>
              <a:t>■  Multidimensional: Items that are consistent in one dimension (e.g., function) may be inconsistent in another (e.g., location).</a:t>
            </a:r>
          </a:p>
          <a:p>
            <a:pPr algn="l">
              <a:lnSpc>
                <a:spcPts val="2978"/>
              </a:lnSpc>
            </a:pPr>
            <a:r>
              <a:rPr lang="en-US" sz="2127">
                <a:solidFill>
                  <a:srgbClr val="545454"/>
                </a:solidFill>
                <a:latin typeface="Montserrat"/>
                <a:ea typeface="Montserrat"/>
                <a:cs typeface="Montserrat"/>
                <a:sym typeface="Montserrat"/>
              </a:rPr>
              <a:t>■  Subject to interpretation: What seems consistent to one person may seem inconsistent to another.</a:t>
            </a:r>
          </a:p>
          <a:p>
            <a:pPr algn="l">
              <a:lnSpc>
                <a:spcPts val="2978"/>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DAGeXsXXKOw</dc:identifier>
  <dcterms:modified xsi:type="dcterms:W3CDTF">2011-08-01T06:04:30Z</dcterms:modified>
  <cp:revision>1</cp:revision>
  <dc:title>GUI Bloopers 2.0</dc:title>
</cp:coreProperties>
</file>