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55D7A-58E9-FA25-4FE3-900B5D0281DF}" v="942" dt="2025-04-08T02:11:29.321"/>
    <p1510:client id="{4D070787-7F36-30DC-167F-C836E6F83336}" v="112" dt="2025-04-08T18:07:21.914"/>
    <p1510:client id="{5796D0E5-E868-3EAC-7C82-FB890F968395}" v="375" dt="2025-04-09T01:51:22.483"/>
    <p1510:client id="{88BFE91C-EB61-71D2-73BC-929954644EC4}" v="49" dt="2025-04-09T02:32:15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5099-B3AD-44D7-919B-BCB6DC3E7F21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8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15DA-6CBC-4AEF-A85F-371C66916CF8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48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07E4-95E8-4ABC-B20B-51235318A487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29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F121-2723-4D35-ADA9-215CD054C4BC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92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4BA-4BC6-480F-839C-951A49B248A9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41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0EA-4726-4440-BF9D-E88296FC3068}" type="datetimeFigureOut">
              <a:rPr lang="en-US" dirty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03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D10D-99D1-46B2-A85A-C16850FCF8CF}" type="datetimeFigureOut">
              <a:rPr lang="en-US" dirty="0"/>
              <a:t>4/9/25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7E51-34D6-4E3D-8F41-CC63EA446EDD}" type="datetimeFigureOut">
              <a:rPr lang="en-US" dirty="0"/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E550-CE3F-497F-B953-7DE0932F91C0}" type="datetimeFigureOut">
              <a:rPr lang="en-US" dirty="0"/>
              <a:t>4/9/25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0BF4-BAA0-4539-95F2-9C4277F97478}" type="datetimeFigureOut">
              <a:rPr lang="en-US" dirty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78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884E-D945-496C-84BE-49C61F78F9EC}" type="datetimeFigureOut">
              <a:rPr lang="en-US" dirty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78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D438618-DEE5-47CF-A8B2-A9E090D503CD}" type="datetimeFigureOut">
              <a:rPr lang="en-US" dirty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30AF5A0-43BB-4336-8627-9123B9144D80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1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>
                <a:latin typeface="Grandview Display"/>
              </a:rPr>
              <a:t>Design with the Mind in Mind</a:t>
            </a:r>
            <a:br>
              <a:rPr lang="en-US" sz="4000">
                <a:latin typeface="Grandview Display"/>
              </a:rPr>
            </a:br>
            <a:r>
              <a:rPr lang="en-US" sz="4000">
                <a:latin typeface="Grandview Display"/>
              </a:rPr>
              <a:t>By: Jeff Johnson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Presented by: </a:t>
            </a:r>
            <a:r>
              <a:rPr lang="en-US" err="1">
                <a:ea typeface="+mn-lt"/>
                <a:cs typeface="+mn-lt"/>
              </a:rPr>
              <a:t>Mastewal</a:t>
            </a:r>
            <a:r>
              <a:rPr lang="en-US">
                <a:ea typeface="+mn-lt"/>
                <a:cs typeface="+mn-lt"/>
              </a:rPr>
              <a:t>, Kai, Theo</a:t>
            </a:r>
          </a:p>
          <a:p>
            <a:r>
              <a:rPr lang="en-US"/>
              <a:t>Chapters 7 &amp; 8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1FE2D-56D7-5922-F98D-A1909DA2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16A8-A244-707E-F637-0E9C5957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8: Limits on Attention Shape Our Thought and Action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5EDF4-672C-5941-3150-E70C41E70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200">
              <a:solidFill>
                <a:srgbClr val="3D3B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08E6-B8A0-F685-FBBD-F8BBF2C5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5650" y="6356350"/>
            <a:ext cx="4114800" cy="365125"/>
          </a:xfrm>
        </p:spPr>
        <p:txBody>
          <a:bodyPr/>
          <a:lstStyle/>
          <a:p>
            <a:r>
              <a:rPr lang="en-US"/>
              <a:t>04/09/2025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95D7A-D70B-D17B-296F-10AB342E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9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A1840-2235-C95A-6BB1-193687F86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732C-A5F7-6908-7172-A1302488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We Focus on Our Goals, Not  the  Tools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7E1103-22B6-DA40-1565-F25DE4F5E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3070" y="1720076"/>
            <a:ext cx="6268830" cy="4253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Our attention is limited</a:t>
            </a:r>
            <a:r>
              <a:rPr lang="en-US">
                <a:ea typeface="+mn-lt"/>
                <a:cs typeface="+mn-lt"/>
              </a:rPr>
              <a:t> – When users are working on a task, they devote nearly all of their attention to the </a:t>
            </a:r>
            <a:r>
              <a:rPr lang="en-US" i="1">
                <a:ea typeface="+mn-lt"/>
                <a:cs typeface="+mn-lt"/>
              </a:rPr>
              <a:t>goal</a:t>
            </a:r>
            <a:r>
              <a:rPr lang="en-US">
                <a:ea typeface="+mn-lt"/>
                <a:cs typeface="+mn-lt"/>
              </a:rPr>
              <a:t> (e.g., writing a paper), not the </a:t>
            </a:r>
            <a:r>
              <a:rPr lang="en-US" i="1">
                <a:ea typeface="+mn-lt"/>
                <a:cs typeface="+mn-lt"/>
              </a:rPr>
              <a:t>tool</a:t>
            </a:r>
            <a:r>
              <a:rPr lang="en-US">
                <a:ea typeface="+mn-lt"/>
                <a:cs typeface="+mn-lt"/>
              </a:rPr>
              <a:t> (e.g., the word processor).</a:t>
            </a:r>
            <a:endParaRPr lang="en-US"/>
          </a:p>
          <a:p>
            <a:pPr>
              <a:buFont typeface="Arial"/>
            </a:pPr>
            <a:r>
              <a:rPr lang="en-US" b="1">
                <a:ea typeface="+mn-lt"/>
                <a:cs typeface="+mn-lt"/>
              </a:rPr>
              <a:t>Why this matters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>
              <a:buFont typeface="Arial"/>
            </a:pPr>
            <a:r>
              <a:rPr lang="en-US">
                <a:ea typeface="+mn-lt"/>
                <a:cs typeface="+mn-lt"/>
              </a:rPr>
              <a:t>Users won’t explore menus or notice fancy features if it doesn’t immediately help with their goal.</a:t>
            </a:r>
          </a:p>
          <a:p>
            <a:pPr lvl="1">
              <a:buFont typeface="Arial"/>
            </a:pPr>
            <a:r>
              <a:rPr lang="en-US">
                <a:ea typeface="+mn-lt"/>
                <a:cs typeface="+mn-lt"/>
              </a:rPr>
              <a:t>If an interface is clunky or confusing, it pulls attention away from what really matters—completing the task.</a:t>
            </a:r>
          </a:p>
          <a:p>
            <a:pPr lvl="1">
              <a:buFont typeface="Arial"/>
            </a:pPr>
            <a:r>
              <a:rPr lang="en-US" b="1">
                <a:ea typeface="+mn-lt"/>
                <a:cs typeface="+mn-lt"/>
              </a:rPr>
              <a:t>Analogy</a:t>
            </a:r>
            <a:r>
              <a:rPr lang="en-US">
                <a:ea typeface="+mn-lt"/>
                <a:cs typeface="+mn-lt"/>
              </a:rPr>
              <a:t>: Like mowing the lawn—if the mower breaks, fixing it becomes the new focus. Once fixed, you may forget where you left off.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 marL="0" indent="0">
              <a:buNone/>
            </a:pPr>
            <a:endParaRPr lang="en-US" b="1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F6606860-07A5-A444-0C91-E579993B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33ACA5D-E577-4A8D-A885-09664DFD980F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28D67-3C20-2A6D-01A4-21965602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49FB4-A402-4DF7-95AE-73EF64AB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90953-2404-1139-73EB-11232067D4E5}"/>
              </a:ext>
            </a:extLst>
          </p:cNvPr>
          <p:cNvSpPr txBox="1"/>
          <p:nvPr/>
        </p:nvSpPr>
        <p:spPr>
          <a:xfrm>
            <a:off x="938483" y="4218953"/>
            <a:ext cx="418177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Something to note:</a:t>
            </a:r>
          </a:p>
          <a:p>
            <a:r>
              <a:rPr lang="en-US">
                <a:ea typeface="+mn-lt"/>
                <a:cs typeface="+mn-lt"/>
              </a:rPr>
              <a:t>When designing interfaces, assume users aren’t thinking about your tool at all—they’re thinking about their goal. Help them stay focused by making the interface feel effortless.</a:t>
            </a:r>
            <a:endParaRPr lang="en-US"/>
          </a:p>
        </p:txBody>
      </p:sp>
      <p:pic>
        <p:nvPicPr>
          <p:cNvPr id="6" name="Picture 5" descr="A puzzle pieces connecting to a white platform&#10;&#10;AI-generated content may be incorrect.">
            <a:extLst>
              <a:ext uri="{FF2B5EF4-FFF2-40B4-BE49-F238E27FC236}">
                <a16:creationId xmlns:a16="http://schemas.microsoft.com/office/drawing/2014/main" id="{A3A6D729-24E4-CED7-C84D-38A37A50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10" y="1716430"/>
            <a:ext cx="4192287" cy="22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2FE9-794E-B396-F1FF-7BD89A78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18B7-AC00-CA39-6332-73CB7D49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We Notice  Things When They Align With Our Goals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76D0F7E-9B5C-8AB8-C40B-18D496E31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3070" y="1720076"/>
            <a:ext cx="6268830" cy="425302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We filter out distractions</a:t>
            </a:r>
            <a:r>
              <a:rPr lang="en-US">
                <a:ea typeface="+mn-lt"/>
                <a:cs typeface="+mn-lt"/>
              </a:rPr>
              <a:t> – Our brains are wired to tune into things that match our current goals.</a:t>
            </a:r>
          </a:p>
          <a:p>
            <a:pPr>
              <a:buFont typeface="Arial"/>
            </a:pPr>
            <a:r>
              <a:rPr lang="en-US" b="1">
                <a:ea typeface="+mn-lt"/>
                <a:cs typeface="+mn-lt"/>
              </a:rPr>
              <a:t>Real-world examples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>
              <a:buFont typeface="Arial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 i="1">
                <a:ea typeface="+mn-lt"/>
                <a:cs typeface="+mn-lt"/>
              </a:rPr>
              <a:t>Invisible Gorilla</a:t>
            </a:r>
            <a:r>
              <a:rPr lang="en-US">
                <a:ea typeface="+mn-lt"/>
                <a:cs typeface="+mn-lt"/>
              </a:rPr>
              <a:t> video: People miss obvious things when focused on something else.</a:t>
            </a:r>
          </a:p>
          <a:p>
            <a:pPr lvl="1">
              <a:buFont typeface="Arial"/>
            </a:pPr>
            <a:r>
              <a:rPr lang="en-US" i="1">
                <a:ea typeface="+mn-lt"/>
                <a:cs typeface="+mn-lt"/>
              </a:rPr>
              <a:t>Change Blindness</a:t>
            </a:r>
            <a:r>
              <a:rPr lang="en-US">
                <a:ea typeface="+mn-lt"/>
                <a:cs typeface="+mn-lt"/>
              </a:rPr>
              <a:t>: We can miss major visual changes if they don’t seem relevant to our task.</a:t>
            </a:r>
          </a:p>
          <a:p>
            <a:pPr>
              <a:buFont typeface="Arial"/>
            </a:pPr>
            <a:r>
              <a:rPr lang="en-US" b="1">
                <a:ea typeface="+mn-lt"/>
                <a:cs typeface="+mn-lt"/>
              </a:rPr>
              <a:t>Design Tip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>
              <a:buFont typeface="Arial"/>
            </a:pPr>
            <a:r>
              <a:rPr lang="en-US">
                <a:ea typeface="+mn-lt"/>
                <a:cs typeface="+mn-lt"/>
              </a:rPr>
              <a:t>Make critical info stand out </a:t>
            </a:r>
            <a:r>
              <a:rPr lang="en-US" i="1">
                <a:ea typeface="+mn-lt"/>
                <a:cs typeface="+mn-lt"/>
              </a:rPr>
              <a:t>in the context of the user’s goal</a:t>
            </a:r>
            <a:r>
              <a:rPr lang="en-US">
                <a:ea typeface="+mn-lt"/>
                <a:cs typeface="+mn-lt"/>
              </a:rPr>
              <a:t>—not just visually.</a:t>
            </a:r>
            <a:endParaRPr lang="en-US"/>
          </a:p>
          <a:p>
            <a:pPr>
              <a:buFont typeface="Arial"/>
            </a:pPr>
            <a:r>
              <a:rPr lang="en-US" b="1">
                <a:ea typeface="+mn-lt"/>
                <a:cs typeface="+mn-lt"/>
              </a:rPr>
              <a:t>Bad example</a:t>
            </a:r>
            <a:r>
              <a:rPr lang="en-US">
                <a:ea typeface="+mn-lt"/>
                <a:cs typeface="+mn-lt"/>
              </a:rPr>
              <a:t>: A pop-up about a new feature while the user is trying to check out.</a:t>
            </a:r>
            <a:endParaRPr lang="en-US"/>
          </a:p>
          <a:p>
            <a:pPr>
              <a:buFont typeface="Arial"/>
            </a:pPr>
            <a:r>
              <a:rPr lang="en-US" b="1">
                <a:ea typeface="+mn-lt"/>
                <a:cs typeface="+mn-lt"/>
              </a:rPr>
              <a:t>Good example</a:t>
            </a:r>
            <a:r>
              <a:rPr lang="en-US">
                <a:ea typeface="+mn-lt"/>
                <a:cs typeface="+mn-lt"/>
              </a:rPr>
              <a:t>: Showing a password strength meter </a:t>
            </a:r>
            <a:r>
              <a:rPr lang="en-US" i="1">
                <a:ea typeface="+mn-lt"/>
                <a:cs typeface="+mn-lt"/>
              </a:rPr>
              <a:t>as</a:t>
            </a:r>
            <a:r>
              <a:rPr lang="en-US">
                <a:ea typeface="+mn-lt"/>
                <a:cs typeface="+mn-lt"/>
              </a:rPr>
              <a:t> the user types a new password.</a:t>
            </a:r>
          </a:p>
          <a:p>
            <a:pPr>
              <a:buFont typeface="Arial"/>
              <a:buChar char="•"/>
            </a:pPr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DD025A09-5343-222C-0FFE-D665ED8B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33ACA5D-E577-4A8D-A885-09664DFD980F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A7978-2873-F5AF-CA86-2F82C708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E995-CCDA-BB23-B9A6-2C150969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9C063-8A38-C19F-4DEF-6196263BC941}"/>
              </a:ext>
            </a:extLst>
          </p:cNvPr>
          <p:cNvSpPr txBox="1"/>
          <p:nvPr/>
        </p:nvSpPr>
        <p:spPr>
          <a:xfrm>
            <a:off x="938483" y="4495040"/>
            <a:ext cx="418177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Something to note:</a:t>
            </a:r>
          </a:p>
          <a:p>
            <a:r>
              <a:rPr lang="en-US">
                <a:ea typeface="+mn-lt"/>
                <a:cs typeface="+mn-lt"/>
              </a:rPr>
              <a:t>If your interface puts info where users aren’t looking, they </a:t>
            </a:r>
            <a:r>
              <a:rPr lang="en-US" i="1">
                <a:ea typeface="+mn-lt"/>
                <a:cs typeface="+mn-lt"/>
              </a:rPr>
              <a:t>won’t see it</a:t>
            </a:r>
            <a:r>
              <a:rPr lang="en-US">
                <a:ea typeface="+mn-lt"/>
                <a:cs typeface="+mn-lt"/>
              </a:rPr>
              <a:t>. Align feedback and interaction cues with what they’re actively trying to do.</a:t>
            </a:r>
          </a:p>
        </p:txBody>
      </p:sp>
      <p:pic>
        <p:nvPicPr>
          <p:cNvPr id="8" name="Picture 7" descr="A collage of people playing basketball&#10;&#10;AI-generated content may be incorrect.">
            <a:extLst>
              <a:ext uri="{FF2B5EF4-FFF2-40B4-BE49-F238E27FC236}">
                <a16:creationId xmlns:a16="http://schemas.microsoft.com/office/drawing/2014/main" id="{062B34CD-5502-E088-7383-39A778E35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29" y="2183829"/>
            <a:ext cx="4325816" cy="21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7758-1BD4-1D29-C968-C6155BD5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We use external aids  to keep  track of  what we are doing</a:t>
            </a:r>
          </a:p>
        </p:txBody>
      </p:sp>
      <p:pic>
        <p:nvPicPr>
          <p:cNvPr id="11" name="Content Placeholder 10" descr="Colorful beads on a metal rod&#10;&#10;AI-generated content may be incorrect.">
            <a:extLst>
              <a:ext uri="{FF2B5EF4-FFF2-40B4-BE49-F238E27FC236}">
                <a16:creationId xmlns:a16="http://schemas.microsoft.com/office/drawing/2014/main" id="{6DA73A26-063A-47F9-F39F-CA02B2D60A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181" r="3722" b="3"/>
          <a:stretch/>
        </p:blipFill>
        <p:spPr>
          <a:xfrm>
            <a:off x="715383" y="2128684"/>
            <a:ext cx="5304417" cy="3844414"/>
          </a:xfr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AF1051C-8705-4D2F-E2BA-98E32E71C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Short-term memory is bad, so we use visual and auditory aids to help remember: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Counting on fingers or with tools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Checklists and progress meters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Alarms, audio alerts, and songs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marL="457200" lvl="1" indent="0">
              <a:buNone/>
            </a:pPr>
            <a:r>
              <a:rPr lang="en-US"/>
              <a:t>Next slide: find the colored words!!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House left: Green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House Right: Purple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0C646-567D-560D-1250-6C293DB3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A8C19F4-E497-42F9-9C20-7D133FA45D0B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C2E8-9ECA-80F6-2C67-C24B8C13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D126E-F639-ABCC-464B-DFDA063E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78EB-0F9A-F66F-BF22-E728D523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We follow  the information scent  towards our goal</a:t>
            </a:r>
          </a:p>
        </p:txBody>
      </p:sp>
      <p:pic>
        <p:nvPicPr>
          <p:cNvPr id="9" name="Content Placeholder 8" descr="A dart in the center of a dartboard&#10;&#10;AI-generated content may be incorrect.">
            <a:extLst>
              <a:ext uri="{FF2B5EF4-FFF2-40B4-BE49-F238E27FC236}">
                <a16:creationId xmlns:a16="http://schemas.microsoft.com/office/drawing/2014/main" id="{0876CFBB-8037-C1C0-D816-2B3E726C7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5383" y="2280542"/>
            <a:ext cx="5304417" cy="3540698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B4D4D-642D-D542-EF9F-82C66116A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accent5">
                    <a:lumMod val="76000"/>
                  </a:schemeClr>
                </a:solidFill>
              </a:rPr>
              <a:t>When </a:t>
            </a:r>
            <a:r>
              <a:rPr lang="en-US"/>
              <a:t>people are thinking about doing a task, they tend to </a:t>
            </a:r>
            <a:r>
              <a:rPr lang="en-US">
                <a:solidFill>
                  <a:schemeClr val="accent2">
                    <a:lumMod val="76000"/>
                  </a:schemeClr>
                </a:solidFill>
              </a:rPr>
              <a:t>gravitate </a:t>
            </a:r>
            <a:r>
              <a:rPr lang="en-US"/>
              <a:t>towards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labels </a:t>
            </a:r>
            <a:r>
              <a:rPr lang="en-US"/>
              <a:t>that </a:t>
            </a:r>
            <a:r>
              <a:rPr lang="en-US">
                <a:solidFill>
                  <a:srgbClr val="FFC000"/>
                </a:solidFill>
              </a:rPr>
              <a:t>state </a:t>
            </a:r>
            <a:r>
              <a:rPr lang="en-US"/>
              <a:t>the goal they're trying to accomplish.</a:t>
            </a:r>
          </a:p>
          <a:p>
            <a:r>
              <a:rPr lang="en-US"/>
              <a:t>For example, when I said to </a:t>
            </a:r>
            <a:r>
              <a:rPr lang="en-US">
                <a:solidFill>
                  <a:srgbClr val="7030A0"/>
                </a:solidFill>
              </a:rPr>
              <a:t>find the purple words</a:t>
            </a:r>
            <a:r>
              <a:rPr lang="en-US"/>
              <a:t> on this slide, it was probably </a:t>
            </a:r>
            <a:r>
              <a:rPr lang="en-US">
                <a:solidFill>
                  <a:srgbClr val="FF0000"/>
                </a:solidFill>
              </a:rPr>
              <a:t>subconsciously easier</a:t>
            </a:r>
            <a:r>
              <a:rPr lang="en-US"/>
              <a:t> to find </a:t>
            </a:r>
            <a:r>
              <a:rPr lang="en-US">
                <a:solidFill>
                  <a:srgbClr val="00B0F0"/>
                </a:solidFill>
              </a:rPr>
              <a:t>them </a:t>
            </a:r>
            <a:r>
              <a:rPr lang="en-US"/>
              <a:t>because the purple words </a:t>
            </a:r>
            <a:r>
              <a:rPr lang="en-US">
                <a:solidFill>
                  <a:srgbClr val="00B050"/>
                </a:solidFill>
              </a:rPr>
              <a:t>contain </a:t>
            </a:r>
            <a:r>
              <a:rPr lang="en-US"/>
              <a:t>the task assigned to you whereas the </a:t>
            </a:r>
            <a:r>
              <a:rPr lang="en-US">
                <a:solidFill>
                  <a:schemeClr val="bg2">
                    <a:lumMod val="76000"/>
                  </a:schemeClr>
                </a:solidFill>
              </a:rPr>
              <a:t>green words</a:t>
            </a:r>
            <a:r>
              <a:rPr lang="en-US"/>
              <a:t> don't.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0C996-DCD0-2A57-5D22-2D04CACC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672BA5-2D94-4688-80A5-E64E67225BD0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2641E-8291-7559-87C4-E25AE759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1CF49-5E49-FE5A-C55D-9A591A9C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DA55-4E15-753C-A364-0082F24C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/>
              <a:t>We Prefer familiar paths</a:t>
            </a:r>
          </a:p>
        </p:txBody>
      </p:sp>
      <p:pic>
        <p:nvPicPr>
          <p:cNvPr id="8" name="Content Placeholder 7" descr="A wooden sign with an arrow painted on it&#10;&#10;AI-generated content may be incorrect.">
            <a:extLst>
              <a:ext uri="{FF2B5EF4-FFF2-40B4-BE49-F238E27FC236}">
                <a16:creationId xmlns:a16="http://schemas.microsoft.com/office/drawing/2014/main" id="{3DC67E8A-F6AF-BD95-BB77-B39C461E37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120" r="28651"/>
          <a:stretch/>
        </p:blipFill>
        <p:spPr>
          <a:xfrm>
            <a:off x="715383" y="2128684"/>
            <a:ext cx="5304417" cy="3844414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1C2D64E-46C1-752C-FA9F-719DE1887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Humans are creatures of habit. When presented with a choice between the faster way and the way we know, we often choose the way we know.</a:t>
            </a:r>
          </a:p>
          <a:p>
            <a:r>
              <a:rPr lang="en-US"/>
              <a:t>From an evolutionary perspective, this makes sense: thinking takes a lot of energy. Minimizing energy consumption is good for a living thing to keep living.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Spoon Theory</a:t>
            </a:r>
          </a:p>
          <a:p>
            <a:r>
              <a:rPr lang="en-US"/>
              <a:t>Make it easy for users to learn unfamiliar things so they don't get frustrated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012B9-1160-2F0B-D7FF-41D214AEA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A7FDDCD-57FF-4BCE-83BA-41B615341D25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DF597-D7F1-F307-AADD-5ECC0CFB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797B7-40FE-5138-3D1D-4EEB0BCC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6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7D33-AE25-3AA4-6761-FBE67074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/>
              <a:t>Thought Cycle: goal, execute, evaluate</a:t>
            </a:r>
          </a:p>
        </p:txBody>
      </p:sp>
      <p:pic>
        <p:nvPicPr>
          <p:cNvPr id="8" name="Content Placeholder 7" descr="A group of people sitting around a table with drawings on them&#10;&#10;AI-generated content may be incorrect.">
            <a:extLst>
              <a:ext uri="{FF2B5EF4-FFF2-40B4-BE49-F238E27FC236}">
                <a16:creationId xmlns:a16="http://schemas.microsoft.com/office/drawing/2014/main" id="{260D0BAD-2904-62A0-8112-11482A7426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893" r="8730" b="-2"/>
          <a:stretch/>
        </p:blipFill>
        <p:spPr>
          <a:xfrm>
            <a:off x="715383" y="2128684"/>
            <a:ext cx="5304417" cy="3844414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65D2F7-4D6F-45A2-1A3B-4F7E55871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Goal – come up with a task</a:t>
            </a:r>
          </a:p>
          <a:p>
            <a:r>
              <a:rPr lang="en-US"/>
              <a:t>Execute – do the task</a:t>
            </a:r>
          </a:p>
          <a:p>
            <a:r>
              <a:rPr lang="en-US"/>
              <a:t>Evaluate – how did the task go? Were you successful?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This cycle can run at multiple levels simultaneously. For example, forming a goal can require doing something else. Going to the beach requires preparing for the beach.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7D24C-9C5E-3513-0EF6-14CBF1C5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1715008-E411-443B-8F91-0F0914FEDD5B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BF78A-1B48-9262-314E-C79CB2E5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86FDF-CBDE-1A14-D368-CACC7A70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3011-7E77-2569-4888-F736C61B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After we achieve a primary goal, we often forget cleanup steps</a:t>
            </a:r>
          </a:p>
        </p:txBody>
      </p:sp>
      <p:pic>
        <p:nvPicPr>
          <p:cNvPr id="8" name="Content Placeholder 7" descr="A bucket of cleaning supplies&#10;&#10;AI-generated content may be incorrect.">
            <a:extLst>
              <a:ext uri="{FF2B5EF4-FFF2-40B4-BE49-F238E27FC236}">
                <a16:creationId xmlns:a16="http://schemas.microsoft.com/office/drawing/2014/main" id="{DB3607FA-20E8-E0EB-FA80-30114B8CD5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431" r="7920" b="1"/>
          <a:stretch/>
        </p:blipFill>
        <p:spPr>
          <a:xfrm>
            <a:off x="715383" y="2128684"/>
            <a:ext cx="5304417" cy="3844414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8E13132-7372-4544-5498-CDE332311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Once a goal is done, the brain doesn't want to spend more attention, and so loose ends of goals often get dropped</a:t>
            </a:r>
          </a:p>
          <a:p>
            <a:r>
              <a:rPr lang="en-US"/>
              <a:t>Systems should remind users if they have loose ends to ensure those ends get taken care of.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C95C4-2F33-68EE-4880-919DBCC6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28D1EC9-369A-492A-A461-600BCDA73DC3}" type="datetime1">
              <a:rPr lang="en-US"/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E9BDB-726F-5BAA-B06A-C1859705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0F710-2054-5D5B-6638-7D5B96A8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0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56795-7F2D-3A08-EF22-D27C837A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92" y="1028197"/>
            <a:ext cx="10691265" cy="1371030"/>
          </a:xfrm>
        </p:spPr>
        <p:txBody>
          <a:bodyPr/>
          <a:lstStyle/>
          <a:p>
            <a:r>
              <a:rPr lang="en-US"/>
              <a:t>Chapter 7: </a:t>
            </a:r>
            <a:r>
              <a:rPr lang="en-US">
                <a:ea typeface="+mj-lt"/>
                <a:cs typeface="+mj-lt"/>
              </a:rPr>
              <a:t>Our Attention is Limited; Our Memory is Imperfect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E9AF9-0745-C747-A1F1-023173862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200">
              <a:solidFill>
                <a:srgbClr val="3D3B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C06B-CCE9-BD47-8A1E-E85F64E1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5650" y="6356350"/>
            <a:ext cx="4114800" cy="365125"/>
          </a:xfrm>
        </p:spPr>
        <p:txBody>
          <a:bodyPr/>
          <a:lstStyle/>
          <a:p>
            <a:r>
              <a:rPr lang="en-US"/>
              <a:t>04/09/2025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3214-5EE8-D93C-2116-3ADD1BB6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3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70B6-42BA-05A4-1FE3-EBF7D24C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/>
              <a:t>Short-term vs Long-term Memory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A834-FCA4-95CA-790C-3D7373DEB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Short-term memory</a:t>
            </a:r>
            <a:r>
              <a:rPr lang="en-US"/>
              <a:t>: Retains information for a few seconds to minutes</a:t>
            </a:r>
          </a:p>
          <a:p>
            <a:r>
              <a:rPr lang="en-US" b="1"/>
              <a:t>Long-term memory</a:t>
            </a:r>
            <a:r>
              <a:rPr lang="en-US"/>
              <a:t>: Stores information for hours, days, or even a lifetime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700321C-E477-8AE4-070A-67B9F949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CB4E920-5AF0-4DBA-B37B-8760DCA325E9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A1E2D-AB61-745E-D74F-A4945B8C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04/09/2025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831DA-9B41-6D7A-E299-12271F38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8" name="Picture 7" descr="Dory Regal-Blue-Tang Fish | The Shared-Combined Crossovers for An  The-Good/Evil-Hybrid Wiki | Fandom">
            <a:extLst>
              <a:ext uri="{FF2B5EF4-FFF2-40B4-BE49-F238E27FC236}">
                <a16:creationId xmlns:a16="http://schemas.microsoft.com/office/drawing/2014/main" id="{E41CEC9B-01E9-E43B-812E-448EE2EF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067" y="-2673"/>
            <a:ext cx="2744419" cy="2813871"/>
          </a:xfrm>
          <a:prstGeom prst="rect">
            <a:avLst/>
          </a:prstGeom>
        </p:spPr>
      </p:pic>
      <p:pic>
        <p:nvPicPr>
          <p:cNvPr id="9" name="Picture 8" descr="A diagram of a hand shake&#10;&#10;AI-generated content may be incorrect.">
            <a:extLst>
              <a:ext uri="{FF2B5EF4-FFF2-40B4-BE49-F238E27FC236}">
                <a16:creationId xmlns:a16="http://schemas.microsoft.com/office/drawing/2014/main" id="{03F7E8A3-9E67-BB6E-67DD-1194D574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6" r="-165" b="-4769"/>
          <a:stretch/>
        </p:blipFill>
        <p:spPr>
          <a:xfrm>
            <a:off x="1740687" y="3917422"/>
            <a:ext cx="8547368" cy="19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6CB7-7CC0-99D0-1F66-F0F5FAB4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28" y="823774"/>
            <a:ext cx="10683072" cy="781095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A Modern View of Memory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51175-1B7E-B000-9441-D3F6E5D2E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312" y="2178416"/>
            <a:ext cx="10691265" cy="36360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300" b="1">
              <a:solidFill>
                <a:srgbClr val="3D3B49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300" b="1">
              <a:solidFill>
                <a:srgbClr val="3D3B49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300" b="1">
              <a:solidFill>
                <a:srgbClr val="3D3B49"/>
              </a:solidFill>
            </a:endParaRPr>
          </a:p>
          <a:p>
            <a:endParaRPr lang="en-US" sz="1800">
              <a:solidFill>
                <a:srgbClr val="3D3B49"/>
              </a:solidFill>
              <a:ea typeface="+mn-lt"/>
              <a:cs typeface="+mn-lt"/>
            </a:endParaRPr>
          </a:p>
          <a:p>
            <a:endParaRPr lang="en-US" sz="1800">
              <a:solidFill>
                <a:srgbClr val="3D3B49"/>
              </a:solidFill>
            </a:endParaRPr>
          </a:p>
          <a:p>
            <a:pPr marL="0" indent="0">
              <a:buNone/>
            </a:pPr>
            <a:endParaRPr lang="en-US" sz="1800" b="1">
              <a:solidFill>
                <a:srgbClr val="3D3B49"/>
              </a:solidFill>
            </a:endParaRPr>
          </a:p>
          <a:p>
            <a:endParaRPr lang="en-US" sz="1600">
              <a:solidFill>
                <a:srgbClr val="3D3B49"/>
              </a:solidFill>
            </a:endParaRPr>
          </a:p>
          <a:p>
            <a:endParaRPr lang="en-US" sz="1600">
              <a:solidFill>
                <a:srgbClr val="3D3B49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 sz="1600" i="1">
              <a:solidFill>
                <a:srgbClr val="3D3B49"/>
              </a:solidFill>
            </a:endParaRPr>
          </a:p>
          <a:p>
            <a:endParaRPr lang="en-US">
              <a:solidFill>
                <a:srgbClr val="3D3B4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964A-AF02-7FD9-AFDC-6AB8FC17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95755-21F6-EB96-BFDC-EDE20730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9D41CC-18D4-7429-A7E6-ECA147699C1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0774" y="1598511"/>
            <a:ext cx="10854301" cy="49516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>
                <a:latin typeface="Calisto MT"/>
              </a:rPr>
              <a:t>Short- and long-term memory are functions of a single memory system, one that is more closely linked with perception </a:t>
            </a:r>
            <a:endParaRPr lang="en-US" sz="1400" b="1">
              <a:ea typeface="+mn-lt"/>
              <a:cs typeface="+mn-lt"/>
            </a:endParaRPr>
          </a:p>
          <a:p>
            <a:r>
              <a:rPr lang="en-US" sz="1300" b="1">
                <a:ea typeface="+mn-lt"/>
                <a:cs typeface="+mn-lt"/>
              </a:rPr>
              <a:t>Long-term memory</a:t>
            </a:r>
            <a:r>
              <a:rPr lang="en-US" sz="1300"/>
              <a:t> :</a:t>
            </a:r>
            <a:endParaRPr lang="en-US" sz="1300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Perception and Context:</a:t>
            </a:r>
            <a:r>
              <a:rPr lang="en-US" sz="1300">
                <a:ea typeface="+mn-lt"/>
                <a:cs typeface="+mn-lt"/>
              </a:rPr>
              <a:t> Perceptions enter through sensory systems and activate patterns across the brain. </a:t>
            </a:r>
            <a:r>
              <a:rPr lang="en-US" sz="1300" b="1">
                <a:ea typeface="+mn-lt"/>
                <a:cs typeface="+mn-lt"/>
              </a:rPr>
              <a:t>Context</a:t>
            </a:r>
            <a:r>
              <a:rPr lang="en-US" sz="1300">
                <a:ea typeface="+mn-lt"/>
                <a:cs typeface="+mn-lt"/>
              </a:rPr>
              <a:t> plays a key role in shaping memory.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Memory Formation: </a:t>
            </a:r>
            <a:r>
              <a:rPr lang="en-US" sz="1300">
                <a:ea typeface="+mn-lt"/>
                <a:cs typeface="+mn-lt"/>
              </a:rPr>
              <a:t>Memories form through </a:t>
            </a:r>
            <a:r>
              <a:rPr lang="en-US" sz="1300" b="1">
                <a:ea typeface="+mn-lt"/>
                <a:cs typeface="+mn-lt"/>
              </a:rPr>
              <a:t>chemical signals</a:t>
            </a:r>
            <a:r>
              <a:rPr lang="en-US" sz="1300">
                <a:ea typeface="+mn-lt"/>
                <a:cs typeface="+mn-lt"/>
              </a:rPr>
              <a:t> and </a:t>
            </a:r>
            <a:r>
              <a:rPr lang="en-US" sz="1300" b="1">
                <a:ea typeface="+mn-lt"/>
                <a:cs typeface="+mn-lt"/>
              </a:rPr>
              <a:t>neural rewiring</a:t>
            </a:r>
            <a:r>
              <a:rPr lang="en-US" sz="1300">
                <a:ea typeface="+mn-lt"/>
                <a:cs typeface="+mn-lt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Activation (Recognition and Recall): </a:t>
            </a:r>
          </a:p>
          <a:p>
            <a:pPr lvl="2"/>
            <a:r>
              <a:rPr lang="en-US" sz="1300" b="1">
                <a:ea typeface="+mn-lt"/>
                <a:cs typeface="+mn-lt"/>
              </a:rPr>
              <a:t>Recognition</a:t>
            </a:r>
            <a:r>
              <a:rPr lang="en-US" sz="1300">
                <a:ea typeface="+mn-lt"/>
                <a:cs typeface="+mn-lt"/>
              </a:rPr>
              <a:t>: A similar stimulus reactivates the memory.</a:t>
            </a:r>
          </a:p>
          <a:p>
            <a:pPr lvl="2"/>
            <a:r>
              <a:rPr lang="en-US" sz="1300" b="1">
                <a:ea typeface="+mn-lt"/>
                <a:cs typeface="+mn-lt"/>
              </a:rPr>
              <a:t>Recall</a:t>
            </a:r>
            <a:r>
              <a:rPr lang="en-US" sz="1300">
                <a:ea typeface="+mn-lt"/>
                <a:cs typeface="+mn-lt"/>
              </a:rPr>
              <a:t>: Reactivated internally, without the original stimulus.</a:t>
            </a:r>
            <a:endParaRPr lang="en-US" sz="13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Overlap and Damage:</a:t>
            </a:r>
            <a:r>
              <a:rPr lang="en-US" sz="1300">
                <a:ea typeface="+mn-lt"/>
                <a:cs typeface="+mn-lt"/>
              </a:rPr>
              <a:t> Memories overlap across neural networks. Damage may reduce detail or erase memories if critical pathways are affected.</a:t>
            </a:r>
          </a:p>
          <a:p>
            <a:r>
              <a:rPr lang="en-US" sz="1300" b="1">
                <a:ea typeface="+mn-lt"/>
                <a:cs typeface="+mn-lt"/>
              </a:rPr>
              <a:t>Types of Long-Term Memory:</a:t>
            </a:r>
            <a:endParaRPr lang="en-US" sz="130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Semantic: </a:t>
            </a:r>
            <a:r>
              <a:rPr lang="en-US" sz="1300">
                <a:ea typeface="+mn-lt"/>
                <a:cs typeface="+mn-lt"/>
              </a:rPr>
              <a:t>stores facts and relationships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Episodic: </a:t>
            </a:r>
            <a:r>
              <a:rPr lang="en-US" sz="1300">
                <a:ea typeface="+mn-lt"/>
                <a:cs typeface="+mn-lt"/>
              </a:rPr>
              <a:t>records past events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Procedural: </a:t>
            </a:r>
            <a:r>
              <a:rPr lang="en-US" sz="1300">
                <a:ea typeface="+mn-lt"/>
                <a:cs typeface="+mn-lt"/>
              </a:rPr>
              <a:t>remembers action sequences</a:t>
            </a:r>
          </a:p>
          <a:p>
            <a:pPr marL="0" indent="0">
              <a:buNone/>
            </a:pPr>
            <a:endParaRPr lang="en-US" sz="1200">
              <a:ea typeface="+mn-lt"/>
              <a:cs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EE3568-A670-C08B-E571-E89DFAA0A79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55677" y="2390365"/>
            <a:ext cx="10533063" cy="34242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300" i="1">
              <a:ea typeface="+mn-lt"/>
              <a:cs typeface="+mn-lt"/>
            </a:endParaRPr>
          </a:p>
          <a:p>
            <a:endParaRPr lang="en-US" sz="1300">
              <a:ea typeface="+mn-lt"/>
              <a:cs typeface="+mn-lt"/>
            </a:endParaRPr>
          </a:p>
          <a:p>
            <a:endParaRPr lang="en-US" sz="1300">
              <a:ea typeface="+mn-lt"/>
              <a:cs typeface="+mn-lt"/>
            </a:endParaRPr>
          </a:p>
          <a:p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259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4F1C-14F1-B28E-C748-B46A7443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/>
              <a:t>A Modern View of Memory</a:t>
            </a:r>
          </a:p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069EAC-A441-82D0-A6E7-3F11801D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86" y="2046749"/>
            <a:ext cx="5304417" cy="3844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b="1"/>
              <a:t>Short-Term Memory ( Working Memory)</a:t>
            </a:r>
            <a:r>
              <a:rPr lang="en-US" sz="1400"/>
              <a:t>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b="1">
                <a:ea typeface="+mn-lt"/>
                <a:cs typeface="+mn-lt"/>
              </a:rPr>
              <a:t>Not a separate storage</a:t>
            </a:r>
            <a:r>
              <a:rPr lang="en-US" sz="1400">
                <a:ea typeface="+mn-lt"/>
                <a:cs typeface="+mn-lt"/>
              </a:rPr>
              <a:t> – It is a </a:t>
            </a:r>
            <a:r>
              <a:rPr lang="en-US" sz="1400" b="1">
                <a:ea typeface="+mn-lt"/>
                <a:cs typeface="+mn-lt"/>
              </a:rPr>
              <a:t>temporary activation</a:t>
            </a:r>
            <a:r>
              <a:rPr lang="en-US" sz="1400">
                <a:ea typeface="+mn-lt"/>
                <a:cs typeface="+mn-lt"/>
              </a:rPr>
              <a:t> of neural patterns rather than a fixed store.</a:t>
            </a:r>
          </a:p>
          <a:p>
            <a:pPr lvl="1"/>
            <a:r>
              <a:rPr lang="en-US" sz="1400" b="1">
                <a:ea typeface="+mn-lt"/>
                <a:cs typeface="+mn-lt"/>
              </a:rPr>
              <a:t>Linked to perception</a:t>
            </a:r>
            <a:r>
              <a:rPr lang="en-US" sz="1400">
                <a:ea typeface="+mn-lt"/>
                <a:cs typeface="+mn-lt"/>
              </a:rPr>
              <a:t> – Brief residual traces from sensory input remain, like </a:t>
            </a:r>
            <a:r>
              <a:rPr lang="en-US" sz="1400" b="1">
                <a:ea typeface="+mn-lt"/>
                <a:cs typeface="+mn-lt"/>
              </a:rPr>
              <a:t>the lingering echo of a sound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/>
          </a:p>
          <a:p>
            <a:pPr lvl="1"/>
            <a:r>
              <a:rPr lang="en-US" sz="1400" b="1">
                <a:ea typeface="+mn-lt"/>
                <a:cs typeface="+mn-lt"/>
              </a:rPr>
              <a:t>Working memory = current focus of attention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/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400"/>
          </a:p>
        </p:txBody>
      </p:sp>
      <p:pic>
        <p:nvPicPr>
          <p:cNvPr id="11" name="Picture 10" descr="A person and person standing on boxes&#10;&#10;AI-generated content may be incorrect.">
            <a:extLst>
              <a:ext uri="{FF2B5EF4-FFF2-40B4-BE49-F238E27FC236}">
                <a16:creationId xmlns:a16="http://schemas.microsoft.com/office/drawing/2014/main" id="{3C270C6D-56AC-739A-98EA-3869EB8A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53" r="16273" b="-2"/>
          <a:stretch/>
        </p:blipFill>
        <p:spPr>
          <a:xfrm>
            <a:off x="6041104" y="1882879"/>
            <a:ext cx="5711312" cy="4172155"/>
          </a:xfrm>
          <a:prstGeom prst="rect">
            <a:avLst/>
          </a:prstGeom>
          <a:noFill/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57316-E956-AAE2-96CF-99C943AD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DB4C59-F5B5-44CA-BBD4-4CB5C0AD776D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E0B6A4-CD9E-C6A8-329C-80FFF994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4338-6149-3156-CCEC-E5258148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9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13A6-5E8C-EFD5-1851-54F0BBE6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Characteristics of Attention and Working Memory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02BC-C603-509B-C9A0-B0F6064E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28" y="2293126"/>
            <a:ext cx="10650298" cy="3996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 b="1">
                <a:ea typeface="+mn-lt"/>
                <a:cs typeface="+mn-lt"/>
              </a:rPr>
              <a:t>Working memory = current focus of attention</a:t>
            </a:r>
          </a:p>
          <a:p>
            <a:r>
              <a:rPr lang="en-US" sz="1300" b="1">
                <a:ea typeface="+mn-lt"/>
                <a:cs typeface="+mn-lt"/>
              </a:rPr>
              <a:t>Attention is highly focused and selective : </a:t>
            </a:r>
            <a:r>
              <a:rPr lang="en-US" sz="1300">
                <a:ea typeface="+mn-lt"/>
                <a:cs typeface="+mn-lt"/>
              </a:rPr>
              <a:t>Our brain filters out unnecessary details to focus on important information.</a:t>
            </a:r>
            <a:endParaRPr lang="en-US"/>
          </a:p>
          <a:p>
            <a:r>
              <a:rPr lang="en-US" sz="1300" b="1">
                <a:ea typeface="+mn-lt"/>
                <a:cs typeface="+mn-lt"/>
              </a:rPr>
              <a:t>Factors That Grab Attention: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900" b="1">
                <a:ea typeface="+mn-lt"/>
                <a:cs typeface="+mn-lt"/>
              </a:rPr>
              <a:t>Movement</a:t>
            </a:r>
            <a:r>
              <a:rPr lang="en-US" sz="900">
                <a:ea typeface="+mn-lt"/>
                <a:cs typeface="+mn-lt"/>
              </a:rPr>
              <a:t> (objects moving toward us)</a:t>
            </a:r>
            <a:endParaRPr lang="en-US" sz="900" b="1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 b="1">
                <a:ea typeface="+mn-lt"/>
                <a:cs typeface="+mn-lt"/>
              </a:rPr>
              <a:t>Threats</a:t>
            </a:r>
            <a:r>
              <a:rPr lang="en-US" sz="1100">
                <a:ea typeface="+mn-lt"/>
                <a:cs typeface="+mn-lt"/>
              </a:rPr>
              <a:t> (danger signals like a car swerving)</a:t>
            </a:r>
            <a:endParaRPr lang="en-US" sz="11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 b="1">
                <a:ea typeface="+mn-lt"/>
                <a:cs typeface="+mn-lt"/>
              </a:rPr>
              <a:t>Faces</a:t>
            </a:r>
            <a:r>
              <a:rPr lang="en-US" sz="1100">
                <a:ea typeface="+mn-lt"/>
                <a:cs typeface="+mn-lt"/>
              </a:rPr>
              <a:t> (we instinctively recognize and focus on faces)</a:t>
            </a:r>
            <a:endParaRPr lang="en-US" sz="11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 b="1">
                <a:ea typeface="+mn-lt"/>
                <a:cs typeface="+mn-lt"/>
              </a:rPr>
              <a:t>Basic Needs</a:t>
            </a:r>
            <a:r>
              <a:rPr lang="en-US" sz="1100">
                <a:ea typeface="+mn-lt"/>
                <a:cs typeface="+mn-lt"/>
              </a:rPr>
              <a:t> (sex, food things naturally grab our attention)</a:t>
            </a:r>
            <a:endParaRPr lang="en-US" sz="1100"/>
          </a:p>
          <a:p>
            <a:r>
              <a:rPr lang="en-US" sz="1300" b="1">
                <a:ea typeface="+mn-lt"/>
                <a:cs typeface="+mn-lt"/>
              </a:rPr>
              <a:t>Capacity of attention (a.k.a. working memory):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>
                <a:ea typeface="+mn-lt"/>
                <a:cs typeface="+mn-lt"/>
              </a:rPr>
              <a:t>Can hold </a:t>
            </a:r>
            <a:r>
              <a:rPr lang="en-US" sz="1100" b="1">
                <a:ea typeface="+mn-lt"/>
                <a:cs typeface="+mn-lt"/>
              </a:rPr>
              <a:t>only 3–5 items</a:t>
            </a:r>
            <a:r>
              <a:rPr lang="en-US" sz="1100">
                <a:ea typeface="+mn-lt"/>
                <a:cs typeface="+mn-lt"/>
              </a:rPr>
              <a:t> at a time (not the outdated "7±2" rule).</a:t>
            </a:r>
            <a:endParaRPr lang="en-US" sz="1100" b="1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>
                <a:ea typeface="+mn-lt"/>
                <a:cs typeface="+mn-lt"/>
              </a:rPr>
              <a:t>Related items can be </a:t>
            </a:r>
            <a:r>
              <a:rPr lang="en-US" sz="1300" b="1">
                <a:ea typeface="+mn-lt"/>
                <a:cs typeface="+mn-lt"/>
              </a:rPr>
              <a:t>chunked together</a:t>
            </a:r>
            <a:r>
              <a:rPr lang="en-US" sz="1300">
                <a:ea typeface="+mn-lt"/>
                <a:cs typeface="+mn-lt"/>
              </a:rPr>
              <a:t> to improve recall.</a:t>
            </a:r>
          </a:p>
          <a:p>
            <a:pPr lvl="2"/>
            <a:r>
              <a:rPr lang="en-US" sz="1300" b="1">
                <a:ea typeface="+mn-lt"/>
                <a:cs typeface="+mn-lt"/>
              </a:rPr>
              <a:t>4, 7, 1, 8, 2, 9, 6   =&gt;   471 – 829 – 6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300" b="1">
                <a:ea typeface="+mn-lt"/>
                <a:cs typeface="+mn-lt"/>
              </a:rPr>
              <a:t>Volatile :  </a:t>
            </a:r>
            <a:r>
              <a:rPr lang="en-US" sz="1300">
                <a:ea typeface="+mn-lt"/>
                <a:cs typeface="+mn-lt"/>
              </a:rPr>
              <a:t>new items arriving in working memory often bump old one out</a:t>
            </a:r>
            <a:endParaRPr lang="en-US" sz="1300" b="1">
              <a:ea typeface="+mn-lt"/>
              <a:cs typeface="+mn-lt"/>
            </a:endParaRPr>
          </a:p>
          <a:p>
            <a:pPr lvl="2"/>
            <a:r>
              <a:rPr lang="en-US" sz="1300">
                <a:ea typeface="+mn-lt"/>
                <a:cs typeface="+mn-lt"/>
              </a:rPr>
              <a:t>Forgetting why you entered a room</a:t>
            </a:r>
            <a:endParaRPr lang="en-US" sz="1300"/>
          </a:p>
          <a:p>
            <a:pPr marL="914400" lvl="2" indent="0">
              <a:buNone/>
            </a:pPr>
            <a:endParaRPr lang="en-US" sz="1300"/>
          </a:p>
          <a:p>
            <a:pPr lvl="2"/>
            <a:endParaRPr lang="en-US" sz="1300"/>
          </a:p>
          <a:p>
            <a:pPr lvl="2"/>
            <a:endParaRPr lang="en-US" sz="1300"/>
          </a:p>
          <a:p>
            <a:pPr lvl="2"/>
            <a:endParaRPr lang="en-US" sz="1300"/>
          </a:p>
          <a:p>
            <a:endParaRPr lang="en-US" sz="1300"/>
          </a:p>
          <a:p>
            <a:endParaRPr lang="en-US" sz="13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67DA-1704-B6FA-A949-59541963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C8E75-E6EB-23CE-35BD-D2F0CF08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FF7E-0320-8D91-168E-AACA603B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93" y="922096"/>
            <a:ext cx="10691265" cy="898065"/>
          </a:xfrm>
        </p:spPr>
        <p:txBody>
          <a:bodyPr>
            <a:normAutofit/>
          </a:bodyPr>
          <a:lstStyle/>
          <a:p>
            <a:r>
              <a:rPr lang="en-US" sz="2400">
                <a:ea typeface="+mj-lt"/>
                <a:cs typeface="+mj-lt"/>
              </a:rPr>
              <a:t>Implications of Working Memory Characteristics for User-Interface Design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FC4A3-9A2C-E01B-103C-1F67B261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43" y="1820161"/>
            <a:ext cx="5103943" cy="3161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b="1">
                <a:ea typeface="+mn-lt"/>
                <a:cs typeface="+mn-lt"/>
              </a:rPr>
              <a:t>Limited Capacity &amp; Volatility</a:t>
            </a:r>
            <a:r>
              <a:rPr lang="en-US" sz="1400">
                <a:ea typeface="+mn-lt"/>
                <a:cs typeface="+mn-lt"/>
              </a:rPr>
              <a:t> – Users focus on their primary task and forget system status easily. </a:t>
            </a:r>
            <a:r>
              <a:rPr lang="en-US" sz="1400" b="1">
                <a:ea typeface="+mn-lt"/>
                <a:cs typeface="+mn-lt"/>
              </a:rPr>
              <a:t>Design should reduce cognitive load.</a:t>
            </a:r>
            <a:r>
              <a:rPr lang="en-US" sz="1400">
                <a:ea typeface="+mn-lt"/>
                <a:cs typeface="+mn-lt"/>
              </a:rPr>
              <a:t> </a:t>
            </a:r>
          </a:p>
          <a:p>
            <a:r>
              <a:rPr lang="en-US" sz="1400" b="1">
                <a:ea typeface="+mn-lt"/>
                <a:cs typeface="+mn-lt"/>
              </a:rPr>
              <a:t>Modes</a:t>
            </a:r>
            <a:r>
              <a:rPr lang="en-US" sz="1400">
                <a:ea typeface="+mn-lt"/>
                <a:cs typeface="+mn-lt"/>
              </a:rPr>
              <a:t>: If used, must show clear mode feedback to avoid “mode errors.”</a:t>
            </a:r>
          </a:p>
          <a:p>
            <a:r>
              <a:rPr lang="en-US" sz="1400" b="1">
                <a:ea typeface="+mn-lt"/>
                <a:cs typeface="+mn-lt"/>
              </a:rPr>
              <a:t>Search Results</a:t>
            </a:r>
            <a:r>
              <a:rPr lang="en-US" sz="1400">
                <a:ea typeface="+mn-lt"/>
                <a:cs typeface="+mn-lt"/>
              </a:rPr>
              <a:t>: Always display previous search terms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ea typeface="+mn-lt"/>
                <a:cs typeface="+mn-lt"/>
              </a:rPr>
              <a:t>users forget quickly.</a:t>
            </a:r>
            <a:endParaRPr lang="en-US"/>
          </a:p>
          <a:p>
            <a:r>
              <a:rPr lang="en-US" sz="1400" b="1">
                <a:ea typeface="+mn-lt"/>
                <a:cs typeface="+mn-lt"/>
              </a:rPr>
              <a:t>Calls to Action</a:t>
            </a:r>
            <a:r>
              <a:rPr lang="en-US" sz="1400">
                <a:ea typeface="+mn-lt"/>
                <a:cs typeface="+mn-lt"/>
              </a:rPr>
              <a:t>: Focus user attention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ea typeface="+mn-lt"/>
                <a:cs typeface="+mn-lt"/>
              </a:rPr>
              <a:t>don’t overwhelm with too many choices.</a:t>
            </a:r>
            <a:endParaRPr lang="en-US" sz="2000"/>
          </a:p>
          <a:p>
            <a:r>
              <a:rPr lang="en-US" sz="1400" b="1">
                <a:ea typeface="+mn-lt"/>
                <a:cs typeface="+mn-lt"/>
              </a:rPr>
              <a:t>Instructions</a:t>
            </a:r>
            <a:r>
              <a:rPr lang="en-US" sz="1400">
                <a:ea typeface="+mn-lt"/>
                <a:cs typeface="+mn-lt"/>
              </a:rPr>
              <a:t>: Keep multistep directions visible during task completion.</a:t>
            </a:r>
          </a:p>
          <a:p>
            <a:r>
              <a:rPr lang="en-US" sz="1400" b="1">
                <a:ea typeface="+mn-lt"/>
                <a:cs typeface="+mn-lt"/>
              </a:rPr>
              <a:t>Navigation</a:t>
            </a:r>
            <a:r>
              <a:rPr lang="en-US" sz="1400">
                <a:ea typeface="+mn-lt"/>
                <a:cs typeface="+mn-lt"/>
              </a:rPr>
              <a:t>: Use shallow hierarchies and breadcrumbs to avoid confusion.</a:t>
            </a:r>
          </a:p>
          <a:p>
            <a:endParaRPr lang="en-US"/>
          </a:p>
          <a:p>
            <a:endParaRPr lang="en-US"/>
          </a:p>
          <a:p>
            <a:endParaRPr lang="en-US" sz="11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E942-BBBF-6E68-64B0-7C79A4F5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D963-D926-4091-907C-9C43D471DC88}" type="datetime1"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FB75A-FB08-B3D0-3D64-03F77C29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0B5B6-3909-3132-C173-3EF11282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7</a:t>
            </a:fld>
            <a:endParaRPr lang="en-US"/>
          </a:p>
        </p:txBody>
      </p:sp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A4D72032-DDFE-AF09-2CAB-7C8B35E2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279" y="1464607"/>
            <a:ext cx="2743200" cy="3605513"/>
          </a:xfrm>
          <a:prstGeom prst="rect">
            <a:avLst/>
          </a:prstGeom>
        </p:spPr>
      </p:pic>
      <p:pic>
        <p:nvPicPr>
          <p:cNvPr id="9" name="Picture 8" descr="image">
            <a:extLst>
              <a:ext uri="{FF2B5EF4-FFF2-40B4-BE49-F238E27FC236}">
                <a16:creationId xmlns:a16="http://schemas.microsoft.com/office/drawing/2014/main" id="{5F37972A-5FCB-A6A0-9DDE-35FD205C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83" y="3229359"/>
            <a:ext cx="3566774" cy="1761646"/>
          </a:xfrm>
          <a:prstGeom prst="rect">
            <a:avLst/>
          </a:prstGeom>
        </p:spPr>
      </p:pic>
      <p:pic>
        <p:nvPicPr>
          <p:cNvPr id="11" name="Picture 10" descr="image">
            <a:extLst>
              <a:ext uri="{FF2B5EF4-FFF2-40B4-BE49-F238E27FC236}">
                <a16:creationId xmlns:a16="http://schemas.microsoft.com/office/drawing/2014/main" id="{3A2AD94B-7EBC-C31F-61A3-8152B0017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493" y="5075086"/>
            <a:ext cx="4344165" cy="9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8578-A493-92AE-C585-C09D3694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/>
              <a:t>Characteristics of long-term memory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BCBF1-C1CF-3E03-CDDA-4442120924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2079" y="1709712"/>
            <a:ext cx="4222156" cy="2849140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4EE5367-A5B8-D658-5C22-6A71864C6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3070" y="1720076"/>
            <a:ext cx="6268830" cy="425302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Distributed Storage: Memories aren't stored in one place—they're patterns spread across the brain.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Unlimited Capacity: Potentially limitless storage due to billions of neurons.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Compressed and Abstract: Memories are stored as feature sets, not exact details (e.g., "man with beard" instead of a full face).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Emotionally Weighted: Emotional experiences are remembered more vividly.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Error-Prone: Prone to distortions, omissions, or blending of details.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Retroactively Alterable: Memories can change over time based on new information or discussions.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Free-Associative &amp; Idiosyncratic: Memory recall is often triggered by related concepts, not fixed paths.</a:t>
            </a:r>
          </a:p>
          <a:p>
            <a:pPr marL="0" indent="0">
              <a:buNone/>
            </a:pPr>
            <a:r>
              <a:rPr lang="en-US"/>
              <a:t>Example: </a:t>
            </a:r>
            <a:r>
              <a:rPr lang="en-US">
                <a:ea typeface="+mn-lt"/>
                <a:cs typeface="+mn-lt"/>
              </a:rPr>
              <a:t>Forgetting where the "Insert Page Number" tool is in Word—may recall function, not location.</a:t>
            </a:r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E00B840-C5C0-8A4D-27B9-36B9B4FA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33ACA5D-E577-4A8D-A885-09664DFD980F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E17FC-7327-E0D9-68DF-44EA9CB2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CFE08-4012-FFBA-5D12-55D8E10A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84B0E-C50D-2E88-0E57-EF227A8C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7A92-C993-8F75-ED10-91BF3624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Implications for User-Interface Design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3431F6-EAFD-C7D7-E3B3-2EC91E937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3070" y="1720076"/>
            <a:ext cx="6268830" cy="42530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Design Considerations:</a:t>
            </a:r>
            <a:endParaRPr lang="en-US">
              <a:ea typeface="+mn-lt"/>
              <a:cs typeface="+mn-lt"/>
            </a:endParaRPr>
          </a:p>
          <a:p>
            <a:r>
              <a:rPr lang="en-US" b="1">
                <a:ea typeface="+mn-lt"/>
                <a:cs typeface="+mn-lt"/>
              </a:rPr>
              <a:t>Support Memory, Don't Strain It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Use visible cues, tooltips, and reminders.</a:t>
            </a:r>
          </a:p>
          <a:p>
            <a:pPr lvl="1"/>
            <a:r>
              <a:rPr lang="en-US">
                <a:ea typeface="+mn-lt"/>
                <a:cs typeface="+mn-lt"/>
              </a:rPr>
              <a:t>Avoid requiring users to recall complex steps or rarely-used commands.</a:t>
            </a:r>
          </a:p>
          <a:p>
            <a:r>
              <a:rPr lang="en-US" b="1">
                <a:ea typeface="+mn-lt"/>
                <a:cs typeface="+mn-lt"/>
              </a:rPr>
              <a:t>Provide External Memory Aids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Use checklists, auto-fill, search histories, and saved preferences.</a:t>
            </a:r>
          </a:p>
          <a:p>
            <a:r>
              <a:rPr lang="en-US" b="1">
                <a:ea typeface="+mn-lt"/>
                <a:cs typeface="+mn-lt"/>
              </a:rPr>
              <a:t>Minimize Cognitive Load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Keep interfaces consistent.</a:t>
            </a:r>
          </a:p>
          <a:p>
            <a:pPr lvl="1"/>
            <a:r>
              <a:rPr lang="en-US">
                <a:ea typeface="+mn-lt"/>
                <a:cs typeface="+mn-lt"/>
              </a:rPr>
              <a:t>Group related actions to support memory associations.</a:t>
            </a:r>
          </a:p>
          <a:p>
            <a:r>
              <a:rPr lang="en-US" b="1">
                <a:ea typeface="+mn-lt"/>
                <a:cs typeface="+mn-lt"/>
              </a:rPr>
              <a:t>Embrace Redundancy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Offer multiple paths to actions (icons + menus).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Reinforce concepts with labels and icons.</a:t>
            </a:r>
          </a:p>
          <a:p>
            <a:r>
              <a:rPr lang="en-US" b="1">
                <a:ea typeface="+mn-lt"/>
                <a:cs typeface="+mn-lt"/>
              </a:rPr>
              <a:t>Account for Memory Errors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Include forgiving features like “Undo,” “Help,” or easy error recovery.</a:t>
            </a:r>
          </a:p>
          <a:p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232B48B0-10BF-2EB7-8D3A-DFF80BC0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33ACA5D-E577-4A8D-A885-09664DFD980F}" type="datetime1">
              <a:pPr>
                <a:spcAft>
                  <a:spcPts val="600"/>
                </a:spcAft>
              </a:pPr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4ED1-B0FC-D647-9366-401FCC1D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04/09/2025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D54CB-CC3F-EB99-3246-A18A482D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8B88E6-42A6-3015-2DF9-22670B687C41}"/>
              </a:ext>
            </a:extLst>
          </p:cNvPr>
          <p:cNvSpPr txBox="1"/>
          <p:nvPr/>
        </p:nvSpPr>
        <p:spPr>
          <a:xfrm>
            <a:off x="938483" y="4733818"/>
            <a:ext cx="418177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Quote:</a:t>
            </a:r>
            <a:br>
              <a:rPr lang="en-US"/>
            </a:br>
            <a:r>
              <a:rPr lang="en-US">
                <a:ea typeface="+mn-lt"/>
                <a:cs typeface="+mn-lt"/>
              </a:rPr>
              <a:t>"Software designers should try to provide software that fulfills [the] need [to augment memory]."</a:t>
            </a:r>
            <a:endParaRPr lang="en-US"/>
          </a:p>
        </p:txBody>
      </p:sp>
      <p:pic>
        <p:nvPicPr>
          <p:cNvPr id="14" name="Content Placeholder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931F5FB-D806-BACF-CC56-6341C954A4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3940" y="1714950"/>
            <a:ext cx="3738355" cy="2163004"/>
          </a:xfrm>
        </p:spPr>
      </p:pic>
      <p:pic>
        <p:nvPicPr>
          <p:cNvPr id="15" name="Picture 1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86536E1-8E51-83B3-8837-B0569974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89" y="3985868"/>
            <a:ext cx="3733386" cy="7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0623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VTI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hronicleVTI">
      <a:majorFont>
        <a:latin typeface="Univers Condensed"/>
        <a:ea typeface=""/>
        <a:cs typeface=""/>
      </a:majorFont>
      <a:minorFont>
        <a:latin typeface="Calisto MT" panose="02040603050505030304"/>
        <a:ea typeface=""/>
        <a:cs typeface=""/>
      </a:minorFont>
    </a:fontScheme>
    <a:fmtScheme name="Chronicl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34FD3B1-53CD-4A5C-943C-C44DFF248C3E}" vid="{19A790DA-2E4D-4134-98A6-7DECB1A1B8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1471</Words>
  <Application>Microsoft Macintosh PowerPoint</Application>
  <PresentationFormat>Widescreen</PresentationFormat>
  <Paragraphs>179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Calisto MT</vt:lpstr>
      <vt:lpstr>Courier New</vt:lpstr>
      <vt:lpstr>Grandview Display</vt:lpstr>
      <vt:lpstr>Univers Condensed</vt:lpstr>
      <vt:lpstr>ChronicleVTI</vt:lpstr>
      <vt:lpstr>Design with the Mind in Mind By: Jeff Johnson</vt:lpstr>
      <vt:lpstr>Chapter 7: Our Attention is Limited; Our Memory is Imperfect</vt:lpstr>
      <vt:lpstr>Short-term vs Long-term Memory </vt:lpstr>
      <vt:lpstr>A Modern View of Memory</vt:lpstr>
      <vt:lpstr>A Modern View of Memory </vt:lpstr>
      <vt:lpstr>Characteristics of Attention and Working Memory </vt:lpstr>
      <vt:lpstr>Implications of Working Memory Characteristics for User-Interface Design</vt:lpstr>
      <vt:lpstr>Characteristics of long-term memory</vt:lpstr>
      <vt:lpstr>Implications for User-Interface Design</vt:lpstr>
      <vt:lpstr>Chapter 8: Limits on Attention Shape Our Thought and Action </vt:lpstr>
      <vt:lpstr>We Focus on Our Goals, Not  the  Tools</vt:lpstr>
      <vt:lpstr>We Notice  Things When They Align With Our Goals</vt:lpstr>
      <vt:lpstr>We use external aids  to keep  track of  what we are doing</vt:lpstr>
      <vt:lpstr>We follow  the information scent  towards our goal</vt:lpstr>
      <vt:lpstr>We Prefer familiar paths</vt:lpstr>
      <vt:lpstr>Thought Cycle: goal, execute, evaluate</vt:lpstr>
      <vt:lpstr>After we achieve a primary goal, we often forget cleanup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Drew Guarnera (he/him/his)</cp:lastModifiedBy>
  <cp:revision>29</cp:revision>
  <dcterms:created xsi:type="dcterms:W3CDTF">2025-04-04T02:11:10Z</dcterms:created>
  <dcterms:modified xsi:type="dcterms:W3CDTF">2025-04-09T17:57:29Z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86e8d42-b9a6-4554-b0cc-98af32c6b0e9_Enabled">
    <vt:lpwstr>true</vt:lpwstr>
  </property>
  <property fmtid="{D5CDD505-2E9C-101B-9397-08002B2CF9AE}" pid="3" name="MSIP_Label_b86e8d42-b9a6-4554-b0cc-98af32c6b0e9_SetDate">
    <vt:lpwstr>2025-04-04T02:11:23Z</vt:lpwstr>
  </property>
  <property fmtid="{D5CDD505-2E9C-101B-9397-08002B2CF9AE}" pid="4" name="MSIP_Label_b86e8d42-b9a6-4554-b0cc-98af32c6b0e9_Method">
    <vt:lpwstr>Standard</vt:lpwstr>
  </property>
  <property fmtid="{D5CDD505-2E9C-101B-9397-08002B2CF9AE}" pid="5" name="MSIP_Label_b86e8d42-b9a6-4554-b0cc-98af32c6b0e9_Name">
    <vt:lpwstr>defa4170-0d19-0005-0004-bc88714345d2</vt:lpwstr>
  </property>
  <property fmtid="{D5CDD505-2E9C-101B-9397-08002B2CF9AE}" pid="6" name="MSIP_Label_b86e8d42-b9a6-4554-b0cc-98af32c6b0e9_SiteId">
    <vt:lpwstr>9ef017d9-7f05-4225-9838-f92cff57b7ab</vt:lpwstr>
  </property>
  <property fmtid="{D5CDD505-2E9C-101B-9397-08002B2CF9AE}" pid="7" name="MSIP_Label_b86e8d42-b9a6-4554-b0cc-98af32c6b0e9_ActionId">
    <vt:lpwstr>5aac9e38-154a-44f4-b4c3-821866a08d41</vt:lpwstr>
  </property>
  <property fmtid="{D5CDD505-2E9C-101B-9397-08002B2CF9AE}" pid="8" name="MSIP_Label_b86e8d42-b9a6-4554-b0cc-98af32c6b0e9_ContentBits">
    <vt:lpwstr>0</vt:lpwstr>
  </property>
  <property fmtid="{D5CDD505-2E9C-101B-9397-08002B2CF9AE}" pid="9" name="MSIP_Label_b86e8d42-b9a6-4554-b0cc-98af32c6b0e9_Tag">
    <vt:lpwstr>10, 3, 0, 2</vt:lpwstr>
  </property>
</Properties>
</file>