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38"/>
  </p:notesMasterIdLst>
  <p:handoutMasterIdLst>
    <p:handoutMasterId r:id="rId39"/>
  </p:handoutMasterIdLst>
  <p:sldIdLst>
    <p:sldId id="278" r:id="rId5"/>
    <p:sldId id="283" r:id="rId6"/>
    <p:sldId id="284" r:id="rId7"/>
    <p:sldId id="294" r:id="rId8"/>
    <p:sldId id="297" r:id="rId9"/>
    <p:sldId id="326" r:id="rId10"/>
    <p:sldId id="299" r:id="rId11"/>
    <p:sldId id="302" r:id="rId12"/>
    <p:sldId id="293" r:id="rId13"/>
    <p:sldId id="282" r:id="rId14"/>
    <p:sldId id="285" r:id="rId15"/>
    <p:sldId id="304" r:id="rId16"/>
    <p:sldId id="305" r:id="rId17"/>
    <p:sldId id="306" r:id="rId18"/>
    <p:sldId id="308" r:id="rId19"/>
    <p:sldId id="320" r:id="rId20"/>
    <p:sldId id="319" r:id="rId21"/>
    <p:sldId id="323" r:id="rId22"/>
    <p:sldId id="324" r:id="rId23"/>
    <p:sldId id="325" r:id="rId24"/>
    <p:sldId id="310" r:id="rId25"/>
    <p:sldId id="309" r:id="rId26"/>
    <p:sldId id="311" r:id="rId27"/>
    <p:sldId id="313" r:id="rId28"/>
    <p:sldId id="314" r:id="rId29"/>
    <p:sldId id="316" r:id="rId30"/>
    <p:sldId id="317" r:id="rId31"/>
    <p:sldId id="318" r:id="rId32"/>
    <p:sldId id="312" r:id="rId33"/>
    <p:sldId id="315" r:id="rId34"/>
    <p:sldId id="321" r:id="rId35"/>
    <p:sldId id="322"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42B0CF-9B3F-4447-A7F5-F128A85392A6}">
          <p14:sldIdLst>
            <p14:sldId id="278"/>
            <p14:sldId id="283"/>
            <p14:sldId id="284"/>
            <p14:sldId id="294"/>
            <p14:sldId id="297"/>
            <p14:sldId id="326"/>
            <p14:sldId id="299"/>
            <p14:sldId id="302"/>
            <p14:sldId id="293"/>
            <p14:sldId id="282"/>
            <p14:sldId id="285"/>
            <p14:sldId id="304"/>
            <p14:sldId id="305"/>
            <p14:sldId id="306"/>
            <p14:sldId id="308"/>
            <p14:sldId id="320"/>
            <p14:sldId id="319"/>
            <p14:sldId id="323"/>
            <p14:sldId id="324"/>
            <p14:sldId id="325"/>
            <p14:sldId id="310"/>
            <p14:sldId id="309"/>
            <p14:sldId id="311"/>
            <p14:sldId id="313"/>
            <p14:sldId id="314"/>
            <p14:sldId id="316"/>
            <p14:sldId id="317"/>
            <p14:sldId id="318"/>
            <p14:sldId id="312"/>
            <p14:sldId id="315"/>
            <p14:sldId id="321"/>
            <p14:sldId id="322"/>
            <p14:sldId id="292"/>
          </p14:sldIdLst>
        </p14:section>
      </p14:sectionLst>
    </p:ex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E47FA-DAA7-4032-73FD-E1E2FD04D7B8}" v="87" dt="2025-02-27T19:43:08.829"/>
    <p1510:client id="{A3FD717B-64A3-5958-A455-F0F97F789B33}" v="63" dt="2025-02-28T00:50:43.104"/>
    <p1510:client id="{D42FE552-0366-4BC4-8A10-C5A150BD3D9B}" v="6092" dt="2025-02-28T04:45:59.104"/>
    <p1510:client id="{EFEC9D4A-B789-148E-230E-AB948C6BC2A8}" v="207" dt="2025-02-27T23:22:37.224"/>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3" autoAdjust="0"/>
    <p:restoredTop sz="95374" autoAdjust="0"/>
  </p:normalViewPr>
  <p:slideViewPr>
    <p:cSldViewPr snapToGrid="0">
      <p:cViewPr varScale="1">
        <p:scale>
          <a:sx n="122" d="100"/>
          <a:sy n="122" d="100"/>
        </p:scale>
        <p:origin x="992" y="192"/>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C7A95-8B39-40CC-9F9B-342FB8879FE4}"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A06D2DFE-3D1E-4B35-98B4-D24692FE7DBC}">
      <dgm:prSet/>
      <dgm:spPr/>
      <dgm:t>
        <a:bodyPr/>
        <a:lstStyle/>
        <a:p>
          <a:r>
            <a:rPr lang="en-US" dirty="0"/>
            <a:t>In a quiet environment, to much noise from computers can be very annoying very fast.</a:t>
          </a:r>
        </a:p>
      </dgm:t>
    </dgm:pt>
    <dgm:pt modelId="{D171CB10-DB80-4296-94D4-349A7A21EBFE}" type="parTrans" cxnId="{33D66B07-7A26-4E52-8E29-F3FE810BC5E2}">
      <dgm:prSet/>
      <dgm:spPr/>
      <dgm:t>
        <a:bodyPr/>
        <a:lstStyle/>
        <a:p>
          <a:endParaRPr lang="en-US"/>
        </a:p>
      </dgm:t>
    </dgm:pt>
    <dgm:pt modelId="{5E3A2294-F6EC-4DFF-AC0F-E13286161601}" type="sibTrans" cxnId="{33D66B07-7A26-4E52-8E29-F3FE810BC5E2}">
      <dgm:prSet/>
      <dgm:spPr/>
      <dgm:t>
        <a:bodyPr/>
        <a:lstStyle/>
        <a:p>
          <a:endParaRPr lang="en-US"/>
        </a:p>
      </dgm:t>
    </dgm:pt>
    <dgm:pt modelId="{D5DB608F-9B40-4E00-A193-CC49D761496A}" type="pres">
      <dgm:prSet presAssocID="{851C7A95-8B39-40CC-9F9B-342FB8879FE4}" presName="linear" presStyleCnt="0">
        <dgm:presLayoutVars>
          <dgm:animLvl val="lvl"/>
          <dgm:resizeHandles val="exact"/>
        </dgm:presLayoutVars>
      </dgm:prSet>
      <dgm:spPr/>
    </dgm:pt>
    <dgm:pt modelId="{7EB678B1-7DC7-45B6-B495-5FC5924645AC}" type="pres">
      <dgm:prSet presAssocID="{A06D2DFE-3D1E-4B35-98B4-D24692FE7DBC}" presName="parentText" presStyleLbl="node1" presStyleIdx="0" presStyleCnt="1">
        <dgm:presLayoutVars>
          <dgm:chMax val="0"/>
          <dgm:bulletEnabled val="1"/>
        </dgm:presLayoutVars>
      </dgm:prSet>
      <dgm:spPr/>
    </dgm:pt>
  </dgm:ptLst>
  <dgm:cxnLst>
    <dgm:cxn modelId="{33D66B07-7A26-4E52-8E29-F3FE810BC5E2}" srcId="{851C7A95-8B39-40CC-9F9B-342FB8879FE4}" destId="{A06D2DFE-3D1E-4B35-98B4-D24692FE7DBC}" srcOrd="0" destOrd="0" parTransId="{D171CB10-DB80-4296-94D4-349A7A21EBFE}" sibTransId="{5E3A2294-F6EC-4DFF-AC0F-E13286161601}"/>
    <dgm:cxn modelId="{262AA213-0D82-420F-A72C-EF69BDFB7485}" type="presOf" srcId="{A06D2DFE-3D1E-4B35-98B4-D24692FE7DBC}" destId="{7EB678B1-7DC7-45B6-B495-5FC5924645AC}" srcOrd="0" destOrd="0" presId="urn:microsoft.com/office/officeart/2005/8/layout/vList2"/>
    <dgm:cxn modelId="{0860CD99-646E-464A-ABCF-D0E0E3C6E66C}" type="presOf" srcId="{851C7A95-8B39-40CC-9F9B-342FB8879FE4}" destId="{D5DB608F-9B40-4E00-A193-CC49D761496A}" srcOrd="0" destOrd="0" presId="urn:microsoft.com/office/officeart/2005/8/layout/vList2"/>
    <dgm:cxn modelId="{04DE0128-BBAE-409E-B2F7-0B27BA71D5F5}" type="presParOf" srcId="{D5DB608F-9B40-4E00-A193-CC49D761496A}" destId="{7EB678B1-7DC7-45B6-B495-5FC5924645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31C85-B25F-4905-8AA0-57156FFC7EC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9A3EC3AE-1913-4F95-AC74-22CD39FBD1B9}">
      <dgm:prSet/>
      <dgm:spPr/>
      <dgm:t>
        <a:bodyPr/>
        <a:lstStyle/>
        <a:p>
          <a:r>
            <a:rPr lang="en-US" dirty="0"/>
            <a:t>In a very noisy environment, the sound may be masked by the background noise and be imperceptible</a:t>
          </a:r>
        </a:p>
      </dgm:t>
    </dgm:pt>
    <dgm:pt modelId="{1661468A-BCFC-4B71-AAD5-7D2DFBB0C05A}" type="parTrans" cxnId="{965A908D-9792-4268-96C3-2994F1101450}">
      <dgm:prSet/>
      <dgm:spPr/>
      <dgm:t>
        <a:bodyPr/>
        <a:lstStyle/>
        <a:p>
          <a:endParaRPr lang="en-US"/>
        </a:p>
      </dgm:t>
    </dgm:pt>
    <dgm:pt modelId="{4ACC336F-6CAB-4152-99B4-B344A8BEE07F}" type="sibTrans" cxnId="{965A908D-9792-4268-96C3-2994F1101450}">
      <dgm:prSet/>
      <dgm:spPr/>
      <dgm:t>
        <a:bodyPr/>
        <a:lstStyle/>
        <a:p>
          <a:endParaRPr lang="en-US"/>
        </a:p>
      </dgm:t>
    </dgm:pt>
    <dgm:pt modelId="{381E5037-4D1B-4480-9BDD-03AC56B2861F}" type="pres">
      <dgm:prSet presAssocID="{0BB31C85-B25F-4905-8AA0-57156FFC7ECC}" presName="linear" presStyleCnt="0">
        <dgm:presLayoutVars>
          <dgm:animLvl val="lvl"/>
          <dgm:resizeHandles val="exact"/>
        </dgm:presLayoutVars>
      </dgm:prSet>
      <dgm:spPr/>
    </dgm:pt>
    <dgm:pt modelId="{8674303A-616A-4F5A-BF34-2CC4096B7CC7}" type="pres">
      <dgm:prSet presAssocID="{9A3EC3AE-1913-4F95-AC74-22CD39FBD1B9}" presName="parentText" presStyleLbl="node1" presStyleIdx="0" presStyleCnt="1">
        <dgm:presLayoutVars>
          <dgm:chMax val="0"/>
          <dgm:bulletEnabled val="1"/>
        </dgm:presLayoutVars>
      </dgm:prSet>
      <dgm:spPr/>
    </dgm:pt>
  </dgm:ptLst>
  <dgm:cxnLst>
    <dgm:cxn modelId="{2DE95077-6DC8-437C-8300-0F3595A8699B}" type="presOf" srcId="{0BB31C85-B25F-4905-8AA0-57156FFC7ECC}" destId="{381E5037-4D1B-4480-9BDD-03AC56B2861F}" srcOrd="0" destOrd="0" presId="urn:microsoft.com/office/officeart/2005/8/layout/vList2"/>
    <dgm:cxn modelId="{965A908D-9792-4268-96C3-2994F1101450}" srcId="{0BB31C85-B25F-4905-8AA0-57156FFC7ECC}" destId="{9A3EC3AE-1913-4F95-AC74-22CD39FBD1B9}" srcOrd="0" destOrd="0" parTransId="{1661468A-BCFC-4B71-AAD5-7D2DFBB0C05A}" sibTransId="{4ACC336F-6CAB-4152-99B4-B344A8BEE07F}"/>
    <dgm:cxn modelId="{D77003D6-36CA-4C28-9B2F-767518C6ECBB}" type="presOf" srcId="{9A3EC3AE-1913-4F95-AC74-22CD39FBD1B9}" destId="{8674303A-616A-4F5A-BF34-2CC4096B7CC7}" srcOrd="0" destOrd="0" presId="urn:microsoft.com/office/officeart/2005/8/layout/vList2"/>
    <dgm:cxn modelId="{1F3138C3-AEF8-4926-A205-C12FF235ED88}" type="presParOf" srcId="{381E5037-4D1B-4480-9BDD-03AC56B2861F}" destId="{8674303A-616A-4F5A-BF34-2CC4096B7CC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ADAB0-5411-4A8F-8023-88599DDE1372}"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59A12B3B-F1FA-4E39-A2E3-FFF89D8BD22D}">
      <dgm:prSet/>
      <dgm:spPr/>
      <dgm:t>
        <a:bodyPr/>
        <a:lstStyle/>
        <a:p>
          <a:r>
            <a:rPr lang="en-US"/>
            <a:t>Sound should only be used in very select circumstances</a:t>
          </a:r>
        </a:p>
      </dgm:t>
    </dgm:pt>
    <dgm:pt modelId="{F30D74DA-2857-4CAA-873B-BDEBCFD1E2F1}" type="parTrans" cxnId="{10245A10-C1A1-41AE-900B-2872A6F056D8}">
      <dgm:prSet/>
      <dgm:spPr/>
      <dgm:t>
        <a:bodyPr/>
        <a:lstStyle/>
        <a:p>
          <a:endParaRPr lang="en-US"/>
        </a:p>
      </dgm:t>
    </dgm:pt>
    <dgm:pt modelId="{442E1609-CAD0-4214-95ED-1D878481A271}" type="sibTrans" cxnId="{10245A10-C1A1-41AE-900B-2872A6F056D8}">
      <dgm:prSet/>
      <dgm:spPr/>
      <dgm:t>
        <a:bodyPr/>
        <a:lstStyle/>
        <a:p>
          <a:endParaRPr lang="en-US"/>
        </a:p>
      </dgm:t>
    </dgm:pt>
    <dgm:pt modelId="{55D60E85-F19D-4458-8F89-BFF8CDB5C587}" type="pres">
      <dgm:prSet presAssocID="{96BADAB0-5411-4A8F-8023-88599DDE1372}" presName="linear" presStyleCnt="0">
        <dgm:presLayoutVars>
          <dgm:animLvl val="lvl"/>
          <dgm:resizeHandles val="exact"/>
        </dgm:presLayoutVars>
      </dgm:prSet>
      <dgm:spPr/>
    </dgm:pt>
    <dgm:pt modelId="{0E2D160B-303A-4CEE-AB31-CD1ED539B42F}" type="pres">
      <dgm:prSet presAssocID="{59A12B3B-F1FA-4E39-A2E3-FFF89D8BD22D}" presName="parentText" presStyleLbl="node1" presStyleIdx="0" presStyleCnt="1">
        <dgm:presLayoutVars>
          <dgm:chMax val="0"/>
          <dgm:bulletEnabled val="1"/>
        </dgm:presLayoutVars>
      </dgm:prSet>
      <dgm:spPr/>
    </dgm:pt>
  </dgm:ptLst>
  <dgm:cxnLst>
    <dgm:cxn modelId="{10245A10-C1A1-41AE-900B-2872A6F056D8}" srcId="{96BADAB0-5411-4A8F-8023-88599DDE1372}" destId="{59A12B3B-F1FA-4E39-A2E3-FFF89D8BD22D}" srcOrd="0" destOrd="0" parTransId="{F30D74DA-2857-4CAA-873B-BDEBCFD1E2F1}" sibTransId="{442E1609-CAD0-4214-95ED-1D878481A271}"/>
    <dgm:cxn modelId="{45107143-1365-4110-83CA-DB6A19E78C4A}" type="presOf" srcId="{59A12B3B-F1FA-4E39-A2E3-FFF89D8BD22D}" destId="{0E2D160B-303A-4CEE-AB31-CD1ED539B42F}" srcOrd="0" destOrd="0" presId="urn:microsoft.com/office/officeart/2005/8/layout/vList2"/>
    <dgm:cxn modelId="{D4B5B38D-0BFE-464F-A150-42B2940B4CD2}" type="presOf" srcId="{96BADAB0-5411-4A8F-8023-88599DDE1372}" destId="{55D60E85-F19D-4458-8F89-BFF8CDB5C587}" srcOrd="0" destOrd="0" presId="urn:microsoft.com/office/officeart/2005/8/layout/vList2"/>
    <dgm:cxn modelId="{7B4B8486-ED2F-499F-93E4-3B8A02285CA6}" type="presParOf" srcId="{55D60E85-F19D-4458-8F89-BFF8CDB5C587}" destId="{0E2D160B-303A-4CEE-AB31-CD1ED539B42F}"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760258-70BA-472D-A213-98DF1F9C40A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BC2821B-5A90-443E-A9D0-B4184F7BC969}">
      <dgm:prSet/>
      <dgm:spPr/>
      <dgm:t>
        <a:bodyPr/>
        <a:lstStyle/>
        <a:p>
          <a:pPr>
            <a:lnSpc>
              <a:spcPct val="100000"/>
            </a:lnSpc>
          </a:pPr>
          <a:r>
            <a:rPr lang="en-US"/>
            <a:t>Avoid Using technical jargon or "Geek Speak"</a:t>
          </a:r>
        </a:p>
      </dgm:t>
    </dgm:pt>
    <dgm:pt modelId="{C1CD0E69-2761-449F-97AF-C216C1B41A07}" type="parTrans" cxnId="{736D3ED7-B464-415F-82B8-2483A0E57567}">
      <dgm:prSet/>
      <dgm:spPr/>
      <dgm:t>
        <a:bodyPr/>
        <a:lstStyle/>
        <a:p>
          <a:endParaRPr lang="en-US"/>
        </a:p>
      </dgm:t>
    </dgm:pt>
    <dgm:pt modelId="{233ABE42-A08F-4A81-9950-E47228F3DD84}" type="sibTrans" cxnId="{736D3ED7-B464-415F-82B8-2483A0E57567}">
      <dgm:prSet/>
      <dgm:spPr/>
      <dgm:t>
        <a:bodyPr/>
        <a:lstStyle/>
        <a:p>
          <a:pPr>
            <a:lnSpc>
              <a:spcPct val="100000"/>
            </a:lnSpc>
          </a:pPr>
          <a:endParaRPr lang="en-US"/>
        </a:p>
      </dgm:t>
    </dgm:pt>
    <dgm:pt modelId="{906FFDFB-44DB-41FF-A793-11E69E6BA071}">
      <dgm:prSet/>
      <dgm:spPr/>
      <dgm:t>
        <a:bodyPr/>
        <a:lstStyle/>
        <a:p>
          <a:pPr>
            <a:lnSpc>
              <a:spcPct val="100000"/>
            </a:lnSpc>
          </a:pPr>
          <a:r>
            <a:rPr lang="en-US"/>
            <a:t>Don’t use Legal Terms (heretofore, jurisprudence, obfuscate )</a:t>
          </a:r>
        </a:p>
      </dgm:t>
    </dgm:pt>
    <dgm:pt modelId="{D1C3150E-50B0-409C-BA64-DEC446065392}" type="parTrans" cxnId="{B9E58A23-B037-48E4-A349-87C582A6BD49}">
      <dgm:prSet/>
      <dgm:spPr/>
      <dgm:t>
        <a:bodyPr/>
        <a:lstStyle/>
        <a:p>
          <a:endParaRPr lang="en-US"/>
        </a:p>
      </dgm:t>
    </dgm:pt>
    <dgm:pt modelId="{40DAF18D-D656-4D1B-97EC-739175B23ED4}" type="sibTrans" cxnId="{B9E58A23-B037-48E4-A349-87C582A6BD49}">
      <dgm:prSet/>
      <dgm:spPr/>
      <dgm:t>
        <a:bodyPr/>
        <a:lstStyle/>
        <a:p>
          <a:pPr>
            <a:lnSpc>
              <a:spcPct val="100000"/>
            </a:lnSpc>
          </a:pPr>
          <a:endParaRPr lang="en-US"/>
        </a:p>
      </dgm:t>
    </dgm:pt>
    <dgm:pt modelId="{4821C05D-CF9B-47DC-8CBB-CD62D78FC3C7}">
      <dgm:prSet/>
      <dgm:spPr/>
      <dgm:t>
        <a:bodyPr/>
        <a:lstStyle/>
        <a:p>
          <a:pPr>
            <a:lnSpc>
              <a:spcPct val="100000"/>
            </a:lnSpc>
          </a:pPr>
          <a:r>
            <a:rPr lang="en-US"/>
            <a:t>Use clear simple words</a:t>
          </a:r>
        </a:p>
      </dgm:t>
    </dgm:pt>
    <dgm:pt modelId="{38F885DB-1E00-489D-A25C-1C1BF5B601EB}" type="parTrans" cxnId="{E512314F-96A7-45CD-B0DE-4E27773F937D}">
      <dgm:prSet/>
      <dgm:spPr/>
      <dgm:t>
        <a:bodyPr/>
        <a:lstStyle/>
        <a:p>
          <a:endParaRPr lang="en-US"/>
        </a:p>
      </dgm:t>
    </dgm:pt>
    <dgm:pt modelId="{EBE44272-B518-41E6-921C-8A39300DEE7C}" type="sibTrans" cxnId="{E512314F-96A7-45CD-B0DE-4E27773F937D}">
      <dgm:prSet/>
      <dgm:spPr/>
      <dgm:t>
        <a:bodyPr/>
        <a:lstStyle/>
        <a:p>
          <a:endParaRPr lang="en-US"/>
        </a:p>
      </dgm:t>
    </dgm:pt>
    <dgm:pt modelId="{1A9B1B87-BB7B-4806-9B6E-88E6F61F3AB6}" type="pres">
      <dgm:prSet presAssocID="{FB760258-70BA-472D-A213-98DF1F9C40A2}" presName="root" presStyleCnt="0">
        <dgm:presLayoutVars>
          <dgm:dir/>
          <dgm:resizeHandles val="exact"/>
        </dgm:presLayoutVars>
      </dgm:prSet>
      <dgm:spPr/>
    </dgm:pt>
    <dgm:pt modelId="{D14D7D14-71ED-4666-9D91-44B1BD00B1EF}" type="pres">
      <dgm:prSet presAssocID="{FB760258-70BA-472D-A213-98DF1F9C40A2}" presName="container" presStyleCnt="0">
        <dgm:presLayoutVars>
          <dgm:dir/>
          <dgm:resizeHandles val="exact"/>
        </dgm:presLayoutVars>
      </dgm:prSet>
      <dgm:spPr/>
    </dgm:pt>
    <dgm:pt modelId="{2EADF6D4-86DE-4D8B-AC32-540DE5AF9949}" type="pres">
      <dgm:prSet presAssocID="{3BC2821B-5A90-443E-A9D0-B4184F7BC969}" presName="compNode" presStyleCnt="0"/>
      <dgm:spPr/>
    </dgm:pt>
    <dgm:pt modelId="{1EDBC6FC-1DDD-412B-851F-713C89B4FC0D}" type="pres">
      <dgm:prSet presAssocID="{3BC2821B-5A90-443E-A9D0-B4184F7BC969}" presName="iconBgRect" presStyleLbl="bgShp" presStyleIdx="0" presStyleCnt="3"/>
      <dgm:spPr/>
    </dgm:pt>
    <dgm:pt modelId="{FAC3199E-E121-40B7-8286-5B07813853B3}" type="pres">
      <dgm:prSet presAssocID="{3BC2821B-5A90-443E-A9D0-B4184F7BC9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ngue"/>
        </a:ext>
      </dgm:extLst>
    </dgm:pt>
    <dgm:pt modelId="{3B0A3ACD-F758-498E-B55B-CD63DBAF3049}" type="pres">
      <dgm:prSet presAssocID="{3BC2821B-5A90-443E-A9D0-B4184F7BC969}" presName="spaceRect" presStyleCnt="0"/>
      <dgm:spPr/>
    </dgm:pt>
    <dgm:pt modelId="{2985B34B-075F-4D43-8EC9-0C60EDC398D8}" type="pres">
      <dgm:prSet presAssocID="{3BC2821B-5A90-443E-A9D0-B4184F7BC969}" presName="textRect" presStyleLbl="revTx" presStyleIdx="0" presStyleCnt="3">
        <dgm:presLayoutVars>
          <dgm:chMax val="1"/>
          <dgm:chPref val="1"/>
        </dgm:presLayoutVars>
      </dgm:prSet>
      <dgm:spPr/>
    </dgm:pt>
    <dgm:pt modelId="{D7216976-7D43-458E-ABE6-96024E6B78F9}" type="pres">
      <dgm:prSet presAssocID="{233ABE42-A08F-4A81-9950-E47228F3DD84}" presName="sibTrans" presStyleLbl="sibTrans2D1" presStyleIdx="0" presStyleCnt="0"/>
      <dgm:spPr/>
    </dgm:pt>
    <dgm:pt modelId="{6C3F37AC-17E1-45F9-A2CE-9687B9786DB7}" type="pres">
      <dgm:prSet presAssocID="{906FFDFB-44DB-41FF-A793-11E69E6BA071}" presName="compNode" presStyleCnt="0"/>
      <dgm:spPr/>
    </dgm:pt>
    <dgm:pt modelId="{0133FDF7-0143-47E7-9022-21FFDAC0F5AF}" type="pres">
      <dgm:prSet presAssocID="{906FFDFB-44DB-41FF-A793-11E69E6BA071}" presName="iconBgRect" presStyleLbl="bgShp" presStyleIdx="1" presStyleCnt="3"/>
      <dgm:spPr/>
    </dgm:pt>
    <dgm:pt modelId="{B65CC253-5A71-49E2-88CF-C83609A81D56}" type="pres">
      <dgm:prSet presAssocID="{906FFDFB-44DB-41FF-A793-11E69E6BA0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CC21B2AD-B9D1-4874-BC91-0FE2C3EDB8E4}" type="pres">
      <dgm:prSet presAssocID="{906FFDFB-44DB-41FF-A793-11E69E6BA071}" presName="spaceRect" presStyleCnt="0"/>
      <dgm:spPr/>
    </dgm:pt>
    <dgm:pt modelId="{9F8F944C-83DA-46F5-8083-258F2B6D4B0E}" type="pres">
      <dgm:prSet presAssocID="{906FFDFB-44DB-41FF-A793-11E69E6BA071}" presName="textRect" presStyleLbl="revTx" presStyleIdx="1" presStyleCnt="3">
        <dgm:presLayoutVars>
          <dgm:chMax val="1"/>
          <dgm:chPref val="1"/>
        </dgm:presLayoutVars>
      </dgm:prSet>
      <dgm:spPr/>
    </dgm:pt>
    <dgm:pt modelId="{AAA60444-48C6-4D2F-BCD1-50EB79B4C976}" type="pres">
      <dgm:prSet presAssocID="{40DAF18D-D656-4D1B-97EC-739175B23ED4}" presName="sibTrans" presStyleLbl="sibTrans2D1" presStyleIdx="0" presStyleCnt="0"/>
      <dgm:spPr/>
    </dgm:pt>
    <dgm:pt modelId="{44605FF1-7462-4159-BA5E-FD9ABBA69669}" type="pres">
      <dgm:prSet presAssocID="{4821C05D-CF9B-47DC-8CBB-CD62D78FC3C7}" presName="compNode" presStyleCnt="0"/>
      <dgm:spPr/>
    </dgm:pt>
    <dgm:pt modelId="{A46072FB-FC4A-49FD-A05A-F7673C95025F}" type="pres">
      <dgm:prSet presAssocID="{4821C05D-CF9B-47DC-8CBB-CD62D78FC3C7}" presName="iconBgRect" presStyleLbl="bgShp" presStyleIdx="2" presStyleCnt="3"/>
      <dgm:spPr/>
    </dgm:pt>
    <dgm:pt modelId="{5DFC0CB3-91D1-4EFE-B91E-7F08EE4A4760}" type="pres">
      <dgm:prSet presAssocID="{4821C05D-CF9B-47DC-8CBB-CD62D78FC3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150C812A-6327-4BEC-9926-25DBB7069652}" type="pres">
      <dgm:prSet presAssocID="{4821C05D-CF9B-47DC-8CBB-CD62D78FC3C7}" presName="spaceRect" presStyleCnt="0"/>
      <dgm:spPr/>
    </dgm:pt>
    <dgm:pt modelId="{20F8AE3E-2936-40D5-807D-5AEA1D97EA09}" type="pres">
      <dgm:prSet presAssocID="{4821C05D-CF9B-47DC-8CBB-CD62D78FC3C7}" presName="textRect" presStyleLbl="revTx" presStyleIdx="2" presStyleCnt="3">
        <dgm:presLayoutVars>
          <dgm:chMax val="1"/>
          <dgm:chPref val="1"/>
        </dgm:presLayoutVars>
      </dgm:prSet>
      <dgm:spPr/>
    </dgm:pt>
  </dgm:ptLst>
  <dgm:cxnLst>
    <dgm:cxn modelId="{B9E58A23-B037-48E4-A349-87C582A6BD49}" srcId="{FB760258-70BA-472D-A213-98DF1F9C40A2}" destId="{906FFDFB-44DB-41FF-A793-11E69E6BA071}" srcOrd="1" destOrd="0" parTransId="{D1C3150E-50B0-409C-BA64-DEC446065392}" sibTransId="{40DAF18D-D656-4D1B-97EC-739175B23ED4}"/>
    <dgm:cxn modelId="{E8D92536-97AE-4DC6-BEFE-2D44A25DE6D6}" type="presOf" srcId="{40DAF18D-D656-4D1B-97EC-739175B23ED4}" destId="{AAA60444-48C6-4D2F-BCD1-50EB79B4C976}" srcOrd="0" destOrd="0" presId="urn:microsoft.com/office/officeart/2018/2/layout/IconCircleList"/>
    <dgm:cxn modelId="{E512314F-96A7-45CD-B0DE-4E27773F937D}" srcId="{FB760258-70BA-472D-A213-98DF1F9C40A2}" destId="{4821C05D-CF9B-47DC-8CBB-CD62D78FC3C7}" srcOrd="2" destOrd="0" parTransId="{38F885DB-1E00-489D-A25C-1C1BF5B601EB}" sibTransId="{EBE44272-B518-41E6-921C-8A39300DEE7C}"/>
    <dgm:cxn modelId="{3E483267-0D3B-44B1-8AE3-D56503B8ADAB}" type="presOf" srcId="{906FFDFB-44DB-41FF-A793-11E69E6BA071}" destId="{9F8F944C-83DA-46F5-8083-258F2B6D4B0E}" srcOrd="0" destOrd="0" presId="urn:microsoft.com/office/officeart/2018/2/layout/IconCircleList"/>
    <dgm:cxn modelId="{BF0E5B7A-F047-40CD-BB5B-A37936E30474}" type="presOf" srcId="{3BC2821B-5A90-443E-A9D0-B4184F7BC969}" destId="{2985B34B-075F-4D43-8EC9-0C60EDC398D8}" srcOrd="0" destOrd="0" presId="urn:microsoft.com/office/officeart/2018/2/layout/IconCircleList"/>
    <dgm:cxn modelId="{D96D857A-9CB6-41ED-A31A-AFFCD397FC32}" type="presOf" srcId="{FB760258-70BA-472D-A213-98DF1F9C40A2}" destId="{1A9B1B87-BB7B-4806-9B6E-88E6F61F3AB6}" srcOrd="0" destOrd="0" presId="urn:microsoft.com/office/officeart/2018/2/layout/IconCircleList"/>
    <dgm:cxn modelId="{F6C03F8B-D813-4223-AFE6-42018B848EFE}" type="presOf" srcId="{233ABE42-A08F-4A81-9950-E47228F3DD84}" destId="{D7216976-7D43-458E-ABE6-96024E6B78F9}" srcOrd="0" destOrd="0" presId="urn:microsoft.com/office/officeart/2018/2/layout/IconCircleList"/>
    <dgm:cxn modelId="{736D3ED7-B464-415F-82B8-2483A0E57567}" srcId="{FB760258-70BA-472D-A213-98DF1F9C40A2}" destId="{3BC2821B-5A90-443E-A9D0-B4184F7BC969}" srcOrd="0" destOrd="0" parTransId="{C1CD0E69-2761-449F-97AF-C216C1B41A07}" sibTransId="{233ABE42-A08F-4A81-9950-E47228F3DD84}"/>
    <dgm:cxn modelId="{5310E5DC-0592-420D-9843-A8A63E41120F}" type="presOf" srcId="{4821C05D-CF9B-47DC-8CBB-CD62D78FC3C7}" destId="{20F8AE3E-2936-40D5-807D-5AEA1D97EA09}" srcOrd="0" destOrd="0" presId="urn:microsoft.com/office/officeart/2018/2/layout/IconCircleList"/>
    <dgm:cxn modelId="{E7753EAC-BCC1-4F05-9D4A-3DF60C58119C}" type="presParOf" srcId="{1A9B1B87-BB7B-4806-9B6E-88E6F61F3AB6}" destId="{D14D7D14-71ED-4666-9D91-44B1BD00B1EF}" srcOrd="0" destOrd="0" presId="urn:microsoft.com/office/officeart/2018/2/layout/IconCircleList"/>
    <dgm:cxn modelId="{6F2F23B2-4D20-47BF-8BFE-046B490C23A2}" type="presParOf" srcId="{D14D7D14-71ED-4666-9D91-44B1BD00B1EF}" destId="{2EADF6D4-86DE-4D8B-AC32-540DE5AF9949}" srcOrd="0" destOrd="0" presId="urn:microsoft.com/office/officeart/2018/2/layout/IconCircleList"/>
    <dgm:cxn modelId="{18428691-E562-4A57-8362-1B14152CDCBE}" type="presParOf" srcId="{2EADF6D4-86DE-4D8B-AC32-540DE5AF9949}" destId="{1EDBC6FC-1DDD-412B-851F-713C89B4FC0D}" srcOrd="0" destOrd="0" presId="urn:microsoft.com/office/officeart/2018/2/layout/IconCircleList"/>
    <dgm:cxn modelId="{F9CD535A-73C7-4869-9178-7D7A623B788F}" type="presParOf" srcId="{2EADF6D4-86DE-4D8B-AC32-540DE5AF9949}" destId="{FAC3199E-E121-40B7-8286-5B07813853B3}" srcOrd="1" destOrd="0" presId="urn:microsoft.com/office/officeart/2018/2/layout/IconCircleList"/>
    <dgm:cxn modelId="{695A38A6-C4D8-4175-A443-A5E858A08E84}" type="presParOf" srcId="{2EADF6D4-86DE-4D8B-AC32-540DE5AF9949}" destId="{3B0A3ACD-F758-498E-B55B-CD63DBAF3049}" srcOrd="2" destOrd="0" presId="urn:microsoft.com/office/officeart/2018/2/layout/IconCircleList"/>
    <dgm:cxn modelId="{5D55EB7F-7D12-4F7A-82D7-818AC5FB5392}" type="presParOf" srcId="{2EADF6D4-86DE-4D8B-AC32-540DE5AF9949}" destId="{2985B34B-075F-4D43-8EC9-0C60EDC398D8}" srcOrd="3" destOrd="0" presId="urn:microsoft.com/office/officeart/2018/2/layout/IconCircleList"/>
    <dgm:cxn modelId="{4C9C29DF-99D5-4F08-B376-8BF8DC2A4941}" type="presParOf" srcId="{D14D7D14-71ED-4666-9D91-44B1BD00B1EF}" destId="{D7216976-7D43-458E-ABE6-96024E6B78F9}" srcOrd="1" destOrd="0" presId="urn:microsoft.com/office/officeart/2018/2/layout/IconCircleList"/>
    <dgm:cxn modelId="{77741F7F-6B91-40C2-BAF6-3B8BCE078BEC}" type="presParOf" srcId="{D14D7D14-71ED-4666-9D91-44B1BD00B1EF}" destId="{6C3F37AC-17E1-45F9-A2CE-9687B9786DB7}" srcOrd="2" destOrd="0" presId="urn:microsoft.com/office/officeart/2018/2/layout/IconCircleList"/>
    <dgm:cxn modelId="{CE79D5B7-7F6C-472B-85E8-9E7C469DB204}" type="presParOf" srcId="{6C3F37AC-17E1-45F9-A2CE-9687B9786DB7}" destId="{0133FDF7-0143-47E7-9022-21FFDAC0F5AF}" srcOrd="0" destOrd="0" presId="urn:microsoft.com/office/officeart/2018/2/layout/IconCircleList"/>
    <dgm:cxn modelId="{FB23A827-8A95-4BA9-8ECD-69F2FDEE5E31}" type="presParOf" srcId="{6C3F37AC-17E1-45F9-A2CE-9687B9786DB7}" destId="{B65CC253-5A71-49E2-88CF-C83609A81D56}" srcOrd="1" destOrd="0" presId="urn:microsoft.com/office/officeart/2018/2/layout/IconCircleList"/>
    <dgm:cxn modelId="{B3587D21-7CB4-449B-8115-C1DDDAA2D51E}" type="presParOf" srcId="{6C3F37AC-17E1-45F9-A2CE-9687B9786DB7}" destId="{CC21B2AD-B9D1-4874-BC91-0FE2C3EDB8E4}" srcOrd="2" destOrd="0" presId="urn:microsoft.com/office/officeart/2018/2/layout/IconCircleList"/>
    <dgm:cxn modelId="{EB58946A-3586-4E1D-B653-88DF591FCD84}" type="presParOf" srcId="{6C3F37AC-17E1-45F9-A2CE-9687B9786DB7}" destId="{9F8F944C-83DA-46F5-8083-258F2B6D4B0E}" srcOrd="3" destOrd="0" presId="urn:microsoft.com/office/officeart/2018/2/layout/IconCircleList"/>
    <dgm:cxn modelId="{7C9B356B-EDD5-45A2-9C1A-30D2B36F9583}" type="presParOf" srcId="{D14D7D14-71ED-4666-9D91-44B1BD00B1EF}" destId="{AAA60444-48C6-4D2F-BCD1-50EB79B4C976}" srcOrd="3" destOrd="0" presId="urn:microsoft.com/office/officeart/2018/2/layout/IconCircleList"/>
    <dgm:cxn modelId="{267C3F27-5308-4F71-83B8-0B2E801E95BD}" type="presParOf" srcId="{D14D7D14-71ED-4666-9D91-44B1BD00B1EF}" destId="{44605FF1-7462-4159-BA5E-FD9ABBA69669}" srcOrd="4" destOrd="0" presId="urn:microsoft.com/office/officeart/2018/2/layout/IconCircleList"/>
    <dgm:cxn modelId="{10850461-0D7E-45BC-A559-F4F5FC31E43E}" type="presParOf" srcId="{44605FF1-7462-4159-BA5E-FD9ABBA69669}" destId="{A46072FB-FC4A-49FD-A05A-F7673C95025F}" srcOrd="0" destOrd="0" presId="urn:microsoft.com/office/officeart/2018/2/layout/IconCircleList"/>
    <dgm:cxn modelId="{A4776FC3-D6D8-42C0-81CD-F7566D505971}" type="presParOf" srcId="{44605FF1-7462-4159-BA5E-FD9ABBA69669}" destId="{5DFC0CB3-91D1-4EFE-B91E-7F08EE4A4760}" srcOrd="1" destOrd="0" presId="urn:microsoft.com/office/officeart/2018/2/layout/IconCircleList"/>
    <dgm:cxn modelId="{40D7A065-FD8F-4CAA-BF7D-EA860DD92E8C}" type="presParOf" srcId="{44605FF1-7462-4159-BA5E-FD9ABBA69669}" destId="{150C812A-6327-4BEC-9926-25DBB7069652}" srcOrd="2" destOrd="0" presId="urn:microsoft.com/office/officeart/2018/2/layout/IconCircleList"/>
    <dgm:cxn modelId="{16DB9881-BA88-4540-B9F7-78F1899DD771}" type="presParOf" srcId="{44605FF1-7462-4159-BA5E-FD9ABBA69669}" destId="{20F8AE3E-2936-40D5-807D-5AEA1D97EA0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678B1-7DC7-45B6-B495-5FC5924645AC}">
      <dsp:nvSpPr>
        <dsp:cNvPr id="0" name=""/>
        <dsp:cNvSpPr/>
      </dsp:nvSpPr>
      <dsp:spPr>
        <a:xfrm>
          <a:off x="0" y="1272"/>
          <a:ext cx="2003338" cy="2028779"/>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 a quiet environment, to much noise from computers can be very annoying very fast.</a:t>
          </a:r>
        </a:p>
      </dsp:txBody>
      <dsp:txXfrm>
        <a:off x="97795" y="99067"/>
        <a:ext cx="1807748" cy="1833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4303A-616A-4F5A-BF34-2CC4096B7CC7}">
      <dsp:nvSpPr>
        <dsp:cNvPr id="0" name=""/>
        <dsp:cNvSpPr/>
      </dsp:nvSpPr>
      <dsp:spPr>
        <a:xfrm>
          <a:off x="0" y="60942"/>
          <a:ext cx="2003338" cy="19094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 a very noisy environment, the sound may be masked by the background noise and be imperceptible</a:t>
          </a:r>
        </a:p>
      </dsp:txBody>
      <dsp:txXfrm>
        <a:off x="93211" y="154153"/>
        <a:ext cx="1816916" cy="1723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D160B-303A-4CEE-AB31-CD1ED539B42F}">
      <dsp:nvSpPr>
        <dsp:cNvPr id="0" name=""/>
        <dsp:cNvSpPr/>
      </dsp:nvSpPr>
      <dsp:spPr>
        <a:xfrm>
          <a:off x="0" y="29204"/>
          <a:ext cx="2003338" cy="114192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Sound should only be used in very select circumstances</a:t>
          </a:r>
        </a:p>
      </dsp:txBody>
      <dsp:txXfrm>
        <a:off x="55744" y="84948"/>
        <a:ext cx="1891850"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BC6FC-1DDD-412B-851F-713C89B4FC0D}">
      <dsp:nvSpPr>
        <dsp:cNvPr id="0" name=""/>
        <dsp:cNvSpPr/>
      </dsp:nvSpPr>
      <dsp:spPr>
        <a:xfrm>
          <a:off x="133804" y="1603244"/>
          <a:ext cx="837616" cy="8376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3199E-E121-40B7-8286-5B07813853B3}">
      <dsp:nvSpPr>
        <dsp:cNvPr id="0" name=""/>
        <dsp:cNvSpPr/>
      </dsp:nvSpPr>
      <dsp:spPr>
        <a:xfrm>
          <a:off x="309703" y="1779144"/>
          <a:ext cx="485817" cy="4858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5B34B-075F-4D43-8EC9-0C60EDC398D8}">
      <dsp:nvSpPr>
        <dsp:cNvPr id="0" name=""/>
        <dsp:cNvSpPr/>
      </dsp:nvSpPr>
      <dsp:spPr>
        <a:xfrm>
          <a:off x="1150910" y="1603244"/>
          <a:ext cx="1974382" cy="83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Avoid Using technical jargon or "Geek Speak"</a:t>
          </a:r>
        </a:p>
      </dsp:txBody>
      <dsp:txXfrm>
        <a:off x="1150910" y="1603244"/>
        <a:ext cx="1974382" cy="837616"/>
      </dsp:txXfrm>
    </dsp:sp>
    <dsp:sp modelId="{0133FDF7-0143-47E7-9022-21FFDAC0F5AF}">
      <dsp:nvSpPr>
        <dsp:cNvPr id="0" name=""/>
        <dsp:cNvSpPr/>
      </dsp:nvSpPr>
      <dsp:spPr>
        <a:xfrm>
          <a:off x="3469314" y="1603244"/>
          <a:ext cx="837616" cy="8376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CC253-5A71-49E2-88CF-C83609A81D56}">
      <dsp:nvSpPr>
        <dsp:cNvPr id="0" name=""/>
        <dsp:cNvSpPr/>
      </dsp:nvSpPr>
      <dsp:spPr>
        <a:xfrm>
          <a:off x="3645214" y="1779144"/>
          <a:ext cx="485817" cy="4858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F944C-83DA-46F5-8083-258F2B6D4B0E}">
      <dsp:nvSpPr>
        <dsp:cNvPr id="0" name=""/>
        <dsp:cNvSpPr/>
      </dsp:nvSpPr>
      <dsp:spPr>
        <a:xfrm>
          <a:off x="4486420" y="1603244"/>
          <a:ext cx="1974382" cy="83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Don’t use Legal Terms (heretofore, jurisprudence, obfuscate )</a:t>
          </a:r>
        </a:p>
      </dsp:txBody>
      <dsp:txXfrm>
        <a:off x="4486420" y="1603244"/>
        <a:ext cx="1974382" cy="837616"/>
      </dsp:txXfrm>
    </dsp:sp>
    <dsp:sp modelId="{A46072FB-FC4A-49FD-A05A-F7673C95025F}">
      <dsp:nvSpPr>
        <dsp:cNvPr id="0" name=""/>
        <dsp:cNvSpPr/>
      </dsp:nvSpPr>
      <dsp:spPr>
        <a:xfrm>
          <a:off x="133804" y="2797039"/>
          <a:ext cx="837616" cy="8376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C0CB3-91D1-4EFE-B91E-7F08EE4A4760}">
      <dsp:nvSpPr>
        <dsp:cNvPr id="0" name=""/>
        <dsp:cNvSpPr/>
      </dsp:nvSpPr>
      <dsp:spPr>
        <a:xfrm>
          <a:off x="309703" y="2972938"/>
          <a:ext cx="485817" cy="4858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8AE3E-2936-40D5-807D-5AEA1D97EA09}">
      <dsp:nvSpPr>
        <dsp:cNvPr id="0" name=""/>
        <dsp:cNvSpPr/>
      </dsp:nvSpPr>
      <dsp:spPr>
        <a:xfrm>
          <a:off x="1150910" y="2797039"/>
          <a:ext cx="1974382" cy="83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Use clear simple words</a:t>
          </a:r>
        </a:p>
      </dsp:txBody>
      <dsp:txXfrm>
        <a:off x="1150910" y="2797039"/>
        <a:ext cx="1974382" cy="837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2/28/25</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2/28/25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6B45-E930-1BAE-6263-D415BB0AB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CAAD6-BB16-7053-18B2-2C682FE60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0BA45-9A0C-6CA2-AA06-C66AA632C2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40F7DA-585A-6515-FFF5-E4AEE5DF9FDB}"/>
              </a:ext>
            </a:extLst>
          </p:cNvPr>
          <p:cNvSpPr>
            <a:spLocks noGrp="1"/>
          </p:cNvSpPr>
          <p:nvPr>
            <p:ph type="sldNum" sz="quarter" idx="5"/>
          </p:nvPr>
        </p:nvSpPr>
        <p:spPr/>
        <p:txBody>
          <a:bodyPr/>
          <a:lstStyle/>
          <a:p>
            <a:fld id="{E7AF00E9-A49D-4007-B3B9-A3783809E505}" type="slidenum">
              <a:rPr lang="en-US" smtClean="0"/>
              <a:t>21</a:t>
            </a:fld>
            <a:endParaRPr lang="en-US"/>
          </a:p>
        </p:txBody>
      </p:sp>
    </p:spTree>
    <p:extLst>
      <p:ext uri="{BB962C8B-B14F-4D97-AF65-F5344CB8AC3E}">
        <p14:creationId xmlns:p14="http://schemas.microsoft.com/office/powerpoint/2010/main" val="7164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*Humans are built for language. Young children can pick up a verbal language without </a:t>
            </a:r>
            <a:r>
              <a:rPr lang="en-US" err="1">
                <a:ea typeface="Calibri"/>
                <a:cs typeface="Calibri"/>
              </a:rPr>
              <a:t>instructuion</a:t>
            </a:r>
            <a:r>
              <a:rPr lang="en-US">
                <a:ea typeface="Calibri"/>
                <a:cs typeface="Calibri"/>
              </a:rPr>
              <a:t>, just by absorbing the speech around them. </a:t>
            </a:r>
            <a:endParaRPr lang="en-US"/>
          </a:p>
          <a:p>
            <a:endParaRPr lang="en-US">
              <a:ea typeface="Calibri"/>
              <a:cs typeface="Calibri"/>
            </a:endParaRPr>
          </a:p>
          <a:p>
            <a:r>
              <a:rPr lang="en-US">
                <a:ea typeface="Calibri"/>
                <a:cs typeface="Calibri"/>
              </a:rPr>
              <a:t>*Why is that? Because over the hundreds of thousands of years of human evolution, we have experienced natural selection that favored the development of language. CONVERSELY, writing has only existed for about 5 thousand years, which is much too short of a timeframe for a complete evolutionary overhaul in the way our brains work. </a:t>
            </a:r>
          </a:p>
          <a:p>
            <a:endParaRPr lang="en-US">
              <a:ea typeface="Calibri"/>
              <a:cs typeface="Calibri"/>
            </a:endParaRPr>
          </a:p>
          <a:p>
            <a:r>
              <a:rPr lang="en-US">
                <a:ea typeface="Calibri"/>
                <a:cs typeface="Calibri"/>
              </a:rPr>
              <a:t>*Therefore, reading, like any other skill such as juggling or violin or computer programming, requires instruction and practice, no matter what age you're picking it up in. This means that a lot of people in the world actually never learn to read, even more than that never learn to read well, compared to the large majority of humans who learn how to speak.</a:t>
            </a:r>
          </a:p>
        </p:txBody>
      </p:sp>
      <p:sp>
        <p:nvSpPr>
          <p:cNvPr id="4" name="Slide Number Placeholder 3"/>
          <p:cNvSpPr>
            <a:spLocks noGrp="1"/>
          </p:cNvSpPr>
          <p:nvPr>
            <p:ph type="sldNum" sz="quarter" idx="5"/>
          </p:nvPr>
        </p:nvSpPr>
        <p:spPr/>
        <p:txBody>
          <a:bodyPr/>
          <a:lstStyle/>
          <a:p>
            <a:fld id="{E7AF00E9-A49D-4007-B3B9-A3783809E505}" type="slidenum">
              <a:rPr lang="en-US" smtClean="0"/>
              <a:t>22</a:t>
            </a:fld>
            <a:endParaRPr lang="en-US"/>
          </a:p>
        </p:txBody>
      </p:sp>
    </p:spTree>
    <p:extLst>
      <p:ext uri="{BB962C8B-B14F-4D97-AF65-F5344CB8AC3E}">
        <p14:creationId xmlns:p14="http://schemas.microsoft.com/office/powerpoint/2010/main" val="355415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F71D3-E334-AFD0-F497-FCC80ADCB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C5FA1-F959-D50A-291D-937D2F406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71425-1819-A91E-3DB8-34D40FB9A2BF}"/>
              </a:ext>
            </a:extLst>
          </p:cNvPr>
          <p:cNvSpPr>
            <a:spLocks noGrp="1"/>
          </p:cNvSpPr>
          <p:nvPr>
            <p:ph type="body" idx="1"/>
          </p:nvPr>
        </p:nvSpPr>
        <p:spPr/>
        <p:txBody>
          <a:bodyPr/>
          <a:lstStyle/>
          <a:p>
            <a:r>
              <a:rPr lang="en-US">
                <a:ea typeface="Calibri"/>
                <a:cs typeface="Calibri"/>
              </a:rPr>
              <a:t>Since it's a skill that is not fully innate to our brains, we have to train our visual system to recognize the patterns in the written word.</a:t>
            </a:r>
          </a:p>
          <a:p>
            <a:r>
              <a:rPr lang="en-US">
                <a:ea typeface="Calibri"/>
                <a:cs typeface="Calibri"/>
              </a:rPr>
              <a:t>This starts with the lines, contours, and shapes of text – our brain recognizes these things innately. </a:t>
            </a:r>
          </a:p>
          <a:p>
            <a:endParaRPr lang="en-US">
              <a:ea typeface="Calibri"/>
              <a:cs typeface="Calibri"/>
            </a:endParaRPr>
          </a:p>
          <a:p>
            <a:r>
              <a:rPr lang="en-US">
                <a:ea typeface="Calibri"/>
                <a:cs typeface="Calibri"/>
              </a:rPr>
              <a:t>Shapes make up characters</a:t>
            </a:r>
          </a:p>
          <a:p>
            <a:endParaRPr lang="en-US">
              <a:ea typeface="Calibri"/>
              <a:cs typeface="Calibri"/>
            </a:endParaRPr>
          </a:p>
          <a:p>
            <a:r>
              <a:rPr lang="en-US">
                <a:ea typeface="Calibri"/>
                <a:cs typeface="Calibri"/>
              </a:rPr>
              <a:t>A few characters make up morphemes, the building blocks of words, that’s like the root words and the suffix and such. "tax" and "-</a:t>
            </a:r>
            <a:r>
              <a:rPr lang="en-US" err="1">
                <a:ea typeface="Calibri"/>
                <a:cs typeface="Calibri"/>
              </a:rPr>
              <a:t>ing</a:t>
            </a:r>
            <a:r>
              <a:rPr lang="en-US">
                <a:ea typeface="Calibri"/>
                <a:cs typeface="Calibri"/>
              </a:rPr>
              <a:t>" are two morphemes.</a:t>
            </a:r>
          </a:p>
          <a:p>
            <a:endParaRPr lang="en-US">
              <a:ea typeface="Calibri"/>
              <a:cs typeface="Calibri"/>
            </a:endParaRPr>
          </a:p>
          <a:p>
            <a:r>
              <a:rPr lang="en-US">
                <a:ea typeface="Calibri"/>
                <a:cs typeface="Calibri"/>
              </a:rPr>
              <a:t>Together they make up a whole word</a:t>
            </a:r>
          </a:p>
          <a:p>
            <a:endParaRPr lang="en-US">
              <a:ea typeface="Calibri"/>
              <a:cs typeface="Calibri"/>
            </a:endParaRPr>
          </a:p>
          <a:p>
            <a:r>
              <a:rPr lang="en-US">
                <a:ea typeface="Calibri"/>
                <a:cs typeface="Calibri"/>
              </a:rPr>
              <a:t>Those words create meaning in phrases</a:t>
            </a:r>
          </a:p>
        </p:txBody>
      </p:sp>
      <p:sp>
        <p:nvSpPr>
          <p:cNvPr id="4" name="Slide Number Placeholder 3">
            <a:extLst>
              <a:ext uri="{FF2B5EF4-FFF2-40B4-BE49-F238E27FC236}">
                <a16:creationId xmlns:a16="http://schemas.microsoft.com/office/drawing/2014/main" id="{744BED18-4C65-7453-487D-6252C7C09D06}"/>
              </a:ext>
            </a:extLst>
          </p:cNvPr>
          <p:cNvSpPr>
            <a:spLocks noGrp="1"/>
          </p:cNvSpPr>
          <p:nvPr>
            <p:ph type="sldNum" sz="quarter" idx="5"/>
          </p:nvPr>
        </p:nvSpPr>
        <p:spPr/>
        <p:txBody>
          <a:bodyPr/>
          <a:lstStyle/>
          <a:p>
            <a:fld id="{E7AF00E9-A49D-4007-B3B9-A3783809E505}" type="slidenum">
              <a:rPr lang="en-US" smtClean="0"/>
              <a:t>23</a:t>
            </a:fld>
            <a:endParaRPr lang="en-US"/>
          </a:p>
        </p:txBody>
      </p:sp>
    </p:spTree>
    <p:extLst>
      <p:ext uri="{BB962C8B-B14F-4D97-AF65-F5344CB8AC3E}">
        <p14:creationId xmlns:p14="http://schemas.microsoft.com/office/powerpoint/2010/main" val="37137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DDECD-C00A-AD8F-1159-F37F8F29C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F9418-C79B-CDC3-F5CC-DF84D3936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BB2F0-A767-3F83-2C49-B99760A9A025}"/>
              </a:ext>
            </a:extLst>
          </p:cNvPr>
          <p:cNvSpPr>
            <a:spLocks noGrp="1"/>
          </p:cNvSpPr>
          <p:nvPr>
            <p:ph type="body" idx="1"/>
          </p:nvPr>
        </p:nvSpPr>
        <p:spPr/>
        <p:txBody>
          <a:bodyPr/>
          <a:lstStyle/>
          <a:p>
            <a:r>
              <a:rPr lang="en-US">
                <a:ea typeface="Calibri"/>
                <a:cs typeface="Calibri"/>
              </a:rPr>
              <a:t>Our eyes move across the page constantly as we read. The visual information we're taking in is pretty centered around the fovea, with some extra info coming in from the perifovea.</a:t>
            </a:r>
          </a:p>
          <a:p>
            <a:endParaRPr lang="en-US">
              <a:ea typeface="Calibri"/>
              <a:cs typeface="Calibri"/>
            </a:endParaRPr>
          </a:p>
          <a:p>
            <a:endParaRPr lang="en-US">
              <a:ea typeface="Calibri"/>
              <a:cs typeface="Calibri"/>
            </a:endParaRPr>
          </a:p>
          <a:p>
            <a:r>
              <a:rPr lang="en-US">
                <a:ea typeface="Calibri"/>
                <a:cs typeface="Calibri"/>
              </a:rPr>
              <a:t>Saccadic eye movements don’t focus on articles or commonly repeated words</a:t>
            </a: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66AD1E3-858A-F636-F440-B1D0A1976ED9}"/>
              </a:ext>
            </a:extLst>
          </p:cNvPr>
          <p:cNvSpPr>
            <a:spLocks noGrp="1"/>
          </p:cNvSpPr>
          <p:nvPr>
            <p:ph type="sldNum" sz="quarter" idx="5"/>
          </p:nvPr>
        </p:nvSpPr>
        <p:spPr/>
        <p:txBody>
          <a:bodyPr/>
          <a:lstStyle/>
          <a:p>
            <a:fld id="{E7AF00E9-A49D-4007-B3B9-A3783809E505}" type="slidenum">
              <a:rPr lang="en-US" smtClean="0"/>
              <a:t>24</a:t>
            </a:fld>
            <a:endParaRPr lang="en-US"/>
          </a:p>
        </p:txBody>
      </p:sp>
    </p:spTree>
    <p:extLst>
      <p:ext uri="{BB962C8B-B14F-4D97-AF65-F5344CB8AC3E}">
        <p14:creationId xmlns:p14="http://schemas.microsoft.com/office/powerpoint/2010/main" val="263728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7AD87-A59F-8AA4-8321-8D5A89106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621D5-C553-8F82-2153-CB4315FCC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23455-3A53-4387-31D4-7FD5F1BD483C}"/>
              </a:ext>
            </a:extLst>
          </p:cNvPr>
          <p:cNvSpPr>
            <a:spLocks noGrp="1"/>
          </p:cNvSpPr>
          <p:nvPr>
            <p:ph type="body" idx="1"/>
          </p:nvPr>
        </p:nvSpPr>
        <p:spPr/>
        <p:txBody>
          <a:bodyPr/>
          <a:lstStyle/>
          <a:p>
            <a:r>
              <a:rPr lang="en-US">
                <a:ea typeface="Calibri"/>
                <a:cs typeface="Calibri"/>
              </a:rPr>
              <a:t>As people started trying to study how reading works on a psychological level, a question they came across is whether reading is feature-driven or context-driven. Do </a:t>
            </a:r>
          </a:p>
          <a:p>
            <a:endParaRPr lang="en-US">
              <a:ea typeface="Calibri"/>
              <a:cs typeface="Calibri"/>
            </a:endParaRPr>
          </a:p>
        </p:txBody>
      </p:sp>
      <p:sp>
        <p:nvSpPr>
          <p:cNvPr id="4" name="Slide Number Placeholder 3">
            <a:extLst>
              <a:ext uri="{FF2B5EF4-FFF2-40B4-BE49-F238E27FC236}">
                <a16:creationId xmlns:a16="http://schemas.microsoft.com/office/drawing/2014/main" id="{5DD9475A-999B-7A87-728C-4F368B363958}"/>
              </a:ext>
            </a:extLst>
          </p:cNvPr>
          <p:cNvSpPr>
            <a:spLocks noGrp="1"/>
          </p:cNvSpPr>
          <p:nvPr>
            <p:ph type="sldNum" sz="quarter" idx="5"/>
          </p:nvPr>
        </p:nvSpPr>
        <p:spPr/>
        <p:txBody>
          <a:bodyPr/>
          <a:lstStyle/>
          <a:p>
            <a:fld id="{E7AF00E9-A49D-4007-B3B9-A3783809E505}" type="slidenum">
              <a:rPr lang="en-US" smtClean="0"/>
              <a:t>25</a:t>
            </a:fld>
            <a:endParaRPr lang="en-US"/>
          </a:p>
        </p:txBody>
      </p:sp>
    </p:spTree>
    <p:extLst>
      <p:ext uri="{BB962C8B-B14F-4D97-AF65-F5344CB8AC3E}">
        <p14:creationId xmlns:p14="http://schemas.microsoft.com/office/powerpoint/2010/main" val="4198372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5227D-3BE6-8289-68D3-8F8ABDF33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AFBF4-8C09-A565-07B7-506C64847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F1D2E-93BE-95C4-AF2F-339039194A10}"/>
              </a:ext>
            </a:extLst>
          </p:cNvPr>
          <p:cNvSpPr>
            <a:spLocks noGrp="1"/>
          </p:cNvSpPr>
          <p:nvPr>
            <p:ph type="body" idx="1"/>
          </p:nvPr>
        </p:nvSpPr>
        <p:spPr/>
        <p:txBody>
          <a:bodyPr/>
          <a:lstStyle/>
          <a:p>
            <a:r>
              <a:rPr lang="en-US">
                <a:ea typeface="Calibri"/>
                <a:cs typeface="Calibri"/>
              </a:rPr>
              <a:t>These processes work in </a:t>
            </a:r>
            <a:r>
              <a:rPr lang="en-US" err="1">
                <a:ea typeface="Calibri"/>
                <a:cs typeface="Calibri"/>
              </a:rPr>
              <a:t>paralllel</a:t>
            </a:r>
            <a:r>
              <a:rPr lang="en-US">
                <a:ea typeface="Calibri"/>
                <a:cs typeface="Calibri"/>
              </a:rPr>
              <a:t>!</a:t>
            </a:r>
          </a:p>
          <a:p>
            <a:endParaRPr lang="en-US">
              <a:ea typeface="Calibri"/>
              <a:cs typeface="Calibri"/>
            </a:endParaRPr>
          </a:p>
          <a:p>
            <a:r>
              <a:rPr lang="en-US">
                <a:ea typeface="Calibri"/>
                <a:cs typeface="Calibri"/>
              </a:rPr>
              <a:t>Feature-driven reading works by identifying how basic shapes of letters combine into words. This is the majority of how reading works on a psychological level. However, the exact proportion of feature-driven to its counterpart context-driven depends on skill. </a:t>
            </a:r>
          </a:p>
          <a:p>
            <a:r>
              <a:rPr lang="en-US">
                <a:ea typeface="Calibri"/>
                <a:cs typeface="Calibri"/>
              </a:rPr>
              <a:t>Skilled readers do feature-driven word recognition automatically, whereas it requires conscious effort for people at a lower skill level. People with lower skill levels rely somewhat more on context-driven</a:t>
            </a:r>
          </a:p>
        </p:txBody>
      </p:sp>
      <p:sp>
        <p:nvSpPr>
          <p:cNvPr id="4" name="Slide Number Placeholder 3">
            <a:extLst>
              <a:ext uri="{FF2B5EF4-FFF2-40B4-BE49-F238E27FC236}">
                <a16:creationId xmlns:a16="http://schemas.microsoft.com/office/drawing/2014/main" id="{2C159ACF-5448-2355-0A95-1C4CFF027616}"/>
              </a:ext>
            </a:extLst>
          </p:cNvPr>
          <p:cNvSpPr>
            <a:spLocks noGrp="1"/>
          </p:cNvSpPr>
          <p:nvPr>
            <p:ph type="sldNum" sz="quarter" idx="5"/>
          </p:nvPr>
        </p:nvSpPr>
        <p:spPr/>
        <p:txBody>
          <a:bodyPr/>
          <a:lstStyle/>
          <a:p>
            <a:fld id="{E7AF00E9-A49D-4007-B3B9-A3783809E505}" type="slidenum">
              <a:rPr lang="en-US" smtClean="0"/>
              <a:t>26</a:t>
            </a:fld>
            <a:endParaRPr lang="en-US"/>
          </a:p>
        </p:txBody>
      </p:sp>
    </p:spTree>
    <p:extLst>
      <p:ext uri="{BB962C8B-B14F-4D97-AF65-F5344CB8AC3E}">
        <p14:creationId xmlns:p14="http://schemas.microsoft.com/office/powerpoint/2010/main" val="1171158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ED5C-BF74-825F-00D8-79496D86A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409B4-8E6D-17E3-087E-53E7F6243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1D11F-96BA-0014-2D8D-CE01D0CE82E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54B88CD-0564-3C94-05AA-DBF5C10209EB}"/>
              </a:ext>
            </a:extLst>
          </p:cNvPr>
          <p:cNvSpPr>
            <a:spLocks noGrp="1"/>
          </p:cNvSpPr>
          <p:nvPr>
            <p:ph type="sldNum" sz="quarter" idx="5"/>
          </p:nvPr>
        </p:nvSpPr>
        <p:spPr/>
        <p:txBody>
          <a:bodyPr/>
          <a:lstStyle/>
          <a:p>
            <a:fld id="{E7AF00E9-A49D-4007-B3B9-A3783809E505}" type="slidenum">
              <a:rPr lang="en-US" smtClean="0"/>
              <a:t>27</a:t>
            </a:fld>
            <a:endParaRPr lang="en-US"/>
          </a:p>
        </p:txBody>
      </p:sp>
    </p:spTree>
    <p:extLst>
      <p:ext uri="{BB962C8B-B14F-4D97-AF65-F5344CB8AC3E}">
        <p14:creationId xmlns:p14="http://schemas.microsoft.com/office/powerpoint/2010/main" val="288107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53EC-D209-42B6-6256-5B7367FF9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CDA23-8870-DB4C-9286-B2799482A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B98BD-1090-4EFD-8DEC-899A61D58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4AA355-B1A0-1342-F99D-027CE9DCE747}"/>
              </a:ext>
            </a:extLst>
          </p:cNvPr>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310897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C6A87-36C6-F41E-9ED0-CDAD2038C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21575-255E-3F0C-3740-E35382215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CF2A8-11A6-8995-F8AA-A47A14CF28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A64233-4106-9D97-5AE1-178B2036B19C}"/>
              </a:ext>
            </a:extLst>
          </p:cNvPr>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390064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1211C-A716-AD2F-F66E-AF24E046A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1113A-5EA7-06C3-7EE2-8D4B7E819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42AE9-B39A-2FE2-3E22-A8826F94C6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0CE9A-2E44-0E22-54A3-0B695D5B5587}"/>
              </a:ext>
            </a:extLst>
          </p:cNvPr>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83680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746F-F733-FA92-779A-96A656183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DDC27-C6C3-D213-7EAE-4E829E3E8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85CC6A-DEA1-8580-DED3-F7B768D2F0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D699AA-4ACE-45F8-6AD2-4CAA543DF829}"/>
              </a:ext>
            </a:extLst>
          </p:cNvPr>
          <p:cNvSpPr>
            <a:spLocks noGrp="1"/>
          </p:cNvSpPr>
          <p:nvPr>
            <p:ph type="sldNum" sz="quarter" idx="5"/>
          </p:nvPr>
        </p:nvSpPr>
        <p:spPr/>
        <p:txBody>
          <a:bodyPr/>
          <a:lstStyle/>
          <a:p>
            <a:fld id="{E7AF00E9-A49D-4007-B3B9-A3783809E505}" type="slidenum">
              <a:rPr lang="en-US" smtClean="0"/>
              <a:t>8</a:t>
            </a:fld>
            <a:endParaRPr lang="en-US" dirty="0"/>
          </a:p>
        </p:txBody>
      </p:sp>
    </p:spTree>
    <p:extLst>
      <p:ext uri="{BB962C8B-B14F-4D97-AF65-F5344CB8AC3E}">
        <p14:creationId xmlns:p14="http://schemas.microsoft.com/office/powerpoint/2010/main" val="33387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10</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11</a:t>
            </a:fld>
            <a:endParaRPr lang="en-US" dirty="0"/>
          </a:p>
        </p:txBody>
      </p:sp>
    </p:spTree>
    <p:extLst>
      <p:ext uri="{BB962C8B-B14F-4D97-AF65-F5344CB8AC3E}">
        <p14:creationId xmlns:p14="http://schemas.microsoft.com/office/powerpoint/2010/main" val="4330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3574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5561823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3600852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60435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7469150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20XX</a:t>
            </a:r>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08511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20XX</a:t>
            </a:r>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146087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9133720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373819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186360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40382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575974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264705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920272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46234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349860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970118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332538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152761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22231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9492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4859678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976153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311278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20XX</a:t>
            </a:r>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5759491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20XX</a:t>
            </a:r>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5698401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20XX</a:t>
            </a:r>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7626444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843920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037411410"/>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8" r:id="rId2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7018020" y="426027"/>
            <a:ext cx="4624442" cy="5778935"/>
          </a:xfrm>
          <a:noFill/>
        </p:spPr>
        <p:txBody>
          <a:bodyPr anchor="ctr">
            <a:noAutofit/>
          </a:bodyPr>
          <a:lstStyle/>
          <a:p>
            <a:r>
              <a:rPr lang="en-US" sz="4975" dirty="0"/>
              <a:t>DESIGN WITH THE MIND IN MIND CHAPTER 5 AND 6</a:t>
            </a:r>
            <a:br>
              <a:rPr lang="en-US" dirty="0"/>
            </a:br>
            <a:br>
              <a:rPr lang="en-US" dirty="0"/>
            </a:br>
            <a:r>
              <a:rPr lang="en-US" sz="4000" dirty="0">
                <a:solidFill>
                  <a:schemeClr val="tx1">
                    <a:lumMod val="75000"/>
                  </a:schemeClr>
                </a:solidFill>
              </a:rPr>
              <a:t>By Miles Fike, Izzie Corley, and Alex Chavez</a:t>
            </a:r>
          </a:p>
        </p:txBody>
      </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7936"/>
          <a:stretch/>
        </p:blipFill>
        <p:spPr/>
      </p:pic>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a:xfrm>
            <a:off x="550862" y="212758"/>
            <a:ext cx="11090275" cy="1684059"/>
          </a:xfrm>
        </p:spPr>
        <p:txBody>
          <a:bodyPr/>
          <a:lstStyle/>
          <a:p>
            <a:r>
              <a:rPr lang="en-US" dirty="0"/>
              <a:t>The Human Eye’s Blindspot</a:t>
            </a:r>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a:xfrm>
            <a:off x="550863" y="2419350"/>
            <a:ext cx="5950836" cy="3913188"/>
          </a:xfrm>
        </p:spPr>
        <p:txBody>
          <a:bodyPr>
            <a:normAutofit/>
          </a:bodyPr>
          <a:lstStyle/>
          <a:p>
            <a:pPr marL="285750" indent="-285750">
              <a:buFont typeface="Arial" panose="020B0604020202020204" pitchFamily="34" charset="0"/>
              <a:buChar char="•"/>
            </a:pPr>
            <a:r>
              <a:rPr lang="en-US" dirty="0"/>
              <a:t>Although you may not notice it, our eyes have a blind spot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occurs on the spot where our optic nerve and blood vessels exit from our eyes.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gaps in vision may occur from imperfect retina, damage, or strokes</a:t>
            </a:r>
          </a:p>
        </p:txBody>
      </p:sp>
      <p:pic>
        <p:nvPicPr>
          <p:cNvPr id="8" name="Picture 7">
            <a:extLst>
              <a:ext uri="{FF2B5EF4-FFF2-40B4-BE49-F238E27FC236}">
                <a16:creationId xmlns:a16="http://schemas.microsoft.com/office/drawing/2014/main" id="{4C8572B3-0549-E1C7-52FF-CA4EF42209E0}"/>
              </a:ext>
            </a:extLst>
          </p:cNvPr>
          <p:cNvPicPr>
            <a:picLocks noChangeAspect="1"/>
          </p:cNvPicPr>
          <p:nvPr/>
        </p:nvPicPr>
        <p:blipFill>
          <a:blip r:embed="rId3"/>
          <a:stretch>
            <a:fillRect/>
          </a:stretch>
        </p:blipFill>
        <p:spPr>
          <a:xfrm>
            <a:off x="5895059" y="1896817"/>
            <a:ext cx="5450296" cy="4383404"/>
          </a:xfrm>
          <a:prstGeom prst="rect">
            <a:avLst/>
          </a:prstGeom>
        </p:spPr>
      </p:pic>
    </p:spTree>
    <p:extLst>
      <p:ext uri="{BB962C8B-B14F-4D97-AF65-F5344CB8AC3E}">
        <p14:creationId xmlns:p14="http://schemas.microsoft.com/office/powerpoint/2010/main" val="266504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p:txBody>
          <a:bodyPr/>
          <a:lstStyle/>
          <a:p>
            <a:r>
              <a:rPr lang="en-US" dirty="0"/>
              <a:t>The Application Of Vision In Design</a:t>
            </a:r>
          </a:p>
        </p:txBody>
      </p:sp>
    </p:spTree>
    <p:extLst>
      <p:ext uri="{BB962C8B-B14F-4D97-AF65-F5344CB8AC3E}">
        <p14:creationId xmlns:p14="http://schemas.microsoft.com/office/powerpoint/2010/main" val="285551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4BFA-BFB7-1ADF-F47A-8B541767C7B8}"/>
              </a:ext>
            </a:extLst>
          </p:cNvPr>
          <p:cNvSpPr>
            <a:spLocks noGrp="1"/>
          </p:cNvSpPr>
          <p:nvPr>
            <p:ph type="title"/>
          </p:nvPr>
        </p:nvSpPr>
        <p:spPr>
          <a:xfrm>
            <a:off x="550863" y="508635"/>
            <a:ext cx="9840912" cy="1332000"/>
          </a:xfrm>
        </p:spPr>
        <p:txBody>
          <a:bodyPr/>
          <a:lstStyle/>
          <a:p>
            <a:r>
              <a:rPr lang="en-US" dirty="0"/>
              <a:t>We Only Notice What is Near Our Fovea’s Perception</a:t>
            </a:r>
          </a:p>
        </p:txBody>
      </p:sp>
      <p:sp>
        <p:nvSpPr>
          <p:cNvPr id="3" name="Content Placeholder 2">
            <a:extLst>
              <a:ext uri="{FF2B5EF4-FFF2-40B4-BE49-F238E27FC236}">
                <a16:creationId xmlns:a16="http://schemas.microsoft.com/office/drawing/2014/main" id="{3FCB6045-2C86-98D6-903E-B8BF22E1B3D6}"/>
              </a:ext>
            </a:extLst>
          </p:cNvPr>
          <p:cNvSpPr>
            <a:spLocks noGrp="1"/>
          </p:cNvSpPr>
          <p:nvPr>
            <p:ph sz="half" idx="1"/>
          </p:nvPr>
        </p:nvSpPr>
        <p:spPr/>
        <p:txBody>
          <a:bodyPr/>
          <a:lstStyle/>
          <a:p>
            <a:pPr marL="285750" indent="-285750">
              <a:buFont typeface="Arial" panose="020B0604020202020204" pitchFamily="34" charset="0"/>
              <a:buChar char="•"/>
            </a:pPr>
            <a:r>
              <a:rPr lang="en-US" dirty="0"/>
              <a:t>When clicking, that is where the fovea is focused.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will notice little outside of the area of the click.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changes in the peripheral may be noticed while others may not be.</a:t>
            </a:r>
          </a:p>
        </p:txBody>
      </p:sp>
      <p:pic>
        <p:nvPicPr>
          <p:cNvPr id="2050" name="Picture 2" descr="image">
            <a:extLst>
              <a:ext uri="{FF2B5EF4-FFF2-40B4-BE49-F238E27FC236}">
                <a16:creationId xmlns:a16="http://schemas.microsoft.com/office/drawing/2014/main" id="{D86C7829-CF07-E48A-65E7-26D917B23A59}"/>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096000" y="2097175"/>
            <a:ext cx="6096000" cy="381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44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6AE02C-9148-D009-5745-BB5E3F9806BF}"/>
              </a:ext>
            </a:extLst>
          </p:cNvPr>
          <p:cNvPicPr>
            <a:picLocks noChangeAspect="1"/>
          </p:cNvPicPr>
          <p:nvPr/>
        </p:nvPicPr>
        <p:blipFill>
          <a:blip r:embed="rId2"/>
          <a:stretch>
            <a:fillRect/>
          </a:stretch>
        </p:blipFill>
        <p:spPr>
          <a:xfrm>
            <a:off x="2468426" y="1735860"/>
            <a:ext cx="5899693" cy="2519661"/>
          </a:xfrm>
          <a:prstGeom prst="rect">
            <a:avLst/>
          </a:prstGeom>
        </p:spPr>
      </p:pic>
      <p:sp>
        <p:nvSpPr>
          <p:cNvPr id="2" name="Title 1">
            <a:extLst>
              <a:ext uri="{FF2B5EF4-FFF2-40B4-BE49-F238E27FC236}">
                <a16:creationId xmlns:a16="http://schemas.microsoft.com/office/drawing/2014/main" id="{73C77626-8800-4DC5-906F-56B593570736}"/>
              </a:ext>
            </a:extLst>
          </p:cNvPr>
          <p:cNvSpPr>
            <a:spLocks noGrp="1"/>
          </p:cNvSpPr>
          <p:nvPr>
            <p:ph type="title"/>
          </p:nvPr>
        </p:nvSpPr>
        <p:spPr>
          <a:xfrm>
            <a:off x="1180306" y="461010"/>
            <a:ext cx="9831387" cy="1332000"/>
          </a:xfrm>
        </p:spPr>
        <p:txBody>
          <a:bodyPr/>
          <a:lstStyle/>
          <a:p>
            <a:r>
              <a:rPr lang="en-US" dirty="0"/>
              <a:t>Another Instance In Which the Error is Out of the Fovea</a:t>
            </a:r>
          </a:p>
        </p:txBody>
      </p:sp>
      <p:pic>
        <p:nvPicPr>
          <p:cNvPr id="6" name="Picture 5">
            <a:extLst>
              <a:ext uri="{FF2B5EF4-FFF2-40B4-BE49-F238E27FC236}">
                <a16:creationId xmlns:a16="http://schemas.microsoft.com/office/drawing/2014/main" id="{FB60E4CF-0D4E-C4E3-C18E-03842B404F97}"/>
              </a:ext>
            </a:extLst>
          </p:cNvPr>
          <p:cNvPicPr>
            <a:picLocks noChangeAspect="1"/>
          </p:cNvPicPr>
          <p:nvPr/>
        </p:nvPicPr>
        <p:blipFill>
          <a:blip r:embed="rId3"/>
          <a:stretch>
            <a:fillRect/>
          </a:stretch>
        </p:blipFill>
        <p:spPr>
          <a:xfrm>
            <a:off x="3823879" y="4255521"/>
            <a:ext cx="4544240" cy="2519090"/>
          </a:xfrm>
          <a:prstGeom prst="rect">
            <a:avLst/>
          </a:prstGeom>
        </p:spPr>
      </p:pic>
    </p:spTree>
    <p:extLst>
      <p:ext uri="{BB962C8B-B14F-4D97-AF65-F5344CB8AC3E}">
        <p14:creationId xmlns:p14="http://schemas.microsoft.com/office/powerpoint/2010/main" val="284579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CCB0-7AB0-407E-0708-4A1CE18C8D24}"/>
              </a:ext>
            </a:extLst>
          </p:cNvPr>
          <p:cNvSpPr>
            <a:spLocks noGrp="1"/>
          </p:cNvSpPr>
          <p:nvPr>
            <p:ph type="title"/>
          </p:nvPr>
        </p:nvSpPr>
        <p:spPr/>
        <p:txBody>
          <a:bodyPr/>
          <a:lstStyle/>
          <a:p>
            <a:r>
              <a:rPr lang="en-US" dirty="0"/>
              <a:t>Methods of Making Messages Visible</a:t>
            </a:r>
          </a:p>
        </p:txBody>
      </p:sp>
      <p:sp>
        <p:nvSpPr>
          <p:cNvPr id="3" name="Content Placeholder 2">
            <a:extLst>
              <a:ext uri="{FF2B5EF4-FFF2-40B4-BE49-F238E27FC236}">
                <a16:creationId xmlns:a16="http://schemas.microsoft.com/office/drawing/2014/main" id="{D25B2267-44C2-25CD-30C2-608EA3F78309}"/>
              </a:ext>
            </a:extLst>
          </p:cNvPr>
          <p:cNvSpPr>
            <a:spLocks noGrp="1"/>
          </p:cNvSpPr>
          <p:nvPr>
            <p:ph idx="1"/>
          </p:nvPr>
        </p:nvSpPr>
        <p:spPr>
          <a:xfrm>
            <a:off x="529873" y="1948691"/>
            <a:ext cx="6949757" cy="4329511"/>
          </a:xfrm>
        </p:spPr>
        <p:txBody>
          <a:bodyPr>
            <a:normAutofit/>
          </a:bodyPr>
          <a:lstStyle/>
          <a:p>
            <a:r>
              <a:rPr lang="en-US" sz="2400" dirty="0"/>
              <a:t>Put the message where users are looking—In the West, people look from left to right. People also like to follow the mouse</a:t>
            </a:r>
          </a:p>
          <a:p>
            <a:r>
              <a:rPr lang="en-US" sz="2400" dirty="0"/>
              <a:t>Mark the message—Make the message very prominent</a:t>
            </a:r>
          </a:p>
          <a:p>
            <a:r>
              <a:rPr lang="en-US" sz="2400" dirty="0"/>
              <a:t>Use an error symbol</a:t>
            </a:r>
          </a:p>
          <a:p>
            <a:r>
              <a:rPr lang="en-US" sz="2400" dirty="0"/>
              <a:t>Reserve red for errors—Don’t use red anywhere but in error messages for clarity</a:t>
            </a:r>
          </a:p>
        </p:txBody>
      </p:sp>
      <p:pic>
        <p:nvPicPr>
          <p:cNvPr id="6" name="Picture 5">
            <a:extLst>
              <a:ext uri="{FF2B5EF4-FFF2-40B4-BE49-F238E27FC236}">
                <a16:creationId xmlns:a16="http://schemas.microsoft.com/office/drawing/2014/main" id="{6DAB09E5-A961-4AA4-1D7B-10108DC38BE7}"/>
              </a:ext>
            </a:extLst>
          </p:cNvPr>
          <p:cNvPicPr>
            <a:picLocks noChangeAspect="1"/>
          </p:cNvPicPr>
          <p:nvPr/>
        </p:nvPicPr>
        <p:blipFill>
          <a:blip r:embed="rId2"/>
          <a:stretch>
            <a:fillRect/>
          </a:stretch>
        </p:blipFill>
        <p:spPr>
          <a:xfrm>
            <a:off x="8442456" y="3544"/>
            <a:ext cx="3749544" cy="3673880"/>
          </a:xfrm>
          <a:prstGeom prst="rect">
            <a:avLst/>
          </a:prstGeom>
        </p:spPr>
      </p:pic>
      <p:pic>
        <p:nvPicPr>
          <p:cNvPr id="8" name="Picture 7">
            <a:extLst>
              <a:ext uri="{FF2B5EF4-FFF2-40B4-BE49-F238E27FC236}">
                <a16:creationId xmlns:a16="http://schemas.microsoft.com/office/drawing/2014/main" id="{4E392739-7C95-EA77-B443-B67609DF9EF4}"/>
              </a:ext>
            </a:extLst>
          </p:cNvPr>
          <p:cNvPicPr>
            <a:picLocks noChangeAspect="1"/>
          </p:cNvPicPr>
          <p:nvPr/>
        </p:nvPicPr>
        <p:blipFill>
          <a:blip r:embed="rId3"/>
          <a:stretch>
            <a:fillRect/>
          </a:stretch>
        </p:blipFill>
        <p:spPr>
          <a:xfrm>
            <a:off x="7810681" y="3671074"/>
            <a:ext cx="1925651" cy="3186926"/>
          </a:xfrm>
          <a:prstGeom prst="rect">
            <a:avLst/>
          </a:prstGeom>
        </p:spPr>
      </p:pic>
      <p:pic>
        <p:nvPicPr>
          <p:cNvPr id="10" name="Picture 9">
            <a:extLst>
              <a:ext uri="{FF2B5EF4-FFF2-40B4-BE49-F238E27FC236}">
                <a16:creationId xmlns:a16="http://schemas.microsoft.com/office/drawing/2014/main" id="{2CDB29B6-360E-4F6F-41DC-3D5E06716817}"/>
              </a:ext>
            </a:extLst>
          </p:cNvPr>
          <p:cNvPicPr>
            <a:picLocks noChangeAspect="1"/>
          </p:cNvPicPr>
          <p:nvPr/>
        </p:nvPicPr>
        <p:blipFill>
          <a:blip r:embed="rId4"/>
          <a:stretch>
            <a:fillRect/>
          </a:stretch>
        </p:blipFill>
        <p:spPr>
          <a:xfrm>
            <a:off x="10067383" y="3671074"/>
            <a:ext cx="2124617" cy="3186926"/>
          </a:xfrm>
          <a:prstGeom prst="rect">
            <a:avLst/>
          </a:prstGeom>
        </p:spPr>
      </p:pic>
      <p:pic>
        <p:nvPicPr>
          <p:cNvPr id="11" name="Picture 10">
            <a:extLst>
              <a:ext uri="{FF2B5EF4-FFF2-40B4-BE49-F238E27FC236}">
                <a16:creationId xmlns:a16="http://schemas.microsoft.com/office/drawing/2014/main" id="{1E1FF657-CC02-3A70-FCB6-A8F0EAED008A}"/>
              </a:ext>
            </a:extLst>
          </p:cNvPr>
          <p:cNvPicPr>
            <a:picLocks noChangeAspect="1"/>
          </p:cNvPicPr>
          <p:nvPr/>
        </p:nvPicPr>
        <p:blipFill>
          <a:blip r:embed="rId5"/>
          <a:stretch>
            <a:fillRect/>
          </a:stretch>
        </p:blipFill>
        <p:spPr>
          <a:xfrm>
            <a:off x="4061639" y="3644014"/>
            <a:ext cx="938865" cy="938865"/>
          </a:xfrm>
          <a:prstGeom prst="rect">
            <a:avLst/>
          </a:prstGeom>
        </p:spPr>
      </p:pic>
    </p:spTree>
    <p:extLst>
      <p:ext uri="{BB962C8B-B14F-4D97-AF65-F5344CB8AC3E}">
        <p14:creationId xmlns:p14="http://schemas.microsoft.com/office/powerpoint/2010/main" val="355829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D6B6-4D62-B2C2-1B9B-F712BEEE341E}"/>
              </a:ext>
            </a:extLst>
          </p:cNvPr>
          <p:cNvSpPr>
            <a:spLocks noGrp="1"/>
          </p:cNvSpPr>
          <p:nvPr>
            <p:ph type="title"/>
          </p:nvPr>
        </p:nvSpPr>
        <p:spPr/>
        <p:txBody>
          <a:bodyPr/>
          <a:lstStyle/>
          <a:p>
            <a:r>
              <a:rPr lang="en-US" dirty="0"/>
              <a:t>Heavy Artillery Methods for Making Users Notice Messages</a:t>
            </a:r>
          </a:p>
        </p:txBody>
      </p:sp>
      <p:sp>
        <p:nvSpPr>
          <p:cNvPr id="3" name="Content Placeholder 2">
            <a:extLst>
              <a:ext uri="{FF2B5EF4-FFF2-40B4-BE49-F238E27FC236}">
                <a16:creationId xmlns:a16="http://schemas.microsoft.com/office/drawing/2014/main" id="{34FE987A-359F-FA3F-8666-F931C1386EA1}"/>
              </a:ext>
            </a:extLst>
          </p:cNvPr>
          <p:cNvSpPr>
            <a:spLocks noGrp="1"/>
          </p:cNvSpPr>
          <p:nvPr>
            <p:ph idx="1"/>
          </p:nvPr>
        </p:nvSpPr>
        <p:spPr/>
        <p:txBody>
          <a:bodyPr>
            <a:normAutofit/>
          </a:bodyPr>
          <a:lstStyle/>
          <a:p>
            <a:r>
              <a:rPr lang="en-US" sz="2400" dirty="0"/>
              <a:t>Three stronger methods can be used to force users to notice methods: </a:t>
            </a:r>
          </a:p>
          <a:p>
            <a:pPr lvl="1"/>
            <a:r>
              <a:rPr lang="en-US" sz="2400" dirty="0"/>
              <a:t>pop-ups  in error dialogue boxes</a:t>
            </a:r>
          </a:p>
          <a:p>
            <a:pPr lvl="1"/>
            <a:r>
              <a:rPr lang="en-US" sz="2400" dirty="0"/>
              <a:t>use of sound</a:t>
            </a:r>
          </a:p>
          <a:p>
            <a:pPr lvl="1"/>
            <a:r>
              <a:rPr lang="en-US" sz="2400" dirty="0"/>
              <a:t>wiggles or blinking.</a:t>
            </a:r>
          </a:p>
          <a:p>
            <a:r>
              <a:rPr lang="en-US" sz="2400" dirty="0"/>
              <a:t>These methods should be used sparingly so the user does not get used to them.</a:t>
            </a:r>
          </a:p>
          <a:p>
            <a:endParaRPr lang="en-US" sz="2200" dirty="0"/>
          </a:p>
        </p:txBody>
      </p:sp>
    </p:spTree>
    <p:extLst>
      <p:ext uri="{BB962C8B-B14F-4D97-AF65-F5344CB8AC3E}">
        <p14:creationId xmlns:p14="http://schemas.microsoft.com/office/powerpoint/2010/main" val="112031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050C-4211-6D04-242F-C60FBDCEBFB2}"/>
              </a:ext>
            </a:extLst>
          </p:cNvPr>
          <p:cNvSpPr>
            <a:spLocks noGrp="1"/>
          </p:cNvSpPr>
          <p:nvPr>
            <p:ph type="title"/>
          </p:nvPr>
        </p:nvSpPr>
        <p:spPr/>
        <p:txBody>
          <a:bodyPr/>
          <a:lstStyle/>
          <a:p>
            <a:r>
              <a:rPr lang="en-US" dirty="0"/>
              <a:t>Pop-up message in error dialog box</a:t>
            </a:r>
          </a:p>
        </p:txBody>
      </p:sp>
      <p:sp>
        <p:nvSpPr>
          <p:cNvPr id="3" name="Content Placeholder 2">
            <a:extLst>
              <a:ext uri="{FF2B5EF4-FFF2-40B4-BE49-F238E27FC236}">
                <a16:creationId xmlns:a16="http://schemas.microsoft.com/office/drawing/2014/main" id="{946B891C-7E76-244C-1C02-DC9F273452E4}"/>
              </a:ext>
            </a:extLst>
          </p:cNvPr>
          <p:cNvSpPr>
            <a:spLocks noGrp="1"/>
          </p:cNvSpPr>
          <p:nvPr>
            <p:ph idx="1"/>
          </p:nvPr>
        </p:nvSpPr>
        <p:spPr/>
        <p:txBody>
          <a:bodyPr/>
          <a:lstStyle/>
          <a:p>
            <a:r>
              <a:rPr lang="en-US" dirty="0"/>
              <a:t>If you display an error message in a dialog box, it is in the users face immediately</a:t>
            </a:r>
          </a:p>
          <a:p>
            <a:r>
              <a:rPr lang="en-US" dirty="0"/>
              <a:t>It is good for critical situations, but annoying if the error can be ignored</a:t>
            </a:r>
          </a:p>
          <a:p>
            <a:r>
              <a:rPr lang="en-US" dirty="0"/>
              <a:t>Nonmodal pop-ups allow users to continue working</a:t>
            </a:r>
          </a:p>
          <a:p>
            <a:r>
              <a:rPr lang="en-US" dirty="0"/>
              <a:t>Application-modal pop-ups block any further work in the application</a:t>
            </a:r>
          </a:p>
          <a:p>
            <a:r>
              <a:rPr lang="en-US" dirty="0"/>
              <a:t>Some users may block popups, Beware!!!</a:t>
            </a:r>
          </a:p>
          <a:p>
            <a:endParaRPr lang="en-US" dirty="0"/>
          </a:p>
        </p:txBody>
      </p:sp>
      <p:pic>
        <p:nvPicPr>
          <p:cNvPr id="4" name="Picture 3">
            <a:extLst>
              <a:ext uri="{FF2B5EF4-FFF2-40B4-BE49-F238E27FC236}">
                <a16:creationId xmlns:a16="http://schemas.microsoft.com/office/drawing/2014/main" id="{AC7593E9-F25A-7139-521E-A1215E2AF34A}"/>
              </a:ext>
            </a:extLst>
          </p:cNvPr>
          <p:cNvPicPr>
            <a:picLocks noChangeAspect="1"/>
          </p:cNvPicPr>
          <p:nvPr/>
        </p:nvPicPr>
        <p:blipFill>
          <a:blip r:embed="rId2"/>
          <a:srcRect l="13788" t="64612" r="365" b="1"/>
          <a:stretch/>
        </p:blipFill>
        <p:spPr>
          <a:xfrm>
            <a:off x="1992887" y="5058640"/>
            <a:ext cx="8794872" cy="1450217"/>
          </a:xfrm>
          <a:prstGeom prst="rect">
            <a:avLst/>
          </a:prstGeom>
        </p:spPr>
      </p:pic>
      <p:pic>
        <p:nvPicPr>
          <p:cNvPr id="5" name="Picture 4">
            <a:extLst>
              <a:ext uri="{FF2B5EF4-FFF2-40B4-BE49-F238E27FC236}">
                <a16:creationId xmlns:a16="http://schemas.microsoft.com/office/drawing/2014/main" id="{1A401D9A-FB0F-CDAC-59F9-8588F051D4FF}"/>
              </a:ext>
            </a:extLst>
          </p:cNvPr>
          <p:cNvPicPr>
            <a:picLocks noChangeAspect="1"/>
          </p:cNvPicPr>
          <p:nvPr/>
        </p:nvPicPr>
        <p:blipFill>
          <a:blip r:embed="rId3"/>
          <a:stretch>
            <a:fillRect/>
          </a:stretch>
        </p:blipFill>
        <p:spPr>
          <a:xfrm>
            <a:off x="8000849" y="2717801"/>
            <a:ext cx="4181155" cy="2340840"/>
          </a:xfrm>
          <a:prstGeom prst="rect">
            <a:avLst/>
          </a:prstGeom>
        </p:spPr>
      </p:pic>
    </p:spTree>
    <p:extLst>
      <p:ext uri="{BB962C8B-B14F-4D97-AF65-F5344CB8AC3E}">
        <p14:creationId xmlns:p14="http://schemas.microsoft.com/office/powerpoint/2010/main" val="329816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35DC-4812-39C2-47A7-153AA4AD880B}"/>
              </a:ext>
            </a:extLst>
          </p:cNvPr>
          <p:cNvSpPr>
            <a:spLocks noGrp="1"/>
          </p:cNvSpPr>
          <p:nvPr>
            <p:ph type="title"/>
          </p:nvPr>
        </p:nvSpPr>
        <p:spPr/>
        <p:txBody>
          <a:bodyPr/>
          <a:lstStyle/>
          <a:p>
            <a:r>
              <a:rPr lang="en-US" dirty="0"/>
              <a:t>Use Sound</a:t>
            </a:r>
          </a:p>
        </p:txBody>
      </p:sp>
      <p:sp>
        <p:nvSpPr>
          <p:cNvPr id="3" name="Content Placeholder 2">
            <a:extLst>
              <a:ext uri="{FF2B5EF4-FFF2-40B4-BE49-F238E27FC236}">
                <a16:creationId xmlns:a16="http://schemas.microsoft.com/office/drawing/2014/main" id="{51B53E1A-FC59-64E1-85CC-629B6041E090}"/>
              </a:ext>
            </a:extLst>
          </p:cNvPr>
          <p:cNvSpPr>
            <a:spLocks noGrp="1"/>
          </p:cNvSpPr>
          <p:nvPr>
            <p:ph idx="1"/>
          </p:nvPr>
        </p:nvSpPr>
        <p:spPr/>
        <p:txBody>
          <a:bodyPr/>
          <a:lstStyle/>
          <a:p>
            <a:r>
              <a:rPr lang="en-US" dirty="0"/>
              <a:t>We all know by now that sound is a powerful signifier</a:t>
            </a:r>
          </a:p>
          <a:p>
            <a:r>
              <a:rPr lang="en-US" dirty="0"/>
              <a:t>A beep tells a user that something has happened somewhere</a:t>
            </a:r>
          </a:p>
          <a:p>
            <a:pPr marL="0" indent="0">
              <a:buNone/>
            </a:pPr>
            <a:endParaRPr lang="en-US" dirty="0"/>
          </a:p>
          <a:p>
            <a:pPr marL="0" indent="0">
              <a:buNone/>
            </a:pPr>
            <a:endParaRPr lang="en-US" dirty="0"/>
          </a:p>
        </p:txBody>
      </p:sp>
      <p:graphicFrame>
        <p:nvGraphicFramePr>
          <p:cNvPr id="14" name="Diagram 13">
            <a:extLst>
              <a:ext uri="{FF2B5EF4-FFF2-40B4-BE49-F238E27FC236}">
                <a16:creationId xmlns:a16="http://schemas.microsoft.com/office/drawing/2014/main" id="{B8B25019-D687-1B31-89E6-1AFBC4FDC36E}"/>
              </a:ext>
            </a:extLst>
          </p:cNvPr>
          <p:cNvGraphicFramePr/>
          <p:nvPr>
            <p:extLst>
              <p:ext uri="{D42A27DB-BD31-4B8C-83A1-F6EECF244321}">
                <p14:modId xmlns:p14="http://schemas.microsoft.com/office/powerpoint/2010/main" val="3690887601"/>
              </p:ext>
            </p:extLst>
          </p:nvPr>
        </p:nvGraphicFramePr>
        <p:xfrm>
          <a:off x="1130926" y="2920561"/>
          <a:ext cx="2003338"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733BA49E-8295-B1F0-035D-32914F107DC5}"/>
              </a:ext>
            </a:extLst>
          </p:cNvPr>
          <p:cNvGraphicFramePr/>
          <p:nvPr>
            <p:extLst>
              <p:ext uri="{D42A27DB-BD31-4B8C-83A1-F6EECF244321}">
                <p14:modId xmlns:p14="http://schemas.microsoft.com/office/powerpoint/2010/main" val="855644299"/>
              </p:ext>
            </p:extLst>
          </p:nvPr>
        </p:nvGraphicFramePr>
        <p:xfrm>
          <a:off x="7193116" y="2920560"/>
          <a:ext cx="2003338" cy="2031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a:extLst>
              <a:ext uri="{FF2B5EF4-FFF2-40B4-BE49-F238E27FC236}">
                <a16:creationId xmlns:a16="http://schemas.microsoft.com/office/drawing/2014/main" id="{4A96764A-6AD9-1D47-7A2C-D8AE3518C786}"/>
              </a:ext>
            </a:extLst>
          </p:cNvPr>
          <p:cNvGraphicFramePr/>
          <p:nvPr>
            <p:extLst>
              <p:ext uri="{D42A27DB-BD31-4B8C-83A1-F6EECF244321}">
                <p14:modId xmlns:p14="http://schemas.microsoft.com/office/powerpoint/2010/main" val="893680102"/>
              </p:ext>
            </p:extLst>
          </p:nvPr>
        </p:nvGraphicFramePr>
        <p:xfrm>
          <a:off x="4162021" y="3336057"/>
          <a:ext cx="2003338" cy="12003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Arrow: Right 8">
            <a:extLst>
              <a:ext uri="{FF2B5EF4-FFF2-40B4-BE49-F238E27FC236}">
                <a16:creationId xmlns:a16="http://schemas.microsoft.com/office/drawing/2014/main" id="{32E19D44-6123-BD46-E81E-859F97ABFEB6}"/>
              </a:ext>
            </a:extLst>
          </p:cNvPr>
          <p:cNvSpPr/>
          <p:nvPr/>
        </p:nvSpPr>
        <p:spPr>
          <a:xfrm>
            <a:off x="3134264" y="3693905"/>
            <a:ext cx="978408" cy="484632"/>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A372A47-C7F8-181E-A023-4DC6CAC90F4E}"/>
              </a:ext>
            </a:extLst>
          </p:cNvPr>
          <p:cNvSpPr/>
          <p:nvPr/>
        </p:nvSpPr>
        <p:spPr>
          <a:xfrm rot="10800000">
            <a:off x="6214708" y="3693905"/>
            <a:ext cx="978408" cy="484632"/>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48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D5E9-6211-583C-5645-E8C281410352}"/>
              </a:ext>
            </a:extLst>
          </p:cNvPr>
          <p:cNvSpPr>
            <a:spLocks noGrp="1"/>
          </p:cNvSpPr>
          <p:nvPr>
            <p:ph type="title"/>
          </p:nvPr>
        </p:nvSpPr>
        <p:spPr>
          <a:xfrm>
            <a:off x="581343" y="340484"/>
            <a:ext cx="7960421" cy="1450217"/>
          </a:xfrm>
        </p:spPr>
        <p:txBody>
          <a:bodyPr/>
          <a:lstStyle/>
          <a:p>
            <a:r>
              <a:rPr lang="en-US" dirty="0"/>
              <a:t>Wiggle or Blink Briefly</a:t>
            </a:r>
          </a:p>
        </p:txBody>
      </p:sp>
      <p:sp>
        <p:nvSpPr>
          <p:cNvPr id="3" name="Content Placeholder 2">
            <a:extLst>
              <a:ext uri="{FF2B5EF4-FFF2-40B4-BE49-F238E27FC236}">
                <a16:creationId xmlns:a16="http://schemas.microsoft.com/office/drawing/2014/main" id="{41DD4F53-C168-2705-F4BB-08C6C989E547}"/>
              </a:ext>
            </a:extLst>
          </p:cNvPr>
          <p:cNvSpPr>
            <a:spLocks noGrp="1"/>
          </p:cNvSpPr>
          <p:nvPr>
            <p:ph idx="1"/>
          </p:nvPr>
        </p:nvSpPr>
        <p:spPr>
          <a:xfrm>
            <a:off x="581343" y="1638301"/>
            <a:ext cx="7929940" cy="4800600"/>
          </a:xfrm>
        </p:spPr>
        <p:txBody>
          <a:bodyPr>
            <a:normAutofit/>
          </a:bodyPr>
          <a:lstStyle/>
          <a:p>
            <a:r>
              <a:rPr lang="en-US" dirty="0"/>
              <a:t>Peripheral vision is great at detecting brief motion</a:t>
            </a:r>
          </a:p>
          <a:p>
            <a:r>
              <a:rPr lang="en-US" sz="4000" dirty="0"/>
              <a:t>Remember the red circles!</a:t>
            </a:r>
          </a:p>
          <a:p>
            <a:r>
              <a:rPr lang="en-US" dirty="0"/>
              <a:t>Motion causes the periphery to guide the fovea to a new location</a:t>
            </a:r>
          </a:p>
          <a:p>
            <a:endParaRPr lang="en-US" dirty="0"/>
          </a:p>
          <a:p>
            <a:r>
              <a:rPr lang="en-US" dirty="0"/>
              <a:t>Very little motion can change the focus</a:t>
            </a:r>
          </a:p>
          <a:p>
            <a:pPr marL="0" indent="0">
              <a:buNone/>
            </a:pPr>
            <a:endParaRPr lang="en-US" dirty="0"/>
          </a:p>
          <a:p>
            <a:r>
              <a:rPr lang="en-US" dirty="0"/>
              <a:t>Most people consider wiggling and blinking to be annoying</a:t>
            </a:r>
          </a:p>
        </p:txBody>
      </p:sp>
    </p:spTree>
    <p:extLst>
      <p:ext uri="{BB962C8B-B14F-4D97-AF65-F5344CB8AC3E}">
        <p14:creationId xmlns:p14="http://schemas.microsoft.com/office/powerpoint/2010/main" val="1338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5134-A28C-5FEA-9147-606DA09176EE}"/>
              </a:ext>
            </a:extLst>
          </p:cNvPr>
          <p:cNvSpPr>
            <a:spLocks noGrp="1"/>
          </p:cNvSpPr>
          <p:nvPr>
            <p:ph type="title"/>
          </p:nvPr>
        </p:nvSpPr>
        <p:spPr/>
        <p:txBody>
          <a:bodyPr/>
          <a:lstStyle/>
          <a:p>
            <a:r>
              <a:rPr lang="en-US" dirty="0"/>
              <a:t>Visual Search is Linear </a:t>
            </a:r>
            <a:r>
              <a:rPr lang="en-US" b="1" dirty="0"/>
              <a:t>Unless</a:t>
            </a:r>
            <a:r>
              <a:rPr lang="en-US" dirty="0"/>
              <a:t> the Target </a:t>
            </a:r>
            <a:r>
              <a:rPr lang="en-US" b="1" dirty="0">
                <a:solidFill>
                  <a:schemeClr val="accent3"/>
                </a:solidFill>
              </a:rPr>
              <a:t>Pops</a:t>
            </a:r>
          </a:p>
        </p:txBody>
      </p:sp>
      <p:sp>
        <p:nvSpPr>
          <p:cNvPr id="3" name="Content Placeholder 2">
            <a:extLst>
              <a:ext uri="{FF2B5EF4-FFF2-40B4-BE49-F238E27FC236}">
                <a16:creationId xmlns:a16="http://schemas.microsoft.com/office/drawing/2014/main" id="{8A6FFFD2-BCC1-1D95-130A-63134EF65B9F}"/>
              </a:ext>
            </a:extLst>
          </p:cNvPr>
          <p:cNvSpPr>
            <a:spLocks noGrp="1"/>
          </p:cNvSpPr>
          <p:nvPr>
            <p:ph idx="1"/>
          </p:nvPr>
        </p:nvSpPr>
        <p:spPr/>
        <p:txBody>
          <a:bodyPr/>
          <a:lstStyle/>
          <a:p>
            <a:r>
              <a:rPr lang="en-US" dirty="0"/>
              <a:t>When looking for something, both the fovea and periphery are utilized.</a:t>
            </a:r>
          </a:p>
          <a:p>
            <a:r>
              <a:rPr lang="en-US" dirty="0"/>
              <a:t>The peripheral vision drives the fovea to the target</a:t>
            </a:r>
          </a:p>
          <a:p>
            <a:r>
              <a:rPr lang="en-US" dirty="0"/>
              <a:t>The periphery is very good at finding things that stand out</a:t>
            </a:r>
          </a:p>
          <a:p>
            <a:r>
              <a:rPr lang="en-US" dirty="0">
                <a:solidFill>
                  <a:schemeClr val="accent3"/>
                </a:solidFill>
              </a:rPr>
              <a:t>Color</a:t>
            </a:r>
            <a:r>
              <a:rPr lang="en-US" dirty="0"/>
              <a:t> pops even more than </a:t>
            </a:r>
            <a:r>
              <a:rPr lang="en-US" b="1" dirty="0"/>
              <a:t>bolder</a:t>
            </a:r>
            <a:r>
              <a:rPr lang="en-US" dirty="0"/>
              <a:t> characters</a:t>
            </a:r>
          </a:p>
        </p:txBody>
      </p:sp>
      <p:pic>
        <p:nvPicPr>
          <p:cNvPr id="4" name="Picture 3">
            <a:extLst>
              <a:ext uri="{FF2B5EF4-FFF2-40B4-BE49-F238E27FC236}">
                <a16:creationId xmlns:a16="http://schemas.microsoft.com/office/drawing/2014/main" id="{FD83B429-B034-D0BC-21A4-78DFA1A8D3E5}"/>
              </a:ext>
            </a:extLst>
          </p:cNvPr>
          <p:cNvPicPr>
            <a:picLocks noChangeAspect="1"/>
          </p:cNvPicPr>
          <p:nvPr/>
        </p:nvPicPr>
        <p:blipFill>
          <a:blip r:embed="rId2"/>
          <a:stretch>
            <a:fillRect/>
          </a:stretch>
        </p:blipFill>
        <p:spPr>
          <a:xfrm>
            <a:off x="6069504" y="3973238"/>
            <a:ext cx="4883558" cy="2869090"/>
          </a:xfrm>
          <a:prstGeom prst="rect">
            <a:avLst/>
          </a:prstGeom>
          <a:effectLst>
            <a:innerShdw blurRad="114300">
              <a:prstClr val="black"/>
            </a:innerShdw>
            <a:softEdge rad="63500"/>
          </a:effectLst>
        </p:spPr>
      </p:pic>
      <p:pic>
        <p:nvPicPr>
          <p:cNvPr id="5" name="Picture 4">
            <a:extLst>
              <a:ext uri="{FF2B5EF4-FFF2-40B4-BE49-F238E27FC236}">
                <a16:creationId xmlns:a16="http://schemas.microsoft.com/office/drawing/2014/main" id="{98C19A91-AD53-F393-9E44-D37CE5BA172E}"/>
              </a:ext>
            </a:extLst>
          </p:cNvPr>
          <p:cNvPicPr>
            <a:picLocks noChangeAspect="1"/>
          </p:cNvPicPr>
          <p:nvPr/>
        </p:nvPicPr>
        <p:blipFill>
          <a:blip r:embed="rId3"/>
          <a:stretch>
            <a:fillRect/>
          </a:stretch>
        </p:blipFill>
        <p:spPr>
          <a:xfrm>
            <a:off x="1131051" y="3973239"/>
            <a:ext cx="4964949" cy="2869090"/>
          </a:xfrm>
          <a:prstGeom prst="rect">
            <a:avLst/>
          </a:prstGeom>
          <a:effectLst>
            <a:softEdge rad="63500"/>
          </a:effectLst>
        </p:spPr>
      </p:pic>
    </p:spTree>
    <p:extLst>
      <p:ext uri="{BB962C8B-B14F-4D97-AF65-F5344CB8AC3E}">
        <p14:creationId xmlns:p14="http://schemas.microsoft.com/office/powerpoint/2010/main" val="395886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2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2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2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3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648931" y="629266"/>
            <a:ext cx="4166510" cy="1622321"/>
          </a:xfrm>
        </p:spPr>
        <p:txBody>
          <a:bodyPr vert="horz" lIns="91440" tIns="45720" rIns="91440" bIns="45720" rtlCol="0" anchor="t">
            <a:normAutofit/>
          </a:bodyPr>
          <a:lstStyle/>
          <a:p>
            <a:r>
              <a:rPr lang="en-US" sz="4200" b="0" i="0" kern="1200">
                <a:solidFill>
                  <a:srgbClr val="EBEBEB"/>
                </a:solidFill>
                <a:latin typeface="+mj-lt"/>
                <a:ea typeface="+mj-ea"/>
                <a:cs typeface="+mj-cs"/>
              </a:rPr>
              <a:t>The Anatomy of the Eye</a:t>
            </a:r>
          </a:p>
        </p:txBody>
      </p:sp>
      <p:sp>
        <p:nvSpPr>
          <p:cNvPr id="3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2" name="Freeform: Shape 41">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1" name="Picture 20">
            <a:extLst>
              <a:ext uri="{FF2B5EF4-FFF2-40B4-BE49-F238E27FC236}">
                <a16:creationId xmlns:a16="http://schemas.microsoft.com/office/drawing/2014/main" id="{1CDAC522-61A0-BD6D-FA45-117430274206}"/>
              </a:ext>
            </a:extLst>
          </p:cNvPr>
          <p:cNvPicPr>
            <a:picLocks noChangeAspect="1"/>
          </p:cNvPicPr>
          <p:nvPr/>
        </p:nvPicPr>
        <p:blipFill>
          <a:blip r:embed="rId7"/>
          <a:stretch>
            <a:fillRect/>
          </a:stretch>
        </p:blipFill>
        <p:spPr>
          <a:xfrm>
            <a:off x="6093992" y="1235418"/>
            <a:ext cx="5449889" cy="4387160"/>
          </a:xfrm>
          <a:prstGeom prst="rect">
            <a:avLst/>
          </a:prstGeom>
          <a:effectLst/>
        </p:spPr>
      </p:pic>
      <p:sp>
        <p:nvSpPr>
          <p:cNvPr id="44" name="Rectangle 43">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648931" y="2438400"/>
            <a:ext cx="4796942" cy="3785419"/>
          </a:xfrm>
        </p:spPr>
        <p:txBody>
          <a:bodyPr vert="horz" lIns="91440" tIns="45720" rIns="91440" bIns="45720" rtlCol="0">
            <a:normAutofit/>
          </a:bodyPr>
          <a:lstStyle/>
          <a:p>
            <a:pPr marL="342900" indent="-342900">
              <a:lnSpc>
                <a:spcPct val="90000"/>
              </a:lnSpc>
              <a:buFont typeface="Wingdings 3" charset="2"/>
              <a:buChar char=""/>
            </a:pPr>
            <a:r>
              <a:rPr lang="en-US" sz="1900" dirty="0">
                <a:solidFill>
                  <a:srgbClr val="EBEBEB"/>
                </a:solidFill>
              </a:rPr>
              <a:t>Cones detect color and rods detect brightness</a:t>
            </a:r>
          </a:p>
          <a:p>
            <a:pPr marL="342900" indent="-342900">
              <a:lnSpc>
                <a:spcPct val="90000"/>
              </a:lnSpc>
              <a:buFont typeface="Wingdings 3" charset="2"/>
              <a:buChar char=""/>
            </a:pPr>
            <a:r>
              <a:rPr lang="en-US" sz="1900" dirty="0">
                <a:solidFill>
                  <a:srgbClr val="EBEBEB"/>
                </a:solidFill>
              </a:rPr>
              <a:t>Each eye has 6 to 7 million retinal cone cells</a:t>
            </a:r>
          </a:p>
          <a:p>
            <a:pPr marL="342900" indent="-342900">
              <a:lnSpc>
                <a:spcPct val="90000"/>
              </a:lnSpc>
              <a:buFont typeface="Wingdings 3" charset="2"/>
              <a:buChar char=""/>
            </a:pPr>
            <a:r>
              <a:rPr lang="en-US" sz="1900" dirty="0">
                <a:solidFill>
                  <a:srgbClr val="EBEBEB"/>
                </a:solidFill>
              </a:rPr>
              <a:t>The fovea has 158,000 cone cells per square millimeter</a:t>
            </a:r>
          </a:p>
          <a:p>
            <a:pPr marL="342900" indent="-342900">
              <a:lnSpc>
                <a:spcPct val="90000"/>
              </a:lnSpc>
              <a:buFont typeface="Wingdings 3" charset="2"/>
              <a:buChar char=""/>
            </a:pPr>
            <a:r>
              <a:rPr lang="en-US" sz="1900" dirty="0">
                <a:solidFill>
                  <a:schemeClr val="bg1"/>
                </a:solidFill>
              </a:rPr>
              <a:t>The fovea is only 1% of the retina, but it accounts for half the visual cortex’s space</a:t>
            </a:r>
          </a:p>
          <a:p>
            <a:pPr marL="342900" indent="-342900">
              <a:lnSpc>
                <a:spcPct val="90000"/>
              </a:lnSpc>
              <a:buFont typeface="Wingdings 3" charset="2"/>
              <a:buChar char=""/>
            </a:pPr>
            <a:endParaRPr lang="en-US" sz="1900" dirty="0">
              <a:solidFill>
                <a:srgbClr val="EBEBEB"/>
              </a:solidFill>
            </a:endParaRPr>
          </a:p>
          <a:p>
            <a:pPr marL="342900" indent="-342900">
              <a:lnSpc>
                <a:spcPct val="90000"/>
              </a:lnSpc>
              <a:buFont typeface="Wingdings 3" charset="2"/>
              <a:buChar char=""/>
            </a:pPr>
            <a:endParaRPr lang="en-US" sz="1900" dirty="0">
              <a:solidFill>
                <a:srgbClr val="EBEBEB"/>
              </a:solidFill>
            </a:endParaRPr>
          </a:p>
          <a:p>
            <a:pPr marL="342900" indent="-342900">
              <a:lnSpc>
                <a:spcPct val="90000"/>
              </a:lnSpc>
              <a:buFont typeface="Wingdings 3" charset="2"/>
              <a:buChar char=""/>
            </a:pPr>
            <a:endParaRPr lang="en-US" sz="1900" dirty="0">
              <a:solidFill>
                <a:srgbClr val="EBEBEB"/>
              </a:solidFill>
            </a:endParaRPr>
          </a:p>
        </p:txBody>
      </p:sp>
    </p:spTree>
    <p:extLst>
      <p:ext uri="{BB962C8B-B14F-4D97-AF65-F5344CB8AC3E}">
        <p14:creationId xmlns:p14="http://schemas.microsoft.com/office/powerpoint/2010/main" val="138859211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7EB9-A953-CA36-AA9B-026350953A61}"/>
              </a:ext>
            </a:extLst>
          </p:cNvPr>
          <p:cNvSpPr>
            <a:spLocks noGrp="1"/>
          </p:cNvSpPr>
          <p:nvPr>
            <p:ph type="title"/>
          </p:nvPr>
        </p:nvSpPr>
        <p:spPr/>
        <p:txBody>
          <a:bodyPr/>
          <a:lstStyle/>
          <a:p>
            <a:r>
              <a:rPr lang="en-US" dirty="0"/>
              <a:t>Help the Users Find Their Targets</a:t>
            </a:r>
          </a:p>
        </p:txBody>
      </p:sp>
      <p:sp>
        <p:nvSpPr>
          <p:cNvPr id="3" name="Content Placeholder 2">
            <a:extLst>
              <a:ext uri="{FF2B5EF4-FFF2-40B4-BE49-F238E27FC236}">
                <a16:creationId xmlns:a16="http://schemas.microsoft.com/office/drawing/2014/main" id="{55E70028-DEC2-2559-794A-E79185CF552A}"/>
              </a:ext>
            </a:extLst>
          </p:cNvPr>
          <p:cNvSpPr>
            <a:spLocks noGrp="1"/>
          </p:cNvSpPr>
          <p:nvPr>
            <p:ph idx="1"/>
          </p:nvPr>
        </p:nvSpPr>
        <p:spPr/>
        <p:txBody>
          <a:bodyPr/>
          <a:lstStyle/>
          <a:p>
            <a:r>
              <a:rPr lang="en-US" dirty="0"/>
              <a:t>Headings, bullets, boldness, and more help elements stand out</a:t>
            </a:r>
          </a:p>
          <a:p>
            <a:endParaRPr lang="en-US" dirty="0"/>
          </a:p>
          <a:p>
            <a:r>
              <a:rPr lang="en-US" dirty="0"/>
              <a:t>Try to make each item the user may look for distinctive</a:t>
            </a:r>
          </a:p>
          <a:p>
            <a:endParaRPr lang="en-US" dirty="0"/>
          </a:p>
          <a:p>
            <a:r>
              <a:rPr lang="en-US" dirty="0"/>
              <a:t>They need to be able to distinguish without focusing</a:t>
            </a:r>
          </a:p>
          <a:p>
            <a:endParaRPr lang="en-US" dirty="0"/>
          </a:p>
          <a:p>
            <a:r>
              <a:rPr lang="en-US" dirty="0"/>
              <a:t>If the target is words, do not attempt visual distinctiveness</a:t>
            </a:r>
          </a:p>
          <a:p>
            <a:endParaRPr lang="en-US" dirty="0"/>
          </a:p>
          <a:p>
            <a:r>
              <a:rPr lang="en-US" dirty="0"/>
              <a:t>Users will learn the positions of words over time, so never move anything!</a:t>
            </a:r>
          </a:p>
          <a:p>
            <a:endParaRPr lang="en-US" dirty="0"/>
          </a:p>
        </p:txBody>
      </p:sp>
    </p:spTree>
    <p:extLst>
      <p:ext uri="{BB962C8B-B14F-4D97-AF65-F5344CB8AC3E}">
        <p14:creationId xmlns:p14="http://schemas.microsoft.com/office/powerpoint/2010/main" val="89808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4FA6-6322-5E45-3EC9-679C2EC25938}"/>
            </a:ext>
          </a:extLst>
        </p:cNvPr>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0CFBE909-3419-857A-E976-098962DA2B7F}"/>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4E5767F8-8967-47D6-7B47-EBCE984220B9}"/>
              </a:ext>
            </a:extLst>
          </p:cNvPr>
          <p:cNvSpPr>
            <a:spLocks noGrp="1"/>
          </p:cNvSpPr>
          <p:nvPr>
            <p:ph type="ctrTitle"/>
          </p:nvPr>
        </p:nvSpPr>
        <p:spPr/>
        <p:txBody>
          <a:bodyPr/>
          <a:lstStyle/>
          <a:p>
            <a:r>
              <a:rPr lang="en-US"/>
              <a:t>Reading is Unnatural</a:t>
            </a:r>
          </a:p>
        </p:txBody>
      </p:sp>
    </p:spTree>
    <p:extLst>
      <p:ext uri="{BB962C8B-B14F-4D97-AF65-F5344CB8AC3E}">
        <p14:creationId xmlns:p14="http://schemas.microsoft.com/office/powerpoint/2010/main" val="125210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274EC2A-815E-7143-2B70-7E80DCF2CDA0}"/>
              </a:ext>
            </a:extLst>
          </p:cNvPr>
          <p:cNvSpPr/>
          <p:nvPr/>
        </p:nvSpPr>
        <p:spPr>
          <a:xfrm>
            <a:off x="7642907" y="1429608"/>
            <a:ext cx="4233841" cy="5131928"/>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3ACCD-A3B4-E8E2-523E-5753D19022F8}"/>
              </a:ext>
            </a:extLst>
          </p:cNvPr>
          <p:cNvSpPr>
            <a:spLocks noGrp="1"/>
          </p:cNvSpPr>
          <p:nvPr>
            <p:ph type="title"/>
          </p:nvPr>
        </p:nvSpPr>
        <p:spPr/>
        <p:txBody>
          <a:bodyPr/>
          <a:lstStyle/>
          <a:p>
            <a:r>
              <a:rPr lang="en-US"/>
              <a:t>We're wired for language, but not for reading.</a:t>
            </a:r>
          </a:p>
        </p:txBody>
      </p:sp>
      <p:sp>
        <p:nvSpPr>
          <p:cNvPr id="3" name="Content Placeholder 2">
            <a:extLst>
              <a:ext uri="{FF2B5EF4-FFF2-40B4-BE49-F238E27FC236}">
                <a16:creationId xmlns:a16="http://schemas.microsoft.com/office/drawing/2014/main" id="{1F64D2F0-5358-792F-F1EC-F6B94BB304B9}"/>
              </a:ext>
            </a:extLst>
          </p:cNvPr>
          <p:cNvSpPr>
            <a:spLocks noGrp="1"/>
          </p:cNvSpPr>
          <p:nvPr>
            <p:ph idx="1"/>
          </p:nvPr>
        </p:nvSpPr>
        <p:spPr>
          <a:xfrm>
            <a:off x="393774" y="2103039"/>
            <a:ext cx="6956925" cy="3979625"/>
          </a:xfrm>
        </p:spPr>
        <p:txBody>
          <a:bodyPr vert="horz" lIns="91440" tIns="45720" rIns="91440" bIns="45720" rtlCol="0" anchor="t">
            <a:normAutofit/>
          </a:bodyPr>
          <a:lstStyle/>
          <a:p>
            <a:pPr>
              <a:buFont typeface="Wingdings" charset="2"/>
              <a:buChar char="q"/>
            </a:pPr>
            <a:r>
              <a:rPr lang="en-US" sz="2400"/>
              <a:t>At a young age, picking up verbal language can be automatic </a:t>
            </a:r>
          </a:p>
          <a:p>
            <a:pPr>
              <a:buClr>
                <a:srgbClr val="8AD0D6"/>
              </a:buClr>
              <a:buFont typeface="Wingdings" charset="2"/>
              <a:buChar char="q"/>
            </a:pPr>
            <a:r>
              <a:rPr lang="en-US" sz="2400"/>
              <a:t>Picking up written language requires instruction &amp; practice always</a:t>
            </a:r>
          </a:p>
        </p:txBody>
      </p:sp>
      <p:pic>
        <p:nvPicPr>
          <p:cNvPr id="4" name="Picture 3" descr="The World's Five Oldest Written Languages | DigVentures">
            <a:extLst>
              <a:ext uri="{FF2B5EF4-FFF2-40B4-BE49-F238E27FC236}">
                <a16:creationId xmlns:a16="http://schemas.microsoft.com/office/drawing/2014/main" id="{10D6BE9C-25FB-C0FB-BD56-F10A43148AF7}"/>
              </a:ext>
            </a:extLst>
          </p:cNvPr>
          <p:cNvPicPr>
            <a:picLocks noChangeAspect="1"/>
          </p:cNvPicPr>
          <p:nvPr/>
        </p:nvPicPr>
        <p:blipFill>
          <a:blip r:embed="rId3"/>
          <a:stretch>
            <a:fillRect/>
          </a:stretch>
        </p:blipFill>
        <p:spPr>
          <a:xfrm>
            <a:off x="8084893" y="1711203"/>
            <a:ext cx="3442921" cy="2239840"/>
          </a:xfrm>
          <a:prstGeom prst="rect">
            <a:avLst/>
          </a:prstGeom>
        </p:spPr>
      </p:pic>
      <p:pic>
        <p:nvPicPr>
          <p:cNvPr id="5" name="Picture 4" descr="Juggling: Not Just Fun and Games - JHU Engineering Magazine">
            <a:extLst>
              <a:ext uri="{FF2B5EF4-FFF2-40B4-BE49-F238E27FC236}">
                <a16:creationId xmlns:a16="http://schemas.microsoft.com/office/drawing/2014/main" id="{59925EEB-3A66-4322-B247-422D0FDAF440}"/>
              </a:ext>
            </a:extLst>
          </p:cNvPr>
          <p:cNvPicPr>
            <a:picLocks noChangeAspect="1"/>
          </p:cNvPicPr>
          <p:nvPr/>
        </p:nvPicPr>
        <p:blipFill>
          <a:blip r:embed="rId4"/>
          <a:stretch>
            <a:fillRect/>
          </a:stretch>
        </p:blipFill>
        <p:spPr>
          <a:xfrm>
            <a:off x="3670422" y="4170485"/>
            <a:ext cx="3069248" cy="2010507"/>
          </a:xfrm>
          <a:prstGeom prst="rect">
            <a:avLst/>
          </a:prstGeom>
        </p:spPr>
      </p:pic>
      <p:pic>
        <p:nvPicPr>
          <p:cNvPr id="6" name="Picture 5" descr="Children Who Read For Fun Do Better In Tests, Study Finds">
            <a:extLst>
              <a:ext uri="{FF2B5EF4-FFF2-40B4-BE49-F238E27FC236}">
                <a16:creationId xmlns:a16="http://schemas.microsoft.com/office/drawing/2014/main" id="{ACF83DA9-A978-27EE-9DDC-9C7ED525C812}"/>
              </a:ext>
            </a:extLst>
          </p:cNvPr>
          <p:cNvPicPr>
            <a:picLocks noChangeAspect="1"/>
          </p:cNvPicPr>
          <p:nvPr/>
        </p:nvPicPr>
        <p:blipFill>
          <a:blip r:embed="rId5"/>
          <a:stretch>
            <a:fillRect/>
          </a:stretch>
        </p:blipFill>
        <p:spPr>
          <a:xfrm>
            <a:off x="492370" y="4198091"/>
            <a:ext cx="3176952" cy="1978742"/>
          </a:xfrm>
          <a:prstGeom prst="rect">
            <a:avLst/>
          </a:prstGeom>
        </p:spPr>
      </p:pic>
      <p:sp>
        <p:nvSpPr>
          <p:cNvPr id="9" name="Content Placeholder 2">
            <a:extLst>
              <a:ext uri="{FF2B5EF4-FFF2-40B4-BE49-F238E27FC236}">
                <a16:creationId xmlns:a16="http://schemas.microsoft.com/office/drawing/2014/main" id="{2F17E572-3F3A-D40F-1CF8-847805AF3D59}"/>
              </a:ext>
            </a:extLst>
          </p:cNvPr>
          <p:cNvSpPr txBox="1">
            <a:spLocks/>
          </p:cNvSpPr>
          <p:nvPr/>
        </p:nvSpPr>
        <p:spPr>
          <a:xfrm>
            <a:off x="7779312" y="3955284"/>
            <a:ext cx="4061325" cy="26314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8AD0D6"/>
              </a:buClr>
              <a:buFont typeface="Wingdings" charset="2"/>
              <a:buChar char="q"/>
            </a:pPr>
            <a:r>
              <a:rPr lang="en-US" sz="2400"/>
              <a:t>Speech – Evolved over thousands of years</a:t>
            </a:r>
          </a:p>
          <a:p>
            <a:pPr>
              <a:buClr>
                <a:srgbClr val="8AD0D6"/>
              </a:buClr>
              <a:buFont typeface="Wingdings" charset="2"/>
              <a:buChar char="q"/>
            </a:pPr>
            <a:r>
              <a:rPr lang="en-US" sz="2400"/>
              <a:t>Written language – Only appeared a few thousand years ago </a:t>
            </a:r>
          </a:p>
        </p:txBody>
      </p:sp>
    </p:spTree>
    <p:extLst>
      <p:ext uri="{BB962C8B-B14F-4D97-AF65-F5344CB8AC3E}">
        <p14:creationId xmlns:p14="http://schemas.microsoft.com/office/powerpoint/2010/main" val="67974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41D5-BAA6-1EEC-AA5E-3556298FE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23660-255B-1993-6B4F-52BF4ED25D70}"/>
              </a:ext>
            </a:extLst>
          </p:cNvPr>
          <p:cNvSpPr>
            <a:spLocks noGrp="1"/>
          </p:cNvSpPr>
          <p:nvPr>
            <p:ph type="title"/>
          </p:nvPr>
        </p:nvSpPr>
        <p:spPr>
          <a:xfrm>
            <a:off x="550862" y="498474"/>
            <a:ext cx="8183159" cy="1450217"/>
          </a:xfrm>
        </p:spPr>
        <p:txBody>
          <a:bodyPr/>
          <a:lstStyle/>
          <a:p>
            <a:r>
              <a:rPr lang="en-US"/>
              <a:t>Learning to read = training our visual system</a:t>
            </a:r>
          </a:p>
        </p:txBody>
      </p:sp>
      <p:sp>
        <p:nvSpPr>
          <p:cNvPr id="11" name="Rectangle: Rounded Corners 10">
            <a:extLst>
              <a:ext uri="{FF2B5EF4-FFF2-40B4-BE49-F238E27FC236}">
                <a16:creationId xmlns:a16="http://schemas.microsoft.com/office/drawing/2014/main" id="{E1FEAC2C-CDCC-9422-50E0-ECDC94C5C148}"/>
              </a:ext>
            </a:extLst>
          </p:cNvPr>
          <p:cNvSpPr/>
          <p:nvPr/>
        </p:nvSpPr>
        <p:spPr>
          <a:xfrm>
            <a:off x="2446144" y="2275533"/>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Lines, contours, shapes</a:t>
            </a:r>
          </a:p>
        </p:txBody>
      </p:sp>
      <p:sp>
        <p:nvSpPr>
          <p:cNvPr id="16" name="Rectangle: Rounded Corners 15">
            <a:extLst>
              <a:ext uri="{FF2B5EF4-FFF2-40B4-BE49-F238E27FC236}">
                <a16:creationId xmlns:a16="http://schemas.microsoft.com/office/drawing/2014/main" id="{5E6AF8CA-D1AA-1698-DED2-33C69AA1F812}"/>
              </a:ext>
            </a:extLst>
          </p:cNvPr>
          <p:cNvSpPr/>
          <p:nvPr/>
        </p:nvSpPr>
        <p:spPr>
          <a:xfrm>
            <a:off x="4854609" y="2275531"/>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Characters</a:t>
            </a:r>
          </a:p>
        </p:txBody>
      </p:sp>
      <p:sp>
        <p:nvSpPr>
          <p:cNvPr id="17" name="Rectangle: Rounded Corners 16">
            <a:extLst>
              <a:ext uri="{FF2B5EF4-FFF2-40B4-BE49-F238E27FC236}">
                <a16:creationId xmlns:a16="http://schemas.microsoft.com/office/drawing/2014/main" id="{43FA3BD9-22B3-90DC-4701-6DDCBC16D54A}"/>
              </a:ext>
            </a:extLst>
          </p:cNvPr>
          <p:cNvSpPr/>
          <p:nvPr/>
        </p:nvSpPr>
        <p:spPr>
          <a:xfrm>
            <a:off x="7235860" y="2275532"/>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Morphemes</a:t>
            </a:r>
          </a:p>
          <a:p>
            <a:pPr algn="ctr"/>
            <a:r>
              <a:rPr lang="en-US"/>
              <a:t>"farm" "tax"</a:t>
            </a:r>
          </a:p>
          <a:p>
            <a:pPr algn="ctr"/>
            <a:r>
              <a:rPr lang="en-US"/>
              <a:t>"-ed" "-</a:t>
            </a:r>
            <a:r>
              <a:rPr lang="en-US" err="1"/>
              <a:t>ing</a:t>
            </a:r>
            <a:r>
              <a:rPr lang="en-US"/>
              <a:t>"</a:t>
            </a:r>
          </a:p>
        </p:txBody>
      </p:sp>
      <p:sp>
        <p:nvSpPr>
          <p:cNvPr id="24" name="Rectangle: Rounded Corners 23">
            <a:extLst>
              <a:ext uri="{FF2B5EF4-FFF2-40B4-BE49-F238E27FC236}">
                <a16:creationId xmlns:a16="http://schemas.microsoft.com/office/drawing/2014/main" id="{1AD27210-0416-741F-20EF-A79C1A2B3E83}"/>
              </a:ext>
            </a:extLst>
          </p:cNvPr>
          <p:cNvSpPr/>
          <p:nvPr/>
        </p:nvSpPr>
        <p:spPr>
          <a:xfrm>
            <a:off x="3004036" y="4098890"/>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Words</a:t>
            </a:r>
          </a:p>
        </p:txBody>
      </p:sp>
      <p:sp>
        <p:nvSpPr>
          <p:cNvPr id="25" name="Rectangle: Rounded Corners 24">
            <a:extLst>
              <a:ext uri="{FF2B5EF4-FFF2-40B4-BE49-F238E27FC236}">
                <a16:creationId xmlns:a16="http://schemas.microsoft.com/office/drawing/2014/main" id="{70993F23-2D20-B483-23D8-AE918BA690D5}"/>
              </a:ext>
            </a:extLst>
          </p:cNvPr>
          <p:cNvSpPr/>
          <p:nvPr/>
        </p:nvSpPr>
        <p:spPr>
          <a:xfrm>
            <a:off x="5412501" y="4085280"/>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Phrases, expressions, sentences</a:t>
            </a:r>
          </a:p>
        </p:txBody>
      </p:sp>
      <p:sp>
        <p:nvSpPr>
          <p:cNvPr id="26" name="Rectangle: Rounded Corners 25">
            <a:extLst>
              <a:ext uri="{FF2B5EF4-FFF2-40B4-BE49-F238E27FC236}">
                <a16:creationId xmlns:a16="http://schemas.microsoft.com/office/drawing/2014/main" id="{9172354D-2F9E-6B26-03AD-FC0CF73AFA5D}"/>
              </a:ext>
            </a:extLst>
          </p:cNvPr>
          <p:cNvSpPr/>
          <p:nvPr/>
        </p:nvSpPr>
        <p:spPr>
          <a:xfrm>
            <a:off x="7793752" y="4098889"/>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Paragraphs</a:t>
            </a:r>
          </a:p>
        </p:txBody>
      </p:sp>
      <p:sp>
        <p:nvSpPr>
          <p:cNvPr id="3" name="Arrow: Right 2">
            <a:extLst>
              <a:ext uri="{FF2B5EF4-FFF2-40B4-BE49-F238E27FC236}">
                <a16:creationId xmlns:a16="http://schemas.microsoft.com/office/drawing/2014/main" id="{0D6E27F8-9B6F-4A91-210F-BB3E657FB947}"/>
              </a:ext>
            </a:extLst>
          </p:cNvPr>
          <p:cNvSpPr/>
          <p:nvPr/>
        </p:nvSpPr>
        <p:spPr>
          <a:xfrm>
            <a:off x="4498730" y="2661138"/>
            <a:ext cx="630115" cy="64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E8D43919-4E8B-A944-F06A-A6C11CC99347}"/>
              </a:ext>
            </a:extLst>
          </p:cNvPr>
          <p:cNvSpPr/>
          <p:nvPr/>
        </p:nvSpPr>
        <p:spPr>
          <a:xfrm>
            <a:off x="6913683" y="2661137"/>
            <a:ext cx="630115" cy="64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156C507B-0F64-0D83-82E0-AA6292A27724}"/>
              </a:ext>
            </a:extLst>
          </p:cNvPr>
          <p:cNvSpPr/>
          <p:nvPr/>
        </p:nvSpPr>
        <p:spPr>
          <a:xfrm>
            <a:off x="9352083" y="2625968"/>
            <a:ext cx="3736730" cy="7151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CE33737-5A12-A299-7D1C-06E192C4E3DF}"/>
              </a:ext>
            </a:extLst>
          </p:cNvPr>
          <p:cNvSpPr/>
          <p:nvPr/>
        </p:nvSpPr>
        <p:spPr>
          <a:xfrm>
            <a:off x="-120162" y="4478214"/>
            <a:ext cx="3185745" cy="64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F98D9B7-4866-EB07-AC04-D429DB991A4A}"/>
              </a:ext>
            </a:extLst>
          </p:cNvPr>
          <p:cNvSpPr/>
          <p:nvPr/>
        </p:nvSpPr>
        <p:spPr>
          <a:xfrm>
            <a:off x="5096607" y="4489937"/>
            <a:ext cx="630115" cy="64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DF18900-AC1E-F0C3-3BA6-62F38EE362C9}"/>
              </a:ext>
            </a:extLst>
          </p:cNvPr>
          <p:cNvSpPr/>
          <p:nvPr/>
        </p:nvSpPr>
        <p:spPr>
          <a:xfrm>
            <a:off x="7488114" y="4489937"/>
            <a:ext cx="630115" cy="64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4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4" grpId="0" animBg="1"/>
      <p:bldP spid="25" grpId="0" animBg="1"/>
      <p:bldP spid="26" grpId="0" animBg="1"/>
      <p:bldP spid="3" grpId="0" animBg="1"/>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10B10-060C-17C1-F58F-E30CCCB9B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C99A4-B28C-828D-3511-FCB78513F2F1}"/>
              </a:ext>
            </a:extLst>
          </p:cNvPr>
          <p:cNvSpPr>
            <a:spLocks noGrp="1"/>
          </p:cNvSpPr>
          <p:nvPr>
            <p:ph type="title"/>
          </p:nvPr>
        </p:nvSpPr>
        <p:spPr>
          <a:xfrm>
            <a:off x="398462" y="475028"/>
            <a:ext cx="7960421" cy="1450217"/>
          </a:xfrm>
        </p:spPr>
        <p:txBody>
          <a:bodyPr/>
          <a:lstStyle/>
          <a:p>
            <a:r>
              <a:rPr lang="en-US"/>
              <a:t>How our eyes move when we read</a:t>
            </a:r>
          </a:p>
        </p:txBody>
      </p:sp>
      <p:sp>
        <p:nvSpPr>
          <p:cNvPr id="3" name="Content Placeholder 2">
            <a:extLst>
              <a:ext uri="{FF2B5EF4-FFF2-40B4-BE49-F238E27FC236}">
                <a16:creationId xmlns:a16="http://schemas.microsoft.com/office/drawing/2014/main" id="{4A8AE5F3-24B2-38AB-5C66-192EAA3D38E9}"/>
              </a:ext>
            </a:extLst>
          </p:cNvPr>
          <p:cNvSpPr>
            <a:spLocks noGrp="1"/>
          </p:cNvSpPr>
          <p:nvPr>
            <p:ph idx="1"/>
          </p:nvPr>
        </p:nvSpPr>
        <p:spPr>
          <a:xfrm>
            <a:off x="393774" y="2103039"/>
            <a:ext cx="6956925" cy="3979625"/>
          </a:xfrm>
        </p:spPr>
        <p:txBody>
          <a:bodyPr vert="horz" lIns="91440" tIns="45720" rIns="91440" bIns="45720" rtlCol="0" anchor="t">
            <a:normAutofit/>
          </a:bodyPr>
          <a:lstStyle/>
          <a:p>
            <a:pPr marL="0" indent="0">
              <a:buClr>
                <a:srgbClr val="8AD0D6"/>
              </a:buClr>
              <a:buNone/>
            </a:pPr>
            <a:r>
              <a:rPr lang="en-US" sz="2400" dirty="0"/>
              <a:t>Only fovea and perifovea</a:t>
            </a:r>
            <a:endParaRPr lang="en-US" dirty="0"/>
          </a:p>
          <a:p>
            <a:pPr marL="285750" indent="-285750">
              <a:buFont typeface="Wingdings" charset="2"/>
              <a:buChar char="q"/>
            </a:pPr>
            <a:r>
              <a:rPr lang="en-US" dirty="0"/>
              <a:t>3-4</a:t>
            </a:r>
            <a:r>
              <a:rPr lang="en-US" sz="1800" dirty="0"/>
              <a:t> characters in </a:t>
            </a:r>
            <a:r>
              <a:rPr lang="en-US" dirty="0"/>
              <a:t>fovea</a:t>
            </a:r>
            <a:r>
              <a:rPr lang="en-US" sz="1800" dirty="0"/>
              <a:t>, 15-20 in </a:t>
            </a:r>
            <a:r>
              <a:rPr lang="en-US" dirty="0"/>
              <a:t>perifovea</a:t>
            </a:r>
            <a:r>
              <a:rPr lang="en-US" sz="1800" dirty="0"/>
              <a:t>, at standard font size</a:t>
            </a:r>
          </a:p>
          <a:p>
            <a:pPr>
              <a:buClr>
                <a:srgbClr val="8AD0D6"/>
              </a:buClr>
              <a:buFont typeface="Wingdings" charset="2"/>
              <a:buChar char="q"/>
            </a:pPr>
            <a:endParaRPr lang="en-US" sz="2400" dirty="0"/>
          </a:p>
        </p:txBody>
      </p:sp>
      <p:pic>
        <p:nvPicPr>
          <p:cNvPr id="7" name="Picture 6" descr="image">
            <a:extLst>
              <a:ext uri="{FF2B5EF4-FFF2-40B4-BE49-F238E27FC236}">
                <a16:creationId xmlns:a16="http://schemas.microsoft.com/office/drawing/2014/main" id="{468FDF4E-2CAA-04BD-FB95-48AE99663986}"/>
              </a:ext>
            </a:extLst>
          </p:cNvPr>
          <p:cNvPicPr>
            <a:picLocks noChangeAspect="1"/>
          </p:cNvPicPr>
          <p:nvPr/>
        </p:nvPicPr>
        <p:blipFill>
          <a:blip r:embed="rId3"/>
          <a:stretch>
            <a:fillRect/>
          </a:stretch>
        </p:blipFill>
        <p:spPr>
          <a:xfrm>
            <a:off x="404280" y="4800074"/>
            <a:ext cx="7649307" cy="1286607"/>
          </a:xfrm>
          <a:prstGeom prst="rect">
            <a:avLst/>
          </a:prstGeom>
        </p:spPr>
      </p:pic>
      <p:pic>
        <p:nvPicPr>
          <p:cNvPr id="8" name="Picture 7" descr="image">
            <a:extLst>
              <a:ext uri="{FF2B5EF4-FFF2-40B4-BE49-F238E27FC236}">
                <a16:creationId xmlns:a16="http://schemas.microsoft.com/office/drawing/2014/main" id="{6A41E6F8-9FAF-13DF-BA3D-256EDC6CAE7A}"/>
              </a:ext>
            </a:extLst>
          </p:cNvPr>
          <p:cNvPicPr>
            <a:picLocks noChangeAspect="1"/>
          </p:cNvPicPr>
          <p:nvPr/>
        </p:nvPicPr>
        <p:blipFill>
          <a:blip r:embed="rId4"/>
          <a:stretch>
            <a:fillRect/>
          </a:stretch>
        </p:blipFill>
        <p:spPr>
          <a:xfrm>
            <a:off x="403712" y="3434494"/>
            <a:ext cx="10786696" cy="469655"/>
          </a:xfrm>
          <a:prstGeom prst="rect">
            <a:avLst/>
          </a:prstGeom>
        </p:spPr>
      </p:pic>
      <p:sp>
        <p:nvSpPr>
          <p:cNvPr id="11" name="TextBox 10">
            <a:extLst>
              <a:ext uri="{FF2B5EF4-FFF2-40B4-BE49-F238E27FC236}">
                <a16:creationId xmlns:a16="http://schemas.microsoft.com/office/drawing/2014/main" id="{B402ECD8-3099-9183-BB99-F4AC415817E7}"/>
              </a:ext>
            </a:extLst>
          </p:cNvPr>
          <p:cNvSpPr txBox="1"/>
          <p:nvPr/>
        </p:nvSpPr>
        <p:spPr>
          <a:xfrm>
            <a:off x="398585" y="4267199"/>
            <a:ext cx="42320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Saccadic eye movements</a:t>
            </a:r>
            <a:endParaRPr lang="en-US"/>
          </a:p>
        </p:txBody>
      </p:sp>
    </p:spTree>
    <p:extLst>
      <p:ext uri="{BB962C8B-B14F-4D97-AF65-F5344CB8AC3E}">
        <p14:creationId xmlns:p14="http://schemas.microsoft.com/office/powerpoint/2010/main" val="373619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CDBAD-3B17-F580-1B63-5E28A3962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C4935-164D-17B7-95FE-B2FAEBD2EC1A}"/>
              </a:ext>
            </a:extLst>
          </p:cNvPr>
          <p:cNvSpPr>
            <a:spLocks noGrp="1"/>
          </p:cNvSpPr>
          <p:nvPr>
            <p:ph type="title"/>
          </p:nvPr>
        </p:nvSpPr>
        <p:spPr>
          <a:xfrm>
            <a:off x="468800" y="486751"/>
            <a:ext cx="10902913" cy="782002"/>
          </a:xfrm>
        </p:spPr>
        <p:txBody>
          <a:bodyPr/>
          <a:lstStyle/>
          <a:p>
            <a:r>
              <a:rPr lang="en-US" b="1" i="1"/>
              <a:t>Is reading feature-driven or context-driven?</a:t>
            </a:r>
          </a:p>
        </p:txBody>
      </p:sp>
      <p:sp>
        <p:nvSpPr>
          <p:cNvPr id="11" name="Rectangle: Rounded Corners 10">
            <a:extLst>
              <a:ext uri="{FF2B5EF4-FFF2-40B4-BE49-F238E27FC236}">
                <a16:creationId xmlns:a16="http://schemas.microsoft.com/office/drawing/2014/main" id="{3E4D6022-03C9-9FD9-BE7B-F02E0B32DF1B}"/>
              </a:ext>
            </a:extLst>
          </p:cNvPr>
          <p:cNvSpPr/>
          <p:nvPr/>
        </p:nvSpPr>
        <p:spPr>
          <a:xfrm>
            <a:off x="2446144" y="2275533"/>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Lines, contours, shapes</a:t>
            </a:r>
          </a:p>
        </p:txBody>
      </p:sp>
      <p:sp>
        <p:nvSpPr>
          <p:cNvPr id="16" name="Rectangle: Rounded Corners 15">
            <a:extLst>
              <a:ext uri="{FF2B5EF4-FFF2-40B4-BE49-F238E27FC236}">
                <a16:creationId xmlns:a16="http://schemas.microsoft.com/office/drawing/2014/main" id="{BF77505F-0B77-2814-0748-BC6535958F60}"/>
              </a:ext>
            </a:extLst>
          </p:cNvPr>
          <p:cNvSpPr/>
          <p:nvPr/>
        </p:nvSpPr>
        <p:spPr>
          <a:xfrm>
            <a:off x="4854609" y="2275531"/>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Characters</a:t>
            </a:r>
          </a:p>
        </p:txBody>
      </p:sp>
      <p:sp>
        <p:nvSpPr>
          <p:cNvPr id="17" name="Rectangle: Rounded Corners 16">
            <a:extLst>
              <a:ext uri="{FF2B5EF4-FFF2-40B4-BE49-F238E27FC236}">
                <a16:creationId xmlns:a16="http://schemas.microsoft.com/office/drawing/2014/main" id="{8594EBB9-2558-CC3B-6374-6858802F722E}"/>
              </a:ext>
            </a:extLst>
          </p:cNvPr>
          <p:cNvSpPr/>
          <p:nvPr/>
        </p:nvSpPr>
        <p:spPr>
          <a:xfrm>
            <a:off x="7235860" y="2275532"/>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Morphemes</a:t>
            </a:r>
          </a:p>
          <a:p>
            <a:pPr algn="ctr"/>
            <a:r>
              <a:rPr lang="en-US"/>
              <a:t>"farm" "tax"</a:t>
            </a:r>
          </a:p>
          <a:p>
            <a:pPr algn="ctr"/>
            <a:r>
              <a:rPr lang="en-US"/>
              <a:t>"-ed" "-</a:t>
            </a:r>
            <a:r>
              <a:rPr lang="en-US" err="1"/>
              <a:t>ing</a:t>
            </a:r>
            <a:r>
              <a:rPr lang="en-US"/>
              <a:t>"</a:t>
            </a:r>
          </a:p>
        </p:txBody>
      </p:sp>
      <p:sp>
        <p:nvSpPr>
          <p:cNvPr id="24" name="Rectangle: Rounded Corners 23">
            <a:extLst>
              <a:ext uri="{FF2B5EF4-FFF2-40B4-BE49-F238E27FC236}">
                <a16:creationId xmlns:a16="http://schemas.microsoft.com/office/drawing/2014/main" id="{D3333D93-78AC-67CD-4127-8EF12DE9ABC2}"/>
              </a:ext>
            </a:extLst>
          </p:cNvPr>
          <p:cNvSpPr/>
          <p:nvPr/>
        </p:nvSpPr>
        <p:spPr>
          <a:xfrm>
            <a:off x="3004036" y="4098890"/>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Words</a:t>
            </a:r>
          </a:p>
        </p:txBody>
      </p:sp>
      <p:sp>
        <p:nvSpPr>
          <p:cNvPr id="25" name="Rectangle: Rounded Corners 24">
            <a:extLst>
              <a:ext uri="{FF2B5EF4-FFF2-40B4-BE49-F238E27FC236}">
                <a16:creationId xmlns:a16="http://schemas.microsoft.com/office/drawing/2014/main" id="{7CC1A647-DAE9-46F7-D1AA-35DDACA40768}"/>
              </a:ext>
            </a:extLst>
          </p:cNvPr>
          <p:cNvSpPr/>
          <p:nvPr/>
        </p:nvSpPr>
        <p:spPr>
          <a:xfrm>
            <a:off x="5412501" y="4085280"/>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Phrases, expressions, sentences</a:t>
            </a:r>
          </a:p>
        </p:txBody>
      </p:sp>
      <p:sp>
        <p:nvSpPr>
          <p:cNvPr id="26" name="Rectangle: Rounded Corners 25">
            <a:extLst>
              <a:ext uri="{FF2B5EF4-FFF2-40B4-BE49-F238E27FC236}">
                <a16:creationId xmlns:a16="http://schemas.microsoft.com/office/drawing/2014/main" id="{ED9E9A04-833C-BA0F-AA9B-7F207B25D148}"/>
              </a:ext>
            </a:extLst>
          </p:cNvPr>
          <p:cNvSpPr/>
          <p:nvPr/>
        </p:nvSpPr>
        <p:spPr>
          <a:xfrm>
            <a:off x="7793752" y="4098889"/>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Paragraphs</a:t>
            </a:r>
          </a:p>
        </p:txBody>
      </p:sp>
      <p:sp>
        <p:nvSpPr>
          <p:cNvPr id="10" name="TextBox 9">
            <a:extLst>
              <a:ext uri="{FF2B5EF4-FFF2-40B4-BE49-F238E27FC236}">
                <a16:creationId xmlns:a16="http://schemas.microsoft.com/office/drawing/2014/main" id="{86F0DFC8-0B42-94A4-7DA3-C89342DB7CB1}"/>
              </a:ext>
            </a:extLst>
          </p:cNvPr>
          <p:cNvSpPr txBox="1"/>
          <p:nvPr/>
        </p:nvSpPr>
        <p:spPr>
          <a:xfrm>
            <a:off x="621323" y="1488831"/>
            <a:ext cx="52959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Does reading start bottom-up?</a:t>
            </a:r>
          </a:p>
        </p:txBody>
      </p:sp>
      <p:sp>
        <p:nvSpPr>
          <p:cNvPr id="13" name="TextBox 12">
            <a:extLst>
              <a:ext uri="{FF2B5EF4-FFF2-40B4-BE49-F238E27FC236}">
                <a16:creationId xmlns:a16="http://schemas.microsoft.com/office/drawing/2014/main" id="{F46DD77D-30B3-BA3B-630C-CFA4C4430A75}"/>
              </a:ext>
            </a:extLst>
          </p:cNvPr>
          <p:cNvSpPr txBox="1"/>
          <p:nvPr/>
        </p:nvSpPr>
        <p:spPr>
          <a:xfrm>
            <a:off x="8182708" y="5767754"/>
            <a:ext cx="42320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Or top-down?</a:t>
            </a:r>
            <a:endParaRPr lang="en-US"/>
          </a:p>
        </p:txBody>
      </p:sp>
      <p:sp>
        <p:nvSpPr>
          <p:cNvPr id="14" name="Arrow: Bent-Up 13">
            <a:extLst>
              <a:ext uri="{FF2B5EF4-FFF2-40B4-BE49-F238E27FC236}">
                <a16:creationId xmlns:a16="http://schemas.microsoft.com/office/drawing/2014/main" id="{DD462E10-068A-3D5A-FEDF-54885F8CC2CD}"/>
              </a:ext>
            </a:extLst>
          </p:cNvPr>
          <p:cNvSpPr/>
          <p:nvPr/>
        </p:nvSpPr>
        <p:spPr>
          <a:xfrm rot="5400000">
            <a:off x="1194521" y="2196545"/>
            <a:ext cx="1631220" cy="113635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D91C403D-37F2-7BE3-1949-FEB1C22148C3}"/>
              </a:ext>
            </a:extLst>
          </p:cNvPr>
          <p:cNvSpPr/>
          <p:nvPr/>
        </p:nvSpPr>
        <p:spPr>
          <a:xfrm rot="-5400000">
            <a:off x="9490257" y="4611940"/>
            <a:ext cx="1631220" cy="113635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3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8166-42B4-8528-5EB4-756E35826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ED864-3E39-46FE-09FB-9E1EF6F0CCAC}"/>
              </a:ext>
            </a:extLst>
          </p:cNvPr>
          <p:cNvSpPr>
            <a:spLocks noGrp="1"/>
          </p:cNvSpPr>
          <p:nvPr>
            <p:ph type="title"/>
          </p:nvPr>
        </p:nvSpPr>
        <p:spPr>
          <a:xfrm>
            <a:off x="539976" y="498474"/>
            <a:ext cx="9244935" cy="1450217"/>
          </a:xfrm>
        </p:spPr>
        <p:txBody>
          <a:bodyPr/>
          <a:lstStyle/>
          <a:p>
            <a:r>
              <a:rPr lang="en-US"/>
              <a:t>They work in parallel!</a:t>
            </a:r>
          </a:p>
        </p:txBody>
      </p:sp>
      <p:sp>
        <p:nvSpPr>
          <p:cNvPr id="3" name="Content Placeholder 2">
            <a:extLst>
              <a:ext uri="{FF2B5EF4-FFF2-40B4-BE49-F238E27FC236}">
                <a16:creationId xmlns:a16="http://schemas.microsoft.com/office/drawing/2014/main" id="{6DB1A0CA-E097-3F9A-7F0F-1F20D9B3F412}"/>
              </a:ext>
            </a:extLst>
          </p:cNvPr>
          <p:cNvSpPr>
            <a:spLocks noGrp="1"/>
          </p:cNvSpPr>
          <p:nvPr>
            <p:ph idx="1"/>
          </p:nvPr>
        </p:nvSpPr>
        <p:spPr>
          <a:xfrm>
            <a:off x="535288" y="1809125"/>
            <a:ext cx="5236982" cy="3979625"/>
          </a:xfrm>
        </p:spPr>
        <p:txBody>
          <a:bodyPr vert="horz" lIns="91440" tIns="45720" rIns="91440" bIns="45720" rtlCol="0" anchor="t">
            <a:normAutofit/>
          </a:bodyPr>
          <a:lstStyle/>
          <a:p>
            <a:pPr marL="0" indent="0">
              <a:buClr>
                <a:srgbClr val="8AD0D6"/>
              </a:buClr>
              <a:buNone/>
            </a:pPr>
            <a:r>
              <a:rPr lang="en-US" sz="2800" dirty="0"/>
              <a:t>Feature-driven (Bottom-up)</a:t>
            </a:r>
          </a:p>
          <a:p>
            <a:pPr>
              <a:buFont typeface="Wingdings" charset="2"/>
              <a:buChar char="q"/>
            </a:pPr>
            <a:r>
              <a:rPr lang="en-US" sz="2800" dirty="0"/>
              <a:t>Most of reading is feature-driven</a:t>
            </a:r>
          </a:p>
          <a:p>
            <a:pPr>
              <a:buClr>
                <a:srgbClr val="8AD0D6"/>
              </a:buClr>
              <a:buFont typeface="Wingdings" charset="2"/>
              <a:buChar char="q"/>
            </a:pPr>
            <a:r>
              <a:rPr lang="en-US" sz="2800" dirty="0"/>
              <a:t>Skilled readers can use this automatically</a:t>
            </a:r>
            <a:endParaRPr lang="en-US" dirty="0"/>
          </a:p>
          <a:p>
            <a:pPr>
              <a:buClr>
                <a:srgbClr val="8AD0D6"/>
              </a:buClr>
              <a:buFont typeface="Wingdings" charset="2"/>
              <a:buChar char="q"/>
            </a:pPr>
            <a:endParaRPr lang="en-US" sz="2800" dirty="0"/>
          </a:p>
        </p:txBody>
      </p:sp>
      <p:sp>
        <p:nvSpPr>
          <p:cNvPr id="8" name="Content Placeholder 2">
            <a:extLst>
              <a:ext uri="{FF2B5EF4-FFF2-40B4-BE49-F238E27FC236}">
                <a16:creationId xmlns:a16="http://schemas.microsoft.com/office/drawing/2014/main" id="{CFE14B77-3558-1A2C-18FF-9D7FFC1A1B52}"/>
              </a:ext>
            </a:extLst>
          </p:cNvPr>
          <p:cNvSpPr txBox="1">
            <a:spLocks/>
          </p:cNvSpPr>
          <p:nvPr/>
        </p:nvSpPr>
        <p:spPr>
          <a:xfrm>
            <a:off x="6511545" y="1809125"/>
            <a:ext cx="5236982" cy="397962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a:t>Context-driven (Top-down)</a:t>
            </a:r>
          </a:p>
          <a:p>
            <a:pPr>
              <a:buFont typeface="Wingdings" charset="2"/>
              <a:buChar char="q"/>
            </a:pPr>
            <a:r>
              <a:rPr lang="en-US" sz="2800"/>
              <a:t>Relied upon heavier by unskilled readers</a:t>
            </a:r>
          </a:p>
          <a:p>
            <a:pPr>
              <a:buClr>
                <a:srgbClr val="8AD0D6"/>
              </a:buClr>
              <a:buFont typeface="Wingdings" charset="2"/>
              <a:buChar char="q"/>
            </a:pPr>
            <a:r>
              <a:rPr lang="en-US" sz="2800"/>
              <a:t>Used by skilled readers for well-known or frequently repeated phrases</a:t>
            </a:r>
          </a:p>
        </p:txBody>
      </p:sp>
      <p:pic>
        <p:nvPicPr>
          <p:cNvPr id="11" name="Picture 10" descr="image">
            <a:extLst>
              <a:ext uri="{FF2B5EF4-FFF2-40B4-BE49-F238E27FC236}">
                <a16:creationId xmlns:a16="http://schemas.microsoft.com/office/drawing/2014/main" id="{20F61B33-18CE-2622-2EB4-3E335F337E61}"/>
              </a:ext>
            </a:extLst>
          </p:cNvPr>
          <p:cNvPicPr>
            <a:picLocks noChangeAspect="1"/>
          </p:cNvPicPr>
          <p:nvPr/>
        </p:nvPicPr>
        <p:blipFill>
          <a:blip r:embed="rId3"/>
          <a:stretch>
            <a:fillRect/>
          </a:stretch>
        </p:blipFill>
        <p:spPr>
          <a:xfrm>
            <a:off x="3345316" y="5059136"/>
            <a:ext cx="6034767" cy="1475014"/>
          </a:xfrm>
          <a:prstGeom prst="rect">
            <a:avLst/>
          </a:prstGeom>
        </p:spPr>
      </p:pic>
      <p:sp>
        <p:nvSpPr>
          <p:cNvPr id="14" name="Content Placeholder 2">
            <a:extLst>
              <a:ext uri="{FF2B5EF4-FFF2-40B4-BE49-F238E27FC236}">
                <a16:creationId xmlns:a16="http://schemas.microsoft.com/office/drawing/2014/main" id="{21F1AA7A-D0C4-8D01-E0D0-6421CD6F4AF3}"/>
              </a:ext>
            </a:extLst>
          </p:cNvPr>
          <p:cNvSpPr txBox="1">
            <a:spLocks/>
          </p:cNvSpPr>
          <p:nvPr/>
        </p:nvSpPr>
        <p:spPr>
          <a:xfrm>
            <a:off x="1689173" y="5063954"/>
            <a:ext cx="1633813" cy="146502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a:t>Does reading this rely on context or features?</a:t>
            </a:r>
          </a:p>
        </p:txBody>
      </p:sp>
    </p:spTree>
    <p:extLst>
      <p:ext uri="{BB962C8B-B14F-4D97-AF65-F5344CB8AC3E}">
        <p14:creationId xmlns:p14="http://schemas.microsoft.com/office/powerpoint/2010/main" val="395229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C853-5DAD-88B4-99E6-6E434BBFA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9F8E2-F34E-2B92-2D98-55DED85AF448}"/>
              </a:ext>
            </a:extLst>
          </p:cNvPr>
          <p:cNvSpPr>
            <a:spLocks noGrp="1"/>
          </p:cNvSpPr>
          <p:nvPr>
            <p:ph type="title"/>
          </p:nvPr>
        </p:nvSpPr>
        <p:spPr>
          <a:xfrm>
            <a:off x="539976" y="498474"/>
            <a:ext cx="7960421" cy="1450217"/>
          </a:xfrm>
        </p:spPr>
        <p:txBody>
          <a:bodyPr/>
          <a:lstStyle/>
          <a:p>
            <a:r>
              <a:rPr lang="en-US"/>
              <a:t>Reading causes different brain activity depending on skill level</a:t>
            </a:r>
          </a:p>
        </p:txBody>
      </p:sp>
      <p:sp>
        <p:nvSpPr>
          <p:cNvPr id="7" name="Rectangle: Rounded Corners 6">
            <a:extLst>
              <a:ext uri="{FF2B5EF4-FFF2-40B4-BE49-F238E27FC236}">
                <a16:creationId xmlns:a16="http://schemas.microsoft.com/office/drawing/2014/main" id="{F3FA406C-6466-4EC6-21B6-7AB1AB1AA3C3}"/>
              </a:ext>
            </a:extLst>
          </p:cNvPr>
          <p:cNvSpPr/>
          <p:nvPr/>
        </p:nvSpPr>
        <p:spPr>
          <a:xfrm>
            <a:off x="5036944" y="2101362"/>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Occipital (visual) cortex</a:t>
            </a:r>
          </a:p>
        </p:txBody>
      </p:sp>
      <p:sp>
        <p:nvSpPr>
          <p:cNvPr id="10" name="Rectangle: Rounded Corners 9">
            <a:extLst>
              <a:ext uri="{FF2B5EF4-FFF2-40B4-BE49-F238E27FC236}">
                <a16:creationId xmlns:a16="http://schemas.microsoft.com/office/drawing/2014/main" id="{C1EB158B-6009-3DF8-86C1-764B5D36F869}"/>
              </a:ext>
            </a:extLst>
          </p:cNvPr>
          <p:cNvSpPr/>
          <p:nvPr/>
        </p:nvSpPr>
        <p:spPr>
          <a:xfrm>
            <a:off x="2388634" y="3074915"/>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Wernicke's area (sounded out)</a:t>
            </a:r>
          </a:p>
        </p:txBody>
      </p:sp>
      <p:sp>
        <p:nvSpPr>
          <p:cNvPr id="13" name="Rectangle: Rounded Corners 12">
            <a:extLst>
              <a:ext uri="{FF2B5EF4-FFF2-40B4-BE49-F238E27FC236}">
                <a16:creationId xmlns:a16="http://schemas.microsoft.com/office/drawing/2014/main" id="{57BCCF10-B643-5DD6-4176-3C4CD677D137}"/>
              </a:ext>
            </a:extLst>
          </p:cNvPr>
          <p:cNvSpPr/>
          <p:nvPr/>
        </p:nvSpPr>
        <p:spPr>
          <a:xfrm>
            <a:off x="922144" y="4713933"/>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Broca's area &amp; frontal lobe (meaning found)</a:t>
            </a:r>
          </a:p>
        </p:txBody>
      </p:sp>
      <p:sp>
        <p:nvSpPr>
          <p:cNvPr id="15" name="Rectangle: Rounded Corners 14">
            <a:extLst>
              <a:ext uri="{FF2B5EF4-FFF2-40B4-BE49-F238E27FC236}">
                <a16:creationId xmlns:a16="http://schemas.microsoft.com/office/drawing/2014/main" id="{9B4E6DA4-D772-7594-7352-23BDDFA2AED3}"/>
              </a:ext>
            </a:extLst>
          </p:cNvPr>
          <p:cNvSpPr/>
          <p:nvPr/>
        </p:nvSpPr>
        <p:spPr>
          <a:xfrm>
            <a:off x="7923916" y="3074914"/>
            <a:ext cx="2412354"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Occipitotemporal area (whole words)</a:t>
            </a:r>
          </a:p>
        </p:txBody>
      </p:sp>
      <p:sp>
        <p:nvSpPr>
          <p:cNvPr id="17" name="Rectangle: Rounded Corners 16">
            <a:extLst>
              <a:ext uri="{FF2B5EF4-FFF2-40B4-BE49-F238E27FC236}">
                <a16:creationId xmlns:a16="http://schemas.microsoft.com/office/drawing/2014/main" id="{3993B2F8-1137-BB9F-98F8-F9AEEDCB0AF6}"/>
              </a:ext>
            </a:extLst>
          </p:cNvPr>
          <p:cNvSpPr/>
          <p:nvPr/>
        </p:nvSpPr>
        <p:spPr>
          <a:xfrm>
            <a:off x="9275388" y="4915216"/>
            <a:ext cx="2124807" cy="1421423"/>
          </a:xfrm>
          <a:prstGeom prst="roundRect">
            <a:avLst/>
          </a:prstGeom>
          <a:solidFill>
            <a:schemeClr val="accent4">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Front brain (meaning &amp; mental image found)</a:t>
            </a:r>
          </a:p>
        </p:txBody>
      </p:sp>
      <p:sp>
        <p:nvSpPr>
          <p:cNvPr id="3" name="Left Brace 2">
            <a:extLst>
              <a:ext uri="{FF2B5EF4-FFF2-40B4-BE49-F238E27FC236}">
                <a16:creationId xmlns:a16="http://schemas.microsoft.com/office/drawing/2014/main" id="{4CF00952-F8BE-6C59-469A-243C2A8D0C53}"/>
              </a:ext>
            </a:extLst>
          </p:cNvPr>
          <p:cNvSpPr/>
          <p:nvPr/>
        </p:nvSpPr>
        <p:spPr>
          <a:xfrm rot="5400000">
            <a:off x="2288930" y="656493"/>
            <a:ext cx="627184" cy="404446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548017BC-2B2B-DABC-1979-E11BB551875C}"/>
              </a:ext>
            </a:extLst>
          </p:cNvPr>
          <p:cNvSpPr/>
          <p:nvPr/>
        </p:nvSpPr>
        <p:spPr>
          <a:xfrm rot="5400000">
            <a:off x="9205545" y="656492"/>
            <a:ext cx="627184" cy="404446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7DF997E9-09B4-FA98-AAD8-1EC5CC87F873}"/>
              </a:ext>
            </a:extLst>
          </p:cNvPr>
          <p:cNvSpPr txBox="1"/>
          <p:nvPr/>
        </p:nvSpPr>
        <p:spPr>
          <a:xfrm>
            <a:off x="1863969" y="1875693"/>
            <a:ext cx="14625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Low Skill</a:t>
            </a:r>
            <a:endParaRPr lang="en-US"/>
          </a:p>
        </p:txBody>
      </p:sp>
      <p:sp>
        <p:nvSpPr>
          <p:cNvPr id="11" name="TextBox 10">
            <a:extLst>
              <a:ext uri="{FF2B5EF4-FFF2-40B4-BE49-F238E27FC236}">
                <a16:creationId xmlns:a16="http://schemas.microsoft.com/office/drawing/2014/main" id="{B92CA1D4-B330-47EB-5B29-E98CF168ACBD}"/>
              </a:ext>
            </a:extLst>
          </p:cNvPr>
          <p:cNvSpPr txBox="1"/>
          <p:nvPr/>
        </p:nvSpPr>
        <p:spPr>
          <a:xfrm>
            <a:off x="8604738" y="1875693"/>
            <a:ext cx="18142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Higher Skill</a:t>
            </a:r>
            <a:endParaRPr lang="en-US"/>
          </a:p>
        </p:txBody>
      </p:sp>
    </p:spTree>
    <p:extLst>
      <p:ext uri="{BB962C8B-B14F-4D97-AF65-F5344CB8AC3E}">
        <p14:creationId xmlns:p14="http://schemas.microsoft.com/office/powerpoint/2010/main" val="362590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P spid="3" grpId="0" animBg="1"/>
      <p:bldP spid="4" grpId="0" animBg="1"/>
      <p:bldP spid="8"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E881-3107-4174-91A7-F1787E442EE4}"/>
              </a:ext>
            </a:extLst>
          </p:cNvPr>
          <p:cNvSpPr>
            <a:spLocks noGrp="1"/>
          </p:cNvSpPr>
          <p:nvPr>
            <p:ph type="title"/>
          </p:nvPr>
        </p:nvSpPr>
        <p:spPr/>
        <p:txBody>
          <a:bodyPr/>
          <a:lstStyle/>
          <a:p>
            <a:r>
              <a:rPr lang="en-US"/>
              <a:t>Poor information design can disrupt reading</a:t>
            </a:r>
          </a:p>
        </p:txBody>
      </p:sp>
      <p:sp>
        <p:nvSpPr>
          <p:cNvPr id="3" name="Text Placeholder 2">
            <a:extLst>
              <a:ext uri="{FF2B5EF4-FFF2-40B4-BE49-F238E27FC236}">
                <a16:creationId xmlns:a16="http://schemas.microsoft.com/office/drawing/2014/main" id="{CBFD319A-C62A-083A-59CB-8BA87E6C6D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9335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10A3-1435-1B4F-D023-980E93B3CFCC}"/>
              </a:ext>
            </a:extLst>
          </p:cNvPr>
          <p:cNvSpPr>
            <a:spLocks noGrp="1"/>
          </p:cNvSpPr>
          <p:nvPr>
            <p:ph type="title"/>
          </p:nvPr>
        </p:nvSpPr>
        <p:spPr/>
        <p:txBody>
          <a:bodyPr/>
          <a:lstStyle/>
          <a:p>
            <a:r>
              <a:rPr lang="en-US"/>
              <a:t>Unfamiliar Vocab</a:t>
            </a:r>
          </a:p>
        </p:txBody>
      </p:sp>
      <p:graphicFrame>
        <p:nvGraphicFramePr>
          <p:cNvPr id="11" name="Content Placeholder 2">
            <a:extLst>
              <a:ext uri="{FF2B5EF4-FFF2-40B4-BE49-F238E27FC236}">
                <a16:creationId xmlns:a16="http://schemas.microsoft.com/office/drawing/2014/main" id="{8F8212B4-AF1B-21D4-D550-3DEA069B0C08}"/>
              </a:ext>
            </a:extLst>
          </p:cNvPr>
          <p:cNvGraphicFramePr>
            <a:graphicFrameLocks noGrp="1"/>
          </p:cNvGraphicFramePr>
          <p:nvPr>
            <p:ph sz="half" idx="1"/>
            <p:extLst>
              <p:ext uri="{D42A27DB-BD31-4B8C-83A1-F6EECF244321}">
                <p14:modId xmlns:p14="http://schemas.microsoft.com/office/powerpoint/2010/main" val="3574155424"/>
              </p:ext>
            </p:extLst>
          </p:nvPr>
        </p:nvGraphicFramePr>
        <p:xfrm>
          <a:off x="4828307" y="389868"/>
          <a:ext cx="6594608" cy="5237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0" name="TextBox 129">
            <a:extLst>
              <a:ext uri="{FF2B5EF4-FFF2-40B4-BE49-F238E27FC236}">
                <a16:creationId xmlns:a16="http://schemas.microsoft.com/office/drawing/2014/main" id="{FD594917-ABB1-E72E-1BD4-59ADECB3E8DC}"/>
              </a:ext>
            </a:extLst>
          </p:cNvPr>
          <p:cNvSpPr txBox="1"/>
          <p:nvPr/>
        </p:nvSpPr>
        <p:spPr>
          <a:xfrm>
            <a:off x="405963" y="1981302"/>
            <a:ext cx="390791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ea typeface="+mn-lt"/>
                <a:cs typeface="+mn-lt"/>
              </a:rPr>
              <a:t>❌</a:t>
            </a:r>
            <a:r>
              <a:rPr lang="en-US">
                <a:ea typeface="+mn-lt"/>
                <a:cs typeface="+mn-lt"/>
              </a:rPr>
              <a:t> Obfuscatory Communication</a:t>
            </a:r>
          </a:p>
          <a:p>
            <a:br>
              <a:rPr lang="en-US" i="1">
                <a:ea typeface="+mn-lt"/>
                <a:cs typeface="+mn-lt"/>
              </a:rPr>
            </a:br>
            <a:r>
              <a:rPr lang="en-US" b="1" i="1">
                <a:ea typeface="+mn-lt"/>
                <a:cs typeface="+mn-lt"/>
              </a:rPr>
              <a:t>"Your session has expired. Please reauthenticate."</a:t>
            </a:r>
            <a:endParaRPr lang="en-US"/>
          </a:p>
          <a:p>
            <a:endParaRPr lang="en-US" i="1"/>
          </a:p>
          <a:p>
            <a:endParaRPr lang="en-US" i="1">
              <a:ea typeface="+mn-lt"/>
              <a:cs typeface="+mn-lt"/>
            </a:endParaRPr>
          </a:p>
          <a:p>
            <a:r>
              <a:rPr lang="en-US">
                <a:ea typeface="+mn-lt"/>
                <a:cs typeface="+mn-lt"/>
              </a:rPr>
              <a:t>✅ </a:t>
            </a:r>
            <a:r>
              <a:rPr lang="en-US" i="1">
                <a:ea typeface="+mn-lt"/>
                <a:cs typeface="+mn-lt"/>
              </a:rPr>
              <a:t>Clear &amp; Simple</a:t>
            </a:r>
            <a:endParaRPr lang="en-US" b="1" i="1">
              <a:ea typeface="+mn-lt"/>
              <a:cs typeface="+mn-lt"/>
            </a:endParaRPr>
          </a:p>
          <a:p>
            <a:br>
              <a:rPr lang="en-US" i="1">
                <a:ea typeface="+mn-lt"/>
                <a:cs typeface="+mn-lt"/>
              </a:rPr>
            </a:br>
            <a:r>
              <a:rPr lang="en-US" b="1" i="1">
                <a:ea typeface="+mn-lt"/>
                <a:cs typeface="+mn-lt"/>
              </a:rPr>
              <a:t>"Your session has expired. Please log in again."</a:t>
            </a:r>
            <a:endParaRPr lang="en-US" b="1" i="1"/>
          </a:p>
        </p:txBody>
      </p:sp>
      <p:sp>
        <p:nvSpPr>
          <p:cNvPr id="131" name="TextBox 130">
            <a:extLst>
              <a:ext uri="{FF2B5EF4-FFF2-40B4-BE49-F238E27FC236}">
                <a16:creationId xmlns:a16="http://schemas.microsoft.com/office/drawing/2014/main" id="{6B155489-7E2A-0AE8-C083-30700FEE31DC}"/>
              </a:ext>
            </a:extLst>
          </p:cNvPr>
          <p:cNvSpPr txBox="1"/>
          <p:nvPr/>
        </p:nvSpPr>
        <p:spPr>
          <a:xfrm>
            <a:off x="4825346" y="5053435"/>
            <a:ext cx="669940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Why it Matters?</a:t>
            </a:r>
          </a:p>
          <a:p>
            <a:endParaRPr lang="en-US">
              <a:solidFill>
                <a:srgbClr val="000000"/>
              </a:solidFill>
              <a:ea typeface="+mn-lt"/>
              <a:cs typeface="+mn-lt"/>
            </a:endParaRPr>
          </a:p>
          <a:p>
            <a:pPr marL="285750" indent="-285750">
              <a:buFont typeface="Arial"/>
              <a:buChar char="•"/>
            </a:pPr>
            <a:r>
              <a:rPr lang="en-US">
                <a:ea typeface="+mn-lt"/>
                <a:cs typeface="+mn-lt"/>
              </a:rPr>
              <a:t>Non-technical users may not understand “reauthenticate.”</a:t>
            </a:r>
            <a:endParaRPr lang="en-US"/>
          </a:p>
          <a:p>
            <a:pPr marL="285750" indent="-285750">
              <a:buFont typeface="Arial"/>
              <a:buChar char="•"/>
            </a:pPr>
            <a:r>
              <a:rPr lang="en-US">
                <a:ea typeface="+mn-lt"/>
                <a:cs typeface="+mn-lt"/>
              </a:rPr>
              <a:t>Simpler phrasing keeps reading smooth and intuitive.</a:t>
            </a:r>
            <a:endParaRPr lang="en-US"/>
          </a:p>
          <a:p>
            <a:pPr algn="l"/>
            <a:endParaRPr lang="en-US"/>
          </a:p>
        </p:txBody>
      </p:sp>
    </p:spTree>
    <p:extLst>
      <p:ext uri="{BB962C8B-B14F-4D97-AF65-F5344CB8AC3E}">
        <p14:creationId xmlns:p14="http://schemas.microsoft.com/office/powerpoint/2010/main" val="254018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a:solidFill>
                  <a:srgbClr val="EBEBEB"/>
                </a:solidFill>
              </a:rPr>
              <a:t>Peripheral vision</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idx="1"/>
          </p:nvPr>
        </p:nvSpPr>
        <p:spPr>
          <a:xfrm>
            <a:off x="560607" y="1854820"/>
            <a:ext cx="5691779" cy="3785419"/>
          </a:xfrm>
        </p:spPr>
        <p:txBody>
          <a:bodyPr vert="horz" lIns="91440" tIns="45720" rIns="91440" bIns="45720" rtlCol="0">
            <a:normAutofit/>
          </a:bodyPr>
          <a:lstStyle/>
          <a:p>
            <a:pPr marL="342900" indent="-342900"/>
            <a:r>
              <a:rPr lang="en-US" dirty="0">
                <a:solidFill>
                  <a:srgbClr val="FFFFFF"/>
                </a:solidFill>
              </a:rPr>
              <a:t>Each cell in the fovea connects to a ganglion neuron. </a:t>
            </a:r>
          </a:p>
          <a:p>
            <a:pPr marL="342900" indent="-342900"/>
            <a:r>
              <a:rPr lang="en-US" dirty="0">
                <a:solidFill>
                  <a:srgbClr val="FFFFFF"/>
                </a:solidFill>
              </a:rPr>
              <a:t>Elsewhere multiple rods and cones go to a single ganglion cell.</a:t>
            </a:r>
          </a:p>
          <a:p>
            <a:pPr marL="342900" indent="-342900"/>
            <a:r>
              <a:rPr lang="en-US" dirty="0">
                <a:solidFill>
                  <a:srgbClr val="FFFFFF"/>
                </a:solidFill>
              </a:rPr>
              <a:t>Only the fovea gives us high resolution images</a:t>
            </a:r>
          </a:p>
          <a:p>
            <a:pPr marL="342900" indent="-342900"/>
            <a:r>
              <a:rPr lang="en-US" dirty="0">
                <a:solidFill>
                  <a:srgbClr val="FFFFFF"/>
                </a:solidFill>
              </a:rPr>
              <a:t>Most people’s peripheral vision is 20/200</a:t>
            </a:r>
          </a:p>
          <a:p>
            <a:r>
              <a:rPr lang="en-US" dirty="0">
                <a:solidFill>
                  <a:srgbClr val="FFFFFF"/>
                </a:solidFill>
              </a:rPr>
              <a:t>Our eyes never stop moving resulting in a perceived good image</a:t>
            </a:r>
          </a:p>
        </p:txBody>
      </p:sp>
      <p:sp>
        <p:nvSpPr>
          <p:cNvPr id="2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Picture 6" descr="A close up of an eyeball&#10;&#10;AI-generated content may be incorrect.">
            <a:extLst>
              <a:ext uri="{FF2B5EF4-FFF2-40B4-BE49-F238E27FC236}">
                <a16:creationId xmlns:a16="http://schemas.microsoft.com/office/drawing/2014/main" id="{F32719E4-19A3-489C-7A15-3138D6C737E5}"/>
              </a:ext>
            </a:extLst>
          </p:cNvPr>
          <p:cNvPicPr>
            <a:picLocks noChangeAspect="1"/>
          </p:cNvPicPr>
          <p:nvPr/>
        </p:nvPicPr>
        <p:blipFill>
          <a:blip r:embed="rId8"/>
          <a:srcRect l="33721" r="36788" b="1"/>
          <a:stretch/>
        </p:blipFill>
        <p:spPr>
          <a:xfrm>
            <a:off x="5886450" y="-104774"/>
            <a:ext cx="6305760" cy="7280246"/>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65284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1C31-B9F1-E6FB-AE6C-E077C87561E5}"/>
              </a:ext>
            </a:extLst>
          </p:cNvPr>
          <p:cNvSpPr>
            <a:spLocks noGrp="1"/>
          </p:cNvSpPr>
          <p:nvPr>
            <p:ph type="title"/>
          </p:nvPr>
        </p:nvSpPr>
        <p:spPr/>
        <p:txBody>
          <a:bodyPr/>
          <a:lstStyle/>
          <a:p>
            <a:r>
              <a:rPr lang="en-US"/>
              <a:t>Font Type and Sizes </a:t>
            </a:r>
          </a:p>
        </p:txBody>
      </p:sp>
      <p:sp>
        <p:nvSpPr>
          <p:cNvPr id="3" name="Content Placeholder 2">
            <a:extLst>
              <a:ext uri="{FF2B5EF4-FFF2-40B4-BE49-F238E27FC236}">
                <a16:creationId xmlns:a16="http://schemas.microsoft.com/office/drawing/2014/main" id="{5746E600-CA24-9EEE-ECE6-03CD31E39277}"/>
              </a:ext>
            </a:extLst>
          </p:cNvPr>
          <p:cNvSpPr>
            <a:spLocks noGrp="1"/>
          </p:cNvSpPr>
          <p:nvPr>
            <p:ph sz="half" idx="1"/>
          </p:nvPr>
        </p:nvSpPr>
        <p:spPr>
          <a:xfrm>
            <a:off x="550862" y="1965095"/>
            <a:ext cx="5435600" cy="1786491"/>
          </a:xfrm>
        </p:spPr>
        <p:txBody>
          <a:bodyPr vert="horz" lIns="91440" tIns="45720" rIns="91440" bIns="45720" rtlCol="0" anchor="t">
            <a:normAutofit/>
          </a:bodyPr>
          <a:lstStyle/>
          <a:p>
            <a:endParaRPr lang="en-US">
              <a:latin typeface="Mystical Woods Rough Script"/>
              <a:ea typeface="Cambria"/>
            </a:endParaRPr>
          </a:p>
          <a:p>
            <a:endParaRPr lang="en-US">
              <a:latin typeface="Mystical Woods Rough Script"/>
            </a:endParaRPr>
          </a:p>
        </p:txBody>
      </p:sp>
      <p:sp>
        <p:nvSpPr>
          <p:cNvPr id="4" name="Content Placeholder 3">
            <a:extLst>
              <a:ext uri="{FF2B5EF4-FFF2-40B4-BE49-F238E27FC236}">
                <a16:creationId xmlns:a16="http://schemas.microsoft.com/office/drawing/2014/main" id="{4285312B-A2FA-DD0F-36C3-A2DDB48F2F8E}"/>
              </a:ext>
            </a:extLst>
          </p:cNvPr>
          <p:cNvSpPr>
            <a:spLocks noGrp="1"/>
          </p:cNvSpPr>
          <p:nvPr>
            <p:ph sz="half" idx="13"/>
          </p:nvPr>
        </p:nvSpPr>
        <p:spPr>
          <a:xfrm>
            <a:off x="527210" y="2007116"/>
            <a:ext cx="5339397" cy="3250380"/>
          </a:xfrm>
        </p:spPr>
        <p:txBody>
          <a:bodyPr vert="horz" lIns="91440" tIns="45720" rIns="91440" bIns="45720" rtlCol="0" anchor="t">
            <a:normAutofit/>
          </a:bodyPr>
          <a:lstStyle/>
          <a:p>
            <a:r>
              <a:rPr lang="en-US">
                <a:solidFill>
                  <a:srgbClr val="000000"/>
                </a:solidFill>
                <a:ea typeface="+mj-lt"/>
                <a:cs typeface="+mj-lt"/>
              </a:rPr>
              <a:t>❌ </a:t>
            </a:r>
            <a:r>
              <a:rPr lang="en-US">
                <a:ea typeface="+mj-lt"/>
                <a:cs typeface="+mj-lt"/>
              </a:rPr>
              <a:t>Avoid using Decorative fonts (even </a:t>
            </a:r>
            <a:r>
              <a:rPr lang="en-US" err="1">
                <a:ea typeface="+mj-lt"/>
                <a:cs typeface="+mj-lt"/>
              </a:rPr>
              <a:t>tho</a:t>
            </a:r>
            <a:r>
              <a:rPr lang="en-US">
                <a:ea typeface="+mj-lt"/>
                <a:cs typeface="+mj-lt"/>
              </a:rPr>
              <a:t> they look cool) </a:t>
            </a:r>
          </a:p>
          <a:p>
            <a:r>
              <a:rPr lang="en-US">
                <a:solidFill>
                  <a:srgbClr val="FFFFFF"/>
                </a:solidFill>
                <a:latin typeface="Mystical Woods Rough Script"/>
              </a:rPr>
              <a:t>Can you read this sentence efficiently </a:t>
            </a:r>
            <a:endParaRPr lang="en-US"/>
          </a:p>
          <a:p>
            <a:endParaRPr lang="en-US">
              <a:solidFill>
                <a:srgbClr val="000000"/>
              </a:solidFill>
              <a:ea typeface="+mj-lt"/>
              <a:cs typeface="+mj-lt"/>
            </a:endParaRPr>
          </a:p>
          <a:p>
            <a:r>
              <a:rPr lang="en-US">
                <a:solidFill>
                  <a:srgbClr val="000000"/>
                </a:solidFill>
                <a:ea typeface="+mj-lt"/>
                <a:cs typeface="+mj-lt"/>
              </a:rPr>
              <a:t>✅</a:t>
            </a:r>
            <a:r>
              <a:rPr lang="en-US">
                <a:solidFill>
                  <a:srgbClr val="000000"/>
                </a:solidFill>
              </a:rPr>
              <a:t> </a:t>
            </a:r>
            <a:r>
              <a:rPr lang="en-US"/>
              <a:t>Use </a:t>
            </a:r>
            <a:r>
              <a:rPr lang="en-US" err="1"/>
              <a:t>san</a:t>
            </a:r>
            <a:r>
              <a:rPr lang="en-US"/>
              <a:t>-serif fonts (Arial, Roboto, Cambria, etc...) </a:t>
            </a:r>
          </a:p>
          <a:p>
            <a:r>
              <a:rPr lang="en-US" sz="2000">
                <a:latin typeface="Cambria"/>
                <a:ea typeface="Cambria"/>
              </a:rPr>
              <a:t>Can you read this sentence efficiently</a:t>
            </a:r>
            <a:endParaRPr lang="en-US"/>
          </a:p>
          <a:p>
            <a:endParaRPr lang="en-US"/>
          </a:p>
        </p:txBody>
      </p:sp>
      <p:sp>
        <p:nvSpPr>
          <p:cNvPr id="6" name="Content Placeholder 3">
            <a:extLst>
              <a:ext uri="{FF2B5EF4-FFF2-40B4-BE49-F238E27FC236}">
                <a16:creationId xmlns:a16="http://schemas.microsoft.com/office/drawing/2014/main" id="{84F93733-817D-2B71-E87C-FD84873C7EBA}"/>
              </a:ext>
            </a:extLst>
          </p:cNvPr>
          <p:cNvSpPr txBox="1">
            <a:spLocks/>
          </p:cNvSpPr>
          <p:nvPr/>
        </p:nvSpPr>
        <p:spPr>
          <a:xfrm>
            <a:off x="548742" y="5011637"/>
            <a:ext cx="5339397" cy="197218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solidFill>
                  <a:srgbClr val="000000"/>
                </a:solidFill>
                <a:ea typeface="+mj-lt"/>
                <a:cs typeface="+mj-lt"/>
              </a:rPr>
              <a:t>❌ </a:t>
            </a:r>
            <a:r>
              <a:rPr lang="en-US">
                <a:ea typeface="+mj-lt"/>
                <a:cs typeface="+mj-lt"/>
              </a:rPr>
              <a:t>Avoid using tiny fonts  </a:t>
            </a:r>
            <a:r>
              <a:rPr lang="en-US">
                <a:solidFill>
                  <a:srgbClr val="FFFFFF"/>
                </a:solidFill>
              </a:rPr>
              <a:t>            </a:t>
            </a:r>
            <a:r>
              <a:rPr lang="en-US" sz="800">
                <a:solidFill>
                  <a:srgbClr val="FFFFFF"/>
                </a:solidFill>
              </a:rPr>
              <a:t> Hello can you read this !</a:t>
            </a:r>
            <a:endParaRPr lang="en-US">
              <a:solidFill>
                <a:srgbClr val="FFFFFF"/>
              </a:solidFill>
            </a:endParaRPr>
          </a:p>
          <a:p>
            <a:r>
              <a:rPr lang="en-US">
                <a:solidFill>
                  <a:srgbClr val="000000"/>
                </a:solidFill>
                <a:ea typeface="+mj-lt"/>
                <a:cs typeface="+mj-lt"/>
              </a:rPr>
              <a:t>✅</a:t>
            </a:r>
            <a:r>
              <a:rPr lang="en-US">
                <a:solidFill>
                  <a:srgbClr val="000000"/>
                </a:solidFill>
              </a:rPr>
              <a:t> </a:t>
            </a:r>
            <a:r>
              <a:rPr lang="en-US"/>
              <a:t>Use Appropriate sizes for different sections: body text, headings, etc...</a:t>
            </a:r>
          </a:p>
        </p:txBody>
      </p:sp>
      <p:pic>
        <p:nvPicPr>
          <p:cNvPr id="5" name="Picture 4" descr="A close-up of a letter&#10;&#10;AI-generated content may be incorrect.">
            <a:extLst>
              <a:ext uri="{FF2B5EF4-FFF2-40B4-BE49-F238E27FC236}">
                <a16:creationId xmlns:a16="http://schemas.microsoft.com/office/drawing/2014/main" id="{832EF703-8C98-5F41-C568-0FE4DED0C350}"/>
              </a:ext>
            </a:extLst>
          </p:cNvPr>
          <p:cNvPicPr>
            <a:picLocks noChangeAspect="1"/>
          </p:cNvPicPr>
          <p:nvPr/>
        </p:nvPicPr>
        <p:blipFill>
          <a:blip r:embed="rId2"/>
          <a:stretch>
            <a:fillRect/>
          </a:stretch>
        </p:blipFill>
        <p:spPr>
          <a:xfrm>
            <a:off x="6092275" y="2985088"/>
            <a:ext cx="6003703" cy="3144424"/>
          </a:xfrm>
          <a:prstGeom prst="rect">
            <a:avLst/>
          </a:prstGeom>
        </p:spPr>
      </p:pic>
      <p:sp>
        <p:nvSpPr>
          <p:cNvPr id="34" name="TextBox 33">
            <a:extLst>
              <a:ext uri="{FF2B5EF4-FFF2-40B4-BE49-F238E27FC236}">
                <a16:creationId xmlns:a16="http://schemas.microsoft.com/office/drawing/2014/main" id="{FF97C64A-ABB6-145D-7A01-CEAF8EA09888}"/>
              </a:ext>
            </a:extLst>
          </p:cNvPr>
          <p:cNvSpPr txBox="1"/>
          <p:nvPr/>
        </p:nvSpPr>
        <p:spPr>
          <a:xfrm>
            <a:off x="7568212" y="2010207"/>
            <a:ext cx="30519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rPr>
              <a:t>❌  </a:t>
            </a:r>
            <a:r>
              <a:rPr lang="en-US"/>
              <a:t>Avoid Using All Caps </a:t>
            </a:r>
          </a:p>
        </p:txBody>
      </p:sp>
    </p:spTree>
    <p:extLst>
      <p:ext uri="{BB962C8B-B14F-4D97-AF65-F5344CB8AC3E}">
        <p14:creationId xmlns:p14="http://schemas.microsoft.com/office/powerpoint/2010/main" val="255241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36A7-19DC-250F-94CC-38B65EF9A61C}"/>
              </a:ext>
            </a:extLst>
          </p:cNvPr>
          <p:cNvSpPr>
            <a:spLocks noGrp="1"/>
          </p:cNvSpPr>
          <p:nvPr>
            <p:ph type="title"/>
          </p:nvPr>
        </p:nvSpPr>
        <p:spPr/>
        <p:txBody>
          <a:bodyPr/>
          <a:lstStyle/>
          <a:p>
            <a:r>
              <a:rPr lang="en-US"/>
              <a:t>Noise</a:t>
            </a:r>
          </a:p>
        </p:txBody>
      </p:sp>
      <p:sp>
        <p:nvSpPr>
          <p:cNvPr id="3" name="Content Placeholder 2">
            <a:extLst>
              <a:ext uri="{FF2B5EF4-FFF2-40B4-BE49-F238E27FC236}">
                <a16:creationId xmlns:a16="http://schemas.microsoft.com/office/drawing/2014/main" id="{F0E7D5DA-2160-E602-D176-3CF332F7B59B}"/>
              </a:ext>
            </a:extLst>
          </p:cNvPr>
          <p:cNvSpPr>
            <a:spLocks noGrp="1"/>
          </p:cNvSpPr>
          <p:nvPr>
            <p:ph sz="half" idx="1"/>
          </p:nvPr>
        </p:nvSpPr>
        <p:spPr>
          <a:xfrm>
            <a:off x="427959" y="1528789"/>
            <a:ext cx="3530183" cy="3558718"/>
          </a:xfrm>
        </p:spPr>
        <p:txBody>
          <a:bodyPr vert="horz" lIns="91440" tIns="45720" rIns="91440" bIns="45720" rtlCol="0" anchor="t">
            <a:normAutofit fontScale="92500" lnSpcReduction="20000"/>
          </a:bodyPr>
          <a:lstStyle/>
          <a:p>
            <a:r>
              <a:rPr lang="en-US" dirty="0"/>
              <a:t>Visual Noise</a:t>
            </a:r>
          </a:p>
          <a:p>
            <a:pPr marL="285750" indent="-285750">
              <a:buFont typeface="Arial" charset="2"/>
              <a:buChar char="•"/>
            </a:pPr>
            <a:endParaRPr lang="en-US" dirty="0"/>
          </a:p>
          <a:p>
            <a:pPr marL="285750" indent="-285750">
              <a:buFont typeface="Arial" charset="2"/>
              <a:buChar char="•"/>
            </a:pPr>
            <a:r>
              <a:rPr lang="en-US" sz="1900" dirty="0"/>
              <a:t>Poor contrast between text and background </a:t>
            </a:r>
          </a:p>
          <a:p>
            <a:pPr marL="285750" indent="-285750">
              <a:buClr>
                <a:srgbClr val="8AD0D6"/>
              </a:buClr>
              <a:buFont typeface="Arial" charset="2"/>
              <a:buChar char="•"/>
            </a:pPr>
            <a:r>
              <a:rPr lang="en-US" sz="1900" dirty="0"/>
              <a:t>Focus more on deciphering the text instead of its meaning </a:t>
            </a:r>
          </a:p>
          <a:p>
            <a:pPr marL="285750" indent="-285750">
              <a:buFont typeface="Arial" charset="2"/>
              <a:buChar char="•"/>
            </a:pPr>
            <a:r>
              <a:rPr lang="en-US" sz="1900" dirty="0"/>
              <a:t>Text should be scannable and easy to read</a:t>
            </a:r>
          </a:p>
          <a:p>
            <a:pPr marL="285750" indent="-285750">
              <a:buClr>
                <a:srgbClr val="8AD0D6"/>
              </a:buClr>
              <a:buFont typeface="Arial" charset="2"/>
              <a:buChar char="•"/>
            </a:pPr>
            <a:r>
              <a:rPr lang="en-US" sz="1900" dirty="0"/>
              <a:t>There are exclusion such as Captcha</a:t>
            </a:r>
            <a:r>
              <a:rPr lang="en-US" dirty="0"/>
              <a:t> </a:t>
            </a:r>
          </a:p>
          <a:p>
            <a:endParaRPr lang="en-US" dirty="0"/>
          </a:p>
          <a:p>
            <a:endParaRPr lang="en-US" dirty="0"/>
          </a:p>
        </p:txBody>
      </p:sp>
      <p:sp>
        <p:nvSpPr>
          <p:cNvPr id="4" name="Content Placeholder 3">
            <a:extLst>
              <a:ext uri="{FF2B5EF4-FFF2-40B4-BE49-F238E27FC236}">
                <a16:creationId xmlns:a16="http://schemas.microsoft.com/office/drawing/2014/main" id="{E7AEB488-634A-E4BE-09F6-B8D53A76DB5E}"/>
              </a:ext>
            </a:extLst>
          </p:cNvPr>
          <p:cNvSpPr>
            <a:spLocks noGrp="1"/>
          </p:cNvSpPr>
          <p:nvPr>
            <p:ph sz="half" idx="13"/>
          </p:nvPr>
        </p:nvSpPr>
        <p:spPr>
          <a:xfrm>
            <a:off x="5305788" y="1774595"/>
            <a:ext cx="4657285" cy="3313538"/>
          </a:xfrm>
        </p:spPr>
        <p:txBody>
          <a:bodyPr vert="horz" lIns="91440" tIns="45720" rIns="91440" bIns="45720" rtlCol="0" anchor="t">
            <a:normAutofit/>
          </a:bodyPr>
          <a:lstStyle/>
          <a:p>
            <a:r>
              <a:rPr lang="en-US"/>
              <a:t>Text Nosie</a:t>
            </a:r>
          </a:p>
          <a:p>
            <a:pPr marL="285750" indent="-285750">
              <a:buFont typeface="Arial" charset="2"/>
              <a:buChar char="•"/>
            </a:pPr>
            <a:r>
              <a:rPr lang="en-US"/>
              <a:t>Avoid Repetition, readers wont focus on the necessary information </a:t>
            </a:r>
          </a:p>
        </p:txBody>
      </p:sp>
      <p:pic>
        <p:nvPicPr>
          <p:cNvPr id="5" name="Picture 4" descr="A close up of a logo&#10;&#10;AI-generated content may be incorrect.">
            <a:extLst>
              <a:ext uri="{FF2B5EF4-FFF2-40B4-BE49-F238E27FC236}">
                <a16:creationId xmlns:a16="http://schemas.microsoft.com/office/drawing/2014/main" id="{240D21CD-36E3-55E7-4952-E2B25E463744}"/>
              </a:ext>
            </a:extLst>
          </p:cNvPr>
          <p:cNvPicPr>
            <a:picLocks noChangeAspect="1"/>
          </p:cNvPicPr>
          <p:nvPr/>
        </p:nvPicPr>
        <p:blipFill>
          <a:blip r:embed="rId2"/>
          <a:stretch>
            <a:fillRect/>
          </a:stretch>
        </p:blipFill>
        <p:spPr>
          <a:xfrm>
            <a:off x="548148" y="5217242"/>
            <a:ext cx="3555590" cy="1044677"/>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F3523B2-F1C5-2C49-E101-D9F010B4B012}"/>
              </a:ext>
            </a:extLst>
          </p:cNvPr>
          <p:cNvPicPr>
            <a:picLocks noChangeAspect="1"/>
          </p:cNvPicPr>
          <p:nvPr/>
        </p:nvPicPr>
        <p:blipFill>
          <a:blip r:embed="rId3"/>
          <a:stretch>
            <a:fillRect/>
          </a:stretch>
        </p:blipFill>
        <p:spPr>
          <a:xfrm>
            <a:off x="5207409" y="3429461"/>
            <a:ext cx="6404487" cy="1301852"/>
          </a:xfrm>
          <a:prstGeom prst="rect">
            <a:avLst/>
          </a:prstGeom>
        </p:spPr>
      </p:pic>
    </p:spTree>
    <p:extLst>
      <p:ext uri="{BB962C8B-B14F-4D97-AF65-F5344CB8AC3E}">
        <p14:creationId xmlns:p14="http://schemas.microsoft.com/office/powerpoint/2010/main" val="1256787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10DF18-2104-C47A-7BBF-3ED6C66D9B9A}"/>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sz="4200" b="0" i="0" kern="1200">
                <a:solidFill>
                  <a:schemeClr val="tx2"/>
                </a:solidFill>
                <a:latin typeface="+mj-lt"/>
                <a:ea typeface="+mj-ea"/>
                <a:cs typeface="+mj-cs"/>
              </a:rPr>
              <a:t>Too Much Text Disrupts Usability </a:t>
            </a:r>
          </a:p>
        </p:txBody>
      </p:sp>
      <p:sp>
        <p:nvSpPr>
          <p:cNvPr id="3" name="Content Placeholder 2">
            <a:extLst>
              <a:ext uri="{FF2B5EF4-FFF2-40B4-BE49-F238E27FC236}">
                <a16:creationId xmlns:a16="http://schemas.microsoft.com/office/drawing/2014/main" id="{9EB56F68-F47C-42FF-DFB9-8F9A93079E5A}"/>
              </a:ext>
            </a:extLst>
          </p:cNvPr>
          <p:cNvSpPr>
            <a:spLocks noGrp="1"/>
          </p:cNvSpPr>
          <p:nvPr>
            <p:ph sz="half" idx="1"/>
          </p:nvPr>
        </p:nvSpPr>
        <p:spPr>
          <a:xfrm>
            <a:off x="1103311" y="2052214"/>
            <a:ext cx="4338409" cy="4196185"/>
          </a:xfrm>
        </p:spPr>
        <p:txBody>
          <a:bodyPr vert="horz" lIns="91440" tIns="45720" rIns="91440" bIns="45720" rtlCol="0" anchor="t">
            <a:normAutofit/>
          </a:bodyPr>
          <a:lstStyle/>
          <a:p>
            <a:pPr marL="285750" indent="-285750">
              <a:lnSpc>
                <a:spcPct val="90000"/>
              </a:lnSpc>
              <a:buFont typeface="Wingdings 3" charset="2"/>
              <a:buChar char=""/>
            </a:pPr>
            <a:r>
              <a:rPr lang="en-US" sz="1500"/>
              <a:t>Excessive text in user interfaces slows down reading and overwhelms users.</a:t>
            </a:r>
          </a:p>
          <a:p>
            <a:pPr marL="285750" indent="-285750">
              <a:lnSpc>
                <a:spcPct val="90000"/>
              </a:lnSpc>
              <a:buFont typeface="Wingdings 3" charset="2"/>
              <a:buChar char=""/>
            </a:pPr>
            <a:r>
              <a:rPr lang="en-US" sz="1500"/>
              <a:t>Even good readers struggle with long blocks of prose.</a:t>
            </a:r>
          </a:p>
          <a:p>
            <a:pPr marL="285750" indent="-285750">
              <a:lnSpc>
                <a:spcPct val="90000"/>
              </a:lnSpc>
              <a:buFont typeface="Wingdings 3" charset="2"/>
              <a:buChar char=""/>
            </a:pPr>
            <a:r>
              <a:rPr lang="en-US" sz="1500"/>
              <a:t>Shorter instructions improve clarity without losing meaning.</a:t>
            </a:r>
          </a:p>
          <a:p>
            <a:pPr marL="285750" indent="-285750">
              <a:lnSpc>
                <a:spcPct val="90000"/>
              </a:lnSpc>
              <a:buFont typeface="Wingdings 3" charset="2"/>
              <a:buChar char=""/>
            </a:pPr>
            <a:r>
              <a:rPr lang="en-US" sz="1500"/>
              <a:t>Product descriptions should be concise with an option for more details.</a:t>
            </a:r>
          </a:p>
          <a:p>
            <a:pPr marL="285750" indent="-285750">
              <a:lnSpc>
                <a:spcPct val="90000"/>
              </a:lnSpc>
              <a:buFont typeface="Wingdings 3" charset="2"/>
              <a:buChar char=""/>
            </a:pPr>
            <a:endParaRPr lang="en-US" sz="1500"/>
          </a:p>
          <a:p>
            <a:pPr marL="285750" indent="-285750">
              <a:lnSpc>
                <a:spcPct val="90000"/>
              </a:lnSpc>
              <a:buFont typeface="Wingdings 3" charset="2"/>
              <a:buChar char=""/>
            </a:pPr>
            <a:r>
              <a:rPr lang="en-US" sz="1500"/>
              <a:t>When in doubt, test your design. </a:t>
            </a:r>
          </a:p>
          <a:p>
            <a:pPr marL="285750" indent="-285750">
              <a:lnSpc>
                <a:spcPct val="90000"/>
              </a:lnSpc>
              <a:buFont typeface="Wingdings 3" charset="2"/>
              <a:buChar char=""/>
            </a:pPr>
            <a:endParaRPr lang="en-US" sz="1500"/>
          </a:p>
          <a:p>
            <a:pPr>
              <a:lnSpc>
                <a:spcPct val="90000"/>
              </a:lnSpc>
              <a:buFont typeface="Wingdings 3" charset="2"/>
              <a:buChar char=""/>
            </a:pPr>
            <a:endParaRPr lang="en-US" sz="1500"/>
          </a:p>
        </p:txBody>
      </p:sp>
      <p:pic>
        <p:nvPicPr>
          <p:cNvPr id="5" name="Content Placeholder 4" descr="A close-up of a computer&#10;&#10;AI-generated content may be incorrect.">
            <a:extLst>
              <a:ext uri="{FF2B5EF4-FFF2-40B4-BE49-F238E27FC236}">
                <a16:creationId xmlns:a16="http://schemas.microsoft.com/office/drawing/2014/main" id="{6477A16C-CC63-F6D1-C646-0480E40FEDA0}"/>
              </a:ext>
            </a:extLst>
          </p:cNvPr>
          <p:cNvPicPr>
            <a:picLocks noGrp="1" noChangeAspect="1"/>
          </p:cNvPicPr>
          <p:nvPr>
            <p:ph sz="half" idx="13"/>
          </p:nvPr>
        </p:nvPicPr>
        <p:blipFill>
          <a:blip r:embed="rId7"/>
          <a:stretch>
            <a:fillRect/>
          </a:stretch>
        </p:blipFill>
        <p:spPr>
          <a:xfrm>
            <a:off x="5638465" y="1594084"/>
            <a:ext cx="5755827" cy="4503443"/>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009428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549537" y="184150"/>
            <a:ext cx="5179330" cy="832053"/>
          </a:xfrm>
          <a:noFill/>
        </p:spPr>
        <p:txBody>
          <a:bodyPr anchor="b">
            <a:normAutofit/>
          </a:bodyPr>
          <a:lstStyle/>
          <a:p>
            <a:r>
              <a:rPr lang="en-US" dirty="0"/>
              <a:t>Questions:</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549537" y="1143000"/>
            <a:ext cx="11031276" cy="5715000"/>
          </a:xfrm>
          <a:noFill/>
        </p:spPr>
        <p:txBody>
          <a:bodyPr>
            <a:normAutofit/>
          </a:bodyPr>
          <a:lstStyle/>
          <a:p>
            <a:pPr marL="342900" indent="-342900">
              <a:buAutoNum type="arabicPeriod"/>
            </a:pPr>
            <a:r>
              <a:rPr lang="en-US" sz="2000" b="1" dirty="0"/>
              <a:t>Going back to the login errors, where should Microsoft Outlook have placed their warning for the greatest impact? </a:t>
            </a:r>
            <a:r>
              <a:rPr lang="en-US" dirty="0"/>
              <a:t>In that situation there were two possible inputs. The enter key and the “Next” button. Should there have been a warning for each or did just putting a warning near the fovea’s more frequent focus suffice?</a:t>
            </a:r>
          </a:p>
          <a:p>
            <a:pPr marL="342900" indent="-342900">
              <a:buAutoNum type="arabicPeriod"/>
            </a:pPr>
            <a:r>
              <a:rPr lang="en-US" sz="2000" b="1" dirty="0"/>
              <a:t>Does the blind spot matter in the context of web design? </a:t>
            </a:r>
            <a:r>
              <a:rPr lang="en-US" dirty="0"/>
              <a:t>Our eyes are constantly moving, for us to miss something completely, it would need to be on the screen for only a very brief moment. The blind spot is an interesting feature of anatomy but are there any situations when it could cause a problem?</a:t>
            </a:r>
          </a:p>
          <a:p>
            <a:pPr marL="342900" indent="-342900">
              <a:buAutoNum type="arabicPeriod"/>
            </a:pPr>
            <a:r>
              <a:rPr lang="en-US" sz="2000" b="1" dirty="0"/>
              <a:t>When analyzing a presentation such as this one, is feature-driven or context-driven reading occurring more?</a:t>
            </a:r>
            <a:r>
              <a:rPr lang="en-US" dirty="0"/>
              <a:t> Does the presenter’s speech and our recognition of words and ideas fill in the blanks for us all or do some of us use feature driven reading more heavily? </a:t>
            </a:r>
          </a:p>
          <a:p>
            <a:pPr marL="342900" indent="-342900">
              <a:buFont typeface="Wingdings 3" charset="2"/>
              <a:buAutoNum type="arabicPeriod"/>
            </a:pPr>
            <a:r>
              <a:rPr lang="en-US" sz="1800" b="1" dirty="0"/>
              <a:t>Could repetition serving to more clearly organize items in a longer list be beneficial? Can you think of designs that would organize it better? </a:t>
            </a:r>
            <a:r>
              <a:rPr lang="en-US" dirty="0"/>
              <a:t>We were encouraged to avoid repetition in text, however, that example also showed that the backlit keyboards were grouped together by the repetition. </a:t>
            </a:r>
          </a:p>
        </p:txBody>
      </p:sp>
    </p:spTree>
    <p:extLst>
      <p:ext uri="{BB962C8B-B14F-4D97-AF65-F5344CB8AC3E}">
        <p14:creationId xmlns:p14="http://schemas.microsoft.com/office/powerpoint/2010/main" val="254763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99BA7DE2-0BB2-0294-8DB3-9F195158C397}"/>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1E2A95B0-94D0-ABA6-6453-EF7BBFAF3F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35102978-169E-A5AD-13F4-95C3F7D3D5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38EE86B0-5C5D-57E3-18BA-532DF533F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4EA8BA6C-276B-BCD9-2208-58C755CDCB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9264D2EB-2363-C97B-D5EB-80F0B52A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id="{BC732F8C-0B71-8E9D-8176-01C054D42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E232DD5B-B0AF-4FAF-F032-EE476AB88803}"/>
              </a:ext>
            </a:extLst>
          </p:cNvPr>
          <p:cNvSpPr>
            <a:spLocks noGrp="1"/>
          </p:cNvSpPr>
          <p:nvPr>
            <p:ph type="ctrTitle"/>
          </p:nvPr>
        </p:nvSpPr>
        <p:spPr>
          <a:xfrm>
            <a:off x="8201839" y="1447800"/>
            <a:ext cx="3342459" cy="3329581"/>
          </a:xfrm>
        </p:spPr>
        <p:txBody>
          <a:bodyPr vert="horz" lIns="91440" tIns="45720" rIns="91440" bIns="45720" rtlCol="0" anchor="b">
            <a:normAutofit/>
          </a:bodyPr>
          <a:lstStyle/>
          <a:p>
            <a:pPr>
              <a:lnSpc>
                <a:spcPct val="90000"/>
              </a:lnSpc>
            </a:pPr>
            <a:r>
              <a:rPr lang="en-US" sz="4500" dirty="0"/>
              <a:t>Then why do we even have peripheral vision?</a:t>
            </a:r>
          </a:p>
        </p:txBody>
      </p:sp>
      <p:pic>
        <p:nvPicPr>
          <p:cNvPr id="11" name="Picture Placeholder 15" descr="Data points digital background">
            <a:extLst>
              <a:ext uri="{FF2B5EF4-FFF2-40B4-BE49-F238E27FC236}">
                <a16:creationId xmlns:a16="http://schemas.microsoft.com/office/drawing/2014/main" id="{850B748D-C391-89C7-FA55-723A9F323C32}"/>
              </a:ext>
            </a:extLst>
          </p:cNvPr>
          <p:cNvPicPr>
            <a:picLocks noGrp="1" noChangeAspect="1"/>
          </p:cNvPicPr>
          <p:nvPr>
            <p:ph type="pic" sz="quarter" idx="13"/>
          </p:nvPr>
        </p:nvPicPr>
        <p:blipFill rotWithShape="1">
          <a:blip r:embed="rId8" cstate="screen">
            <a:extLst>
              <a:ext uri="{28A0092B-C50C-407E-A947-70E740481C1C}">
                <a14:useLocalDpi xmlns:a14="http://schemas.microsoft.com/office/drawing/2010/main" val="0"/>
              </a:ext>
            </a:extLst>
          </a:blip>
          <a:srcRect l="11075" r="11076"/>
          <a:stretch/>
        </p:blipFill>
        <p:spPr>
          <a:xfrm>
            <a:off x="607848" y="609601"/>
            <a:ext cx="6946290" cy="2766059"/>
          </a:xfrm>
          <a:prstGeom prst="rect">
            <a:avLst/>
          </a:prstGeom>
          <a:effectLst>
            <a:outerShdw blurRad="50800" dist="38100" dir="5400000" algn="t" rotWithShape="0">
              <a:prstClr val="black">
                <a:alpha val="43000"/>
              </a:prstClr>
            </a:outerShdw>
          </a:effectLst>
        </p:spPr>
      </p:pic>
      <p:pic>
        <p:nvPicPr>
          <p:cNvPr id="4" name="Picture 3">
            <a:extLst>
              <a:ext uri="{FF2B5EF4-FFF2-40B4-BE49-F238E27FC236}">
                <a16:creationId xmlns:a16="http://schemas.microsoft.com/office/drawing/2014/main" id="{123C0A70-6CFA-85D4-669F-2D32AE219741}"/>
              </a:ext>
            </a:extLst>
          </p:cNvPr>
          <p:cNvPicPr>
            <a:picLocks noChangeAspect="1"/>
          </p:cNvPicPr>
          <p:nvPr/>
        </p:nvPicPr>
        <p:blipFill>
          <a:blip r:embed="rId9"/>
          <a:stretch>
            <a:fillRect/>
          </a:stretch>
        </p:blipFill>
        <p:spPr>
          <a:xfrm>
            <a:off x="592524" y="3375660"/>
            <a:ext cx="6961614" cy="3480807"/>
          </a:xfrm>
          <a:prstGeom prst="rect">
            <a:avLst/>
          </a:prstGeom>
        </p:spPr>
      </p:pic>
    </p:spTree>
    <p:extLst>
      <p:ext uri="{BB962C8B-B14F-4D97-AF65-F5344CB8AC3E}">
        <p14:creationId xmlns:p14="http://schemas.microsoft.com/office/powerpoint/2010/main" val="5201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6AABEC9F-8FCD-F859-71C7-5F8B17D7023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2D3F7195-9D0C-9D50-8025-3C144F6E88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1D8A6E80-9645-1562-AB65-3E36550CD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D0A7D3C5-D5B7-CA09-6235-5852DBE68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101C52D1-4D8C-25CD-985D-F1BEBF4088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0E05333-F8AD-4929-3531-FD81305C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A7B2A478-9A9F-61AF-AFC1-119463931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B52A2AAD-68F0-2F1B-1B75-43E4FE2BF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964B5-C848-EDD4-3818-25E6974873BC}"/>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dirty="0">
                <a:solidFill>
                  <a:srgbClr val="EBEBEB"/>
                </a:solidFill>
              </a:rPr>
              <a:t>Peripheral Vision Guides the Fovea</a:t>
            </a:r>
          </a:p>
        </p:txBody>
      </p:sp>
      <p:sp>
        <p:nvSpPr>
          <p:cNvPr id="3" name="Content Placeholder 2">
            <a:extLst>
              <a:ext uri="{FF2B5EF4-FFF2-40B4-BE49-F238E27FC236}">
                <a16:creationId xmlns:a16="http://schemas.microsoft.com/office/drawing/2014/main" id="{1E7C5EEE-8362-E1A6-E803-58F1F386E044}"/>
              </a:ext>
            </a:extLst>
          </p:cNvPr>
          <p:cNvSpPr>
            <a:spLocks noGrp="1"/>
          </p:cNvSpPr>
          <p:nvPr>
            <p:ph idx="1"/>
          </p:nvPr>
        </p:nvSpPr>
        <p:spPr>
          <a:xfrm>
            <a:off x="618008" y="2182363"/>
            <a:ext cx="6728366" cy="3785419"/>
          </a:xfrm>
        </p:spPr>
        <p:txBody>
          <a:bodyPr vert="horz" lIns="91440" tIns="45720" rIns="91440" bIns="45720" rtlCol="0">
            <a:normAutofit/>
          </a:bodyPr>
          <a:lstStyle/>
          <a:p>
            <a:r>
              <a:rPr lang="en-US" dirty="0">
                <a:solidFill>
                  <a:srgbClr val="FFFFFF"/>
                </a:solidFill>
              </a:rPr>
              <a:t>The peripheral vision can help spot things for the fovea</a:t>
            </a:r>
          </a:p>
          <a:p>
            <a:pPr marL="0" indent="0">
              <a:buNone/>
            </a:pPr>
            <a:endParaRPr lang="en-US" dirty="0">
              <a:solidFill>
                <a:srgbClr val="FFFFFF"/>
              </a:solidFill>
            </a:endParaRPr>
          </a:p>
          <a:p>
            <a:r>
              <a:rPr lang="en-US" dirty="0">
                <a:solidFill>
                  <a:srgbClr val="FFFFFF"/>
                </a:solidFill>
              </a:rPr>
              <a:t>If there is an indicator, like a splash of yellow in your peripheral when looking for bananas, you will know where to look</a:t>
            </a:r>
          </a:p>
          <a:p>
            <a:endParaRPr lang="en-US" dirty="0">
              <a:solidFill>
                <a:srgbClr val="FFFFFF"/>
              </a:solidFill>
            </a:endParaRPr>
          </a:p>
          <a:p>
            <a:r>
              <a:rPr lang="en-US" dirty="0">
                <a:solidFill>
                  <a:srgbClr val="FFFFFF"/>
                </a:solidFill>
              </a:rPr>
              <a:t>When you notice something in your peripheral vision, your fovea will be guided to the spot</a:t>
            </a:r>
          </a:p>
          <a:p>
            <a:endParaRPr lang="en-US" dirty="0">
              <a:solidFill>
                <a:srgbClr val="FFFFFF"/>
              </a:solidFill>
            </a:endParaRPr>
          </a:p>
          <a:p>
            <a:r>
              <a:rPr lang="en-US" b="1" dirty="0">
                <a:solidFill>
                  <a:srgbClr val="FFFFFF"/>
                </a:solidFill>
              </a:rPr>
              <a:t>Find the Calorie Count!</a:t>
            </a:r>
          </a:p>
        </p:txBody>
      </p:sp>
      <p:sp>
        <p:nvSpPr>
          <p:cNvPr id="26" name="Freeform 31">
            <a:extLst>
              <a:ext uri="{FF2B5EF4-FFF2-40B4-BE49-F238E27FC236}">
                <a16:creationId xmlns:a16="http://schemas.microsoft.com/office/drawing/2014/main" id="{CF19B304-EA08-2ACD-4A82-7BD176A0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845E754B-643B-0530-7966-F134C094B58B}"/>
              </a:ext>
            </a:extLst>
          </p:cNvPr>
          <p:cNvPicPr>
            <a:picLocks noChangeAspect="1"/>
          </p:cNvPicPr>
          <p:nvPr/>
        </p:nvPicPr>
        <p:blipFill>
          <a:blip r:embed="rId8"/>
          <a:stretch>
            <a:fillRect/>
          </a:stretch>
        </p:blipFill>
        <p:spPr>
          <a:xfrm>
            <a:off x="8754341" y="-1"/>
            <a:ext cx="3437659" cy="6875318"/>
          </a:xfrm>
          <a:prstGeom prst="rect">
            <a:avLst/>
          </a:prstGeom>
        </p:spPr>
      </p:pic>
    </p:spTree>
    <p:extLst>
      <p:ext uri="{BB962C8B-B14F-4D97-AF65-F5344CB8AC3E}">
        <p14:creationId xmlns:p14="http://schemas.microsoft.com/office/powerpoint/2010/main" val="420531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C1C2-A615-D117-A572-404A99F97E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410282-5825-AA5F-4050-260C301809C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3E40C410-0CE7-3E38-DD8E-39E5A5736DCC}"/>
              </a:ext>
            </a:extLst>
          </p:cNvPr>
          <p:cNvPicPr>
            <a:picLocks noChangeAspect="1"/>
          </p:cNvPicPr>
          <p:nvPr/>
        </p:nvPicPr>
        <p:blipFill>
          <a:blip r:embed="rId2"/>
          <a:stretch>
            <a:fillRect/>
          </a:stretch>
        </p:blipFill>
        <p:spPr>
          <a:xfrm>
            <a:off x="-63500" y="-2200413"/>
            <a:ext cx="12255500" cy="9058413"/>
          </a:xfrm>
          <a:prstGeom prst="rect">
            <a:avLst/>
          </a:prstGeom>
        </p:spPr>
      </p:pic>
    </p:spTree>
    <p:extLst>
      <p:ext uri="{BB962C8B-B14F-4D97-AF65-F5344CB8AC3E}">
        <p14:creationId xmlns:p14="http://schemas.microsoft.com/office/powerpoint/2010/main" val="122832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4FA036A7-FB83-9E10-47ED-784043BE9B43}"/>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966A872C-DA0D-9178-50DA-1A8724895B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5A950651-CF86-3FBB-A830-C18A9E0A31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33E8AA9B-FB2D-F3A9-70CA-7FD93730F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71598696-B0D8-0794-E323-75E43E2E8C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2BDE63B2-D53C-4780-A767-4AE4600D19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7EC5221C-ABC1-2ED1-7813-854B35CBB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08A08975-6BEF-E5FA-FCA3-1F5DD24D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74C02-53D4-6EE2-78E2-21FB428CD6A2}"/>
              </a:ext>
            </a:extLst>
          </p:cNvPr>
          <p:cNvSpPr>
            <a:spLocks noGrp="1"/>
          </p:cNvSpPr>
          <p:nvPr>
            <p:ph type="title"/>
          </p:nvPr>
        </p:nvSpPr>
        <p:spPr>
          <a:xfrm>
            <a:off x="648930" y="629266"/>
            <a:ext cx="6188190" cy="1622321"/>
          </a:xfrm>
        </p:spPr>
        <p:txBody>
          <a:bodyPr vert="horz" lIns="91440" tIns="45720" rIns="91440" bIns="45720" rtlCol="0" anchor="t">
            <a:normAutofit fontScale="90000"/>
          </a:bodyPr>
          <a:lstStyle/>
          <a:p>
            <a:r>
              <a:rPr lang="en-US" sz="4200" dirty="0">
                <a:solidFill>
                  <a:srgbClr val="EBEBEB"/>
                </a:solidFill>
              </a:rPr>
              <a:t>Peripheral Vision is Good for Detecting Motion</a:t>
            </a:r>
          </a:p>
        </p:txBody>
      </p:sp>
      <p:sp>
        <p:nvSpPr>
          <p:cNvPr id="3" name="Content Placeholder 2">
            <a:extLst>
              <a:ext uri="{FF2B5EF4-FFF2-40B4-BE49-F238E27FC236}">
                <a16:creationId xmlns:a16="http://schemas.microsoft.com/office/drawing/2014/main" id="{9DFD7846-4EDB-778D-A52E-CBAA9EF19681}"/>
              </a:ext>
            </a:extLst>
          </p:cNvPr>
          <p:cNvSpPr>
            <a:spLocks noGrp="1"/>
          </p:cNvSpPr>
          <p:nvPr>
            <p:ph idx="1"/>
          </p:nvPr>
        </p:nvSpPr>
        <p:spPr>
          <a:xfrm>
            <a:off x="648930" y="2438400"/>
            <a:ext cx="6188189" cy="3785419"/>
          </a:xfrm>
        </p:spPr>
        <p:txBody>
          <a:bodyPr vert="horz" lIns="91440" tIns="45720" rIns="91440" bIns="45720" rtlCol="0">
            <a:normAutofit/>
          </a:bodyPr>
          <a:lstStyle/>
          <a:p>
            <a:r>
              <a:rPr lang="en-US" dirty="0">
                <a:solidFill>
                  <a:srgbClr val="FFFFFF"/>
                </a:solidFill>
              </a:rPr>
              <a:t>When something moves in your peripheral vision, you notice it.</a:t>
            </a:r>
          </a:p>
          <a:p>
            <a:r>
              <a:rPr lang="en-US" dirty="0">
                <a:solidFill>
                  <a:srgbClr val="FFFFFF"/>
                </a:solidFill>
              </a:rPr>
              <a:t>This, and other features of the peripheral, were likely evolved traits to help us find food and avoid predators.</a:t>
            </a:r>
          </a:p>
        </p:txBody>
      </p:sp>
      <p:sp>
        <p:nvSpPr>
          <p:cNvPr id="26" name="Freeform 31">
            <a:extLst>
              <a:ext uri="{FF2B5EF4-FFF2-40B4-BE49-F238E27FC236}">
                <a16:creationId xmlns:a16="http://schemas.microsoft.com/office/drawing/2014/main" id="{37F9B72F-6B4B-A10C-8991-9003AE672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 name="Oval 3">
            <a:extLst>
              <a:ext uri="{FF2B5EF4-FFF2-40B4-BE49-F238E27FC236}">
                <a16:creationId xmlns:a16="http://schemas.microsoft.com/office/drawing/2014/main" id="{A7D1CA99-DAB0-E8B4-1C55-7868A6353620}"/>
              </a:ext>
            </a:extLst>
          </p:cNvPr>
          <p:cNvSpPr/>
          <p:nvPr/>
        </p:nvSpPr>
        <p:spPr>
          <a:xfrm>
            <a:off x="8135257" y="856343"/>
            <a:ext cx="616857" cy="5515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408062-E296-6983-9F18-995FB1A9A520}"/>
              </a:ext>
            </a:extLst>
          </p:cNvPr>
          <p:cNvPicPr>
            <a:picLocks noChangeAspect="1"/>
          </p:cNvPicPr>
          <p:nvPr/>
        </p:nvPicPr>
        <p:blipFill>
          <a:blip r:embed="rId8"/>
          <a:stretch>
            <a:fillRect/>
          </a:stretch>
        </p:blipFill>
        <p:spPr>
          <a:xfrm>
            <a:off x="1592147" y="4230682"/>
            <a:ext cx="634039" cy="573074"/>
          </a:xfrm>
          <a:prstGeom prst="rect">
            <a:avLst/>
          </a:prstGeom>
        </p:spPr>
      </p:pic>
      <p:pic>
        <p:nvPicPr>
          <p:cNvPr id="6" name="Picture 5">
            <a:extLst>
              <a:ext uri="{FF2B5EF4-FFF2-40B4-BE49-F238E27FC236}">
                <a16:creationId xmlns:a16="http://schemas.microsoft.com/office/drawing/2014/main" id="{B21036F6-5DA9-179C-3EDD-1486BDD42489}"/>
              </a:ext>
            </a:extLst>
          </p:cNvPr>
          <p:cNvPicPr>
            <a:picLocks noChangeAspect="1"/>
          </p:cNvPicPr>
          <p:nvPr/>
        </p:nvPicPr>
        <p:blipFill>
          <a:blip r:embed="rId8"/>
          <a:stretch>
            <a:fillRect/>
          </a:stretch>
        </p:blipFill>
        <p:spPr>
          <a:xfrm>
            <a:off x="4095461" y="5570357"/>
            <a:ext cx="634039" cy="573074"/>
          </a:xfrm>
          <a:prstGeom prst="rect">
            <a:avLst/>
          </a:prstGeom>
        </p:spPr>
      </p:pic>
      <p:pic>
        <p:nvPicPr>
          <p:cNvPr id="8" name="Picture 7">
            <a:extLst>
              <a:ext uri="{FF2B5EF4-FFF2-40B4-BE49-F238E27FC236}">
                <a16:creationId xmlns:a16="http://schemas.microsoft.com/office/drawing/2014/main" id="{F081C4C8-0BCB-8881-A49E-361B80A4C92F}"/>
              </a:ext>
            </a:extLst>
          </p:cNvPr>
          <p:cNvPicPr>
            <a:picLocks noChangeAspect="1"/>
          </p:cNvPicPr>
          <p:nvPr/>
        </p:nvPicPr>
        <p:blipFill>
          <a:blip r:embed="rId8"/>
          <a:stretch>
            <a:fillRect/>
          </a:stretch>
        </p:blipFill>
        <p:spPr>
          <a:xfrm>
            <a:off x="3216629" y="4634735"/>
            <a:ext cx="634039" cy="573074"/>
          </a:xfrm>
          <a:prstGeom prst="rect">
            <a:avLst/>
          </a:prstGeom>
        </p:spPr>
      </p:pic>
      <p:pic>
        <p:nvPicPr>
          <p:cNvPr id="9" name="Picture 8">
            <a:extLst>
              <a:ext uri="{FF2B5EF4-FFF2-40B4-BE49-F238E27FC236}">
                <a16:creationId xmlns:a16="http://schemas.microsoft.com/office/drawing/2014/main" id="{20F9AA84-BCDD-A7C1-4BEE-8BEDF8825086}"/>
              </a:ext>
            </a:extLst>
          </p:cNvPr>
          <p:cNvPicPr>
            <a:picLocks noChangeAspect="1"/>
          </p:cNvPicPr>
          <p:nvPr/>
        </p:nvPicPr>
        <p:blipFill>
          <a:blip r:embed="rId8"/>
          <a:stretch>
            <a:fillRect/>
          </a:stretch>
        </p:blipFill>
        <p:spPr>
          <a:xfrm>
            <a:off x="5517722" y="4836886"/>
            <a:ext cx="634039" cy="573074"/>
          </a:xfrm>
          <a:prstGeom prst="rect">
            <a:avLst/>
          </a:prstGeom>
        </p:spPr>
      </p:pic>
      <p:pic>
        <p:nvPicPr>
          <p:cNvPr id="10" name="Picture 9">
            <a:extLst>
              <a:ext uri="{FF2B5EF4-FFF2-40B4-BE49-F238E27FC236}">
                <a16:creationId xmlns:a16="http://schemas.microsoft.com/office/drawing/2014/main" id="{B83F3484-5750-2912-43E2-9A6F6A5CE279}"/>
              </a:ext>
            </a:extLst>
          </p:cNvPr>
          <p:cNvPicPr>
            <a:picLocks noChangeAspect="1"/>
          </p:cNvPicPr>
          <p:nvPr/>
        </p:nvPicPr>
        <p:blipFill>
          <a:blip r:embed="rId8"/>
          <a:stretch>
            <a:fillRect/>
          </a:stretch>
        </p:blipFill>
        <p:spPr>
          <a:xfrm>
            <a:off x="7751385" y="3030405"/>
            <a:ext cx="634039" cy="573074"/>
          </a:xfrm>
          <a:prstGeom prst="rect">
            <a:avLst/>
          </a:prstGeom>
        </p:spPr>
      </p:pic>
      <p:pic>
        <p:nvPicPr>
          <p:cNvPr id="11" name="Picture 10">
            <a:extLst>
              <a:ext uri="{FF2B5EF4-FFF2-40B4-BE49-F238E27FC236}">
                <a16:creationId xmlns:a16="http://schemas.microsoft.com/office/drawing/2014/main" id="{C1018002-431F-1DCE-69FE-EFDDD4A101F4}"/>
              </a:ext>
            </a:extLst>
          </p:cNvPr>
          <p:cNvPicPr>
            <a:picLocks noChangeAspect="1"/>
          </p:cNvPicPr>
          <p:nvPr/>
        </p:nvPicPr>
        <p:blipFill>
          <a:blip r:embed="rId8"/>
          <a:stretch>
            <a:fillRect/>
          </a:stretch>
        </p:blipFill>
        <p:spPr>
          <a:xfrm>
            <a:off x="6667018" y="1805513"/>
            <a:ext cx="634039" cy="573074"/>
          </a:xfrm>
          <a:prstGeom prst="rect">
            <a:avLst/>
          </a:prstGeom>
        </p:spPr>
      </p:pic>
      <p:pic>
        <p:nvPicPr>
          <p:cNvPr id="13" name="Picture 12">
            <a:extLst>
              <a:ext uri="{FF2B5EF4-FFF2-40B4-BE49-F238E27FC236}">
                <a16:creationId xmlns:a16="http://schemas.microsoft.com/office/drawing/2014/main" id="{E990A788-6852-10BC-D8A0-E5DD2583E67D}"/>
              </a:ext>
            </a:extLst>
          </p:cNvPr>
          <p:cNvPicPr>
            <a:picLocks noChangeAspect="1"/>
          </p:cNvPicPr>
          <p:nvPr/>
        </p:nvPicPr>
        <p:blipFill>
          <a:blip r:embed="rId8"/>
          <a:stretch>
            <a:fillRect/>
          </a:stretch>
        </p:blipFill>
        <p:spPr>
          <a:xfrm>
            <a:off x="7575446" y="4997283"/>
            <a:ext cx="634039" cy="573074"/>
          </a:xfrm>
          <a:prstGeom prst="rect">
            <a:avLst/>
          </a:prstGeom>
        </p:spPr>
      </p:pic>
      <p:pic>
        <p:nvPicPr>
          <p:cNvPr id="15" name="Picture 14">
            <a:extLst>
              <a:ext uri="{FF2B5EF4-FFF2-40B4-BE49-F238E27FC236}">
                <a16:creationId xmlns:a16="http://schemas.microsoft.com/office/drawing/2014/main" id="{D91FA50B-09A0-4540-2FBC-96F687AD82C2}"/>
              </a:ext>
            </a:extLst>
          </p:cNvPr>
          <p:cNvPicPr>
            <a:picLocks noChangeAspect="1"/>
          </p:cNvPicPr>
          <p:nvPr/>
        </p:nvPicPr>
        <p:blipFill>
          <a:blip r:embed="rId8"/>
          <a:stretch>
            <a:fillRect/>
          </a:stretch>
        </p:blipFill>
        <p:spPr>
          <a:xfrm>
            <a:off x="10887721" y="3432629"/>
            <a:ext cx="634039" cy="573074"/>
          </a:xfrm>
          <a:prstGeom prst="rect">
            <a:avLst/>
          </a:prstGeom>
        </p:spPr>
      </p:pic>
      <p:pic>
        <p:nvPicPr>
          <p:cNvPr id="17" name="Picture 16">
            <a:extLst>
              <a:ext uri="{FF2B5EF4-FFF2-40B4-BE49-F238E27FC236}">
                <a16:creationId xmlns:a16="http://schemas.microsoft.com/office/drawing/2014/main" id="{77ED74AA-2812-8BC6-0039-4459AAD81F07}"/>
              </a:ext>
            </a:extLst>
          </p:cNvPr>
          <p:cNvPicPr>
            <a:picLocks noChangeAspect="1"/>
          </p:cNvPicPr>
          <p:nvPr/>
        </p:nvPicPr>
        <p:blipFill>
          <a:blip r:embed="rId8"/>
          <a:stretch>
            <a:fillRect/>
          </a:stretch>
        </p:blipFill>
        <p:spPr>
          <a:xfrm>
            <a:off x="10371683" y="1091541"/>
            <a:ext cx="634039" cy="573074"/>
          </a:xfrm>
          <a:prstGeom prst="rect">
            <a:avLst/>
          </a:prstGeom>
        </p:spPr>
      </p:pic>
      <p:pic>
        <p:nvPicPr>
          <p:cNvPr id="19" name="Picture 18">
            <a:extLst>
              <a:ext uri="{FF2B5EF4-FFF2-40B4-BE49-F238E27FC236}">
                <a16:creationId xmlns:a16="http://schemas.microsoft.com/office/drawing/2014/main" id="{CFE57F47-F340-41B9-4310-3289FF9D694F}"/>
              </a:ext>
            </a:extLst>
          </p:cNvPr>
          <p:cNvPicPr>
            <a:picLocks noChangeAspect="1"/>
          </p:cNvPicPr>
          <p:nvPr/>
        </p:nvPicPr>
        <p:blipFill>
          <a:blip r:embed="rId8"/>
          <a:stretch>
            <a:fillRect/>
          </a:stretch>
        </p:blipFill>
        <p:spPr>
          <a:xfrm>
            <a:off x="8479264" y="2168533"/>
            <a:ext cx="634039" cy="573074"/>
          </a:xfrm>
          <a:prstGeom prst="rect">
            <a:avLst/>
          </a:prstGeom>
        </p:spPr>
      </p:pic>
      <p:pic>
        <p:nvPicPr>
          <p:cNvPr id="21" name="Picture 20">
            <a:extLst>
              <a:ext uri="{FF2B5EF4-FFF2-40B4-BE49-F238E27FC236}">
                <a16:creationId xmlns:a16="http://schemas.microsoft.com/office/drawing/2014/main" id="{28CEA2AE-5292-EC82-5953-2E4B48E5C698}"/>
              </a:ext>
            </a:extLst>
          </p:cNvPr>
          <p:cNvPicPr>
            <a:picLocks noChangeAspect="1"/>
          </p:cNvPicPr>
          <p:nvPr/>
        </p:nvPicPr>
        <p:blipFill>
          <a:blip r:embed="rId8"/>
          <a:stretch>
            <a:fillRect/>
          </a:stretch>
        </p:blipFill>
        <p:spPr>
          <a:xfrm>
            <a:off x="9876891" y="2513026"/>
            <a:ext cx="634039" cy="573074"/>
          </a:xfrm>
          <a:prstGeom prst="rect">
            <a:avLst/>
          </a:prstGeom>
        </p:spPr>
      </p:pic>
      <p:pic>
        <p:nvPicPr>
          <p:cNvPr id="23" name="Picture 22">
            <a:extLst>
              <a:ext uri="{FF2B5EF4-FFF2-40B4-BE49-F238E27FC236}">
                <a16:creationId xmlns:a16="http://schemas.microsoft.com/office/drawing/2014/main" id="{A25B672E-DBE4-A93C-FBCC-4C6C985598B1}"/>
              </a:ext>
            </a:extLst>
          </p:cNvPr>
          <p:cNvPicPr>
            <a:picLocks noChangeAspect="1"/>
          </p:cNvPicPr>
          <p:nvPr/>
        </p:nvPicPr>
        <p:blipFill>
          <a:blip r:embed="rId8"/>
          <a:stretch>
            <a:fillRect/>
          </a:stretch>
        </p:blipFill>
        <p:spPr>
          <a:xfrm>
            <a:off x="8767281" y="4044572"/>
            <a:ext cx="634039" cy="573074"/>
          </a:xfrm>
          <a:prstGeom prst="rect">
            <a:avLst/>
          </a:prstGeom>
        </p:spPr>
      </p:pic>
      <p:pic>
        <p:nvPicPr>
          <p:cNvPr id="25" name="Picture 24">
            <a:extLst>
              <a:ext uri="{FF2B5EF4-FFF2-40B4-BE49-F238E27FC236}">
                <a16:creationId xmlns:a16="http://schemas.microsoft.com/office/drawing/2014/main" id="{9BA7199A-5168-F2BA-4E6F-A4712750FD35}"/>
              </a:ext>
            </a:extLst>
          </p:cNvPr>
          <p:cNvPicPr>
            <a:picLocks noChangeAspect="1"/>
          </p:cNvPicPr>
          <p:nvPr/>
        </p:nvPicPr>
        <p:blipFill>
          <a:blip r:embed="rId8"/>
          <a:stretch>
            <a:fillRect/>
          </a:stretch>
        </p:blipFill>
        <p:spPr>
          <a:xfrm>
            <a:off x="11226050" y="4895063"/>
            <a:ext cx="634039" cy="573074"/>
          </a:xfrm>
          <a:prstGeom prst="rect">
            <a:avLst/>
          </a:prstGeom>
        </p:spPr>
      </p:pic>
      <p:pic>
        <p:nvPicPr>
          <p:cNvPr id="27" name="Picture 26">
            <a:extLst>
              <a:ext uri="{FF2B5EF4-FFF2-40B4-BE49-F238E27FC236}">
                <a16:creationId xmlns:a16="http://schemas.microsoft.com/office/drawing/2014/main" id="{B1EC5A78-D2F9-28C8-5D69-86F1C83B0997}"/>
              </a:ext>
            </a:extLst>
          </p:cNvPr>
          <p:cNvPicPr>
            <a:picLocks noChangeAspect="1"/>
          </p:cNvPicPr>
          <p:nvPr/>
        </p:nvPicPr>
        <p:blipFill>
          <a:blip r:embed="rId8"/>
          <a:stretch>
            <a:fillRect/>
          </a:stretch>
        </p:blipFill>
        <p:spPr>
          <a:xfrm>
            <a:off x="9298366" y="5650745"/>
            <a:ext cx="634039" cy="573074"/>
          </a:xfrm>
          <a:prstGeom prst="rect">
            <a:avLst/>
          </a:prstGeom>
        </p:spPr>
      </p:pic>
      <p:pic>
        <p:nvPicPr>
          <p:cNvPr id="28" name="Picture 27">
            <a:extLst>
              <a:ext uri="{FF2B5EF4-FFF2-40B4-BE49-F238E27FC236}">
                <a16:creationId xmlns:a16="http://schemas.microsoft.com/office/drawing/2014/main" id="{F7213C98-14F4-366E-34D0-9B2F193D43A4}"/>
              </a:ext>
            </a:extLst>
          </p:cNvPr>
          <p:cNvPicPr>
            <a:picLocks noChangeAspect="1"/>
          </p:cNvPicPr>
          <p:nvPr/>
        </p:nvPicPr>
        <p:blipFill>
          <a:blip r:embed="rId8"/>
          <a:stretch>
            <a:fillRect/>
          </a:stretch>
        </p:blipFill>
        <p:spPr>
          <a:xfrm>
            <a:off x="9876892" y="4895063"/>
            <a:ext cx="634039" cy="573074"/>
          </a:xfrm>
          <a:prstGeom prst="rect">
            <a:avLst/>
          </a:prstGeom>
        </p:spPr>
      </p:pic>
    </p:spTree>
    <p:extLst>
      <p:ext uri="{BB962C8B-B14F-4D97-AF65-F5344CB8AC3E}">
        <p14:creationId xmlns:p14="http://schemas.microsoft.com/office/powerpoint/2010/main" val="131186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25B6B34-A1F5-9B05-F32F-71BDA0DA72A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7A669F3-A599-6BE9-C65E-116CD3175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ACF5B063-FF16-9755-9169-F2696A595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732C90D9-C280-282D-C6E0-1D23AE275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9C6F9B36-3F5E-21E0-A407-621290E3C4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375D8FC-0768-6B55-70C8-9AED15A660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9958A544-C837-F27B-36A2-D7445AF93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BB9AC9B1-D432-52E7-AD32-8F17B7DF5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8CEE5-97F6-0042-8AAB-EAF9D2AC2AF7}"/>
              </a:ext>
            </a:extLst>
          </p:cNvPr>
          <p:cNvSpPr>
            <a:spLocks noGrp="1"/>
          </p:cNvSpPr>
          <p:nvPr>
            <p:ph type="title"/>
          </p:nvPr>
        </p:nvSpPr>
        <p:spPr>
          <a:xfrm>
            <a:off x="648930" y="629266"/>
            <a:ext cx="6188190" cy="1622321"/>
          </a:xfrm>
        </p:spPr>
        <p:txBody>
          <a:bodyPr vert="horz" lIns="91440" tIns="45720" rIns="91440" bIns="45720" rtlCol="0" anchor="t">
            <a:normAutofit fontScale="90000"/>
          </a:bodyPr>
          <a:lstStyle/>
          <a:p>
            <a:r>
              <a:rPr lang="en-US" sz="4200" dirty="0">
                <a:solidFill>
                  <a:srgbClr val="EBEBEB"/>
                </a:solidFill>
              </a:rPr>
              <a:t>Peripheral Vision is Good for Detecting Motion</a:t>
            </a:r>
          </a:p>
        </p:txBody>
      </p:sp>
      <p:sp>
        <p:nvSpPr>
          <p:cNvPr id="3" name="Content Placeholder 2">
            <a:extLst>
              <a:ext uri="{FF2B5EF4-FFF2-40B4-BE49-F238E27FC236}">
                <a16:creationId xmlns:a16="http://schemas.microsoft.com/office/drawing/2014/main" id="{84D47FC4-1411-2028-9225-1F5F92944907}"/>
              </a:ext>
            </a:extLst>
          </p:cNvPr>
          <p:cNvSpPr>
            <a:spLocks noGrp="1"/>
          </p:cNvSpPr>
          <p:nvPr>
            <p:ph idx="1"/>
          </p:nvPr>
        </p:nvSpPr>
        <p:spPr>
          <a:xfrm>
            <a:off x="648930" y="2438400"/>
            <a:ext cx="6188189" cy="3785419"/>
          </a:xfrm>
        </p:spPr>
        <p:txBody>
          <a:bodyPr vert="horz" lIns="91440" tIns="45720" rIns="91440" bIns="45720" rtlCol="0">
            <a:normAutofit/>
          </a:bodyPr>
          <a:lstStyle/>
          <a:p>
            <a:r>
              <a:rPr lang="en-US" dirty="0">
                <a:solidFill>
                  <a:srgbClr val="FFFFFF"/>
                </a:solidFill>
              </a:rPr>
              <a:t>When something moves in your peripheral vision, you notice it.</a:t>
            </a:r>
          </a:p>
          <a:p>
            <a:r>
              <a:rPr lang="en-US" dirty="0">
                <a:solidFill>
                  <a:srgbClr val="FFFFFF"/>
                </a:solidFill>
              </a:rPr>
              <a:t>This, and other features of the peripheral, were likely evolved traits to help us find food and avoid predators.</a:t>
            </a:r>
          </a:p>
        </p:txBody>
      </p:sp>
      <p:sp>
        <p:nvSpPr>
          <p:cNvPr id="26" name="Freeform 31">
            <a:extLst>
              <a:ext uri="{FF2B5EF4-FFF2-40B4-BE49-F238E27FC236}">
                <a16:creationId xmlns:a16="http://schemas.microsoft.com/office/drawing/2014/main" id="{4A65FB41-1C51-0A6D-8151-6B572D3EF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 name="Oval 3">
            <a:extLst>
              <a:ext uri="{FF2B5EF4-FFF2-40B4-BE49-F238E27FC236}">
                <a16:creationId xmlns:a16="http://schemas.microsoft.com/office/drawing/2014/main" id="{5A31E69E-249A-C566-1454-61895949B8F3}"/>
              </a:ext>
            </a:extLst>
          </p:cNvPr>
          <p:cNvSpPr/>
          <p:nvPr/>
        </p:nvSpPr>
        <p:spPr>
          <a:xfrm>
            <a:off x="8135257" y="856343"/>
            <a:ext cx="616857" cy="5515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1FF02F-6749-0FAE-9516-79AE69C52C04}"/>
              </a:ext>
            </a:extLst>
          </p:cNvPr>
          <p:cNvPicPr>
            <a:picLocks noChangeAspect="1"/>
          </p:cNvPicPr>
          <p:nvPr/>
        </p:nvPicPr>
        <p:blipFill>
          <a:blip r:embed="rId8"/>
          <a:stretch>
            <a:fillRect/>
          </a:stretch>
        </p:blipFill>
        <p:spPr>
          <a:xfrm>
            <a:off x="1592147" y="4230682"/>
            <a:ext cx="634039" cy="573074"/>
          </a:xfrm>
          <a:prstGeom prst="rect">
            <a:avLst/>
          </a:prstGeom>
        </p:spPr>
      </p:pic>
      <p:pic>
        <p:nvPicPr>
          <p:cNvPr id="6" name="Picture 5">
            <a:extLst>
              <a:ext uri="{FF2B5EF4-FFF2-40B4-BE49-F238E27FC236}">
                <a16:creationId xmlns:a16="http://schemas.microsoft.com/office/drawing/2014/main" id="{99CEAB80-83A2-D95F-299F-934C836BC9E6}"/>
              </a:ext>
            </a:extLst>
          </p:cNvPr>
          <p:cNvPicPr>
            <a:picLocks noChangeAspect="1"/>
          </p:cNvPicPr>
          <p:nvPr/>
        </p:nvPicPr>
        <p:blipFill>
          <a:blip r:embed="rId8"/>
          <a:stretch>
            <a:fillRect/>
          </a:stretch>
        </p:blipFill>
        <p:spPr>
          <a:xfrm>
            <a:off x="4095461" y="5570357"/>
            <a:ext cx="634039" cy="573074"/>
          </a:xfrm>
          <a:prstGeom prst="rect">
            <a:avLst/>
          </a:prstGeom>
        </p:spPr>
      </p:pic>
      <p:pic>
        <p:nvPicPr>
          <p:cNvPr id="8" name="Picture 7">
            <a:extLst>
              <a:ext uri="{FF2B5EF4-FFF2-40B4-BE49-F238E27FC236}">
                <a16:creationId xmlns:a16="http://schemas.microsoft.com/office/drawing/2014/main" id="{B9BBB893-58BF-6185-E910-EE2DDA8414EA}"/>
              </a:ext>
            </a:extLst>
          </p:cNvPr>
          <p:cNvPicPr>
            <a:picLocks noChangeAspect="1"/>
          </p:cNvPicPr>
          <p:nvPr/>
        </p:nvPicPr>
        <p:blipFill>
          <a:blip r:embed="rId8"/>
          <a:stretch>
            <a:fillRect/>
          </a:stretch>
        </p:blipFill>
        <p:spPr>
          <a:xfrm>
            <a:off x="3216629" y="4634735"/>
            <a:ext cx="634039" cy="573074"/>
          </a:xfrm>
          <a:prstGeom prst="rect">
            <a:avLst/>
          </a:prstGeom>
        </p:spPr>
      </p:pic>
      <p:pic>
        <p:nvPicPr>
          <p:cNvPr id="9" name="Picture 8">
            <a:extLst>
              <a:ext uri="{FF2B5EF4-FFF2-40B4-BE49-F238E27FC236}">
                <a16:creationId xmlns:a16="http://schemas.microsoft.com/office/drawing/2014/main" id="{548A1C1E-30AB-3B9B-39FB-5147192C8F57}"/>
              </a:ext>
            </a:extLst>
          </p:cNvPr>
          <p:cNvPicPr>
            <a:picLocks noChangeAspect="1"/>
          </p:cNvPicPr>
          <p:nvPr/>
        </p:nvPicPr>
        <p:blipFill>
          <a:blip r:embed="rId8"/>
          <a:stretch>
            <a:fillRect/>
          </a:stretch>
        </p:blipFill>
        <p:spPr>
          <a:xfrm>
            <a:off x="5517722" y="4836886"/>
            <a:ext cx="634039" cy="573074"/>
          </a:xfrm>
          <a:prstGeom prst="rect">
            <a:avLst/>
          </a:prstGeom>
        </p:spPr>
      </p:pic>
      <p:pic>
        <p:nvPicPr>
          <p:cNvPr id="10" name="Picture 9">
            <a:extLst>
              <a:ext uri="{FF2B5EF4-FFF2-40B4-BE49-F238E27FC236}">
                <a16:creationId xmlns:a16="http://schemas.microsoft.com/office/drawing/2014/main" id="{E9C78F0B-548C-B150-DF48-DCCDCF84CCBF}"/>
              </a:ext>
            </a:extLst>
          </p:cNvPr>
          <p:cNvPicPr>
            <a:picLocks noChangeAspect="1"/>
          </p:cNvPicPr>
          <p:nvPr/>
        </p:nvPicPr>
        <p:blipFill>
          <a:blip r:embed="rId8"/>
          <a:stretch>
            <a:fillRect/>
          </a:stretch>
        </p:blipFill>
        <p:spPr>
          <a:xfrm>
            <a:off x="7751385" y="3030405"/>
            <a:ext cx="634039" cy="573074"/>
          </a:xfrm>
          <a:prstGeom prst="rect">
            <a:avLst/>
          </a:prstGeom>
        </p:spPr>
      </p:pic>
      <p:pic>
        <p:nvPicPr>
          <p:cNvPr id="11" name="Picture 10">
            <a:extLst>
              <a:ext uri="{FF2B5EF4-FFF2-40B4-BE49-F238E27FC236}">
                <a16:creationId xmlns:a16="http://schemas.microsoft.com/office/drawing/2014/main" id="{C3A4F4CE-D654-EED7-B4F7-CAB19A91C91C}"/>
              </a:ext>
            </a:extLst>
          </p:cNvPr>
          <p:cNvPicPr>
            <a:picLocks noChangeAspect="1"/>
          </p:cNvPicPr>
          <p:nvPr/>
        </p:nvPicPr>
        <p:blipFill>
          <a:blip r:embed="rId8"/>
          <a:stretch>
            <a:fillRect/>
          </a:stretch>
        </p:blipFill>
        <p:spPr>
          <a:xfrm>
            <a:off x="6667018" y="1805513"/>
            <a:ext cx="634039" cy="573074"/>
          </a:xfrm>
          <a:prstGeom prst="rect">
            <a:avLst/>
          </a:prstGeom>
        </p:spPr>
      </p:pic>
      <p:pic>
        <p:nvPicPr>
          <p:cNvPr id="13" name="Picture 12">
            <a:extLst>
              <a:ext uri="{FF2B5EF4-FFF2-40B4-BE49-F238E27FC236}">
                <a16:creationId xmlns:a16="http://schemas.microsoft.com/office/drawing/2014/main" id="{C9B8094A-FC3B-EEC6-55C8-3DD694FBCB44}"/>
              </a:ext>
            </a:extLst>
          </p:cNvPr>
          <p:cNvPicPr>
            <a:picLocks noChangeAspect="1"/>
          </p:cNvPicPr>
          <p:nvPr/>
        </p:nvPicPr>
        <p:blipFill>
          <a:blip r:embed="rId8"/>
          <a:stretch>
            <a:fillRect/>
          </a:stretch>
        </p:blipFill>
        <p:spPr>
          <a:xfrm>
            <a:off x="7575446" y="4997283"/>
            <a:ext cx="634039" cy="573074"/>
          </a:xfrm>
          <a:prstGeom prst="rect">
            <a:avLst/>
          </a:prstGeom>
        </p:spPr>
      </p:pic>
      <p:pic>
        <p:nvPicPr>
          <p:cNvPr id="15" name="Picture 14">
            <a:extLst>
              <a:ext uri="{FF2B5EF4-FFF2-40B4-BE49-F238E27FC236}">
                <a16:creationId xmlns:a16="http://schemas.microsoft.com/office/drawing/2014/main" id="{FCEB8861-2FD5-D2EE-41DC-448EADD7CCA3}"/>
              </a:ext>
            </a:extLst>
          </p:cNvPr>
          <p:cNvPicPr>
            <a:picLocks noChangeAspect="1"/>
          </p:cNvPicPr>
          <p:nvPr/>
        </p:nvPicPr>
        <p:blipFill>
          <a:blip r:embed="rId8"/>
          <a:stretch>
            <a:fillRect/>
          </a:stretch>
        </p:blipFill>
        <p:spPr>
          <a:xfrm>
            <a:off x="10887721" y="3432629"/>
            <a:ext cx="634039" cy="573074"/>
          </a:xfrm>
          <a:prstGeom prst="rect">
            <a:avLst/>
          </a:prstGeom>
        </p:spPr>
      </p:pic>
      <p:pic>
        <p:nvPicPr>
          <p:cNvPr id="17" name="Picture 16">
            <a:extLst>
              <a:ext uri="{FF2B5EF4-FFF2-40B4-BE49-F238E27FC236}">
                <a16:creationId xmlns:a16="http://schemas.microsoft.com/office/drawing/2014/main" id="{B673B990-4F25-AFE1-94C7-55B1D0F68A4F}"/>
              </a:ext>
            </a:extLst>
          </p:cNvPr>
          <p:cNvPicPr>
            <a:picLocks noChangeAspect="1"/>
          </p:cNvPicPr>
          <p:nvPr/>
        </p:nvPicPr>
        <p:blipFill>
          <a:blip r:embed="rId8"/>
          <a:stretch>
            <a:fillRect/>
          </a:stretch>
        </p:blipFill>
        <p:spPr>
          <a:xfrm>
            <a:off x="10371683" y="1091541"/>
            <a:ext cx="634039" cy="573074"/>
          </a:xfrm>
          <a:prstGeom prst="rect">
            <a:avLst/>
          </a:prstGeom>
        </p:spPr>
      </p:pic>
      <p:pic>
        <p:nvPicPr>
          <p:cNvPr id="19" name="Picture 18">
            <a:extLst>
              <a:ext uri="{FF2B5EF4-FFF2-40B4-BE49-F238E27FC236}">
                <a16:creationId xmlns:a16="http://schemas.microsoft.com/office/drawing/2014/main" id="{B5B8B692-A1C9-CBE8-D21E-3E32D9293BA8}"/>
              </a:ext>
            </a:extLst>
          </p:cNvPr>
          <p:cNvPicPr>
            <a:picLocks noChangeAspect="1"/>
          </p:cNvPicPr>
          <p:nvPr/>
        </p:nvPicPr>
        <p:blipFill>
          <a:blip r:embed="rId8"/>
          <a:stretch>
            <a:fillRect/>
          </a:stretch>
        </p:blipFill>
        <p:spPr>
          <a:xfrm>
            <a:off x="8542878" y="2151863"/>
            <a:ext cx="634039" cy="573074"/>
          </a:xfrm>
          <a:prstGeom prst="rect">
            <a:avLst/>
          </a:prstGeom>
        </p:spPr>
      </p:pic>
      <p:pic>
        <p:nvPicPr>
          <p:cNvPr id="21" name="Picture 20">
            <a:extLst>
              <a:ext uri="{FF2B5EF4-FFF2-40B4-BE49-F238E27FC236}">
                <a16:creationId xmlns:a16="http://schemas.microsoft.com/office/drawing/2014/main" id="{4F12B5E3-8C27-7D22-DA86-339B57446EC4}"/>
              </a:ext>
            </a:extLst>
          </p:cNvPr>
          <p:cNvPicPr>
            <a:picLocks noChangeAspect="1"/>
          </p:cNvPicPr>
          <p:nvPr/>
        </p:nvPicPr>
        <p:blipFill>
          <a:blip r:embed="rId8"/>
          <a:stretch>
            <a:fillRect/>
          </a:stretch>
        </p:blipFill>
        <p:spPr>
          <a:xfrm>
            <a:off x="9876891" y="2513026"/>
            <a:ext cx="634039" cy="573074"/>
          </a:xfrm>
          <a:prstGeom prst="rect">
            <a:avLst/>
          </a:prstGeom>
        </p:spPr>
      </p:pic>
      <p:pic>
        <p:nvPicPr>
          <p:cNvPr id="23" name="Picture 22">
            <a:extLst>
              <a:ext uri="{FF2B5EF4-FFF2-40B4-BE49-F238E27FC236}">
                <a16:creationId xmlns:a16="http://schemas.microsoft.com/office/drawing/2014/main" id="{5B143619-AFF5-163E-7D22-75263852E8A7}"/>
              </a:ext>
            </a:extLst>
          </p:cNvPr>
          <p:cNvPicPr>
            <a:picLocks noChangeAspect="1"/>
          </p:cNvPicPr>
          <p:nvPr/>
        </p:nvPicPr>
        <p:blipFill>
          <a:blip r:embed="rId8"/>
          <a:stretch>
            <a:fillRect/>
          </a:stretch>
        </p:blipFill>
        <p:spPr>
          <a:xfrm>
            <a:off x="8767281" y="4044572"/>
            <a:ext cx="634039" cy="573074"/>
          </a:xfrm>
          <a:prstGeom prst="rect">
            <a:avLst/>
          </a:prstGeom>
        </p:spPr>
      </p:pic>
      <p:pic>
        <p:nvPicPr>
          <p:cNvPr id="25" name="Picture 24">
            <a:extLst>
              <a:ext uri="{FF2B5EF4-FFF2-40B4-BE49-F238E27FC236}">
                <a16:creationId xmlns:a16="http://schemas.microsoft.com/office/drawing/2014/main" id="{2FEF0733-31E6-9C57-365A-BCAAC70A3E40}"/>
              </a:ext>
            </a:extLst>
          </p:cNvPr>
          <p:cNvPicPr>
            <a:picLocks noChangeAspect="1"/>
          </p:cNvPicPr>
          <p:nvPr/>
        </p:nvPicPr>
        <p:blipFill>
          <a:blip r:embed="rId8"/>
          <a:stretch>
            <a:fillRect/>
          </a:stretch>
        </p:blipFill>
        <p:spPr>
          <a:xfrm>
            <a:off x="11226050" y="4895063"/>
            <a:ext cx="634039" cy="573074"/>
          </a:xfrm>
          <a:prstGeom prst="rect">
            <a:avLst/>
          </a:prstGeom>
        </p:spPr>
      </p:pic>
      <p:pic>
        <p:nvPicPr>
          <p:cNvPr id="27" name="Picture 26">
            <a:extLst>
              <a:ext uri="{FF2B5EF4-FFF2-40B4-BE49-F238E27FC236}">
                <a16:creationId xmlns:a16="http://schemas.microsoft.com/office/drawing/2014/main" id="{DCDD08DA-CD45-9F66-631B-22C9A05E154E}"/>
              </a:ext>
            </a:extLst>
          </p:cNvPr>
          <p:cNvPicPr>
            <a:picLocks noChangeAspect="1"/>
          </p:cNvPicPr>
          <p:nvPr/>
        </p:nvPicPr>
        <p:blipFill>
          <a:blip r:embed="rId8"/>
          <a:stretch>
            <a:fillRect/>
          </a:stretch>
        </p:blipFill>
        <p:spPr>
          <a:xfrm>
            <a:off x="9298366" y="5650745"/>
            <a:ext cx="634039" cy="573074"/>
          </a:xfrm>
          <a:prstGeom prst="rect">
            <a:avLst/>
          </a:prstGeom>
        </p:spPr>
      </p:pic>
      <p:pic>
        <p:nvPicPr>
          <p:cNvPr id="28" name="Picture 27">
            <a:extLst>
              <a:ext uri="{FF2B5EF4-FFF2-40B4-BE49-F238E27FC236}">
                <a16:creationId xmlns:a16="http://schemas.microsoft.com/office/drawing/2014/main" id="{6464CA13-FD05-A32B-F579-00FE9458A643}"/>
              </a:ext>
            </a:extLst>
          </p:cNvPr>
          <p:cNvPicPr>
            <a:picLocks noChangeAspect="1"/>
          </p:cNvPicPr>
          <p:nvPr/>
        </p:nvPicPr>
        <p:blipFill>
          <a:blip r:embed="rId8"/>
          <a:stretch>
            <a:fillRect/>
          </a:stretch>
        </p:blipFill>
        <p:spPr>
          <a:xfrm>
            <a:off x="9876892" y="4895063"/>
            <a:ext cx="634039" cy="573074"/>
          </a:xfrm>
          <a:prstGeom prst="rect">
            <a:avLst/>
          </a:prstGeom>
        </p:spPr>
      </p:pic>
    </p:spTree>
    <p:extLst>
      <p:ext uri="{BB962C8B-B14F-4D97-AF65-F5344CB8AC3E}">
        <p14:creationId xmlns:p14="http://schemas.microsoft.com/office/powerpoint/2010/main" val="222178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 name="Picture 3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5" name="Rectangle 3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97CEE-26C9-5D9B-5C8E-17750C7C31D5}"/>
              </a:ext>
            </a:extLst>
          </p:cNvPr>
          <p:cNvSpPr>
            <a:spLocks noGrp="1"/>
          </p:cNvSpPr>
          <p:nvPr>
            <p:ph type="title"/>
          </p:nvPr>
        </p:nvSpPr>
        <p:spPr>
          <a:xfrm>
            <a:off x="648929" y="629266"/>
            <a:ext cx="3505495" cy="1622321"/>
          </a:xfrm>
        </p:spPr>
        <p:txBody>
          <a:bodyPr vert="horz" lIns="91440" tIns="45720" rIns="91440" bIns="45720" rtlCol="0" anchor="t">
            <a:normAutofit/>
          </a:bodyPr>
          <a:lstStyle/>
          <a:p>
            <a:pPr>
              <a:lnSpc>
                <a:spcPct val="90000"/>
              </a:lnSpc>
            </a:pPr>
            <a:r>
              <a:rPr lang="en-US" sz="3600" b="0" i="0" kern="1200">
                <a:solidFill>
                  <a:srgbClr val="EBEBEB"/>
                </a:solidFill>
                <a:latin typeface="+mj-lt"/>
                <a:ea typeface="+mj-ea"/>
                <a:cs typeface="+mj-cs"/>
              </a:rPr>
              <a:t>Peripheral vision helps us see in the dark</a:t>
            </a:r>
          </a:p>
        </p:txBody>
      </p:sp>
      <p:sp>
        <p:nvSpPr>
          <p:cNvPr id="37" name="Rectangle 36">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C54E67-4081-D5EA-DD4C-52EEB6C5E6FF}"/>
              </a:ext>
            </a:extLst>
          </p:cNvPr>
          <p:cNvPicPr>
            <a:picLocks noChangeAspect="1"/>
          </p:cNvPicPr>
          <p:nvPr/>
        </p:nvPicPr>
        <p:blipFill>
          <a:blip r:embed="rId6"/>
          <a:stretch>
            <a:fillRect/>
          </a:stretch>
        </p:blipFill>
        <p:spPr>
          <a:xfrm>
            <a:off x="5608319" y="1990793"/>
            <a:ext cx="5614835" cy="2723194"/>
          </a:xfrm>
          <a:prstGeom prst="rect">
            <a:avLst/>
          </a:prstGeom>
          <a:effectLst/>
        </p:spPr>
      </p:pic>
      <p:sp>
        <p:nvSpPr>
          <p:cNvPr id="39" name="Rectangle 38">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728499F-49BB-DF60-219D-CBAD52D1E91B}"/>
              </a:ext>
            </a:extLst>
          </p:cNvPr>
          <p:cNvSpPr>
            <a:spLocks noGrp="1"/>
          </p:cNvSpPr>
          <p:nvPr>
            <p:ph idx="1"/>
          </p:nvPr>
        </p:nvSpPr>
        <p:spPr>
          <a:xfrm>
            <a:off x="648930" y="2438400"/>
            <a:ext cx="3621733" cy="3785419"/>
          </a:xfrm>
        </p:spPr>
        <p:txBody>
          <a:bodyPr vert="horz" lIns="91440" tIns="45720" rIns="91440" bIns="45720" rtlCol="0">
            <a:normAutofit/>
          </a:bodyPr>
          <a:lstStyle/>
          <a:p>
            <a:r>
              <a:rPr lang="en-US" dirty="0">
                <a:solidFill>
                  <a:srgbClr val="FFFFFF"/>
                </a:solidFill>
              </a:rPr>
              <a:t>Although the fovea has bountiful cones, it completely lacks rods.</a:t>
            </a:r>
          </a:p>
          <a:p>
            <a:pPr marL="0" indent="0">
              <a:buNone/>
            </a:pPr>
            <a:endParaRPr lang="en-US" dirty="0">
              <a:solidFill>
                <a:srgbClr val="FFFFFF"/>
              </a:solidFill>
            </a:endParaRPr>
          </a:p>
          <a:p>
            <a:r>
              <a:rPr lang="en-US" dirty="0">
                <a:solidFill>
                  <a:srgbClr val="FFFFFF"/>
                </a:solidFill>
              </a:rPr>
              <a:t>In the dark, we must rely on rods</a:t>
            </a:r>
          </a:p>
          <a:p>
            <a:endParaRPr lang="en-US" dirty="0">
              <a:solidFill>
                <a:srgbClr val="FFFFFF"/>
              </a:solidFill>
            </a:endParaRPr>
          </a:p>
          <a:p>
            <a:r>
              <a:rPr lang="en-US" dirty="0">
                <a:solidFill>
                  <a:srgbClr val="FFFFFF"/>
                </a:solidFill>
              </a:rPr>
              <a:t>It is easier to detect objects in your peripheral in darker conditions.</a:t>
            </a:r>
          </a:p>
        </p:txBody>
      </p:sp>
    </p:spTree>
    <p:extLst>
      <p:ext uri="{BB962C8B-B14F-4D97-AF65-F5344CB8AC3E}">
        <p14:creationId xmlns:p14="http://schemas.microsoft.com/office/powerpoint/2010/main" val="28801550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a4affab-1003-400c-a36a-2422a1c75d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1BD46854BF734EA03BA22C0EF756A4" ma:contentTypeVersion="13" ma:contentTypeDescription="Create a new document." ma:contentTypeScope="" ma:versionID="c4178a582df474ac3ba459448588fbf0">
  <xsd:schema xmlns:xsd="http://www.w3.org/2001/XMLSchema" xmlns:xs="http://www.w3.org/2001/XMLSchema" xmlns:p="http://schemas.microsoft.com/office/2006/metadata/properties" xmlns:ns3="9a4affab-1003-400c-a36a-2422a1c75da6" xmlns:ns4="2e4cb64d-aabe-4418-85a4-2fcaa45e76da" targetNamespace="http://schemas.microsoft.com/office/2006/metadata/properties" ma:root="true" ma:fieldsID="100ea5a55df02d59155136a876254f12" ns3:_="" ns4:_="">
    <xsd:import namespace="9a4affab-1003-400c-a36a-2422a1c75da6"/>
    <xsd:import namespace="2e4cb64d-aabe-4418-85a4-2fcaa45e76da"/>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affab-1003-400c-a36a-2422a1c75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4cb64d-aabe-4418-85a4-2fcaa45e76d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342EE1-43E5-4AFB-895D-B61B9656DC14}">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2e4cb64d-aabe-4418-85a4-2fcaa45e76da"/>
    <ds:schemaRef ds:uri="http://schemas.microsoft.com/office/infopath/2007/PartnerControls"/>
    <ds:schemaRef ds:uri="http://schemas.openxmlformats.org/package/2006/metadata/core-properties"/>
    <ds:schemaRef ds:uri="9a4affab-1003-400c-a36a-2422a1c75da6"/>
    <ds:schemaRef ds:uri="http://www.w3.org/XML/1998/namespace"/>
  </ds:schemaRefs>
</ds:datastoreItem>
</file>

<file path=customXml/itemProps2.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3.xml><?xml version="1.0" encoding="utf-8"?>
<ds:datastoreItem xmlns:ds="http://schemas.openxmlformats.org/officeDocument/2006/customXml" ds:itemID="{2F9C275C-E49B-4FEB-B8F2-5A280F439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affab-1003-400c-a36a-2422a1c75da6"/>
    <ds:schemaRef ds:uri="2e4cb64d-aabe-4418-85a4-2fcaa45e7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Template>
  <TotalTime>3166</TotalTime>
  <Words>1976</Words>
  <Application>Microsoft Macintosh PowerPoint</Application>
  <PresentationFormat>Widescreen</PresentationFormat>
  <Paragraphs>225</Paragraphs>
  <Slides>33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Cambria</vt:lpstr>
      <vt:lpstr>Century Gothic</vt:lpstr>
      <vt:lpstr>Mystical Woods Rough Script</vt:lpstr>
      <vt:lpstr>Wingdings</vt:lpstr>
      <vt:lpstr>Wingdings 3</vt:lpstr>
      <vt:lpstr>Ion</vt:lpstr>
      <vt:lpstr>DESIGN WITH THE MIND IN MIND CHAPTER 5 AND 6  By Miles Fike, Izzie Corley, and Alex Chavez</vt:lpstr>
      <vt:lpstr>The Anatomy of the Eye</vt:lpstr>
      <vt:lpstr>Peripheral vision</vt:lpstr>
      <vt:lpstr>Then why do we even have peripheral vision?</vt:lpstr>
      <vt:lpstr>Peripheral Vision Guides the Fovea</vt:lpstr>
      <vt:lpstr>PowerPoint Presentation</vt:lpstr>
      <vt:lpstr>Peripheral Vision is Good for Detecting Motion</vt:lpstr>
      <vt:lpstr>Peripheral Vision is Good for Detecting Motion</vt:lpstr>
      <vt:lpstr>Peripheral vision helps us see in the dark</vt:lpstr>
      <vt:lpstr>The Human Eye’s Blindspot</vt:lpstr>
      <vt:lpstr>The Application Of Vision In Design</vt:lpstr>
      <vt:lpstr>We Only Notice What is Near Our Fovea’s Perception</vt:lpstr>
      <vt:lpstr>Another Instance In Which the Error is Out of the Fovea</vt:lpstr>
      <vt:lpstr>Methods of Making Messages Visible</vt:lpstr>
      <vt:lpstr>Heavy Artillery Methods for Making Users Notice Messages</vt:lpstr>
      <vt:lpstr>Pop-up message in error dialog box</vt:lpstr>
      <vt:lpstr>Use Sound</vt:lpstr>
      <vt:lpstr>Wiggle or Blink Briefly</vt:lpstr>
      <vt:lpstr>Visual Search is Linear Unless the Target Pops</vt:lpstr>
      <vt:lpstr>Help the Users Find Their Targets</vt:lpstr>
      <vt:lpstr>Reading is Unnatural</vt:lpstr>
      <vt:lpstr>We're wired for language, but not for reading.</vt:lpstr>
      <vt:lpstr>Learning to read = training our visual system</vt:lpstr>
      <vt:lpstr>How our eyes move when we read</vt:lpstr>
      <vt:lpstr>Is reading feature-driven or context-driven?</vt:lpstr>
      <vt:lpstr>They work in parallel!</vt:lpstr>
      <vt:lpstr>Reading causes different brain activity depending on skill level</vt:lpstr>
      <vt:lpstr>Poor information design can disrupt reading</vt:lpstr>
      <vt:lpstr>Unfamiliar Vocab</vt:lpstr>
      <vt:lpstr>Font Type and Sizes </vt:lpstr>
      <vt:lpstr>Noise</vt:lpstr>
      <vt:lpstr>Too Much Text Disrupts Usability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Miles Fike</dc:creator>
  <cp:lastModifiedBy>Drew Guarnera (he/him/his)</cp:lastModifiedBy>
  <cp:revision>2</cp:revision>
  <dcterms:created xsi:type="dcterms:W3CDTF">2025-02-25T23:12:13Z</dcterms:created>
  <dcterms:modified xsi:type="dcterms:W3CDTF">2025-02-28T13:49:53Z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0x0101005A1BD46854BF734EA03BA22C0EF756A4</vt:lpwstr>
  </property>
  <property fmtid="{D5CDD505-2E9C-101B-9397-08002B2CF9AE}" pid="3" name="MediaServiceImageTags">
    <vt:lpwstr/>
  </property>
  <property fmtid="{D5CDD505-2E9C-101B-9397-08002B2CF9AE}" pid="4" name="MSIP_Label_b86e8d42-b9a6-4554-b0cc-98af32c6b0e9_Enabled">
    <vt:lpwstr>true</vt:lpwstr>
  </property>
  <property fmtid="{D5CDD505-2E9C-101B-9397-08002B2CF9AE}" pid="5" name="MSIP_Label_b86e8d42-b9a6-4554-b0cc-98af32c6b0e9_Method">
    <vt:lpwstr>Standard</vt:lpwstr>
  </property>
  <property fmtid="{D5CDD505-2E9C-101B-9397-08002B2CF9AE}" pid="6" name="MSIP_Label_b86e8d42-b9a6-4554-b0cc-98af32c6b0e9_Name">
    <vt:lpwstr>defa4170-0d19-0005-0004-bc88714345d2</vt:lpwstr>
  </property>
  <property fmtid="{D5CDD505-2E9C-101B-9397-08002B2CF9AE}" pid="7" name="MSIP_Label_b86e8d42-b9a6-4554-b0cc-98af32c6b0e9_SiteId">
    <vt:lpwstr>9ef017d9-7f05-4225-9838-f92cff57b7ab</vt:lpwstr>
  </property>
  <property fmtid="{D5CDD505-2E9C-101B-9397-08002B2CF9AE}" pid="8" name="MSIP_Label_b86e8d42-b9a6-4554-b0cc-98af32c6b0e9_ActionId">
    <vt:lpwstr>a1d72d98-6f8c-44d1-bd89-344c2c5c87fe</vt:lpwstr>
  </property>
  <property fmtid="{D5CDD505-2E9C-101B-9397-08002B2CF9AE}" pid="9" name="MSIP_Label_b86e8d42-b9a6-4554-b0cc-98af32c6b0e9_ContentBits">
    <vt:lpwstr>0</vt:lpwstr>
  </property>
  <property fmtid="{D5CDD505-2E9C-101B-9397-08002B2CF9AE}" pid="10" name="MSIP_Label_b86e8d42-b9a6-4554-b0cc-98af32c6b0e9_SetDate">
    <vt:lpwstr>2025-02-26T00:00:19Z</vt:lpwstr>
  </property>
  <property fmtid="{D5CDD505-2E9C-101B-9397-08002B2CF9AE}" pid="11" name="MSIP_Label_b86e8d42-b9a6-4554-b0cc-98af32c6b0e9_Tag">
    <vt:lpwstr>10, 3, 0, 2</vt:lpwstr>
  </property>
</Properties>
</file>