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Telegraf 1 Bold" charset="1" panose="00000800000000000000"/>
      <p:regular r:id="rId33"/>
    </p:embeddedFont>
    <p:embeddedFont>
      <p:font typeface="Poppins" charset="1" panose="00000500000000000000"/>
      <p:regular r:id="rId34"/>
    </p:embeddedFont>
    <p:embeddedFont>
      <p:font typeface="Poppins Bold" charset="1" panose="00000800000000000000"/>
      <p:regular r:id="rId35"/>
    </p:embeddedFont>
    <p:embeddedFont>
      <p:font typeface="Canva Sans" charset="1" panose="020B0503030501040103"/>
      <p:regular r:id="rId36"/>
    </p:embeddedFont>
    <p:embeddedFont>
      <p:font typeface="Open Sauce Bold" charset="1" panose="00000800000000000000"/>
      <p:regular r:id="rId37"/>
    </p:embeddedFont>
    <p:embeddedFont>
      <p:font typeface="Telegraf 2 Bold" charset="1" panose="00000800000000000000"/>
      <p:regular r:id="rId38"/>
    </p:embeddedFont>
    <p:embeddedFont>
      <p:font typeface="Canva Sans Bold" charset="1" panose="020B0803030501040103"/>
      <p:regular r:id="rId39"/>
    </p:embeddedFont>
    <p:embeddedFont>
      <p:font typeface="Canva Sans Bold Italics" charset="1" panose="020B0803030501040103"/>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VAGgBWlO2Ls.mp4" Type="http://schemas.openxmlformats.org/officeDocument/2006/relationships/video"/><Relationship Id="rId4" Target="../media/VAGgBWlO2Ls.mp4" Type="http://schemas.microsoft.com/office/2007/relationships/media"/></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296111" y="349538"/>
            <a:ext cx="17695777" cy="9587924"/>
            <a:chOff x="0" y="0"/>
            <a:chExt cx="4660616" cy="2525215"/>
          </a:xfrm>
        </p:grpSpPr>
        <p:sp>
          <p:nvSpPr>
            <p:cNvPr name="Freeform 3" id="3"/>
            <p:cNvSpPr/>
            <p:nvPr/>
          </p:nvSpPr>
          <p:spPr>
            <a:xfrm flipH="false" flipV="false" rot="0">
              <a:off x="0" y="0"/>
              <a:ext cx="4660616" cy="2525215"/>
            </a:xfrm>
            <a:custGeom>
              <a:avLst/>
              <a:gdLst/>
              <a:ahLst/>
              <a:cxnLst/>
              <a:rect r="r" b="b" t="t" l="l"/>
              <a:pathLst>
                <a:path h="2525215" w="4660616">
                  <a:moveTo>
                    <a:pt x="24500" y="0"/>
                  </a:moveTo>
                  <a:lnTo>
                    <a:pt x="4636116" y="0"/>
                  </a:lnTo>
                  <a:cubicBezTo>
                    <a:pt x="4649647" y="0"/>
                    <a:pt x="4660616" y="10969"/>
                    <a:pt x="4660616" y="24500"/>
                  </a:cubicBezTo>
                  <a:lnTo>
                    <a:pt x="4660616" y="2500715"/>
                  </a:lnTo>
                  <a:cubicBezTo>
                    <a:pt x="4660616" y="2507212"/>
                    <a:pt x="4658035" y="2513444"/>
                    <a:pt x="4653440" y="2518039"/>
                  </a:cubicBezTo>
                  <a:cubicBezTo>
                    <a:pt x="4648846" y="2522633"/>
                    <a:pt x="4642614" y="2525215"/>
                    <a:pt x="4636116" y="2525215"/>
                  </a:cubicBezTo>
                  <a:lnTo>
                    <a:pt x="24500" y="2525215"/>
                  </a:lnTo>
                  <a:cubicBezTo>
                    <a:pt x="10969" y="2525215"/>
                    <a:pt x="0" y="2514246"/>
                    <a:pt x="0" y="2500715"/>
                  </a:cubicBezTo>
                  <a:lnTo>
                    <a:pt x="0" y="24500"/>
                  </a:lnTo>
                  <a:cubicBezTo>
                    <a:pt x="0" y="10969"/>
                    <a:pt x="10969" y="0"/>
                    <a:pt x="24500" y="0"/>
                  </a:cubicBezTo>
                  <a:close/>
                </a:path>
              </a:pathLst>
            </a:custGeom>
            <a:solidFill>
              <a:srgbClr val="FFFFFF">
                <a:alpha val="21961"/>
              </a:srgbClr>
            </a:solidFill>
          </p:spPr>
        </p:sp>
        <p:sp>
          <p:nvSpPr>
            <p:cNvPr name="TextBox 4" id="4"/>
            <p:cNvSpPr txBox="true"/>
            <p:nvPr/>
          </p:nvSpPr>
          <p:spPr>
            <a:xfrm>
              <a:off x="0" y="-38100"/>
              <a:ext cx="4660616" cy="2563315"/>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28700" y="1244360"/>
            <a:ext cx="16230600" cy="7388704"/>
          </a:xfrm>
          <a:prstGeom prst="rect">
            <a:avLst/>
          </a:prstGeom>
        </p:spPr>
        <p:txBody>
          <a:bodyPr anchor="t" rtlCol="false" tIns="0" lIns="0" bIns="0" rIns="0">
            <a:spAutoFit/>
          </a:bodyPr>
          <a:lstStyle/>
          <a:p>
            <a:pPr algn="ctr">
              <a:lnSpc>
                <a:spcPts val="19302"/>
              </a:lnSpc>
            </a:pPr>
            <a:r>
              <a:rPr lang="en-US" b="true" sz="13787" spc="-620">
                <a:solidFill>
                  <a:srgbClr val="FFFFFF"/>
                </a:solidFill>
                <a:latin typeface="Telegraf 1 Bold"/>
                <a:ea typeface="Telegraf 1 Bold"/>
                <a:cs typeface="Telegraf 1 Bold"/>
                <a:sym typeface="Telegraf 1 Bold"/>
              </a:rPr>
              <a:t>Design with the Mind in Mind</a:t>
            </a:r>
          </a:p>
          <a:p>
            <a:pPr algn="ctr">
              <a:lnSpc>
                <a:spcPts val="19302"/>
              </a:lnSpc>
              <a:spcBef>
                <a:spcPct val="0"/>
              </a:spcBef>
            </a:pPr>
            <a:r>
              <a:rPr lang="en-US" b="true" sz="13787" spc="-620">
                <a:solidFill>
                  <a:srgbClr val="FFFFFF"/>
                </a:solidFill>
                <a:latin typeface="Telegraf 1 Bold"/>
                <a:ea typeface="Telegraf 1 Bold"/>
                <a:cs typeface="Telegraf 1 Bold"/>
                <a:sym typeface="Telegraf 1 Bold"/>
              </a:rPr>
              <a:t>Chapters 3 &amp; 4</a:t>
            </a:r>
          </a:p>
        </p:txBody>
      </p:sp>
      <p:sp>
        <p:nvSpPr>
          <p:cNvPr name="TextBox 7" id="7"/>
          <p:cNvSpPr txBox="true"/>
          <p:nvPr/>
        </p:nvSpPr>
        <p:spPr>
          <a:xfrm rot="0">
            <a:off x="1363845" y="768097"/>
            <a:ext cx="4855980"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 User Interface Design</a:t>
            </a:r>
          </a:p>
        </p:txBody>
      </p:sp>
      <p:sp>
        <p:nvSpPr>
          <p:cNvPr name="TextBox 8" id="8"/>
          <p:cNvSpPr txBox="true"/>
          <p:nvPr/>
        </p:nvSpPr>
        <p:spPr>
          <a:xfrm rot="0">
            <a:off x="11408122" y="9002119"/>
            <a:ext cx="5851178" cy="451551"/>
          </a:xfrm>
          <a:prstGeom prst="rect">
            <a:avLst/>
          </a:prstGeom>
        </p:spPr>
        <p:txBody>
          <a:bodyPr anchor="t" rtlCol="false" tIns="0" lIns="0" bIns="0" rIns="0">
            <a:spAutoFit/>
          </a:bodyPr>
          <a:lstStyle/>
          <a:p>
            <a:pPr algn="r">
              <a:lnSpc>
                <a:spcPts val="3461"/>
              </a:lnSpc>
            </a:pPr>
            <a:r>
              <a:rPr lang="en-US" sz="2472">
                <a:solidFill>
                  <a:srgbClr val="FFFFFF"/>
                </a:solidFill>
                <a:latin typeface="Poppins"/>
                <a:ea typeface="Poppins"/>
                <a:cs typeface="Poppins"/>
                <a:sym typeface="Poppins"/>
              </a:rPr>
              <a:t>Kai Francis, Wyatt Harris, Saleh Safi</a:t>
            </a:r>
          </a:p>
        </p:txBody>
      </p:sp>
      <p:sp>
        <p:nvSpPr>
          <p:cNvPr name="TextBox 9" id="9"/>
          <p:cNvSpPr txBox="true"/>
          <p:nvPr/>
        </p:nvSpPr>
        <p:spPr>
          <a:xfrm rot="0">
            <a:off x="8496029" y="9002119"/>
            <a:ext cx="1274721" cy="451551"/>
          </a:xfrm>
          <a:prstGeom prst="rect">
            <a:avLst/>
          </a:prstGeom>
        </p:spPr>
        <p:txBody>
          <a:bodyPr anchor="t" rtlCol="false" tIns="0" lIns="0" bIns="0" rIns="0">
            <a:spAutoFit/>
          </a:bodyPr>
          <a:lstStyle/>
          <a:p>
            <a:pPr algn="ctr">
              <a:lnSpc>
                <a:spcPts val="3461"/>
              </a:lnSpc>
            </a:pPr>
            <a:r>
              <a:rPr lang="en-US" sz="2472">
                <a:solidFill>
                  <a:srgbClr val="FFFFFF"/>
                </a:solidFill>
                <a:latin typeface="Poppins"/>
                <a:ea typeface="Poppins"/>
                <a:cs typeface="Poppins"/>
                <a:sym typeface="Poppins"/>
              </a:rPr>
              <a:t>-</a:t>
            </a:r>
          </a:p>
        </p:txBody>
      </p:sp>
      <p:sp>
        <p:nvSpPr>
          <p:cNvPr name="TextBox 10" id="10"/>
          <p:cNvSpPr txBox="true"/>
          <p:nvPr/>
        </p:nvSpPr>
        <p:spPr>
          <a:xfrm rot="0">
            <a:off x="9144000" y="850104"/>
            <a:ext cx="1662550" cy="403311"/>
          </a:xfrm>
          <a:prstGeom prst="rect">
            <a:avLst/>
          </a:prstGeom>
        </p:spPr>
        <p:txBody>
          <a:bodyPr anchor="t" rtlCol="false" tIns="0" lIns="0" bIns="0" rIns="0">
            <a:spAutoFit/>
          </a:bodyPr>
          <a:lstStyle/>
          <a:p>
            <a:pPr algn="r" marL="0" indent="0" lvl="0">
              <a:lnSpc>
                <a:spcPts val="3151"/>
              </a:lnSpc>
              <a:spcBef>
                <a:spcPct val="0"/>
              </a:spcBef>
            </a:pPr>
            <a:r>
              <a:rPr lang="en-US" b="true" sz="2251">
                <a:solidFill>
                  <a:srgbClr val="FFFFFF"/>
                </a:solidFill>
                <a:latin typeface="Poppins Bold"/>
                <a:ea typeface="Poppins Bold"/>
                <a:cs typeface="Poppins Bold"/>
                <a:sym typeface="Poppins Bold"/>
              </a:rPr>
              <a:t>Home</a:t>
            </a:r>
          </a:p>
        </p:txBody>
      </p:sp>
      <p:sp>
        <p:nvSpPr>
          <p:cNvPr name="TextBox 11" id="11"/>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About</a:t>
            </a:r>
          </a:p>
        </p:txBody>
      </p:sp>
      <p:sp>
        <p:nvSpPr>
          <p:cNvPr name="TextBox 12" id="12"/>
          <p:cNvSpPr txBox="true"/>
          <p:nvPr/>
        </p:nvSpPr>
        <p:spPr>
          <a:xfrm rot="0">
            <a:off x="13726729" y="850104"/>
            <a:ext cx="1916881"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Content</a:t>
            </a:r>
          </a:p>
        </p:txBody>
      </p:sp>
      <p:sp>
        <p:nvSpPr>
          <p:cNvPr name="TextBox 13" id="13"/>
          <p:cNvSpPr txBox="true"/>
          <p:nvPr/>
        </p:nvSpPr>
        <p:spPr>
          <a:xfrm rot="0">
            <a:off x="15034325" y="850104"/>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1</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581774" y="2192070"/>
            <a:ext cx="17124452" cy="5902861"/>
            <a:chOff x="0" y="0"/>
            <a:chExt cx="4510144" cy="1554663"/>
          </a:xfrm>
        </p:grpSpPr>
        <p:sp>
          <p:nvSpPr>
            <p:cNvPr name="Freeform 3" id="3"/>
            <p:cNvSpPr/>
            <p:nvPr/>
          </p:nvSpPr>
          <p:spPr>
            <a:xfrm flipH="false" flipV="false" rot="0">
              <a:off x="0" y="0"/>
              <a:ext cx="4510144" cy="1554663"/>
            </a:xfrm>
            <a:custGeom>
              <a:avLst/>
              <a:gdLst/>
              <a:ahLst/>
              <a:cxnLst/>
              <a:rect r="r" b="b" t="t" l="l"/>
              <a:pathLst>
                <a:path h="1554663" w="4510144">
                  <a:moveTo>
                    <a:pt x="18988" y="0"/>
                  </a:moveTo>
                  <a:lnTo>
                    <a:pt x="4491156" y="0"/>
                  </a:lnTo>
                  <a:cubicBezTo>
                    <a:pt x="4496191" y="0"/>
                    <a:pt x="4501021" y="2001"/>
                    <a:pt x="4504582" y="5561"/>
                  </a:cubicBezTo>
                  <a:cubicBezTo>
                    <a:pt x="4508143" y="9122"/>
                    <a:pt x="4510144" y="13952"/>
                    <a:pt x="4510144" y="18988"/>
                  </a:cubicBezTo>
                  <a:lnTo>
                    <a:pt x="4510144" y="1535675"/>
                  </a:lnTo>
                  <a:cubicBezTo>
                    <a:pt x="4510144" y="1546162"/>
                    <a:pt x="4501642" y="1554663"/>
                    <a:pt x="4491156" y="1554663"/>
                  </a:cubicBezTo>
                  <a:lnTo>
                    <a:pt x="18988" y="1554663"/>
                  </a:lnTo>
                  <a:cubicBezTo>
                    <a:pt x="13952" y="1554663"/>
                    <a:pt x="9122" y="1552662"/>
                    <a:pt x="5561" y="1549101"/>
                  </a:cubicBezTo>
                  <a:cubicBezTo>
                    <a:pt x="2001" y="1545541"/>
                    <a:pt x="0" y="1540711"/>
                    <a:pt x="0" y="1535675"/>
                  </a:cubicBezTo>
                  <a:lnTo>
                    <a:pt x="0" y="18988"/>
                  </a:lnTo>
                  <a:cubicBezTo>
                    <a:pt x="0" y="13952"/>
                    <a:pt x="2001" y="9122"/>
                    <a:pt x="5561" y="5561"/>
                  </a:cubicBezTo>
                  <a:cubicBezTo>
                    <a:pt x="9122" y="2001"/>
                    <a:pt x="13952" y="0"/>
                    <a:pt x="18988"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4" id="4"/>
            <p:cNvSpPr txBox="true"/>
            <p:nvPr/>
          </p:nvSpPr>
          <p:spPr>
            <a:xfrm>
              <a:off x="0" y="-66675"/>
              <a:ext cx="4510144" cy="1621338"/>
            </a:xfrm>
            <a:prstGeom prst="rect">
              <a:avLst/>
            </a:prstGeom>
          </p:spPr>
          <p:txBody>
            <a:bodyPr anchor="ctr" rtlCol="false" tIns="50800" lIns="50800" bIns="50800" rIns="50800"/>
            <a:lstStyle/>
            <a:p>
              <a:pPr algn="ctr">
                <a:lnSpc>
                  <a:spcPts val="3151"/>
                </a:lnSpc>
              </a:pPr>
            </a:p>
          </p:txBody>
        </p:sp>
      </p:grpSp>
      <p:grpSp>
        <p:nvGrpSpPr>
          <p:cNvPr name="Group 5" id="5"/>
          <p:cNvGrpSpPr/>
          <p:nvPr/>
        </p:nvGrpSpPr>
        <p:grpSpPr>
          <a:xfrm rot="0">
            <a:off x="927641" y="2461232"/>
            <a:ext cx="16488464" cy="5364535"/>
            <a:chOff x="0" y="0"/>
            <a:chExt cx="4342641" cy="1412882"/>
          </a:xfrm>
        </p:grpSpPr>
        <p:sp>
          <p:nvSpPr>
            <p:cNvPr name="Freeform 6" id="6"/>
            <p:cNvSpPr/>
            <p:nvPr/>
          </p:nvSpPr>
          <p:spPr>
            <a:xfrm flipH="false" flipV="false" rot="0">
              <a:off x="0" y="0"/>
              <a:ext cx="4342641" cy="1412882"/>
            </a:xfrm>
            <a:custGeom>
              <a:avLst/>
              <a:gdLst/>
              <a:ahLst/>
              <a:cxnLst/>
              <a:rect r="r" b="b" t="t" l="l"/>
              <a:pathLst>
                <a:path h="1412882" w="4342641">
                  <a:moveTo>
                    <a:pt x="26294" y="0"/>
                  </a:moveTo>
                  <a:lnTo>
                    <a:pt x="4316347" y="0"/>
                  </a:lnTo>
                  <a:cubicBezTo>
                    <a:pt x="4330869" y="0"/>
                    <a:pt x="4342641" y="11772"/>
                    <a:pt x="4342641" y="26294"/>
                  </a:cubicBezTo>
                  <a:lnTo>
                    <a:pt x="4342641" y="1386588"/>
                  </a:lnTo>
                  <a:cubicBezTo>
                    <a:pt x="4342641" y="1393561"/>
                    <a:pt x="4339870" y="1400249"/>
                    <a:pt x="4334939" y="1405180"/>
                  </a:cubicBezTo>
                  <a:cubicBezTo>
                    <a:pt x="4330008" y="1410112"/>
                    <a:pt x="4323320" y="1412882"/>
                    <a:pt x="4316347" y="1412882"/>
                  </a:cubicBezTo>
                  <a:lnTo>
                    <a:pt x="26294" y="1412882"/>
                  </a:lnTo>
                  <a:cubicBezTo>
                    <a:pt x="19320" y="1412882"/>
                    <a:pt x="12632" y="1410112"/>
                    <a:pt x="7701" y="1405180"/>
                  </a:cubicBezTo>
                  <a:cubicBezTo>
                    <a:pt x="2770" y="1400249"/>
                    <a:pt x="0" y="1393561"/>
                    <a:pt x="0" y="1386588"/>
                  </a:cubicBezTo>
                  <a:lnTo>
                    <a:pt x="0" y="26294"/>
                  </a:lnTo>
                  <a:cubicBezTo>
                    <a:pt x="0" y="19320"/>
                    <a:pt x="2770" y="12632"/>
                    <a:pt x="7701" y="7701"/>
                  </a:cubicBezTo>
                  <a:cubicBezTo>
                    <a:pt x="12632" y="2770"/>
                    <a:pt x="19320" y="0"/>
                    <a:pt x="26294" y="0"/>
                  </a:cubicBezTo>
                  <a:close/>
                </a:path>
              </a:pathLst>
            </a:custGeom>
            <a:solidFill>
              <a:srgbClr val="000000">
                <a:alpha val="0"/>
              </a:srgbClr>
            </a:solidFill>
            <a:ln w="28575" cap="rnd">
              <a:solidFill>
                <a:srgbClr val="FFFFFF"/>
              </a:solidFill>
              <a:prstDash val="solid"/>
              <a:round/>
            </a:ln>
          </p:spPr>
        </p:sp>
        <p:sp>
          <p:nvSpPr>
            <p:cNvPr name="TextBox 7" id="7"/>
            <p:cNvSpPr txBox="true"/>
            <p:nvPr/>
          </p:nvSpPr>
          <p:spPr>
            <a:xfrm>
              <a:off x="0" y="-66675"/>
              <a:ext cx="4342641" cy="1479557"/>
            </a:xfrm>
            <a:prstGeom prst="rect">
              <a:avLst/>
            </a:prstGeom>
          </p:spPr>
          <p:txBody>
            <a:bodyPr anchor="ctr" rtlCol="false" tIns="50800" lIns="50800" bIns="50800" rIns="50800"/>
            <a:lstStyle/>
            <a:p>
              <a:pPr algn="ctr">
                <a:lnSpc>
                  <a:spcPts val="3151"/>
                </a:lnSpc>
              </a:pPr>
            </a:p>
          </p:txBody>
        </p:sp>
      </p:grpSp>
      <p:sp>
        <p:nvSpPr>
          <p:cNvPr name="TextBox 8" id="8"/>
          <p:cNvSpPr txBox="true"/>
          <p:nvPr/>
        </p:nvSpPr>
        <p:spPr>
          <a:xfrm rot="0">
            <a:off x="1666557" y="4905375"/>
            <a:ext cx="15340732" cy="2136094"/>
          </a:xfrm>
          <a:prstGeom prst="rect">
            <a:avLst/>
          </a:prstGeom>
        </p:spPr>
        <p:txBody>
          <a:bodyPr anchor="t" rtlCol="false" tIns="0" lIns="0" bIns="0" rIns="0">
            <a:spAutoFit/>
          </a:bodyPr>
          <a:lstStyle/>
          <a:p>
            <a:pPr algn="just">
              <a:lnSpc>
                <a:spcPts val="17544"/>
              </a:lnSpc>
            </a:pPr>
            <a:r>
              <a:rPr lang="en-US" b="true" sz="12531" spc="-551">
                <a:solidFill>
                  <a:srgbClr val="FFFFFF"/>
                </a:solidFill>
                <a:latin typeface="Open Sauce Bold"/>
                <a:ea typeface="Open Sauce Bold"/>
                <a:cs typeface="Open Sauce Bold"/>
                <a:sym typeface="Open Sauce Bold"/>
              </a:rPr>
              <a:t>Our Vision is Limited </a:t>
            </a:r>
          </a:p>
        </p:txBody>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10</a:t>
            </a:r>
          </a:p>
        </p:txBody>
      </p:sp>
      <p:sp>
        <p:nvSpPr>
          <p:cNvPr name="TextBox 10" id="10"/>
          <p:cNvSpPr txBox="true"/>
          <p:nvPr/>
        </p:nvSpPr>
        <p:spPr>
          <a:xfrm rot="0">
            <a:off x="-406806" y="2829053"/>
            <a:ext cx="18436811" cy="1728227"/>
          </a:xfrm>
          <a:prstGeom prst="rect">
            <a:avLst/>
          </a:prstGeom>
        </p:spPr>
        <p:txBody>
          <a:bodyPr anchor="t" rtlCol="false" tIns="0" lIns="0" bIns="0" rIns="0">
            <a:spAutoFit/>
          </a:bodyPr>
          <a:lstStyle/>
          <a:p>
            <a:pPr algn="ctr">
              <a:lnSpc>
                <a:spcPts val="13418"/>
              </a:lnSpc>
              <a:spcBef>
                <a:spcPct val="0"/>
              </a:spcBef>
            </a:pPr>
            <a:r>
              <a:rPr lang="en-US" b="true" sz="9584">
                <a:solidFill>
                  <a:srgbClr val="08077E"/>
                </a:solidFill>
                <a:latin typeface="Poppins Bold"/>
                <a:ea typeface="Poppins Bold"/>
                <a:cs typeface="Poppins Bold"/>
                <a:sym typeface="Poppins Bold"/>
              </a:rPr>
              <a:t>Chapter 4:</a:t>
            </a:r>
          </a:p>
        </p:txBody>
      </p:sp>
    </p:spTree>
  </p:cSld>
  <p:clrMapOvr>
    <a:masterClrMapping/>
  </p:clrMapOvr>
</p:sld>
</file>

<file path=ppt/slides/slide11.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439896" y="452709"/>
            <a:ext cx="16819404" cy="7274842"/>
            <a:chOff x="0" y="0"/>
            <a:chExt cx="4429802" cy="1916008"/>
          </a:xfrm>
        </p:grpSpPr>
        <p:sp>
          <p:nvSpPr>
            <p:cNvPr name="Freeform 3" id="3"/>
            <p:cNvSpPr/>
            <p:nvPr/>
          </p:nvSpPr>
          <p:spPr>
            <a:xfrm flipH="false" flipV="false" rot="0">
              <a:off x="0" y="0"/>
              <a:ext cx="4429802" cy="1916008"/>
            </a:xfrm>
            <a:custGeom>
              <a:avLst/>
              <a:gdLst/>
              <a:ahLst/>
              <a:cxnLst/>
              <a:rect r="r" b="b" t="t" l="l"/>
              <a:pathLst>
                <a:path h="1916008" w="4429802">
                  <a:moveTo>
                    <a:pt x="25777" y="0"/>
                  </a:moveTo>
                  <a:lnTo>
                    <a:pt x="4404025" y="0"/>
                  </a:lnTo>
                  <a:cubicBezTo>
                    <a:pt x="4418261" y="0"/>
                    <a:pt x="4429802" y="11541"/>
                    <a:pt x="4429802" y="25777"/>
                  </a:cubicBezTo>
                  <a:lnTo>
                    <a:pt x="4429802" y="1890231"/>
                  </a:lnTo>
                  <a:cubicBezTo>
                    <a:pt x="4429802" y="1897067"/>
                    <a:pt x="4427086" y="1903624"/>
                    <a:pt x="4422252" y="1908458"/>
                  </a:cubicBezTo>
                  <a:cubicBezTo>
                    <a:pt x="4417418" y="1913292"/>
                    <a:pt x="4410862" y="1916008"/>
                    <a:pt x="4404025" y="1916008"/>
                  </a:cubicBezTo>
                  <a:lnTo>
                    <a:pt x="25777" y="1916008"/>
                  </a:lnTo>
                  <a:cubicBezTo>
                    <a:pt x="11541" y="1916008"/>
                    <a:pt x="0" y="1904467"/>
                    <a:pt x="0" y="1890231"/>
                  </a:cubicBezTo>
                  <a:lnTo>
                    <a:pt x="0" y="25777"/>
                  </a:lnTo>
                  <a:cubicBezTo>
                    <a:pt x="0" y="11541"/>
                    <a:pt x="11541" y="0"/>
                    <a:pt x="25777"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4" id="4"/>
            <p:cNvSpPr txBox="true"/>
            <p:nvPr/>
          </p:nvSpPr>
          <p:spPr>
            <a:xfrm>
              <a:off x="0" y="-66675"/>
              <a:ext cx="4429802" cy="1982683"/>
            </a:xfrm>
            <a:prstGeom prst="rect">
              <a:avLst/>
            </a:prstGeom>
          </p:spPr>
          <p:txBody>
            <a:bodyPr anchor="ctr" rtlCol="false" tIns="50800" lIns="50800" bIns="50800" rIns="50800"/>
            <a:lstStyle/>
            <a:p>
              <a:pPr algn="ctr">
                <a:lnSpc>
                  <a:spcPts val="3151"/>
                </a:lnSpc>
              </a:pPr>
            </a:p>
          </p:txBody>
        </p:sp>
      </p:grpSp>
      <p:grpSp>
        <p:nvGrpSpPr>
          <p:cNvPr name="Group 5" id="5"/>
          <p:cNvGrpSpPr/>
          <p:nvPr/>
        </p:nvGrpSpPr>
        <p:grpSpPr>
          <a:xfrm rot="0">
            <a:off x="803986" y="8234980"/>
            <a:ext cx="17016903" cy="1478562"/>
            <a:chOff x="0" y="0"/>
            <a:chExt cx="4481818" cy="389415"/>
          </a:xfrm>
        </p:grpSpPr>
        <p:sp>
          <p:nvSpPr>
            <p:cNvPr name="Freeform 6" id="6"/>
            <p:cNvSpPr/>
            <p:nvPr/>
          </p:nvSpPr>
          <p:spPr>
            <a:xfrm flipH="false" flipV="false" rot="0">
              <a:off x="0" y="0"/>
              <a:ext cx="4481818" cy="389415"/>
            </a:xfrm>
            <a:custGeom>
              <a:avLst/>
              <a:gdLst/>
              <a:ahLst/>
              <a:cxnLst/>
              <a:rect r="r" b="b" t="t" l="l"/>
              <a:pathLst>
                <a:path h="389415" w="4481818">
                  <a:moveTo>
                    <a:pt x="21383" y="0"/>
                  </a:moveTo>
                  <a:lnTo>
                    <a:pt x="4460435" y="0"/>
                  </a:lnTo>
                  <a:cubicBezTo>
                    <a:pt x="4472245" y="0"/>
                    <a:pt x="4481818" y="9573"/>
                    <a:pt x="4481818" y="21383"/>
                  </a:cubicBezTo>
                  <a:lnTo>
                    <a:pt x="4481818" y="368033"/>
                  </a:lnTo>
                  <a:cubicBezTo>
                    <a:pt x="4481818" y="379842"/>
                    <a:pt x="4472245" y="389415"/>
                    <a:pt x="4460435" y="389415"/>
                  </a:cubicBezTo>
                  <a:lnTo>
                    <a:pt x="21383" y="389415"/>
                  </a:lnTo>
                  <a:cubicBezTo>
                    <a:pt x="9573" y="389415"/>
                    <a:pt x="0" y="379842"/>
                    <a:pt x="0" y="368033"/>
                  </a:cubicBezTo>
                  <a:lnTo>
                    <a:pt x="0" y="21383"/>
                  </a:lnTo>
                  <a:cubicBezTo>
                    <a:pt x="0" y="9573"/>
                    <a:pt x="9573" y="0"/>
                    <a:pt x="21383" y="0"/>
                  </a:cubicBezTo>
                  <a:close/>
                </a:path>
              </a:pathLst>
            </a:custGeom>
            <a:solidFill>
              <a:srgbClr val="000000">
                <a:alpha val="0"/>
              </a:srgbClr>
            </a:solidFill>
            <a:ln w="28575" cap="rnd">
              <a:solidFill>
                <a:srgbClr val="FFFFFF"/>
              </a:solidFill>
              <a:prstDash val="solid"/>
              <a:round/>
            </a:ln>
          </p:spPr>
        </p:sp>
        <p:sp>
          <p:nvSpPr>
            <p:cNvPr name="TextBox 7" id="7"/>
            <p:cNvSpPr txBox="true"/>
            <p:nvPr/>
          </p:nvSpPr>
          <p:spPr>
            <a:xfrm>
              <a:off x="0" y="-66675"/>
              <a:ext cx="4481818" cy="456090"/>
            </a:xfrm>
            <a:prstGeom prst="rect">
              <a:avLst/>
            </a:prstGeom>
          </p:spPr>
          <p:txBody>
            <a:bodyPr anchor="ctr" rtlCol="false" tIns="50800" lIns="50800" bIns="50800" rIns="50800"/>
            <a:lstStyle/>
            <a:p>
              <a:pPr algn="ctr">
                <a:lnSpc>
                  <a:spcPts val="3151"/>
                </a:lnSpc>
              </a:pPr>
            </a:p>
          </p:txBody>
        </p:sp>
      </p:grpSp>
      <p:sp>
        <p:nvSpPr>
          <p:cNvPr name="TextBox 8" id="8"/>
          <p:cNvSpPr txBox="true"/>
          <p:nvPr/>
        </p:nvSpPr>
        <p:spPr>
          <a:xfrm rot="0">
            <a:off x="2061478" y="2571514"/>
            <a:ext cx="15335161" cy="4931769"/>
          </a:xfrm>
          <a:prstGeom prst="rect">
            <a:avLst/>
          </a:prstGeom>
        </p:spPr>
        <p:txBody>
          <a:bodyPr anchor="t" rtlCol="false" tIns="0" lIns="0" bIns="0" rIns="0">
            <a:spAutoFit/>
          </a:bodyPr>
          <a:lstStyle/>
          <a:p>
            <a:pPr algn="just">
              <a:lnSpc>
                <a:spcPts val="4908"/>
              </a:lnSpc>
            </a:pPr>
            <a:r>
              <a:rPr lang="en-US" sz="3506">
                <a:solidFill>
                  <a:srgbClr val="FFFFFF"/>
                </a:solidFill>
                <a:latin typeface="Poppins"/>
                <a:ea typeface="Poppins"/>
                <a:cs typeface="Poppins"/>
                <a:sym typeface="Poppins"/>
              </a:rPr>
              <a:t>•   Our vision detects contrast (edges), not absolute brightness</a:t>
            </a:r>
          </a:p>
          <a:p>
            <a:pPr algn="just">
              <a:lnSpc>
                <a:spcPts val="4908"/>
              </a:lnSpc>
            </a:pPr>
          </a:p>
          <a:p>
            <a:pPr algn="just">
              <a:lnSpc>
                <a:spcPts val="4908"/>
              </a:lnSpc>
            </a:pPr>
            <a:r>
              <a:rPr lang="en-US" sz="3506">
                <a:solidFill>
                  <a:srgbClr val="FFFFFF"/>
                </a:solidFill>
                <a:latin typeface="Poppins"/>
                <a:ea typeface="Poppins"/>
                <a:cs typeface="Poppins"/>
                <a:sym typeface="Poppins"/>
              </a:rPr>
              <a:t>•   Color perception depends on display and environment</a:t>
            </a:r>
          </a:p>
          <a:p>
            <a:pPr algn="just">
              <a:lnSpc>
                <a:spcPts val="4908"/>
              </a:lnSpc>
            </a:pPr>
          </a:p>
          <a:p>
            <a:pPr algn="just">
              <a:lnSpc>
                <a:spcPts val="4908"/>
              </a:lnSpc>
            </a:pPr>
            <a:r>
              <a:rPr lang="en-US" sz="3506">
                <a:solidFill>
                  <a:srgbClr val="FFFFFF"/>
                </a:solidFill>
                <a:latin typeface="Poppins"/>
                <a:ea typeface="Poppins"/>
                <a:cs typeface="Poppins"/>
                <a:sym typeface="Poppins"/>
              </a:rPr>
              <a:t>•   Color-blindness does not mean an inability to see colors</a:t>
            </a:r>
          </a:p>
          <a:p>
            <a:pPr algn="just">
              <a:lnSpc>
                <a:spcPts val="4908"/>
              </a:lnSpc>
            </a:pPr>
          </a:p>
          <a:p>
            <a:pPr algn="just">
              <a:lnSpc>
                <a:spcPts val="4908"/>
              </a:lnSpc>
            </a:pPr>
            <a:r>
              <a:rPr lang="en-US" sz="3506">
                <a:solidFill>
                  <a:srgbClr val="FFFFFF"/>
                </a:solidFill>
                <a:latin typeface="Poppins"/>
                <a:ea typeface="Poppins"/>
                <a:cs typeface="Poppins"/>
                <a:sym typeface="Poppins"/>
              </a:rPr>
              <a:t>•    Display and viewing conditions affect perception</a:t>
            </a:r>
          </a:p>
          <a:p>
            <a:pPr algn="just">
              <a:lnSpc>
                <a:spcPts val="4908"/>
              </a:lnSpc>
            </a:pPr>
          </a:p>
        </p:txBody>
      </p:sp>
      <p:sp>
        <p:nvSpPr>
          <p:cNvPr name="TextBox 9" id="9"/>
          <p:cNvSpPr txBox="true"/>
          <p:nvPr/>
        </p:nvSpPr>
        <p:spPr>
          <a:xfrm rot="0">
            <a:off x="1028700" y="1085850"/>
            <a:ext cx="14668372" cy="1146494"/>
          </a:xfrm>
          <a:prstGeom prst="rect">
            <a:avLst/>
          </a:prstGeom>
        </p:spPr>
        <p:txBody>
          <a:bodyPr anchor="t" rtlCol="false" tIns="0" lIns="0" bIns="0" rIns="0">
            <a:spAutoFit/>
          </a:bodyPr>
          <a:lstStyle/>
          <a:p>
            <a:pPr algn="l">
              <a:lnSpc>
                <a:spcPts val="8077"/>
              </a:lnSpc>
            </a:pPr>
            <a:r>
              <a:rPr lang="en-US" sz="7919" spc="-356" b="true">
                <a:solidFill>
                  <a:srgbClr val="FFFFFF"/>
                </a:solidFill>
                <a:latin typeface="Telegraf 1 Bold"/>
                <a:ea typeface="Telegraf 1 Bold"/>
                <a:cs typeface="Telegraf 1 Bold"/>
                <a:sym typeface="Telegraf 1 Bold"/>
              </a:rPr>
              <a:t>Key Concepts in Color Vision</a:t>
            </a:r>
          </a:p>
        </p:txBody>
      </p:sp>
      <p:sp>
        <p:nvSpPr>
          <p:cNvPr name="TextBox 10" id="10"/>
          <p:cNvSpPr txBox="true"/>
          <p:nvPr/>
        </p:nvSpPr>
        <p:spPr>
          <a:xfrm rot="0">
            <a:off x="953913" y="8545508"/>
            <a:ext cx="16580064" cy="884467"/>
          </a:xfrm>
          <a:prstGeom prst="rect">
            <a:avLst/>
          </a:prstGeom>
        </p:spPr>
        <p:txBody>
          <a:bodyPr anchor="t" rtlCol="false" tIns="0" lIns="0" bIns="0" rIns="0">
            <a:spAutoFit/>
          </a:bodyPr>
          <a:lstStyle/>
          <a:p>
            <a:pPr algn="ctr">
              <a:lnSpc>
                <a:spcPts val="3291"/>
              </a:lnSpc>
            </a:pPr>
            <a:r>
              <a:rPr lang="en-US" b="true" sz="3226" spc="-145">
                <a:solidFill>
                  <a:srgbClr val="FFFFFF"/>
                </a:solidFill>
                <a:latin typeface="Telegraf 1 Bold"/>
                <a:ea typeface="Telegraf 1 Bold"/>
                <a:cs typeface="Telegraf 1 Bold"/>
                <a:sym typeface="Telegraf 1 Bold"/>
              </a:rPr>
              <a:t>eg : A red apple appears the same color in sunlight and shade due to contrast detection rather than absolute color recognition</a:t>
            </a:r>
          </a:p>
        </p:txBody>
      </p:sp>
      <p:sp>
        <p:nvSpPr>
          <p:cNvPr name="TextBox 11" id="11"/>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11</a:t>
            </a:r>
          </a:p>
        </p:txBody>
      </p:sp>
    </p:spTree>
  </p:cSld>
  <p:clrMapOvr>
    <a:masterClrMapping/>
  </p:clrMapOvr>
</p:sld>
</file>

<file path=ppt/slides/slide12.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503281" y="2579081"/>
            <a:ext cx="17281437" cy="7429598"/>
            <a:chOff x="0" y="0"/>
            <a:chExt cx="4551490" cy="1956767"/>
          </a:xfrm>
        </p:grpSpPr>
        <p:sp>
          <p:nvSpPr>
            <p:cNvPr name="Freeform 3" id="3"/>
            <p:cNvSpPr/>
            <p:nvPr/>
          </p:nvSpPr>
          <p:spPr>
            <a:xfrm flipH="false" flipV="false" rot="0">
              <a:off x="0" y="0"/>
              <a:ext cx="4551490" cy="1956766"/>
            </a:xfrm>
            <a:custGeom>
              <a:avLst/>
              <a:gdLst/>
              <a:ahLst/>
              <a:cxnLst/>
              <a:rect r="r" b="b" t="t" l="l"/>
              <a:pathLst>
                <a:path h="1956766" w="4551490">
                  <a:moveTo>
                    <a:pt x="25087" y="0"/>
                  </a:moveTo>
                  <a:lnTo>
                    <a:pt x="4526402" y="0"/>
                  </a:lnTo>
                  <a:cubicBezTo>
                    <a:pt x="4533056" y="0"/>
                    <a:pt x="4539437" y="2643"/>
                    <a:pt x="4544142" y="7348"/>
                  </a:cubicBezTo>
                  <a:cubicBezTo>
                    <a:pt x="4548846" y="12053"/>
                    <a:pt x="4551490" y="18434"/>
                    <a:pt x="4551490" y="25087"/>
                  </a:cubicBezTo>
                  <a:lnTo>
                    <a:pt x="4551490" y="1931679"/>
                  </a:lnTo>
                  <a:cubicBezTo>
                    <a:pt x="4551490" y="1945534"/>
                    <a:pt x="4540258" y="1956766"/>
                    <a:pt x="4526402" y="1956766"/>
                  </a:cubicBezTo>
                  <a:lnTo>
                    <a:pt x="25087" y="1956766"/>
                  </a:lnTo>
                  <a:cubicBezTo>
                    <a:pt x="11232" y="1956766"/>
                    <a:pt x="0" y="1945534"/>
                    <a:pt x="0" y="1931679"/>
                  </a:cubicBezTo>
                  <a:lnTo>
                    <a:pt x="0" y="25087"/>
                  </a:lnTo>
                  <a:cubicBezTo>
                    <a:pt x="0" y="11232"/>
                    <a:pt x="11232" y="0"/>
                    <a:pt x="25087" y="0"/>
                  </a:cubicBezTo>
                  <a:close/>
                </a:path>
              </a:pathLst>
            </a:custGeom>
            <a:gradFill rotWithShape="true">
              <a:gsLst>
                <a:gs pos="0">
                  <a:srgbClr val="000000">
                    <a:alpha val="78000"/>
                  </a:srgbClr>
                </a:gs>
                <a:gs pos="100000">
                  <a:srgbClr val="DDDDDD">
                    <a:alpha val="14820"/>
                  </a:srgbClr>
                </a:gs>
              </a:gsLst>
              <a:lin ang="2700000"/>
            </a:gradFill>
          </p:spPr>
        </p:sp>
        <p:sp>
          <p:nvSpPr>
            <p:cNvPr name="TextBox 4" id="4"/>
            <p:cNvSpPr txBox="true"/>
            <p:nvPr/>
          </p:nvSpPr>
          <p:spPr>
            <a:xfrm>
              <a:off x="0" y="-66675"/>
              <a:ext cx="4551490" cy="2023442"/>
            </a:xfrm>
            <a:prstGeom prst="rect">
              <a:avLst/>
            </a:prstGeom>
          </p:spPr>
          <p:txBody>
            <a:bodyPr anchor="ctr" rtlCol="false" tIns="50800" lIns="50800" bIns="50800" rIns="50800"/>
            <a:lstStyle/>
            <a:p>
              <a:pPr algn="ctr">
                <a:lnSpc>
                  <a:spcPts val="3011"/>
                </a:lnSpc>
              </a:pPr>
            </a:p>
          </p:txBody>
        </p:sp>
      </p:grpSp>
      <p:grpSp>
        <p:nvGrpSpPr>
          <p:cNvPr name="Group 5" id="5"/>
          <p:cNvGrpSpPr/>
          <p:nvPr/>
        </p:nvGrpSpPr>
        <p:grpSpPr>
          <a:xfrm rot="0">
            <a:off x="706025" y="514522"/>
            <a:ext cx="14025844" cy="1708935"/>
            <a:chOff x="0" y="0"/>
            <a:chExt cx="3694049" cy="450090"/>
          </a:xfrm>
        </p:grpSpPr>
        <p:sp>
          <p:nvSpPr>
            <p:cNvPr name="Freeform 6" id="6"/>
            <p:cNvSpPr/>
            <p:nvPr/>
          </p:nvSpPr>
          <p:spPr>
            <a:xfrm flipH="false" flipV="false" rot="0">
              <a:off x="0" y="0"/>
              <a:ext cx="3694049" cy="450090"/>
            </a:xfrm>
            <a:custGeom>
              <a:avLst/>
              <a:gdLst/>
              <a:ahLst/>
              <a:cxnLst/>
              <a:rect r="r" b="b" t="t" l="l"/>
              <a:pathLst>
                <a:path h="450090" w="3694049">
                  <a:moveTo>
                    <a:pt x="23183" y="0"/>
                  </a:moveTo>
                  <a:lnTo>
                    <a:pt x="3670866" y="0"/>
                  </a:lnTo>
                  <a:cubicBezTo>
                    <a:pt x="3683670" y="0"/>
                    <a:pt x="3694049" y="10379"/>
                    <a:pt x="3694049" y="23183"/>
                  </a:cubicBezTo>
                  <a:lnTo>
                    <a:pt x="3694049" y="426907"/>
                  </a:lnTo>
                  <a:cubicBezTo>
                    <a:pt x="3694049" y="433056"/>
                    <a:pt x="3691607" y="438952"/>
                    <a:pt x="3687259" y="443300"/>
                  </a:cubicBezTo>
                  <a:cubicBezTo>
                    <a:pt x="3682912" y="447648"/>
                    <a:pt x="3677015" y="450090"/>
                    <a:pt x="3670866" y="450090"/>
                  </a:cubicBezTo>
                  <a:lnTo>
                    <a:pt x="23183" y="450090"/>
                  </a:lnTo>
                  <a:cubicBezTo>
                    <a:pt x="17034" y="450090"/>
                    <a:pt x="11138" y="447648"/>
                    <a:pt x="6790" y="443300"/>
                  </a:cubicBezTo>
                  <a:cubicBezTo>
                    <a:pt x="2442" y="438952"/>
                    <a:pt x="0" y="433056"/>
                    <a:pt x="0" y="426907"/>
                  </a:cubicBezTo>
                  <a:lnTo>
                    <a:pt x="0" y="23183"/>
                  </a:lnTo>
                  <a:cubicBezTo>
                    <a:pt x="0" y="17034"/>
                    <a:pt x="2442" y="11138"/>
                    <a:pt x="6790" y="6790"/>
                  </a:cubicBezTo>
                  <a:cubicBezTo>
                    <a:pt x="11138" y="2442"/>
                    <a:pt x="17034" y="0"/>
                    <a:pt x="23183"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7" id="7"/>
            <p:cNvSpPr txBox="true"/>
            <p:nvPr/>
          </p:nvSpPr>
          <p:spPr>
            <a:xfrm>
              <a:off x="0" y="-190500"/>
              <a:ext cx="3694049" cy="640590"/>
            </a:xfrm>
            <a:prstGeom prst="rect">
              <a:avLst/>
            </a:prstGeom>
          </p:spPr>
          <p:txBody>
            <a:bodyPr anchor="ctr" rtlCol="false" tIns="50800" lIns="50800" bIns="50800" rIns="50800"/>
            <a:lstStyle/>
            <a:p>
              <a:pPr algn="ctr">
                <a:lnSpc>
                  <a:spcPts val="9171"/>
                </a:lnSpc>
              </a:pPr>
              <a:r>
                <a:rPr lang="en-US" sz="6551">
                  <a:solidFill>
                    <a:srgbClr val="FFFFFF"/>
                  </a:solidFill>
                  <a:latin typeface="Poppins"/>
                  <a:ea typeface="Poppins"/>
                  <a:cs typeface="Poppins"/>
                  <a:sym typeface="Poppins"/>
                </a:rPr>
                <a:t>How Color Vision Works</a:t>
              </a:r>
            </a:p>
          </p:txBody>
        </p:sp>
      </p:grpSp>
      <p:sp>
        <p:nvSpPr>
          <p:cNvPr name="TextBox 8" id="8"/>
          <p:cNvSpPr txBox="true"/>
          <p:nvPr/>
        </p:nvSpPr>
        <p:spPr>
          <a:xfrm rot="0">
            <a:off x="17259300" y="9220200"/>
            <a:ext cx="152400" cy="190500"/>
          </a:xfrm>
          <a:prstGeom prst="rect">
            <a:avLst/>
          </a:prstGeom>
        </p:spPr>
        <p:txBody>
          <a:bodyPr anchor="t" rtlCol="false" tIns="0" lIns="0" bIns="0" rIns="0" wrap="none">
            <a:spAutoFit/>
          </a:bodyPr>
          <a:lstStyle/>
          <a:p>
            <a:pPr algn="ctr">
              <a:lnSpc>
                <a:spcPts val="2660"/>
              </a:lnSpc>
              <a:spcBef>
                <a:spcPct val="0"/>
              </a:spcBef>
            </a:pPr>
            <a:r>
              <a:rPr lang="en-US" sz="1900">
                <a:solidFill>
                  <a:srgbClr val="FFFFFF"/>
                </a:solidFill>
                <a:latin typeface="Canva Sans"/>
                <a:ea typeface="Canva Sans"/>
                <a:cs typeface="Canva Sans"/>
                <a:sym typeface="Canva Sans"/>
              </a:rPr>
              <a:t>12</a:t>
            </a:r>
          </a:p>
        </p:txBody>
      </p:sp>
      <p:sp>
        <p:nvSpPr>
          <p:cNvPr name="TextBox 9" id="9"/>
          <p:cNvSpPr txBox="true"/>
          <p:nvPr/>
        </p:nvSpPr>
        <p:spPr>
          <a:xfrm rot="0">
            <a:off x="1797081" y="2979605"/>
            <a:ext cx="18798271" cy="6929949"/>
          </a:xfrm>
          <a:prstGeom prst="rect">
            <a:avLst/>
          </a:prstGeom>
        </p:spPr>
        <p:txBody>
          <a:bodyPr anchor="t" rtlCol="false" tIns="0" lIns="0" bIns="0" rIns="0">
            <a:spAutoFit/>
          </a:bodyPr>
          <a:lstStyle/>
          <a:p>
            <a:pPr algn="l">
              <a:lnSpc>
                <a:spcPts val="4238"/>
              </a:lnSpc>
              <a:spcBef>
                <a:spcPct val="0"/>
              </a:spcBef>
            </a:pPr>
            <a:r>
              <a:rPr lang="en-US" sz="3027">
                <a:solidFill>
                  <a:srgbClr val="FFFFFF"/>
                </a:solidFill>
                <a:latin typeface="Poppins"/>
                <a:ea typeface="Poppins"/>
                <a:cs typeface="Poppins"/>
                <a:sym typeface="Poppins"/>
              </a:rPr>
              <a:t>•</a:t>
            </a:r>
            <a:r>
              <a:rPr lang="en-US" b="true" sz="3027">
                <a:solidFill>
                  <a:srgbClr val="FFFFFF"/>
                </a:solidFill>
                <a:latin typeface="Poppins Bold"/>
                <a:ea typeface="Poppins Bold"/>
                <a:cs typeface="Poppins Bold"/>
                <a:sym typeface="Poppins Bold"/>
              </a:rPr>
              <a:t>The retina contains two types of photoreceptor cells: </a:t>
            </a:r>
          </a:p>
          <a:p>
            <a:pPr algn="l">
              <a:lnSpc>
                <a:spcPts val="4238"/>
              </a:lnSpc>
              <a:spcBef>
                <a:spcPct val="0"/>
              </a:spcBef>
            </a:pPr>
            <a:r>
              <a:rPr lang="en-US" sz="3027">
                <a:solidFill>
                  <a:srgbClr val="FFFFFF"/>
                </a:solidFill>
                <a:latin typeface="Poppins"/>
                <a:ea typeface="Poppins"/>
                <a:cs typeface="Poppins"/>
                <a:sym typeface="Poppins"/>
              </a:rPr>
              <a:t>                     </a:t>
            </a:r>
          </a:p>
          <a:p>
            <a:pPr algn="l">
              <a:lnSpc>
                <a:spcPts val="4238"/>
              </a:lnSpc>
              <a:spcBef>
                <a:spcPct val="0"/>
              </a:spcBef>
            </a:pPr>
            <a:r>
              <a:rPr lang="en-US" sz="3027">
                <a:solidFill>
                  <a:srgbClr val="FFFFFF"/>
                </a:solidFill>
                <a:latin typeface="Poppins"/>
                <a:ea typeface="Poppins"/>
                <a:cs typeface="Poppins"/>
                <a:sym typeface="Poppins"/>
              </a:rPr>
              <a:t>                   </a:t>
            </a:r>
            <a:r>
              <a:rPr lang="en-US" b="true" sz="3027">
                <a:solidFill>
                  <a:srgbClr val="FCFDFD"/>
                </a:solidFill>
                <a:latin typeface="Poppins Bold"/>
                <a:ea typeface="Poppins Bold"/>
                <a:cs typeface="Poppins Bold"/>
                <a:sym typeface="Poppins Bold"/>
              </a:rPr>
              <a:t>Rods   :   </a:t>
            </a:r>
            <a:r>
              <a:rPr lang="en-US" sz="3027">
                <a:solidFill>
                  <a:srgbClr val="FFFFFF"/>
                </a:solidFill>
                <a:latin typeface="Poppins"/>
                <a:ea typeface="Poppins"/>
                <a:cs typeface="Poppins"/>
                <a:sym typeface="Poppins"/>
              </a:rPr>
              <a:t>detect brightness but not color.</a:t>
            </a:r>
          </a:p>
          <a:p>
            <a:pPr algn="l">
              <a:lnSpc>
                <a:spcPts val="4238"/>
              </a:lnSpc>
              <a:spcBef>
                <a:spcPct val="0"/>
              </a:spcBef>
            </a:pPr>
            <a:r>
              <a:rPr lang="en-US" sz="3027">
                <a:solidFill>
                  <a:srgbClr val="FFFFFF"/>
                </a:solidFill>
                <a:latin typeface="Poppins"/>
                <a:ea typeface="Poppins"/>
                <a:cs typeface="Poppins"/>
                <a:sym typeface="Poppins"/>
              </a:rPr>
              <a:t>                   </a:t>
            </a:r>
            <a:r>
              <a:rPr lang="en-US" b="true" sz="3027">
                <a:solidFill>
                  <a:srgbClr val="FFFFFF"/>
                </a:solidFill>
                <a:latin typeface="Poppins Bold"/>
                <a:ea typeface="Poppins Bold"/>
                <a:cs typeface="Poppins Bold"/>
                <a:sym typeface="Poppins Bold"/>
              </a:rPr>
              <a:t>cones:</a:t>
            </a:r>
            <a:r>
              <a:rPr lang="en-US" sz="3027">
                <a:solidFill>
                  <a:srgbClr val="FFFFFF"/>
                </a:solidFill>
                <a:latin typeface="Poppins"/>
                <a:ea typeface="Poppins"/>
                <a:cs typeface="Poppins"/>
                <a:sym typeface="Poppins"/>
              </a:rPr>
              <a:t>    are responsible for color vision.</a:t>
            </a:r>
          </a:p>
          <a:p>
            <a:pPr algn="l">
              <a:lnSpc>
                <a:spcPts val="4238"/>
              </a:lnSpc>
              <a:spcBef>
                <a:spcPct val="0"/>
              </a:spcBef>
            </a:pPr>
          </a:p>
          <a:p>
            <a:pPr algn="l">
              <a:lnSpc>
                <a:spcPts val="5818"/>
              </a:lnSpc>
              <a:spcBef>
                <a:spcPct val="0"/>
              </a:spcBef>
            </a:pPr>
            <a:r>
              <a:rPr lang="en-US" sz="4156">
                <a:solidFill>
                  <a:srgbClr val="FFFFFF"/>
                </a:solidFill>
                <a:latin typeface="Poppins"/>
                <a:ea typeface="Poppins"/>
                <a:cs typeface="Poppins"/>
                <a:sym typeface="Poppins"/>
              </a:rPr>
              <a:t>  </a:t>
            </a:r>
            <a:r>
              <a:rPr lang="en-US" sz="4156">
                <a:solidFill>
                  <a:srgbClr val="100160"/>
                </a:solidFill>
                <a:latin typeface="Poppins"/>
                <a:ea typeface="Poppins"/>
                <a:cs typeface="Poppins"/>
                <a:sym typeface="Poppins"/>
              </a:rPr>
              <a:t>                      </a:t>
            </a:r>
            <a:r>
              <a:rPr lang="en-US" b="true" sz="4156">
                <a:solidFill>
                  <a:srgbClr val="38B6FF"/>
                </a:solidFill>
                <a:latin typeface="Poppins Bold"/>
                <a:ea typeface="Poppins Bold"/>
                <a:cs typeface="Poppins Bold"/>
                <a:sym typeface="Poppins Bold"/>
              </a:rPr>
              <a:t>There are three types of cones</a:t>
            </a:r>
          </a:p>
          <a:p>
            <a:pPr algn="l">
              <a:lnSpc>
                <a:spcPts val="3975"/>
              </a:lnSpc>
              <a:spcBef>
                <a:spcPct val="0"/>
              </a:spcBef>
            </a:pPr>
            <a:r>
              <a:rPr lang="en-US" b="true" sz="2839">
                <a:solidFill>
                  <a:srgbClr val="FFFFFF"/>
                </a:solidFill>
                <a:latin typeface="Poppins Bold"/>
                <a:ea typeface="Poppins Bold"/>
                <a:cs typeface="Poppins Bold"/>
                <a:sym typeface="Poppins Bold"/>
              </a:rPr>
              <a:t>           </a:t>
            </a:r>
          </a:p>
          <a:p>
            <a:pPr algn="l">
              <a:lnSpc>
                <a:spcPts val="4255"/>
              </a:lnSpc>
              <a:spcBef>
                <a:spcPct val="0"/>
              </a:spcBef>
            </a:pPr>
            <a:r>
              <a:rPr lang="en-US" b="true" sz="3039">
                <a:solidFill>
                  <a:srgbClr val="FFFFFF"/>
                </a:solidFill>
                <a:latin typeface="Poppins Bold"/>
                <a:ea typeface="Poppins Bold"/>
                <a:cs typeface="Poppins Bold"/>
                <a:sym typeface="Poppins Bold"/>
              </a:rPr>
              <a:t>     &gt; each sensitive to a different range of wavelengths: </a:t>
            </a:r>
          </a:p>
          <a:p>
            <a:pPr algn="l">
              <a:lnSpc>
                <a:spcPts val="3975"/>
              </a:lnSpc>
              <a:spcBef>
                <a:spcPct val="0"/>
              </a:spcBef>
            </a:pPr>
          </a:p>
          <a:p>
            <a:pPr algn="l">
              <a:lnSpc>
                <a:spcPts val="3975"/>
              </a:lnSpc>
              <a:spcBef>
                <a:spcPct val="0"/>
              </a:spcBef>
            </a:pPr>
            <a:r>
              <a:rPr lang="en-US" sz="2839">
                <a:solidFill>
                  <a:srgbClr val="FFFFFF"/>
                </a:solidFill>
                <a:latin typeface="Poppins"/>
                <a:ea typeface="Poppins"/>
                <a:cs typeface="Poppins"/>
                <a:sym typeface="Poppins"/>
              </a:rPr>
              <a:t>                    - low-frequency cones respond to red and yellow.</a:t>
            </a:r>
          </a:p>
          <a:p>
            <a:pPr algn="l">
              <a:lnSpc>
                <a:spcPts val="3975"/>
              </a:lnSpc>
              <a:spcBef>
                <a:spcPct val="0"/>
              </a:spcBef>
            </a:pPr>
            <a:r>
              <a:rPr lang="en-US" sz="2839">
                <a:solidFill>
                  <a:srgbClr val="FFFFFF"/>
                </a:solidFill>
                <a:latin typeface="Poppins"/>
                <a:ea typeface="Poppins"/>
                <a:cs typeface="Poppins"/>
                <a:sym typeface="Poppins"/>
              </a:rPr>
              <a:t>                    - medium-frequency cones detect greens and yellows.</a:t>
            </a:r>
          </a:p>
          <a:p>
            <a:pPr algn="l">
              <a:lnSpc>
                <a:spcPts val="3975"/>
              </a:lnSpc>
              <a:spcBef>
                <a:spcPct val="0"/>
              </a:spcBef>
            </a:pPr>
            <a:r>
              <a:rPr lang="en-US" sz="2839">
                <a:solidFill>
                  <a:srgbClr val="FFFFFF"/>
                </a:solidFill>
                <a:latin typeface="Poppins"/>
                <a:ea typeface="Poppins"/>
                <a:cs typeface="Poppins"/>
                <a:sym typeface="Poppins"/>
              </a:rPr>
              <a:t>                    - high-frequency cones are most sensitive to blues and violets.</a:t>
            </a:r>
          </a:p>
          <a:p>
            <a:pPr algn="l">
              <a:lnSpc>
                <a:spcPts val="358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503281" y="2512921"/>
            <a:ext cx="17281437" cy="7429598"/>
            <a:chOff x="0" y="0"/>
            <a:chExt cx="4551490" cy="1956767"/>
          </a:xfrm>
        </p:grpSpPr>
        <p:sp>
          <p:nvSpPr>
            <p:cNvPr name="Freeform 3" id="3"/>
            <p:cNvSpPr/>
            <p:nvPr/>
          </p:nvSpPr>
          <p:spPr>
            <a:xfrm flipH="false" flipV="false" rot="0">
              <a:off x="0" y="0"/>
              <a:ext cx="4551490" cy="1956766"/>
            </a:xfrm>
            <a:custGeom>
              <a:avLst/>
              <a:gdLst/>
              <a:ahLst/>
              <a:cxnLst/>
              <a:rect r="r" b="b" t="t" l="l"/>
              <a:pathLst>
                <a:path h="1956766" w="4551490">
                  <a:moveTo>
                    <a:pt x="25087" y="0"/>
                  </a:moveTo>
                  <a:lnTo>
                    <a:pt x="4526402" y="0"/>
                  </a:lnTo>
                  <a:cubicBezTo>
                    <a:pt x="4533056" y="0"/>
                    <a:pt x="4539437" y="2643"/>
                    <a:pt x="4544142" y="7348"/>
                  </a:cubicBezTo>
                  <a:cubicBezTo>
                    <a:pt x="4548846" y="12053"/>
                    <a:pt x="4551490" y="18434"/>
                    <a:pt x="4551490" y="25087"/>
                  </a:cubicBezTo>
                  <a:lnTo>
                    <a:pt x="4551490" y="1931679"/>
                  </a:lnTo>
                  <a:cubicBezTo>
                    <a:pt x="4551490" y="1945534"/>
                    <a:pt x="4540258" y="1956766"/>
                    <a:pt x="4526402" y="1956766"/>
                  </a:cubicBezTo>
                  <a:lnTo>
                    <a:pt x="25087" y="1956766"/>
                  </a:lnTo>
                  <a:cubicBezTo>
                    <a:pt x="11232" y="1956766"/>
                    <a:pt x="0" y="1945534"/>
                    <a:pt x="0" y="1931679"/>
                  </a:cubicBezTo>
                  <a:lnTo>
                    <a:pt x="0" y="25087"/>
                  </a:lnTo>
                  <a:cubicBezTo>
                    <a:pt x="0" y="11232"/>
                    <a:pt x="11232" y="0"/>
                    <a:pt x="25087" y="0"/>
                  </a:cubicBezTo>
                  <a:close/>
                </a:path>
              </a:pathLst>
            </a:custGeom>
            <a:gradFill rotWithShape="true">
              <a:gsLst>
                <a:gs pos="0">
                  <a:srgbClr val="000000">
                    <a:alpha val="78000"/>
                  </a:srgbClr>
                </a:gs>
                <a:gs pos="100000">
                  <a:srgbClr val="DDDDDD">
                    <a:alpha val="14820"/>
                  </a:srgbClr>
                </a:gs>
              </a:gsLst>
              <a:lin ang="2700000"/>
            </a:gradFill>
          </p:spPr>
        </p:sp>
        <p:sp>
          <p:nvSpPr>
            <p:cNvPr name="TextBox 4" id="4"/>
            <p:cNvSpPr txBox="true"/>
            <p:nvPr/>
          </p:nvSpPr>
          <p:spPr>
            <a:xfrm>
              <a:off x="0" y="-66675"/>
              <a:ext cx="4551490" cy="2023442"/>
            </a:xfrm>
            <a:prstGeom prst="rect">
              <a:avLst/>
            </a:prstGeom>
          </p:spPr>
          <p:txBody>
            <a:bodyPr anchor="ctr" rtlCol="false" tIns="50800" lIns="50800" bIns="50800" rIns="50800"/>
            <a:lstStyle/>
            <a:p>
              <a:pPr algn="ctr">
                <a:lnSpc>
                  <a:spcPts val="3011"/>
                </a:lnSpc>
              </a:pPr>
            </a:p>
          </p:txBody>
        </p:sp>
      </p:grpSp>
      <p:grpSp>
        <p:nvGrpSpPr>
          <p:cNvPr name="Group 5" id="5"/>
          <p:cNvGrpSpPr/>
          <p:nvPr/>
        </p:nvGrpSpPr>
        <p:grpSpPr>
          <a:xfrm rot="0">
            <a:off x="706025" y="514522"/>
            <a:ext cx="14025844" cy="1708935"/>
            <a:chOff x="0" y="0"/>
            <a:chExt cx="3694049" cy="450090"/>
          </a:xfrm>
        </p:grpSpPr>
        <p:sp>
          <p:nvSpPr>
            <p:cNvPr name="Freeform 6" id="6"/>
            <p:cNvSpPr/>
            <p:nvPr/>
          </p:nvSpPr>
          <p:spPr>
            <a:xfrm flipH="false" flipV="false" rot="0">
              <a:off x="0" y="0"/>
              <a:ext cx="3694049" cy="450090"/>
            </a:xfrm>
            <a:custGeom>
              <a:avLst/>
              <a:gdLst/>
              <a:ahLst/>
              <a:cxnLst/>
              <a:rect r="r" b="b" t="t" l="l"/>
              <a:pathLst>
                <a:path h="450090" w="3694049">
                  <a:moveTo>
                    <a:pt x="23183" y="0"/>
                  </a:moveTo>
                  <a:lnTo>
                    <a:pt x="3670866" y="0"/>
                  </a:lnTo>
                  <a:cubicBezTo>
                    <a:pt x="3683670" y="0"/>
                    <a:pt x="3694049" y="10379"/>
                    <a:pt x="3694049" y="23183"/>
                  </a:cubicBezTo>
                  <a:lnTo>
                    <a:pt x="3694049" y="426907"/>
                  </a:lnTo>
                  <a:cubicBezTo>
                    <a:pt x="3694049" y="433056"/>
                    <a:pt x="3691607" y="438952"/>
                    <a:pt x="3687259" y="443300"/>
                  </a:cubicBezTo>
                  <a:cubicBezTo>
                    <a:pt x="3682912" y="447648"/>
                    <a:pt x="3677015" y="450090"/>
                    <a:pt x="3670866" y="450090"/>
                  </a:cubicBezTo>
                  <a:lnTo>
                    <a:pt x="23183" y="450090"/>
                  </a:lnTo>
                  <a:cubicBezTo>
                    <a:pt x="17034" y="450090"/>
                    <a:pt x="11138" y="447648"/>
                    <a:pt x="6790" y="443300"/>
                  </a:cubicBezTo>
                  <a:cubicBezTo>
                    <a:pt x="2442" y="438952"/>
                    <a:pt x="0" y="433056"/>
                    <a:pt x="0" y="426907"/>
                  </a:cubicBezTo>
                  <a:lnTo>
                    <a:pt x="0" y="23183"/>
                  </a:lnTo>
                  <a:cubicBezTo>
                    <a:pt x="0" y="17034"/>
                    <a:pt x="2442" y="11138"/>
                    <a:pt x="6790" y="6790"/>
                  </a:cubicBezTo>
                  <a:cubicBezTo>
                    <a:pt x="11138" y="2442"/>
                    <a:pt x="17034" y="0"/>
                    <a:pt x="23183"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7" id="7"/>
            <p:cNvSpPr txBox="true"/>
            <p:nvPr/>
          </p:nvSpPr>
          <p:spPr>
            <a:xfrm>
              <a:off x="0" y="-190500"/>
              <a:ext cx="3694049" cy="640590"/>
            </a:xfrm>
            <a:prstGeom prst="rect">
              <a:avLst/>
            </a:prstGeom>
          </p:spPr>
          <p:txBody>
            <a:bodyPr anchor="ctr" rtlCol="false" tIns="50800" lIns="50800" bIns="50800" rIns="50800"/>
            <a:lstStyle/>
            <a:p>
              <a:pPr algn="ctr">
                <a:lnSpc>
                  <a:spcPts val="9171"/>
                </a:lnSpc>
              </a:pPr>
              <a:r>
                <a:rPr lang="en-US" b="true" sz="6551">
                  <a:solidFill>
                    <a:srgbClr val="FFFFFF"/>
                  </a:solidFill>
                  <a:latin typeface="Poppins Bold"/>
                  <a:ea typeface="Poppins Bold"/>
                  <a:cs typeface="Poppins Bold"/>
                  <a:sym typeface="Poppins Bold"/>
                </a:rPr>
                <a:t>Sensitivity of Cones</a:t>
              </a:r>
            </a:p>
          </p:txBody>
        </p:sp>
      </p:grpSp>
      <p:sp>
        <p:nvSpPr>
          <p:cNvPr name="TextBox 8" id="8"/>
          <p:cNvSpPr txBox="true"/>
          <p:nvPr/>
        </p:nvSpPr>
        <p:spPr>
          <a:xfrm rot="0">
            <a:off x="17259300" y="9220200"/>
            <a:ext cx="152400" cy="190500"/>
          </a:xfrm>
          <a:prstGeom prst="rect">
            <a:avLst/>
          </a:prstGeom>
        </p:spPr>
        <p:txBody>
          <a:bodyPr anchor="t" rtlCol="false" tIns="0" lIns="0" bIns="0" rIns="0" wrap="none">
            <a:spAutoFit/>
          </a:bodyPr>
          <a:lstStyle/>
          <a:p>
            <a:pPr algn="ctr">
              <a:lnSpc>
                <a:spcPts val="2660"/>
              </a:lnSpc>
              <a:spcBef>
                <a:spcPct val="0"/>
              </a:spcBef>
            </a:pPr>
            <a:r>
              <a:rPr lang="en-US" sz="1900">
                <a:solidFill>
                  <a:srgbClr val="FFFFFF"/>
                </a:solidFill>
                <a:latin typeface="Canva Sans"/>
                <a:ea typeface="Canva Sans"/>
                <a:cs typeface="Canva Sans"/>
                <a:sym typeface="Canva Sans"/>
              </a:rPr>
              <a:t>13</a:t>
            </a:r>
          </a:p>
        </p:txBody>
      </p:sp>
      <p:sp>
        <p:nvSpPr>
          <p:cNvPr name="TextBox 9" id="9"/>
          <p:cNvSpPr txBox="true"/>
          <p:nvPr/>
        </p:nvSpPr>
        <p:spPr>
          <a:xfrm rot="0">
            <a:off x="1051948" y="2807141"/>
            <a:ext cx="15697568" cy="6921248"/>
          </a:xfrm>
          <a:prstGeom prst="rect">
            <a:avLst/>
          </a:prstGeom>
        </p:spPr>
        <p:txBody>
          <a:bodyPr anchor="t" rtlCol="false" tIns="0" lIns="0" bIns="0" rIns="0">
            <a:spAutoFit/>
          </a:bodyPr>
          <a:lstStyle/>
          <a:p>
            <a:pPr algn="just">
              <a:lnSpc>
                <a:spcPts val="3429"/>
              </a:lnSpc>
            </a:pPr>
            <a:r>
              <a:rPr lang="en-US" sz="2271" spc="215">
                <a:solidFill>
                  <a:srgbClr val="FFFFFF"/>
                </a:solidFill>
                <a:latin typeface="Poppins"/>
                <a:ea typeface="Poppins"/>
                <a:cs typeface="Poppins"/>
                <a:sym typeface="Poppins"/>
              </a:rPr>
              <a:t>•Each type of cone cell has a different sensitivity range, with significant overlap between them.</a:t>
            </a:r>
          </a:p>
          <a:p>
            <a:pPr algn="just">
              <a:lnSpc>
                <a:spcPts val="3429"/>
              </a:lnSpc>
            </a:pPr>
          </a:p>
          <a:p>
            <a:pPr algn="just">
              <a:lnSpc>
                <a:spcPts val="3429"/>
              </a:lnSpc>
            </a:pPr>
            <a:r>
              <a:rPr lang="en-US" sz="2271" spc="215">
                <a:solidFill>
                  <a:srgbClr val="FFFFFF"/>
                </a:solidFill>
                <a:latin typeface="Poppins"/>
                <a:ea typeface="Poppins"/>
                <a:cs typeface="Poppins"/>
                <a:sym typeface="Poppins"/>
              </a:rPr>
              <a:t> Low-frequency cones respond most strongly to warm colors like red and yellow, while medium-frequency cones detect greens and oranges. </a:t>
            </a:r>
          </a:p>
          <a:p>
            <a:pPr algn="just">
              <a:lnSpc>
                <a:spcPts val="3429"/>
              </a:lnSpc>
            </a:pPr>
          </a:p>
          <a:p>
            <a:pPr algn="just">
              <a:lnSpc>
                <a:spcPts val="3429"/>
              </a:lnSpc>
            </a:pPr>
            <a:r>
              <a:rPr lang="en-US" sz="2271" spc="215">
                <a:solidFill>
                  <a:srgbClr val="FFFFFF"/>
                </a:solidFill>
                <a:latin typeface="Poppins"/>
                <a:ea typeface="Poppins"/>
                <a:cs typeface="Poppins"/>
                <a:sym typeface="Poppins"/>
              </a:rPr>
              <a:t>High-frequency cones, which are the least numerous and least sensitive overall, primarily detect blues and violets.</a:t>
            </a:r>
          </a:p>
          <a:p>
            <a:pPr algn="just">
              <a:lnSpc>
                <a:spcPts val="3429"/>
              </a:lnSpc>
            </a:pPr>
            <a:r>
              <a:rPr lang="en-US" sz="2271" spc="215">
                <a:solidFill>
                  <a:srgbClr val="FFFFFF"/>
                </a:solidFill>
                <a:latin typeface="Poppins"/>
                <a:ea typeface="Poppins"/>
                <a:cs typeface="Poppins"/>
                <a:sym typeface="Poppins"/>
              </a:rPr>
              <a:t> </a:t>
            </a:r>
          </a:p>
          <a:p>
            <a:pPr algn="just">
              <a:lnSpc>
                <a:spcPts val="3429"/>
              </a:lnSpc>
            </a:pPr>
            <a:r>
              <a:rPr lang="en-US" sz="2271" spc="215">
                <a:solidFill>
                  <a:srgbClr val="FFFFFF"/>
                </a:solidFill>
                <a:latin typeface="Poppins"/>
                <a:ea typeface="Poppins"/>
                <a:cs typeface="Poppins"/>
                <a:sym typeface="Poppins"/>
              </a:rPr>
              <a:t>This uneven distribution of sensitivity means that we perceive some colors more vividly than others.  For instance, blue text on a black background can be difficult to read due to our lower sensitivity to blue light. </a:t>
            </a:r>
          </a:p>
          <a:p>
            <a:pPr algn="just">
              <a:lnSpc>
                <a:spcPts val="3429"/>
              </a:lnSpc>
            </a:pPr>
          </a:p>
          <a:p>
            <a:pPr algn="just">
              <a:lnSpc>
                <a:spcPts val="3429"/>
              </a:lnSpc>
            </a:pPr>
            <a:r>
              <a:rPr lang="en-US" sz="2271" spc="215">
                <a:solidFill>
                  <a:srgbClr val="FFFFFF"/>
                </a:solidFill>
                <a:latin typeface="Poppins"/>
                <a:ea typeface="Poppins"/>
                <a:cs typeface="Poppins"/>
                <a:sym typeface="Poppins"/>
              </a:rPr>
              <a:t>This biological limitation must be considered when designing interfaces that rely on color differentiation.</a:t>
            </a:r>
          </a:p>
          <a:p>
            <a:pPr algn="just">
              <a:lnSpc>
                <a:spcPts val="3429"/>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503281" y="2579081"/>
            <a:ext cx="17281437" cy="7429598"/>
            <a:chOff x="0" y="0"/>
            <a:chExt cx="4551490" cy="1956767"/>
          </a:xfrm>
        </p:grpSpPr>
        <p:sp>
          <p:nvSpPr>
            <p:cNvPr name="Freeform 3" id="3"/>
            <p:cNvSpPr/>
            <p:nvPr/>
          </p:nvSpPr>
          <p:spPr>
            <a:xfrm flipH="false" flipV="false" rot="0">
              <a:off x="0" y="0"/>
              <a:ext cx="4551490" cy="1956766"/>
            </a:xfrm>
            <a:custGeom>
              <a:avLst/>
              <a:gdLst/>
              <a:ahLst/>
              <a:cxnLst/>
              <a:rect r="r" b="b" t="t" l="l"/>
              <a:pathLst>
                <a:path h="1956766" w="4551490">
                  <a:moveTo>
                    <a:pt x="25087" y="0"/>
                  </a:moveTo>
                  <a:lnTo>
                    <a:pt x="4526402" y="0"/>
                  </a:lnTo>
                  <a:cubicBezTo>
                    <a:pt x="4533056" y="0"/>
                    <a:pt x="4539437" y="2643"/>
                    <a:pt x="4544142" y="7348"/>
                  </a:cubicBezTo>
                  <a:cubicBezTo>
                    <a:pt x="4548846" y="12053"/>
                    <a:pt x="4551490" y="18434"/>
                    <a:pt x="4551490" y="25087"/>
                  </a:cubicBezTo>
                  <a:lnTo>
                    <a:pt x="4551490" y="1931679"/>
                  </a:lnTo>
                  <a:cubicBezTo>
                    <a:pt x="4551490" y="1945534"/>
                    <a:pt x="4540258" y="1956766"/>
                    <a:pt x="4526402" y="1956766"/>
                  </a:cubicBezTo>
                  <a:lnTo>
                    <a:pt x="25087" y="1956766"/>
                  </a:lnTo>
                  <a:cubicBezTo>
                    <a:pt x="11232" y="1956766"/>
                    <a:pt x="0" y="1945534"/>
                    <a:pt x="0" y="1931679"/>
                  </a:cubicBezTo>
                  <a:lnTo>
                    <a:pt x="0" y="25087"/>
                  </a:lnTo>
                  <a:cubicBezTo>
                    <a:pt x="0" y="11232"/>
                    <a:pt x="11232" y="0"/>
                    <a:pt x="25087" y="0"/>
                  </a:cubicBezTo>
                  <a:close/>
                </a:path>
              </a:pathLst>
            </a:custGeom>
            <a:gradFill rotWithShape="true">
              <a:gsLst>
                <a:gs pos="0">
                  <a:srgbClr val="000000">
                    <a:alpha val="78000"/>
                  </a:srgbClr>
                </a:gs>
                <a:gs pos="100000">
                  <a:srgbClr val="DDDDDD">
                    <a:alpha val="14820"/>
                  </a:srgbClr>
                </a:gs>
              </a:gsLst>
              <a:lin ang="2700000"/>
            </a:gradFill>
          </p:spPr>
        </p:sp>
        <p:sp>
          <p:nvSpPr>
            <p:cNvPr name="TextBox 4" id="4"/>
            <p:cNvSpPr txBox="true"/>
            <p:nvPr/>
          </p:nvSpPr>
          <p:spPr>
            <a:xfrm>
              <a:off x="0" y="-66675"/>
              <a:ext cx="4551490" cy="2023442"/>
            </a:xfrm>
            <a:prstGeom prst="rect">
              <a:avLst/>
            </a:prstGeom>
          </p:spPr>
          <p:txBody>
            <a:bodyPr anchor="ctr" rtlCol="false" tIns="50800" lIns="50800" bIns="50800" rIns="50800"/>
            <a:lstStyle/>
            <a:p>
              <a:pPr algn="ctr">
                <a:lnSpc>
                  <a:spcPts val="3011"/>
                </a:lnSpc>
              </a:pPr>
            </a:p>
          </p:txBody>
        </p:sp>
      </p:grpSp>
      <p:grpSp>
        <p:nvGrpSpPr>
          <p:cNvPr name="Group 5" id="5"/>
          <p:cNvGrpSpPr/>
          <p:nvPr/>
        </p:nvGrpSpPr>
        <p:grpSpPr>
          <a:xfrm rot="0">
            <a:off x="1526140" y="488927"/>
            <a:ext cx="9196276" cy="1708935"/>
            <a:chOff x="0" y="0"/>
            <a:chExt cx="2422065" cy="450090"/>
          </a:xfrm>
        </p:grpSpPr>
        <p:sp>
          <p:nvSpPr>
            <p:cNvPr name="Freeform 6" id="6"/>
            <p:cNvSpPr/>
            <p:nvPr/>
          </p:nvSpPr>
          <p:spPr>
            <a:xfrm flipH="false" flipV="false" rot="0">
              <a:off x="0" y="0"/>
              <a:ext cx="2422065" cy="450090"/>
            </a:xfrm>
            <a:custGeom>
              <a:avLst/>
              <a:gdLst/>
              <a:ahLst/>
              <a:cxnLst/>
              <a:rect r="r" b="b" t="t" l="l"/>
              <a:pathLst>
                <a:path h="450090" w="2422065">
                  <a:moveTo>
                    <a:pt x="35358" y="0"/>
                  </a:moveTo>
                  <a:lnTo>
                    <a:pt x="2386707" y="0"/>
                  </a:lnTo>
                  <a:cubicBezTo>
                    <a:pt x="2406234" y="0"/>
                    <a:pt x="2422065" y="15830"/>
                    <a:pt x="2422065" y="35358"/>
                  </a:cubicBezTo>
                  <a:lnTo>
                    <a:pt x="2422065" y="414732"/>
                  </a:lnTo>
                  <a:cubicBezTo>
                    <a:pt x="2422065" y="434260"/>
                    <a:pt x="2406234" y="450090"/>
                    <a:pt x="2386707" y="450090"/>
                  </a:cubicBezTo>
                  <a:lnTo>
                    <a:pt x="35358" y="450090"/>
                  </a:lnTo>
                  <a:cubicBezTo>
                    <a:pt x="15830" y="450090"/>
                    <a:pt x="0" y="434260"/>
                    <a:pt x="0" y="414732"/>
                  </a:cubicBezTo>
                  <a:lnTo>
                    <a:pt x="0" y="35358"/>
                  </a:lnTo>
                  <a:cubicBezTo>
                    <a:pt x="0" y="15830"/>
                    <a:pt x="15830" y="0"/>
                    <a:pt x="35358"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7" id="7"/>
            <p:cNvSpPr txBox="true"/>
            <p:nvPr/>
          </p:nvSpPr>
          <p:spPr>
            <a:xfrm>
              <a:off x="0" y="-114300"/>
              <a:ext cx="2422065" cy="564390"/>
            </a:xfrm>
            <a:prstGeom prst="rect">
              <a:avLst/>
            </a:prstGeom>
          </p:spPr>
          <p:txBody>
            <a:bodyPr anchor="ctr" rtlCol="false" tIns="50800" lIns="50800" bIns="50800" rIns="50800"/>
            <a:lstStyle/>
            <a:p>
              <a:pPr algn="ctr">
                <a:lnSpc>
                  <a:spcPts val="5531"/>
                </a:lnSpc>
              </a:pPr>
              <a:r>
                <a:rPr lang="en-US" b="true" sz="3951">
                  <a:solidFill>
                    <a:srgbClr val="FFFFFF"/>
                  </a:solidFill>
                  <a:latin typeface="Poppins Bold"/>
                  <a:ea typeface="Poppins Bold"/>
                  <a:cs typeface="Poppins Bold"/>
                  <a:sym typeface="Poppins Bold"/>
                </a:rPr>
                <a:t>Vision is Optimized for Contrast</a:t>
              </a:r>
            </a:p>
          </p:txBody>
        </p:sp>
      </p:grpSp>
      <p:sp>
        <p:nvSpPr>
          <p:cNvPr name="TextBox 8" id="8"/>
          <p:cNvSpPr txBox="true"/>
          <p:nvPr/>
        </p:nvSpPr>
        <p:spPr>
          <a:xfrm rot="0">
            <a:off x="846452" y="3330766"/>
            <a:ext cx="16412848" cy="4281260"/>
          </a:xfrm>
          <a:prstGeom prst="rect">
            <a:avLst/>
          </a:prstGeom>
        </p:spPr>
        <p:txBody>
          <a:bodyPr anchor="t" rtlCol="false" tIns="0" lIns="0" bIns="0" rIns="0">
            <a:spAutoFit/>
          </a:bodyPr>
          <a:lstStyle/>
          <a:p>
            <a:pPr algn="l">
              <a:lnSpc>
                <a:spcPts val="4313"/>
              </a:lnSpc>
            </a:pPr>
            <a:r>
              <a:rPr lang="en-US" sz="2954" spc="186">
                <a:solidFill>
                  <a:srgbClr val="FFFFFF"/>
                </a:solidFill>
                <a:latin typeface="Poppins"/>
                <a:ea typeface="Poppins"/>
                <a:cs typeface="Poppins"/>
                <a:sym typeface="Poppins"/>
              </a:rPr>
              <a:t>•Our visual system is highly sensitive to differences in color and brightness rather than absolute brightness levels. This contrast sensitivity helps us recognize objects under different lighting conditions. For example, a gray bar placed against different backgrounds may appear darker or lighter, even though its actual color remains unchanged. This effect highlights how the brain prioritizes contrast over true brightness values.</a:t>
            </a:r>
          </a:p>
          <a:p>
            <a:pPr algn="l">
              <a:lnSpc>
                <a:spcPts val="4313"/>
              </a:lnSpc>
            </a:pPr>
          </a:p>
          <a:p>
            <a:pPr algn="l">
              <a:lnSpc>
                <a:spcPts val="3643"/>
              </a:lnSpc>
            </a:pPr>
          </a:p>
        </p:txBody>
      </p:sp>
      <p:sp>
        <p:nvSpPr>
          <p:cNvPr name="Freeform 9" id="9"/>
          <p:cNvSpPr/>
          <p:nvPr/>
        </p:nvSpPr>
        <p:spPr>
          <a:xfrm flipH="false" flipV="false" rot="0">
            <a:off x="3093381" y="7148822"/>
            <a:ext cx="11918991" cy="2109478"/>
          </a:xfrm>
          <a:custGeom>
            <a:avLst/>
            <a:gdLst/>
            <a:ahLst/>
            <a:cxnLst/>
            <a:rect r="r" b="b" t="t" l="l"/>
            <a:pathLst>
              <a:path h="2109478" w="11918991">
                <a:moveTo>
                  <a:pt x="0" y="0"/>
                </a:moveTo>
                <a:lnTo>
                  <a:pt x="11918991" y="0"/>
                </a:lnTo>
                <a:lnTo>
                  <a:pt x="11918991" y="2109478"/>
                </a:lnTo>
                <a:lnTo>
                  <a:pt x="0" y="2109478"/>
                </a:lnTo>
                <a:lnTo>
                  <a:pt x="0" y="0"/>
                </a:lnTo>
                <a:close/>
              </a:path>
            </a:pathLst>
          </a:custGeom>
          <a:blipFill>
            <a:blip r:embed="rId2"/>
            <a:stretch>
              <a:fillRect l="0" t="-55074" r="0" b="-55074"/>
            </a:stretch>
          </a:blipFill>
        </p:spPr>
      </p:sp>
      <p:sp>
        <p:nvSpPr>
          <p:cNvPr name="TextBox 10" id="10"/>
          <p:cNvSpPr txBox="true"/>
          <p:nvPr/>
        </p:nvSpPr>
        <p:spPr>
          <a:xfrm rot="0">
            <a:off x="17259300" y="9220200"/>
            <a:ext cx="152400" cy="190500"/>
          </a:xfrm>
          <a:prstGeom prst="rect">
            <a:avLst/>
          </a:prstGeom>
        </p:spPr>
        <p:txBody>
          <a:bodyPr anchor="t" rtlCol="false" tIns="0" lIns="0" bIns="0" rIns="0" wrap="none">
            <a:spAutoFit/>
          </a:bodyPr>
          <a:lstStyle/>
          <a:p>
            <a:pPr algn="ctr">
              <a:lnSpc>
                <a:spcPts val="2660"/>
              </a:lnSpc>
              <a:spcBef>
                <a:spcPct val="0"/>
              </a:spcBef>
            </a:pPr>
            <a:r>
              <a:rPr lang="en-US" sz="1900">
                <a:solidFill>
                  <a:srgbClr val="FFFFFF"/>
                </a:solidFill>
                <a:latin typeface="Canva Sans"/>
                <a:ea typeface="Canva Sans"/>
                <a:cs typeface="Canva Sans"/>
                <a:sym typeface="Canva Sans"/>
              </a:rPr>
              <a:t>14</a:t>
            </a:r>
          </a:p>
        </p:txBody>
      </p:sp>
    </p:spTree>
  </p:cSld>
  <p:clrMapOvr>
    <a:masterClrMapping/>
  </p:clrMapOvr>
</p:sld>
</file>

<file path=ppt/slides/slide15.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503281" y="2690413"/>
            <a:ext cx="17281437" cy="7429598"/>
            <a:chOff x="0" y="0"/>
            <a:chExt cx="4551490" cy="1956767"/>
          </a:xfrm>
        </p:grpSpPr>
        <p:sp>
          <p:nvSpPr>
            <p:cNvPr name="Freeform 3" id="3"/>
            <p:cNvSpPr/>
            <p:nvPr/>
          </p:nvSpPr>
          <p:spPr>
            <a:xfrm flipH="false" flipV="false" rot="0">
              <a:off x="0" y="0"/>
              <a:ext cx="4551490" cy="1956766"/>
            </a:xfrm>
            <a:custGeom>
              <a:avLst/>
              <a:gdLst/>
              <a:ahLst/>
              <a:cxnLst/>
              <a:rect r="r" b="b" t="t" l="l"/>
              <a:pathLst>
                <a:path h="1956766" w="4551490">
                  <a:moveTo>
                    <a:pt x="25087" y="0"/>
                  </a:moveTo>
                  <a:lnTo>
                    <a:pt x="4526402" y="0"/>
                  </a:lnTo>
                  <a:cubicBezTo>
                    <a:pt x="4533056" y="0"/>
                    <a:pt x="4539437" y="2643"/>
                    <a:pt x="4544142" y="7348"/>
                  </a:cubicBezTo>
                  <a:cubicBezTo>
                    <a:pt x="4548846" y="12053"/>
                    <a:pt x="4551490" y="18434"/>
                    <a:pt x="4551490" y="25087"/>
                  </a:cubicBezTo>
                  <a:lnTo>
                    <a:pt x="4551490" y="1931679"/>
                  </a:lnTo>
                  <a:cubicBezTo>
                    <a:pt x="4551490" y="1945534"/>
                    <a:pt x="4540258" y="1956766"/>
                    <a:pt x="4526402" y="1956766"/>
                  </a:cubicBezTo>
                  <a:lnTo>
                    <a:pt x="25087" y="1956766"/>
                  </a:lnTo>
                  <a:cubicBezTo>
                    <a:pt x="11232" y="1956766"/>
                    <a:pt x="0" y="1945534"/>
                    <a:pt x="0" y="1931679"/>
                  </a:cubicBezTo>
                  <a:lnTo>
                    <a:pt x="0" y="25087"/>
                  </a:lnTo>
                  <a:cubicBezTo>
                    <a:pt x="0" y="11232"/>
                    <a:pt x="11232" y="0"/>
                    <a:pt x="25087" y="0"/>
                  </a:cubicBezTo>
                  <a:close/>
                </a:path>
              </a:pathLst>
            </a:custGeom>
            <a:gradFill rotWithShape="true">
              <a:gsLst>
                <a:gs pos="0">
                  <a:srgbClr val="000000">
                    <a:alpha val="78000"/>
                  </a:srgbClr>
                </a:gs>
                <a:gs pos="100000">
                  <a:srgbClr val="DDDDDD">
                    <a:alpha val="14820"/>
                  </a:srgbClr>
                </a:gs>
              </a:gsLst>
              <a:lin ang="2700000"/>
            </a:gradFill>
          </p:spPr>
        </p:sp>
        <p:sp>
          <p:nvSpPr>
            <p:cNvPr name="TextBox 4" id="4"/>
            <p:cNvSpPr txBox="true"/>
            <p:nvPr/>
          </p:nvSpPr>
          <p:spPr>
            <a:xfrm>
              <a:off x="0" y="-66675"/>
              <a:ext cx="4551490" cy="2023442"/>
            </a:xfrm>
            <a:prstGeom prst="rect">
              <a:avLst/>
            </a:prstGeom>
          </p:spPr>
          <p:txBody>
            <a:bodyPr anchor="ctr" rtlCol="false" tIns="50800" lIns="50800" bIns="50800" rIns="50800"/>
            <a:lstStyle/>
            <a:p>
              <a:pPr algn="ctr">
                <a:lnSpc>
                  <a:spcPts val="3011"/>
                </a:lnSpc>
              </a:pPr>
            </a:p>
          </p:txBody>
        </p:sp>
      </p:grpSp>
      <p:grpSp>
        <p:nvGrpSpPr>
          <p:cNvPr name="Group 5" id="5"/>
          <p:cNvGrpSpPr/>
          <p:nvPr/>
        </p:nvGrpSpPr>
        <p:grpSpPr>
          <a:xfrm rot="0">
            <a:off x="4198115" y="595903"/>
            <a:ext cx="9537991" cy="1708935"/>
            <a:chOff x="0" y="0"/>
            <a:chExt cx="2512063" cy="450090"/>
          </a:xfrm>
        </p:grpSpPr>
        <p:sp>
          <p:nvSpPr>
            <p:cNvPr name="Freeform 6" id="6"/>
            <p:cNvSpPr/>
            <p:nvPr/>
          </p:nvSpPr>
          <p:spPr>
            <a:xfrm flipH="false" flipV="false" rot="0">
              <a:off x="0" y="0"/>
              <a:ext cx="2512064" cy="450090"/>
            </a:xfrm>
            <a:custGeom>
              <a:avLst/>
              <a:gdLst/>
              <a:ahLst/>
              <a:cxnLst/>
              <a:rect r="r" b="b" t="t" l="l"/>
              <a:pathLst>
                <a:path h="450090" w="2512064">
                  <a:moveTo>
                    <a:pt x="34091" y="0"/>
                  </a:moveTo>
                  <a:lnTo>
                    <a:pt x="2477972" y="0"/>
                  </a:lnTo>
                  <a:cubicBezTo>
                    <a:pt x="2487014" y="0"/>
                    <a:pt x="2495685" y="3592"/>
                    <a:pt x="2502078" y="9985"/>
                  </a:cubicBezTo>
                  <a:cubicBezTo>
                    <a:pt x="2508472" y="16378"/>
                    <a:pt x="2512064" y="25050"/>
                    <a:pt x="2512064" y="34091"/>
                  </a:cubicBezTo>
                  <a:lnTo>
                    <a:pt x="2512064" y="415999"/>
                  </a:lnTo>
                  <a:cubicBezTo>
                    <a:pt x="2512064" y="434827"/>
                    <a:pt x="2496801" y="450090"/>
                    <a:pt x="2477972" y="450090"/>
                  </a:cubicBezTo>
                  <a:lnTo>
                    <a:pt x="34091" y="450090"/>
                  </a:lnTo>
                  <a:cubicBezTo>
                    <a:pt x="25050" y="450090"/>
                    <a:pt x="16378" y="446498"/>
                    <a:pt x="9985" y="440105"/>
                  </a:cubicBezTo>
                  <a:cubicBezTo>
                    <a:pt x="3592" y="433712"/>
                    <a:pt x="0" y="425040"/>
                    <a:pt x="0" y="415999"/>
                  </a:cubicBezTo>
                  <a:lnTo>
                    <a:pt x="0" y="34091"/>
                  </a:lnTo>
                  <a:cubicBezTo>
                    <a:pt x="0" y="25050"/>
                    <a:pt x="3592" y="16378"/>
                    <a:pt x="9985" y="9985"/>
                  </a:cubicBezTo>
                  <a:cubicBezTo>
                    <a:pt x="16378" y="3592"/>
                    <a:pt x="25050" y="0"/>
                    <a:pt x="34091"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7" id="7"/>
            <p:cNvSpPr txBox="true"/>
            <p:nvPr/>
          </p:nvSpPr>
          <p:spPr>
            <a:xfrm>
              <a:off x="0" y="-114300"/>
              <a:ext cx="2512063" cy="564390"/>
            </a:xfrm>
            <a:prstGeom prst="rect">
              <a:avLst/>
            </a:prstGeom>
          </p:spPr>
          <p:txBody>
            <a:bodyPr anchor="ctr" rtlCol="false" tIns="50800" lIns="50800" bIns="50800" rIns="50800"/>
            <a:lstStyle/>
            <a:p>
              <a:pPr algn="ctr">
                <a:lnSpc>
                  <a:spcPts val="5531"/>
                </a:lnSpc>
              </a:pPr>
              <a:r>
                <a:rPr lang="en-US" b="true" sz="3951">
                  <a:solidFill>
                    <a:srgbClr val="FFFFFF"/>
                  </a:solidFill>
                  <a:latin typeface="Poppins Bold"/>
                  <a:ea typeface="Poppins Bold"/>
                  <a:cs typeface="Poppins Bold"/>
                  <a:sym typeface="Poppins Bold"/>
                </a:rPr>
                <a:t>Limitations in Color Discrimination</a:t>
              </a:r>
            </a:p>
          </p:txBody>
        </p:sp>
      </p:grpSp>
      <p:sp>
        <p:nvSpPr>
          <p:cNvPr name="TextBox 8" id="8"/>
          <p:cNvSpPr txBox="true"/>
          <p:nvPr/>
        </p:nvSpPr>
        <p:spPr>
          <a:xfrm rot="0">
            <a:off x="17259300" y="9220200"/>
            <a:ext cx="152400" cy="190500"/>
          </a:xfrm>
          <a:prstGeom prst="rect">
            <a:avLst/>
          </a:prstGeom>
        </p:spPr>
        <p:txBody>
          <a:bodyPr anchor="t" rtlCol="false" tIns="0" lIns="0" bIns="0" rIns="0" wrap="none">
            <a:spAutoFit/>
          </a:bodyPr>
          <a:lstStyle/>
          <a:p>
            <a:pPr algn="ctr">
              <a:lnSpc>
                <a:spcPts val="2660"/>
              </a:lnSpc>
              <a:spcBef>
                <a:spcPct val="0"/>
              </a:spcBef>
            </a:pPr>
            <a:r>
              <a:rPr lang="en-US" sz="1900">
                <a:solidFill>
                  <a:srgbClr val="FFFFFF"/>
                </a:solidFill>
                <a:latin typeface="Canva Sans"/>
                <a:ea typeface="Canva Sans"/>
                <a:cs typeface="Canva Sans"/>
                <a:sym typeface="Canva Sans"/>
              </a:rPr>
              <a:t>15</a:t>
            </a:r>
          </a:p>
        </p:txBody>
      </p:sp>
      <p:sp>
        <p:nvSpPr>
          <p:cNvPr name="TextBox 9" id="9"/>
          <p:cNvSpPr txBox="true"/>
          <p:nvPr/>
        </p:nvSpPr>
        <p:spPr>
          <a:xfrm rot="0">
            <a:off x="1637535" y="3146723"/>
            <a:ext cx="14659151" cy="6973288"/>
          </a:xfrm>
          <a:prstGeom prst="rect">
            <a:avLst/>
          </a:prstGeom>
        </p:spPr>
        <p:txBody>
          <a:bodyPr anchor="t" rtlCol="false" tIns="0" lIns="0" bIns="0" rIns="0">
            <a:spAutoFit/>
          </a:bodyPr>
          <a:lstStyle/>
          <a:p>
            <a:pPr algn="l">
              <a:lnSpc>
                <a:spcPts val="5574"/>
              </a:lnSpc>
            </a:pPr>
            <a:r>
              <a:rPr lang="en-US" sz="3097" spc="272">
                <a:solidFill>
                  <a:srgbClr val="FFFFFF"/>
                </a:solidFill>
                <a:latin typeface="Poppins"/>
                <a:ea typeface="Poppins"/>
                <a:cs typeface="Poppins"/>
                <a:sym typeface="Poppins"/>
              </a:rPr>
              <a:t>•Our ability to distinguish colors is influenced by several factors.</a:t>
            </a:r>
          </a:p>
          <a:p>
            <a:pPr algn="l">
              <a:lnSpc>
                <a:spcPts val="5574"/>
              </a:lnSpc>
            </a:pPr>
            <a:r>
              <a:rPr lang="en-US" sz="3097" spc="272">
                <a:solidFill>
                  <a:srgbClr val="FFFFFF"/>
                </a:solidFill>
                <a:latin typeface="Poppins"/>
                <a:ea typeface="Poppins"/>
                <a:cs typeface="Poppins"/>
                <a:sym typeface="Poppins"/>
              </a:rPr>
              <a:t>Paler colors are harder to differentiate because they have lower saturation. Similarly, small or thin objects make it more challenging to perceive color distinctions, which is why text color can sometimes be difficult to determine. Furthermore, when color patches are separated by a significant distance, it becomes harder to compare them accurately, especially if eye movement is required.</a:t>
            </a:r>
          </a:p>
          <a:p>
            <a:pPr algn="l">
              <a:lnSpc>
                <a:spcPts val="4521"/>
              </a:lnSpc>
            </a:pPr>
          </a:p>
        </p:txBody>
      </p:sp>
    </p:spTree>
  </p:cSld>
  <p:clrMapOvr>
    <a:masterClrMapping/>
  </p:clrMapOvr>
</p:sld>
</file>

<file path=ppt/slides/slide16.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503281" y="2579081"/>
            <a:ext cx="17281437" cy="7429598"/>
            <a:chOff x="0" y="0"/>
            <a:chExt cx="4551490" cy="1956767"/>
          </a:xfrm>
        </p:grpSpPr>
        <p:sp>
          <p:nvSpPr>
            <p:cNvPr name="Freeform 3" id="3"/>
            <p:cNvSpPr/>
            <p:nvPr/>
          </p:nvSpPr>
          <p:spPr>
            <a:xfrm flipH="false" flipV="false" rot="0">
              <a:off x="0" y="0"/>
              <a:ext cx="4551490" cy="1956766"/>
            </a:xfrm>
            <a:custGeom>
              <a:avLst/>
              <a:gdLst/>
              <a:ahLst/>
              <a:cxnLst/>
              <a:rect r="r" b="b" t="t" l="l"/>
              <a:pathLst>
                <a:path h="1956766" w="4551490">
                  <a:moveTo>
                    <a:pt x="25087" y="0"/>
                  </a:moveTo>
                  <a:lnTo>
                    <a:pt x="4526402" y="0"/>
                  </a:lnTo>
                  <a:cubicBezTo>
                    <a:pt x="4533056" y="0"/>
                    <a:pt x="4539437" y="2643"/>
                    <a:pt x="4544142" y="7348"/>
                  </a:cubicBezTo>
                  <a:cubicBezTo>
                    <a:pt x="4548846" y="12053"/>
                    <a:pt x="4551490" y="18434"/>
                    <a:pt x="4551490" y="25087"/>
                  </a:cubicBezTo>
                  <a:lnTo>
                    <a:pt x="4551490" y="1931679"/>
                  </a:lnTo>
                  <a:cubicBezTo>
                    <a:pt x="4551490" y="1945534"/>
                    <a:pt x="4540258" y="1956766"/>
                    <a:pt x="4526402" y="1956766"/>
                  </a:cubicBezTo>
                  <a:lnTo>
                    <a:pt x="25087" y="1956766"/>
                  </a:lnTo>
                  <a:cubicBezTo>
                    <a:pt x="11232" y="1956766"/>
                    <a:pt x="0" y="1945534"/>
                    <a:pt x="0" y="1931679"/>
                  </a:cubicBezTo>
                  <a:lnTo>
                    <a:pt x="0" y="25087"/>
                  </a:lnTo>
                  <a:cubicBezTo>
                    <a:pt x="0" y="11232"/>
                    <a:pt x="11232" y="0"/>
                    <a:pt x="25087" y="0"/>
                  </a:cubicBezTo>
                  <a:close/>
                </a:path>
              </a:pathLst>
            </a:custGeom>
            <a:gradFill rotWithShape="true">
              <a:gsLst>
                <a:gs pos="0">
                  <a:srgbClr val="000000">
                    <a:alpha val="78000"/>
                  </a:srgbClr>
                </a:gs>
                <a:gs pos="100000">
                  <a:srgbClr val="DDDDDD">
                    <a:alpha val="14820"/>
                  </a:srgbClr>
                </a:gs>
              </a:gsLst>
              <a:lin ang="2700000"/>
            </a:gradFill>
          </p:spPr>
        </p:sp>
        <p:sp>
          <p:nvSpPr>
            <p:cNvPr name="TextBox 4" id="4"/>
            <p:cNvSpPr txBox="true"/>
            <p:nvPr/>
          </p:nvSpPr>
          <p:spPr>
            <a:xfrm>
              <a:off x="0" y="-66675"/>
              <a:ext cx="4551490" cy="2023442"/>
            </a:xfrm>
            <a:prstGeom prst="rect">
              <a:avLst/>
            </a:prstGeom>
          </p:spPr>
          <p:txBody>
            <a:bodyPr anchor="ctr" rtlCol="false" tIns="50800" lIns="50800" bIns="50800" rIns="50800"/>
            <a:lstStyle/>
            <a:p>
              <a:pPr algn="ctr">
                <a:lnSpc>
                  <a:spcPts val="3011"/>
                </a:lnSpc>
              </a:pPr>
            </a:p>
          </p:txBody>
        </p:sp>
      </p:grpSp>
      <p:grpSp>
        <p:nvGrpSpPr>
          <p:cNvPr name="Group 5" id="5"/>
          <p:cNvGrpSpPr/>
          <p:nvPr/>
        </p:nvGrpSpPr>
        <p:grpSpPr>
          <a:xfrm rot="0">
            <a:off x="5115386" y="466146"/>
            <a:ext cx="8057228" cy="1640593"/>
            <a:chOff x="0" y="0"/>
            <a:chExt cx="2122068" cy="432090"/>
          </a:xfrm>
        </p:grpSpPr>
        <p:sp>
          <p:nvSpPr>
            <p:cNvPr name="Freeform 6" id="6"/>
            <p:cNvSpPr/>
            <p:nvPr/>
          </p:nvSpPr>
          <p:spPr>
            <a:xfrm flipH="false" flipV="false" rot="0">
              <a:off x="0" y="0"/>
              <a:ext cx="2122068" cy="432090"/>
            </a:xfrm>
            <a:custGeom>
              <a:avLst/>
              <a:gdLst/>
              <a:ahLst/>
              <a:cxnLst/>
              <a:rect r="r" b="b" t="t" l="l"/>
              <a:pathLst>
                <a:path h="432090" w="2122068">
                  <a:moveTo>
                    <a:pt x="40356" y="0"/>
                  </a:moveTo>
                  <a:lnTo>
                    <a:pt x="2081712" y="0"/>
                  </a:lnTo>
                  <a:cubicBezTo>
                    <a:pt x="2104000" y="0"/>
                    <a:pt x="2122068" y="18068"/>
                    <a:pt x="2122068" y="40356"/>
                  </a:cubicBezTo>
                  <a:lnTo>
                    <a:pt x="2122068" y="391734"/>
                  </a:lnTo>
                  <a:cubicBezTo>
                    <a:pt x="2122068" y="402437"/>
                    <a:pt x="2117816" y="412702"/>
                    <a:pt x="2110248" y="420270"/>
                  </a:cubicBezTo>
                  <a:cubicBezTo>
                    <a:pt x="2102680" y="427838"/>
                    <a:pt x="2092415" y="432090"/>
                    <a:pt x="2081712" y="432090"/>
                  </a:cubicBezTo>
                  <a:lnTo>
                    <a:pt x="40356" y="432090"/>
                  </a:lnTo>
                  <a:cubicBezTo>
                    <a:pt x="18068" y="432090"/>
                    <a:pt x="0" y="414022"/>
                    <a:pt x="0" y="391734"/>
                  </a:cubicBezTo>
                  <a:lnTo>
                    <a:pt x="0" y="40356"/>
                  </a:lnTo>
                  <a:cubicBezTo>
                    <a:pt x="0" y="18068"/>
                    <a:pt x="18068" y="0"/>
                    <a:pt x="40356" y="0"/>
                  </a:cubicBezTo>
                  <a:close/>
                </a:path>
              </a:pathLst>
            </a:custGeom>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spPr>
        </p:sp>
        <p:sp>
          <p:nvSpPr>
            <p:cNvPr name="TextBox 7" id="7"/>
            <p:cNvSpPr txBox="true"/>
            <p:nvPr/>
          </p:nvSpPr>
          <p:spPr>
            <a:xfrm>
              <a:off x="0" y="-114300"/>
              <a:ext cx="2122068" cy="546390"/>
            </a:xfrm>
            <a:prstGeom prst="rect">
              <a:avLst/>
            </a:prstGeom>
          </p:spPr>
          <p:txBody>
            <a:bodyPr anchor="ctr" rtlCol="false" tIns="50800" lIns="50800" bIns="50800" rIns="50800"/>
            <a:lstStyle/>
            <a:p>
              <a:pPr algn="ctr">
                <a:lnSpc>
                  <a:spcPts val="5531"/>
                </a:lnSpc>
              </a:pPr>
              <a:r>
                <a:rPr lang="en-US" b="true" sz="3951">
                  <a:solidFill>
                    <a:srgbClr val="FFFFFF"/>
                  </a:solidFill>
                  <a:latin typeface="Poppins Bold"/>
                  <a:ea typeface="Poppins Bold"/>
                  <a:cs typeface="Poppins Bold"/>
                  <a:sym typeface="Poppins Bold"/>
                </a:rPr>
                <a:t>Design Implications</a:t>
              </a:r>
            </a:p>
          </p:txBody>
        </p:sp>
      </p:grpSp>
      <p:sp>
        <p:nvSpPr>
          <p:cNvPr name="TextBox 8" id="8"/>
          <p:cNvSpPr txBox="true"/>
          <p:nvPr/>
        </p:nvSpPr>
        <p:spPr>
          <a:xfrm rot="0">
            <a:off x="17259300" y="9220200"/>
            <a:ext cx="152400" cy="190500"/>
          </a:xfrm>
          <a:prstGeom prst="rect">
            <a:avLst/>
          </a:prstGeom>
        </p:spPr>
        <p:txBody>
          <a:bodyPr anchor="t" rtlCol="false" tIns="0" lIns="0" bIns="0" rIns="0" wrap="none">
            <a:spAutoFit/>
          </a:bodyPr>
          <a:lstStyle/>
          <a:p>
            <a:pPr algn="ctr">
              <a:lnSpc>
                <a:spcPts val="2660"/>
              </a:lnSpc>
              <a:spcBef>
                <a:spcPct val="0"/>
              </a:spcBef>
            </a:pPr>
            <a:r>
              <a:rPr lang="en-US" sz="1900">
                <a:solidFill>
                  <a:srgbClr val="FFFFFF"/>
                </a:solidFill>
                <a:latin typeface="Canva Sans"/>
                <a:ea typeface="Canva Sans"/>
                <a:cs typeface="Canva Sans"/>
                <a:sym typeface="Canva Sans"/>
              </a:rPr>
              <a:t>16</a:t>
            </a:r>
          </a:p>
        </p:txBody>
      </p:sp>
      <p:sp>
        <p:nvSpPr>
          <p:cNvPr name="TextBox 9" id="9"/>
          <p:cNvSpPr txBox="true"/>
          <p:nvPr/>
        </p:nvSpPr>
        <p:spPr>
          <a:xfrm rot="0">
            <a:off x="1438758" y="2911460"/>
            <a:ext cx="13575159" cy="7097218"/>
          </a:xfrm>
          <a:prstGeom prst="rect">
            <a:avLst/>
          </a:prstGeom>
        </p:spPr>
        <p:txBody>
          <a:bodyPr anchor="t" rtlCol="false" tIns="0" lIns="0" bIns="0" rIns="0">
            <a:spAutoFit/>
          </a:bodyPr>
          <a:lstStyle/>
          <a:p>
            <a:pPr algn="l">
              <a:lnSpc>
                <a:spcPts val="6417"/>
              </a:lnSpc>
            </a:pPr>
            <a:r>
              <a:rPr lang="en-US" sz="3395" spc="196">
                <a:solidFill>
                  <a:srgbClr val="FFFFFF"/>
                </a:solidFill>
                <a:latin typeface="Poppins"/>
                <a:ea typeface="Poppins"/>
                <a:cs typeface="Poppins"/>
                <a:sym typeface="Poppins"/>
              </a:rPr>
              <a:t>•Understanding color perception limitations is essential for effective design. To improve readability and usability, designers should use high-contrast color combinations and avoid pale or similar shades for key elements. Text colors should be chosen carefully to ensure clarity. In charts and diagrams, increasing the size of color patches can help users distinguish them more easily.</a:t>
            </a:r>
          </a:p>
          <a:p>
            <a:pPr algn="l">
              <a:lnSpc>
                <a:spcPts val="4531"/>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924259"/>
            <a:ext cx="6438481" cy="6438481"/>
          </a:xfrm>
          <a:custGeom>
            <a:avLst/>
            <a:gdLst/>
            <a:ahLst/>
            <a:cxnLst/>
            <a:rect r="r" b="b" t="t" l="l"/>
            <a:pathLst>
              <a:path h="6438481" w="6438481">
                <a:moveTo>
                  <a:pt x="0" y="0"/>
                </a:moveTo>
                <a:lnTo>
                  <a:pt x="6438481" y="0"/>
                </a:lnTo>
                <a:lnTo>
                  <a:pt x="6438481" y="6438482"/>
                </a:lnTo>
                <a:lnTo>
                  <a:pt x="0" y="6438482"/>
                </a:lnTo>
                <a:lnTo>
                  <a:pt x="0" y="0"/>
                </a:lnTo>
                <a:close/>
              </a:path>
            </a:pathLst>
          </a:custGeom>
          <a:blipFill>
            <a:blip r:embed="rId2"/>
            <a:stretch>
              <a:fillRect l="0" t="0" r="0" b="0"/>
            </a:stretch>
          </a:blipFill>
        </p:spPr>
      </p:sp>
      <p:grpSp>
        <p:nvGrpSpPr>
          <p:cNvPr name="Group 3" id="3"/>
          <p:cNvGrpSpPr/>
          <p:nvPr/>
        </p:nvGrpSpPr>
        <p:grpSpPr>
          <a:xfrm rot="0">
            <a:off x="8691934" y="1789276"/>
            <a:ext cx="8404081" cy="6708448"/>
            <a:chOff x="0" y="0"/>
            <a:chExt cx="11205441" cy="8944597"/>
          </a:xfrm>
        </p:grpSpPr>
        <p:sp>
          <p:nvSpPr>
            <p:cNvPr name="TextBox 4" id="4"/>
            <p:cNvSpPr txBox="true"/>
            <p:nvPr/>
          </p:nvSpPr>
          <p:spPr>
            <a:xfrm rot="0">
              <a:off x="0" y="-9525"/>
              <a:ext cx="11205441" cy="5320584"/>
            </a:xfrm>
            <a:prstGeom prst="rect">
              <a:avLst/>
            </a:prstGeom>
          </p:spPr>
          <p:txBody>
            <a:bodyPr anchor="t" rtlCol="false" tIns="0" lIns="0" bIns="0" rIns="0">
              <a:spAutoFit/>
            </a:bodyPr>
            <a:lstStyle/>
            <a:p>
              <a:pPr algn="l" marL="0" indent="0" lvl="0">
                <a:lnSpc>
                  <a:spcPts val="15009"/>
                </a:lnSpc>
              </a:pPr>
              <a:r>
                <a:rPr lang="en-US" b="true" sz="13645">
                  <a:solidFill>
                    <a:srgbClr val="FFFFFF"/>
                  </a:solidFill>
                  <a:latin typeface="Telegraf 2 Bold"/>
                  <a:ea typeface="Telegraf 2 Bold"/>
                  <a:cs typeface="Telegraf 2 Bold"/>
                  <a:sym typeface="Telegraf 2 Bold"/>
                </a:rPr>
                <a:t>Color Blindness</a:t>
              </a:r>
            </a:p>
          </p:txBody>
        </p:sp>
        <p:sp>
          <p:nvSpPr>
            <p:cNvPr name="TextBox 5" id="5"/>
            <p:cNvSpPr txBox="true"/>
            <p:nvPr/>
          </p:nvSpPr>
          <p:spPr>
            <a:xfrm rot="0">
              <a:off x="0" y="6165134"/>
              <a:ext cx="11205441" cy="2779463"/>
            </a:xfrm>
            <a:prstGeom prst="rect">
              <a:avLst/>
            </a:prstGeom>
          </p:spPr>
          <p:txBody>
            <a:bodyPr anchor="t" rtlCol="false" tIns="0" lIns="0" bIns="0" rIns="0">
              <a:spAutoFit/>
            </a:bodyPr>
            <a:lstStyle/>
            <a:p>
              <a:pPr algn="l" marL="517724" indent="-258862" lvl="1">
                <a:lnSpc>
                  <a:spcPts val="3357"/>
                </a:lnSpc>
                <a:buFont typeface="Arial"/>
                <a:buChar char="•"/>
              </a:pPr>
              <a:r>
                <a:rPr lang="en-US" sz="2397">
                  <a:solidFill>
                    <a:srgbClr val="FFFFFF"/>
                  </a:solidFill>
                  <a:latin typeface="Poppins"/>
                  <a:ea typeface="Poppins"/>
                  <a:cs typeface="Poppins"/>
                  <a:sym typeface="Poppins"/>
                </a:rPr>
                <a:t>Does not mean the inability to see colors</a:t>
              </a:r>
            </a:p>
            <a:p>
              <a:pPr algn="l" marL="517724" indent="-258862" lvl="1">
                <a:lnSpc>
                  <a:spcPts val="3357"/>
                </a:lnSpc>
                <a:buFont typeface="Arial"/>
                <a:buChar char="•"/>
              </a:pPr>
              <a:r>
                <a:rPr lang="en-US" sz="2397">
                  <a:solidFill>
                    <a:srgbClr val="FFFFFF"/>
                  </a:solidFill>
                  <a:latin typeface="Poppins"/>
                  <a:ea typeface="Poppins"/>
                  <a:cs typeface="Poppins"/>
                  <a:sym typeface="Poppins"/>
                </a:rPr>
                <a:t>It just means that one or more of the color subtraction channels aren’t working correctly</a:t>
              </a:r>
            </a:p>
            <a:p>
              <a:pPr algn="l" marL="517724" indent="-258862" lvl="1">
                <a:lnSpc>
                  <a:spcPts val="3357"/>
                </a:lnSpc>
                <a:buFont typeface="Arial"/>
                <a:buChar char="•"/>
              </a:pPr>
              <a:r>
                <a:rPr lang="en-US" sz="2397">
                  <a:solidFill>
                    <a:srgbClr val="FFFFFF"/>
                  </a:solidFill>
                  <a:latin typeface="Poppins"/>
                  <a:ea typeface="Poppins"/>
                  <a:cs typeface="Poppins"/>
                  <a:sym typeface="Poppins"/>
                </a:rPr>
                <a:t>It affects about 8% of men and 0.5% of women.</a:t>
              </a:r>
            </a:p>
            <a:p>
              <a:pPr algn="l" marL="517724" indent="-258862" lvl="1">
                <a:lnSpc>
                  <a:spcPts val="3357"/>
                </a:lnSpc>
                <a:buFont typeface="Arial"/>
                <a:buChar char="•"/>
              </a:pPr>
              <a:r>
                <a:rPr lang="en-US" sz="2397">
                  <a:solidFill>
                    <a:srgbClr val="FFFFFF"/>
                  </a:solidFill>
                  <a:latin typeface="Poppins"/>
                  <a:ea typeface="Poppins"/>
                  <a:cs typeface="Poppins"/>
                  <a:sym typeface="Poppins"/>
                </a:rPr>
                <a:t>multiple types with red-green being most common</a:t>
              </a:r>
            </a:p>
          </p:txBody>
        </p:sp>
      </p:grpSp>
      <p:sp>
        <p:nvSpPr>
          <p:cNvPr name="TextBox 6" id="6"/>
          <p:cNvSpPr txBox="true"/>
          <p:nvPr/>
        </p:nvSpPr>
        <p:spPr>
          <a:xfrm rot="0">
            <a:off x="17259300" y="9248775"/>
            <a:ext cx="152400" cy="161925"/>
          </a:xfrm>
          <a:prstGeom prst="rect">
            <a:avLst/>
          </a:prstGeom>
        </p:spPr>
        <p:txBody>
          <a:bodyPr anchor="t" rtlCol="false" tIns="0" lIns="0" bIns="0" rIns="0" wrap="none">
            <a:spAutoFit/>
          </a:bodyPr>
          <a:lstStyle/>
          <a:p>
            <a:pPr algn="ctr">
              <a:lnSpc>
                <a:spcPts val="839"/>
              </a:lnSpc>
              <a:spcBef>
                <a:spcPct val="0"/>
              </a:spcBef>
            </a:pPr>
            <a:r>
              <a:rPr lang="en-US" sz="600">
                <a:solidFill>
                  <a:srgbClr val="FFFFFF"/>
                </a:solidFill>
                <a:latin typeface="Poppins"/>
                <a:ea typeface="Poppins"/>
                <a:cs typeface="Poppins"/>
                <a:sym typeface="Poppins"/>
              </a:rPr>
              <a:t>17</a:t>
            </a:r>
          </a:p>
        </p:txBody>
      </p:sp>
      <p:sp>
        <p:nvSpPr>
          <p:cNvPr name="TextBox 7" id="7"/>
          <p:cNvSpPr txBox="true"/>
          <p:nvPr/>
        </p:nvSpPr>
        <p:spPr>
          <a:xfrm rot="0">
            <a:off x="0" y="-66675"/>
            <a:ext cx="2348359" cy="409541"/>
          </a:xfrm>
          <a:prstGeom prst="rect">
            <a:avLst/>
          </a:prstGeom>
        </p:spPr>
        <p:txBody>
          <a:bodyPr anchor="t" rtlCol="false" tIns="0" lIns="0" bIns="0" rIns="0">
            <a:spAutoFit/>
          </a:bodyPr>
          <a:lstStyle/>
          <a:p>
            <a:pPr algn="ctr">
              <a:lnSpc>
                <a:spcPts val="3151"/>
              </a:lnSpc>
              <a:spcBef>
                <a:spcPct val="0"/>
              </a:spcBef>
            </a:pPr>
            <a:r>
              <a:rPr lang="en-US" sz="2251">
                <a:solidFill>
                  <a:srgbClr val="FFFFFF"/>
                </a:solidFill>
                <a:latin typeface="Poppins"/>
                <a:ea typeface="Poppins"/>
                <a:cs typeface="Poppins"/>
                <a:sym typeface="Poppins"/>
              </a:rPr>
              <a:t>Chapter 4 part 2</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512048" y="3384232"/>
            <a:ext cx="7534606" cy="4162870"/>
          </a:xfrm>
          <a:custGeom>
            <a:avLst/>
            <a:gdLst/>
            <a:ahLst/>
            <a:cxnLst/>
            <a:rect r="r" b="b" t="t" l="l"/>
            <a:pathLst>
              <a:path h="4162870" w="7534606">
                <a:moveTo>
                  <a:pt x="0" y="0"/>
                </a:moveTo>
                <a:lnTo>
                  <a:pt x="7534607" y="0"/>
                </a:lnTo>
                <a:lnTo>
                  <a:pt x="7534607" y="4162870"/>
                </a:lnTo>
                <a:lnTo>
                  <a:pt x="0" y="4162870"/>
                </a:lnTo>
                <a:lnTo>
                  <a:pt x="0" y="0"/>
                </a:lnTo>
                <a:close/>
              </a:path>
            </a:pathLst>
          </a:custGeom>
          <a:blipFill>
            <a:blip r:embed="rId2"/>
            <a:stretch>
              <a:fillRect l="0" t="0" r="0" b="0"/>
            </a:stretch>
          </a:blipFill>
        </p:spPr>
      </p:sp>
      <p:sp>
        <p:nvSpPr>
          <p:cNvPr name="TextBox 3" id="3"/>
          <p:cNvSpPr txBox="true"/>
          <p:nvPr/>
        </p:nvSpPr>
        <p:spPr>
          <a:xfrm rot="0">
            <a:off x="2105217" y="1028700"/>
            <a:ext cx="14077566" cy="914400"/>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FFFFFF"/>
                </a:solidFill>
                <a:latin typeface="Canva Sans Bold"/>
                <a:ea typeface="Canva Sans Bold"/>
                <a:cs typeface="Canva Sans Bold"/>
                <a:sym typeface="Canva Sans Bold"/>
              </a:rPr>
              <a:t>External Factors that influence colors</a:t>
            </a:r>
          </a:p>
        </p:txBody>
      </p:sp>
      <p:sp>
        <p:nvSpPr>
          <p:cNvPr name="TextBox 4" id="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18</a:t>
            </a:r>
          </a:p>
        </p:txBody>
      </p:sp>
      <p:sp>
        <p:nvSpPr>
          <p:cNvPr name="TextBox 5" id="5"/>
          <p:cNvSpPr txBox="true"/>
          <p:nvPr/>
        </p:nvSpPr>
        <p:spPr>
          <a:xfrm rot="0">
            <a:off x="2462682" y="3976370"/>
            <a:ext cx="8049366" cy="3191510"/>
          </a:xfrm>
          <a:prstGeom prst="rect">
            <a:avLst/>
          </a:prstGeom>
        </p:spPr>
        <p:txBody>
          <a:bodyPr anchor="t" rtlCol="false" tIns="0" lIns="0" bIns="0" rIns="0">
            <a:spAutoFit/>
          </a:bodyPr>
          <a:lstStyle/>
          <a:p>
            <a:pPr algn="ctr">
              <a:lnSpc>
                <a:spcPts val="3639"/>
              </a:lnSpc>
            </a:pPr>
            <a:r>
              <a:rPr lang="en-US" sz="2599">
                <a:solidFill>
                  <a:srgbClr val="FFFFFF"/>
                </a:solidFill>
                <a:latin typeface="Canva Sans"/>
                <a:ea typeface="Canva Sans"/>
                <a:cs typeface="Canva Sans"/>
                <a:sym typeface="Canva Sans"/>
              </a:rPr>
              <a:t>Computer displays often vary how they display colors</a:t>
            </a:r>
          </a:p>
          <a:p>
            <a:pPr algn="ctr">
              <a:lnSpc>
                <a:spcPts val="3639"/>
              </a:lnSpc>
            </a:pPr>
            <a:r>
              <a:rPr lang="en-US" sz="2599">
                <a:solidFill>
                  <a:srgbClr val="FFFFFF"/>
                </a:solidFill>
                <a:latin typeface="Canva Sans"/>
                <a:ea typeface="Canva Sans"/>
                <a:cs typeface="Canva Sans"/>
                <a:sym typeface="Canva Sans"/>
              </a:rPr>
              <a:t>This can be due to technology, driver software, or color settings</a:t>
            </a:r>
          </a:p>
          <a:p>
            <a:pPr algn="ctr">
              <a:lnSpc>
                <a:spcPts val="3639"/>
              </a:lnSpc>
            </a:pPr>
            <a:r>
              <a:rPr lang="en-US" sz="2599">
                <a:solidFill>
                  <a:srgbClr val="FFFFFF"/>
                </a:solidFill>
                <a:latin typeface="Canva Sans"/>
                <a:ea typeface="Canva Sans"/>
                <a:cs typeface="Canva Sans"/>
                <a:sym typeface="Canva Sans"/>
              </a:rPr>
              <a:t>Even displays of the same model with the same settings can have color variation</a:t>
            </a:r>
          </a:p>
          <a:p>
            <a:pPr algn="ctr">
              <a:lnSpc>
                <a:spcPts val="3639"/>
              </a:lnSpc>
              <a:spcBef>
                <a:spcPct val="0"/>
              </a:spcBef>
            </a:pPr>
          </a:p>
        </p:txBody>
      </p:sp>
      <p:sp>
        <p:nvSpPr>
          <p:cNvPr name="TextBox 6" id="6"/>
          <p:cNvSpPr txBox="true"/>
          <p:nvPr/>
        </p:nvSpPr>
        <p:spPr>
          <a:xfrm rot="0">
            <a:off x="2462682" y="2497137"/>
            <a:ext cx="8049366" cy="887095"/>
          </a:xfrm>
          <a:prstGeom prst="rect">
            <a:avLst/>
          </a:prstGeom>
        </p:spPr>
        <p:txBody>
          <a:bodyPr anchor="t" rtlCol="false" tIns="0" lIns="0" bIns="0" rIns="0">
            <a:spAutoFit/>
          </a:bodyPr>
          <a:lstStyle/>
          <a:p>
            <a:pPr algn="ctr">
              <a:lnSpc>
                <a:spcPts val="7279"/>
              </a:lnSpc>
            </a:pPr>
            <a:r>
              <a:rPr lang="en-US" sz="5199">
                <a:solidFill>
                  <a:srgbClr val="FFFFFF"/>
                </a:solidFill>
                <a:latin typeface="Canva Sans"/>
                <a:ea typeface="Canva Sans"/>
                <a:cs typeface="Canva Sans"/>
                <a:sym typeface="Canva Sans"/>
              </a:rPr>
              <a:t>Color Variation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9364296" y="0"/>
            <a:ext cx="9144000" cy="10287000"/>
            <a:chOff x="0" y="0"/>
            <a:chExt cx="12192000" cy="13716000"/>
          </a:xfrm>
        </p:grpSpPr>
        <p:pic>
          <p:nvPicPr>
            <p:cNvPr name="Picture 3" id="3"/>
            <p:cNvPicPr>
              <a:picLocks noChangeAspect="true"/>
            </p:cNvPicPr>
            <p:nvPr/>
          </p:nvPicPr>
          <p:blipFill>
            <a:blip r:embed="rId2"/>
            <a:srcRect l="22918" t="0" r="22918" b="0"/>
            <a:stretch>
              <a:fillRect/>
            </a:stretch>
          </p:blipFill>
          <p:spPr>
            <a:xfrm flipH="false" flipV="false">
              <a:off x="0" y="0"/>
              <a:ext cx="12192000" cy="13716000"/>
            </a:xfrm>
            <a:prstGeom prst="rect">
              <a:avLst/>
            </a:prstGeom>
          </p:spPr>
        </p:pic>
      </p:grpSp>
      <p:sp>
        <p:nvSpPr>
          <p:cNvPr name="TextBox 4" id="4"/>
          <p:cNvSpPr txBox="true"/>
          <p:nvPr/>
        </p:nvSpPr>
        <p:spPr>
          <a:xfrm rot="0">
            <a:off x="1994215" y="5156283"/>
            <a:ext cx="5532090" cy="2002346"/>
          </a:xfrm>
          <a:prstGeom prst="rect">
            <a:avLst/>
          </a:prstGeom>
        </p:spPr>
        <p:txBody>
          <a:bodyPr anchor="t" rtlCol="false" tIns="0" lIns="0" bIns="0" rIns="0">
            <a:spAutoFit/>
          </a:bodyPr>
          <a:lstStyle/>
          <a:p>
            <a:pPr algn="l" marL="0" indent="0" lvl="0">
              <a:lnSpc>
                <a:spcPts val="4042"/>
              </a:lnSpc>
              <a:spcBef>
                <a:spcPct val="0"/>
              </a:spcBef>
            </a:pPr>
            <a:r>
              <a:rPr lang="en-US" sz="2694">
                <a:solidFill>
                  <a:srgbClr val="FFFFFF"/>
                </a:solidFill>
                <a:latin typeface="Canva Sans"/>
                <a:ea typeface="Canva Sans"/>
                <a:cs typeface="Canva Sans"/>
                <a:sym typeface="Canva Sans"/>
              </a:rPr>
              <a:t>Most devices now all use color displays, except for few small handheld devices. Like this fishfinder.</a:t>
            </a:r>
          </a:p>
        </p:txBody>
      </p:sp>
      <p:sp>
        <p:nvSpPr>
          <p:cNvPr name="TextBox 5" id="5"/>
          <p:cNvSpPr txBox="true"/>
          <p:nvPr/>
        </p:nvSpPr>
        <p:spPr>
          <a:xfrm rot="0">
            <a:off x="1994215" y="2035391"/>
            <a:ext cx="5532090" cy="2438400"/>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FFFFFF"/>
                </a:solidFill>
                <a:latin typeface="Canva Sans"/>
                <a:ea typeface="Canva Sans"/>
                <a:cs typeface="Canva Sans"/>
                <a:sym typeface="Canva Sans"/>
              </a:rPr>
              <a:t>Grayscale Displays</a:t>
            </a:r>
          </a:p>
        </p:txBody>
      </p:sp>
      <p:sp>
        <p:nvSpPr>
          <p:cNvPr name="TextBox 6" id="6"/>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F9B">
                <a:alpha val="100000"/>
              </a:srgbClr>
            </a:gs>
            <a:gs pos="50000">
              <a:srgbClr val="EB0000">
                <a:alpha val="100000"/>
              </a:srgbClr>
            </a:gs>
            <a:gs pos="100000">
              <a:srgbClr val="A000EB">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296111" y="349538"/>
            <a:ext cx="17695777" cy="9587924"/>
            <a:chOff x="0" y="0"/>
            <a:chExt cx="4660616" cy="2525215"/>
          </a:xfrm>
        </p:grpSpPr>
        <p:sp>
          <p:nvSpPr>
            <p:cNvPr name="Freeform 3" id="3"/>
            <p:cNvSpPr/>
            <p:nvPr/>
          </p:nvSpPr>
          <p:spPr>
            <a:xfrm flipH="false" flipV="false" rot="0">
              <a:off x="0" y="0"/>
              <a:ext cx="4660616" cy="2525215"/>
            </a:xfrm>
            <a:custGeom>
              <a:avLst/>
              <a:gdLst/>
              <a:ahLst/>
              <a:cxnLst/>
              <a:rect r="r" b="b" t="t" l="l"/>
              <a:pathLst>
                <a:path h="2525215" w="4660616">
                  <a:moveTo>
                    <a:pt x="24500" y="0"/>
                  </a:moveTo>
                  <a:lnTo>
                    <a:pt x="4636116" y="0"/>
                  </a:lnTo>
                  <a:cubicBezTo>
                    <a:pt x="4649647" y="0"/>
                    <a:pt x="4660616" y="10969"/>
                    <a:pt x="4660616" y="24500"/>
                  </a:cubicBezTo>
                  <a:lnTo>
                    <a:pt x="4660616" y="2500715"/>
                  </a:lnTo>
                  <a:cubicBezTo>
                    <a:pt x="4660616" y="2507212"/>
                    <a:pt x="4658035" y="2513444"/>
                    <a:pt x="4653440" y="2518039"/>
                  </a:cubicBezTo>
                  <a:cubicBezTo>
                    <a:pt x="4648846" y="2522633"/>
                    <a:pt x="4642614" y="2525215"/>
                    <a:pt x="4636116" y="2525215"/>
                  </a:cubicBezTo>
                  <a:lnTo>
                    <a:pt x="24500" y="2525215"/>
                  </a:lnTo>
                  <a:cubicBezTo>
                    <a:pt x="10969" y="2525215"/>
                    <a:pt x="0" y="2514246"/>
                    <a:pt x="0" y="2500715"/>
                  </a:cubicBezTo>
                  <a:lnTo>
                    <a:pt x="0" y="24500"/>
                  </a:lnTo>
                  <a:cubicBezTo>
                    <a:pt x="0" y="10969"/>
                    <a:pt x="10969" y="0"/>
                    <a:pt x="24500" y="0"/>
                  </a:cubicBezTo>
                  <a:close/>
                </a:path>
              </a:pathLst>
            </a:custGeom>
            <a:solidFill>
              <a:srgbClr val="FFFFFF">
                <a:alpha val="21961"/>
              </a:srgbClr>
            </a:solidFill>
          </p:spPr>
        </p:sp>
        <p:sp>
          <p:nvSpPr>
            <p:cNvPr name="TextBox 4" id="4"/>
            <p:cNvSpPr txBox="true"/>
            <p:nvPr/>
          </p:nvSpPr>
          <p:spPr>
            <a:xfrm>
              <a:off x="0" y="-38100"/>
              <a:ext cx="4660616" cy="2563315"/>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363845" y="768097"/>
            <a:ext cx="4606049"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 User Interface Design</a:t>
            </a:r>
          </a:p>
        </p:txBody>
      </p:sp>
      <p:sp>
        <p:nvSpPr>
          <p:cNvPr name="TextBox 7" id="7"/>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8" id="8"/>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About</a:t>
            </a:r>
          </a:p>
        </p:txBody>
      </p:sp>
      <p:sp>
        <p:nvSpPr>
          <p:cNvPr name="TextBox 9" id="9"/>
          <p:cNvSpPr txBox="true"/>
          <p:nvPr/>
        </p:nvSpPr>
        <p:spPr>
          <a:xfrm rot="0">
            <a:off x="13726729" y="841660"/>
            <a:ext cx="1916881"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Content</a:t>
            </a:r>
          </a:p>
        </p:txBody>
      </p:sp>
      <p:sp>
        <p:nvSpPr>
          <p:cNvPr name="TextBox 10" id="10"/>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grpSp>
        <p:nvGrpSpPr>
          <p:cNvPr name="Group 11" id="11"/>
          <p:cNvGrpSpPr/>
          <p:nvPr/>
        </p:nvGrpSpPr>
        <p:grpSpPr>
          <a:xfrm rot="0">
            <a:off x="803986" y="4795861"/>
            <a:ext cx="16648096" cy="4660838"/>
            <a:chOff x="0" y="0"/>
            <a:chExt cx="4384684" cy="1227546"/>
          </a:xfrm>
        </p:grpSpPr>
        <p:sp>
          <p:nvSpPr>
            <p:cNvPr name="Freeform 12" id="12"/>
            <p:cNvSpPr/>
            <p:nvPr/>
          </p:nvSpPr>
          <p:spPr>
            <a:xfrm flipH="false" flipV="false" rot="0">
              <a:off x="0" y="0"/>
              <a:ext cx="4384684" cy="1227546"/>
            </a:xfrm>
            <a:custGeom>
              <a:avLst/>
              <a:gdLst/>
              <a:ahLst/>
              <a:cxnLst/>
              <a:rect r="r" b="b" t="t" l="l"/>
              <a:pathLst>
                <a:path h="1227546" w="4384684">
                  <a:moveTo>
                    <a:pt x="26042" y="0"/>
                  </a:moveTo>
                  <a:lnTo>
                    <a:pt x="4358642" y="0"/>
                  </a:lnTo>
                  <a:cubicBezTo>
                    <a:pt x="4365548" y="0"/>
                    <a:pt x="4372172" y="2744"/>
                    <a:pt x="4377056" y="7627"/>
                  </a:cubicBezTo>
                  <a:cubicBezTo>
                    <a:pt x="4381940" y="12511"/>
                    <a:pt x="4384684" y="19135"/>
                    <a:pt x="4384684" y="26042"/>
                  </a:cubicBezTo>
                  <a:lnTo>
                    <a:pt x="4384684" y="1201504"/>
                  </a:lnTo>
                  <a:cubicBezTo>
                    <a:pt x="4384684" y="1208411"/>
                    <a:pt x="4381940" y="1215034"/>
                    <a:pt x="4377056" y="1219918"/>
                  </a:cubicBezTo>
                  <a:cubicBezTo>
                    <a:pt x="4372172" y="1224802"/>
                    <a:pt x="4365548" y="1227546"/>
                    <a:pt x="4358642" y="1227546"/>
                  </a:cubicBezTo>
                  <a:lnTo>
                    <a:pt x="26042" y="1227546"/>
                  </a:lnTo>
                  <a:cubicBezTo>
                    <a:pt x="19135" y="1227546"/>
                    <a:pt x="12511" y="1224802"/>
                    <a:pt x="7627" y="1219918"/>
                  </a:cubicBezTo>
                  <a:cubicBezTo>
                    <a:pt x="2744" y="1215034"/>
                    <a:pt x="0" y="1208411"/>
                    <a:pt x="0" y="1201504"/>
                  </a:cubicBezTo>
                  <a:lnTo>
                    <a:pt x="0" y="26042"/>
                  </a:lnTo>
                  <a:cubicBezTo>
                    <a:pt x="0" y="19135"/>
                    <a:pt x="2744" y="12511"/>
                    <a:pt x="7627" y="7627"/>
                  </a:cubicBezTo>
                  <a:cubicBezTo>
                    <a:pt x="12511" y="2744"/>
                    <a:pt x="19135" y="0"/>
                    <a:pt x="26042" y="0"/>
                  </a:cubicBezTo>
                  <a:close/>
                </a:path>
              </a:pathLst>
            </a:custGeom>
            <a:solidFill>
              <a:srgbClr val="FFFFFF">
                <a:alpha val="21961"/>
              </a:srgbClr>
            </a:solidFill>
          </p:spPr>
        </p:sp>
        <p:sp>
          <p:nvSpPr>
            <p:cNvPr name="TextBox 13" id="13"/>
            <p:cNvSpPr txBox="true"/>
            <p:nvPr/>
          </p:nvSpPr>
          <p:spPr>
            <a:xfrm>
              <a:off x="0" y="-38100"/>
              <a:ext cx="4384684" cy="1265646"/>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811360" y="1796578"/>
            <a:ext cx="16648096" cy="2555903"/>
            <a:chOff x="0" y="0"/>
            <a:chExt cx="4384684" cy="673160"/>
          </a:xfrm>
        </p:grpSpPr>
        <p:sp>
          <p:nvSpPr>
            <p:cNvPr name="Freeform 15" id="15"/>
            <p:cNvSpPr/>
            <p:nvPr/>
          </p:nvSpPr>
          <p:spPr>
            <a:xfrm flipH="false" flipV="false" rot="0">
              <a:off x="0" y="0"/>
              <a:ext cx="4384684" cy="673160"/>
            </a:xfrm>
            <a:custGeom>
              <a:avLst/>
              <a:gdLst/>
              <a:ahLst/>
              <a:cxnLst/>
              <a:rect r="r" b="b" t="t" l="l"/>
              <a:pathLst>
                <a:path h="673160" w="4384684">
                  <a:moveTo>
                    <a:pt x="26042" y="0"/>
                  </a:moveTo>
                  <a:lnTo>
                    <a:pt x="4358642" y="0"/>
                  </a:lnTo>
                  <a:cubicBezTo>
                    <a:pt x="4365548" y="0"/>
                    <a:pt x="4372172" y="2744"/>
                    <a:pt x="4377056" y="7627"/>
                  </a:cubicBezTo>
                  <a:cubicBezTo>
                    <a:pt x="4381940" y="12511"/>
                    <a:pt x="4384684" y="19135"/>
                    <a:pt x="4384684" y="26042"/>
                  </a:cubicBezTo>
                  <a:lnTo>
                    <a:pt x="4384684" y="647118"/>
                  </a:lnTo>
                  <a:cubicBezTo>
                    <a:pt x="4384684" y="654024"/>
                    <a:pt x="4381940" y="660648"/>
                    <a:pt x="4377056" y="665532"/>
                  </a:cubicBezTo>
                  <a:cubicBezTo>
                    <a:pt x="4372172" y="670416"/>
                    <a:pt x="4365548" y="673160"/>
                    <a:pt x="4358642" y="673160"/>
                  </a:cubicBezTo>
                  <a:lnTo>
                    <a:pt x="26042" y="673160"/>
                  </a:lnTo>
                  <a:cubicBezTo>
                    <a:pt x="19135" y="673160"/>
                    <a:pt x="12511" y="670416"/>
                    <a:pt x="7627" y="665532"/>
                  </a:cubicBezTo>
                  <a:cubicBezTo>
                    <a:pt x="2744" y="660648"/>
                    <a:pt x="0" y="654024"/>
                    <a:pt x="0" y="647118"/>
                  </a:cubicBezTo>
                  <a:lnTo>
                    <a:pt x="0" y="26042"/>
                  </a:lnTo>
                  <a:cubicBezTo>
                    <a:pt x="0" y="19135"/>
                    <a:pt x="2744" y="12511"/>
                    <a:pt x="7627" y="7627"/>
                  </a:cubicBezTo>
                  <a:cubicBezTo>
                    <a:pt x="12511" y="2744"/>
                    <a:pt x="19135" y="0"/>
                    <a:pt x="26042" y="0"/>
                  </a:cubicBezTo>
                  <a:close/>
                </a:path>
              </a:pathLst>
            </a:custGeom>
            <a:solidFill>
              <a:srgbClr val="FFFFFF">
                <a:alpha val="21961"/>
              </a:srgbClr>
            </a:solidFill>
          </p:spPr>
        </p:sp>
        <p:sp>
          <p:nvSpPr>
            <p:cNvPr name="TextBox 16" id="16"/>
            <p:cNvSpPr txBox="true"/>
            <p:nvPr/>
          </p:nvSpPr>
          <p:spPr>
            <a:xfrm>
              <a:off x="0" y="-38100"/>
              <a:ext cx="4384684" cy="711260"/>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1784454" y="5038281"/>
            <a:ext cx="14362359" cy="4109001"/>
          </a:xfrm>
          <a:prstGeom prst="rect">
            <a:avLst/>
          </a:prstGeom>
        </p:spPr>
        <p:txBody>
          <a:bodyPr anchor="t" rtlCol="false" tIns="0" lIns="0" bIns="0" rIns="0">
            <a:spAutoFit/>
          </a:bodyPr>
          <a:lstStyle/>
          <a:p>
            <a:pPr algn="ctr" marL="562352" indent="-281176" lvl="1">
              <a:lnSpc>
                <a:spcPts val="3646"/>
              </a:lnSpc>
              <a:buFont typeface="Arial"/>
              <a:buChar char="•"/>
            </a:pPr>
            <a:r>
              <a:rPr lang="en-US" sz="2604">
                <a:solidFill>
                  <a:srgbClr val="FFFFFF"/>
                </a:solidFill>
                <a:latin typeface="Poppins"/>
                <a:ea typeface="Poppins"/>
                <a:cs typeface="Poppins"/>
                <a:sym typeface="Poppins"/>
              </a:rPr>
              <a:t>People use visual structure to help them extract information from what they see. </a:t>
            </a:r>
          </a:p>
          <a:p>
            <a:pPr algn="ctr" marL="562352" indent="-281176" lvl="1">
              <a:lnSpc>
                <a:spcPts val="3646"/>
              </a:lnSpc>
              <a:buFont typeface="Arial"/>
              <a:buChar char="•"/>
            </a:pPr>
            <a:r>
              <a:rPr lang="en-US" sz="2604">
                <a:solidFill>
                  <a:srgbClr val="FFFFFF"/>
                </a:solidFill>
                <a:latin typeface="Poppins"/>
                <a:ea typeface="Poppins"/>
                <a:cs typeface="Poppins"/>
                <a:sym typeface="Poppins"/>
              </a:rPr>
              <a:t>This chapter gives examples of structured versus nonstructured information displays. For example, an important goal in presenting information is to provide a visual hierarchy—</a:t>
            </a:r>
            <a:r>
              <a:rPr lang="en-US" sz="2604" u="sng">
                <a:solidFill>
                  <a:srgbClr val="FFFFFF"/>
                </a:solidFill>
                <a:latin typeface="Poppins"/>
                <a:ea typeface="Poppins"/>
                <a:cs typeface="Poppins"/>
                <a:sym typeface="Poppins"/>
              </a:rPr>
              <a:t>an arrangement of the information that breaks the information into distinct sections and subsections, labels sections prominently to clearly identify their content, and presents higher-level sections more strongly than lower-level ones</a:t>
            </a:r>
            <a:r>
              <a:rPr lang="en-US" sz="2604">
                <a:solidFill>
                  <a:srgbClr val="FFFFFF"/>
                </a:solidFill>
                <a:latin typeface="Poppins"/>
                <a:ea typeface="Poppins"/>
                <a:cs typeface="Poppins"/>
                <a:sym typeface="Poppins"/>
              </a:rPr>
              <a:t>. </a:t>
            </a:r>
          </a:p>
          <a:p>
            <a:pPr algn="ctr" marL="562352" indent="-281176" lvl="1">
              <a:lnSpc>
                <a:spcPts val="3646"/>
              </a:lnSpc>
              <a:buFont typeface="Arial"/>
              <a:buChar char="•"/>
            </a:pPr>
            <a:r>
              <a:rPr lang="en-US" sz="2604">
                <a:solidFill>
                  <a:srgbClr val="FFFFFF"/>
                </a:solidFill>
                <a:latin typeface="Poppins"/>
                <a:ea typeface="Poppins"/>
                <a:cs typeface="Poppins"/>
                <a:sym typeface="Poppins"/>
              </a:rPr>
              <a:t>This allows people, when scanning information, to separate what is relevant to their goals from what is irrelevant instantly, and to focus on the relevant information.</a:t>
            </a:r>
          </a:p>
        </p:txBody>
      </p:sp>
      <p:sp>
        <p:nvSpPr>
          <p:cNvPr name="TextBox 18" id="18"/>
          <p:cNvSpPr txBox="true"/>
          <p:nvPr/>
        </p:nvSpPr>
        <p:spPr>
          <a:xfrm rot="0">
            <a:off x="803986" y="2054212"/>
            <a:ext cx="16648096" cy="2088260"/>
          </a:xfrm>
          <a:prstGeom prst="rect">
            <a:avLst/>
          </a:prstGeom>
        </p:spPr>
        <p:txBody>
          <a:bodyPr anchor="t" rtlCol="false" tIns="0" lIns="0" bIns="0" rIns="0">
            <a:spAutoFit/>
          </a:bodyPr>
          <a:lstStyle/>
          <a:p>
            <a:pPr algn="ctr">
              <a:lnSpc>
                <a:spcPts val="7751"/>
              </a:lnSpc>
            </a:pPr>
            <a:r>
              <a:rPr lang="en-US" b="true" sz="7599" spc="-341">
                <a:solidFill>
                  <a:srgbClr val="FFFFFF"/>
                </a:solidFill>
                <a:latin typeface="Telegraf 1 Bold"/>
                <a:ea typeface="Telegraf 1 Bold"/>
                <a:cs typeface="Telegraf 1 Bold"/>
                <a:sym typeface="Telegraf 1 Bold"/>
              </a:rPr>
              <a:t>Ch. 3: We Seek and Use Visual Structure</a:t>
            </a:r>
          </a:p>
        </p:txBody>
      </p:sp>
      <p:sp>
        <p:nvSpPr>
          <p:cNvPr name="TextBox 19" id="1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8857041" y="1996452"/>
            <a:ext cx="7433482" cy="6294095"/>
            <a:chOff x="0" y="0"/>
            <a:chExt cx="9911310" cy="8392127"/>
          </a:xfrm>
        </p:grpSpPr>
        <p:pic>
          <p:nvPicPr>
            <p:cNvPr name="Picture 3" id="3"/>
            <p:cNvPicPr>
              <a:picLocks noChangeAspect="true"/>
            </p:cNvPicPr>
            <p:nvPr/>
          </p:nvPicPr>
          <p:blipFill>
            <a:blip r:embed="rId2"/>
            <a:srcRect l="5711" t="0" r="5711" b="0"/>
            <a:stretch>
              <a:fillRect/>
            </a:stretch>
          </p:blipFill>
          <p:spPr>
            <a:xfrm flipH="false" flipV="false">
              <a:off x="0" y="0"/>
              <a:ext cx="9911310" cy="8392127"/>
            </a:xfrm>
            <a:prstGeom prst="rect">
              <a:avLst/>
            </a:prstGeom>
          </p:spPr>
        </p:pic>
      </p:grpSp>
      <p:sp>
        <p:nvSpPr>
          <p:cNvPr name="TextBox 4" id="4"/>
          <p:cNvSpPr txBox="true"/>
          <p:nvPr/>
        </p:nvSpPr>
        <p:spPr>
          <a:xfrm rot="0">
            <a:off x="1997477" y="1358277"/>
            <a:ext cx="5532090" cy="1276350"/>
          </a:xfrm>
          <a:prstGeom prst="rect">
            <a:avLst/>
          </a:prstGeom>
        </p:spPr>
        <p:txBody>
          <a:bodyPr anchor="t" rtlCol="false" tIns="0" lIns="0" bIns="0" rIns="0">
            <a:spAutoFit/>
          </a:bodyPr>
          <a:lstStyle/>
          <a:p>
            <a:pPr algn="l" marL="0" indent="0" lvl="0">
              <a:lnSpc>
                <a:spcPts val="5040"/>
              </a:lnSpc>
              <a:spcBef>
                <a:spcPct val="0"/>
              </a:spcBef>
            </a:pPr>
            <a:r>
              <a:rPr lang="en-US" b="true" sz="4200">
                <a:solidFill>
                  <a:srgbClr val="FFFFFF"/>
                </a:solidFill>
                <a:latin typeface="Canva Sans Bold"/>
                <a:ea typeface="Canva Sans Bold"/>
                <a:cs typeface="Canva Sans Bold"/>
                <a:sym typeface="Canva Sans Bold"/>
              </a:rPr>
              <a:t>Display angle &amp; ambient illumination</a:t>
            </a:r>
          </a:p>
        </p:txBody>
      </p:sp>
      <p:sp>
        <p:nvSpPr>
          <p:cNvPr name="TextBox 5" id="5"/>
          <p:cNvSpPr txBox="true"/>
          <p:nvPr/>
        </p:nvSpPr>
        <p:spPr>
          <a:xfrm rot="0">
            <a:off x="1997477" y="2747005"/>
            <a:ext cx="5532090" cy="3516821"/>
          </a:xfrm>
          <a:prstGeom prst="rect">
            <a:avLst/>
          </a:prstGeom>
        </p:spPr>
        <p:txBody>
          <a:bodyPr anchor="t" rtlCol="false" tIns="0" lIns="0" bIns="0" rIns="0">
            <a:spAutoFit/>
          </a:bodyPr>
          <a:lstStyle/>
          <a:p>
            <a:pPr algn="l">
              <a:lnSpc>
                <a:spcPts val="4042"/>
              </a:lnSpc>
            </a:pPr>
            <a:r>
              <a:rPr lang="en-US" sz="2694">
                <a:solidFill>
                  <a:srgbClr val="FFFFFF"/>
                </a:solidFill>
                <a:latin typeface="Canva Sans"/>
                <a:ea typeface="Canva Sans"/>
                <a:cs typeface="Canva Sans"/>
                <a:sym typeface="Canva Sans"/>
              </a:rPr>
              <a:t>Some displays, mostly LCD ones, will have discoloration when viewed at odd angles. They work best when straight on.</a:t>
            </a:r>
          </a:p>
          <a:p>
            <a:pPr algn="l" marL="0" indent="0" lvl="0">
              <a:lnSpc>
                <a:spcPts val="4042"/>
              </a:lnSpc>
              <a:spcBef>
                <a:spcPct val="0"/>
              </a:spcBef>
            </a:pPr>
            <a:r>
              <a:rPr lang="en-US" sz="2694">
                <a:solidFill>
                  <a:srgbClr val="FFFFFF"/>
                </a:solidFill>
                <a:latin typeface="Canva Sans"/>
                <a:ea typeface="Canva Sans"/>
                <a:cs typeface="Canva Sans"/>
                <a:sym typeface="Canva Sans"/>
              </a:rPr>
              <a:t>Ambient lighting, such as sunlight, can dull colors, making displays appear nearly grayscale.</a:t>
            </a:r>
          </a:p>
        </p:txBody>
      </p:sp>
      <p:sp>
        <p:nvSpPr>
          <p:cNvPr name="TextBox 6" id="6"/>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20</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9928631" y="367160"/>
            <a:ext cx="6469838" cy="4467225"/>
            <a:chOff x="0" y="0"/>
            <a:chExt cx="1177170" cy="812800"/>
          </a:xfrm>
        </p:grpSpPr>
        <p:sp>
          <p:nvSpPr>
            <p:cNvPr name="Freeform 3" id="3"/>
            <p:cNvSpPr/>
            <p:nvPr/>
          </p:nvSpPr>
          <p:spPr>
            <a:xfrm flipH="false" flipV="false" rot="0">
              <a:off x="0" y="0"/>
              <a:ext cx="1177170" cy="812800"/>
            </a:xfrm>
            <a:custGeom>
              <a:avLst/>
              <a:gdLst/>
              <a:ahLst/>
              <a:cxnLst/>
              <a:rect r="r" b="b" t="t" l="l"/>
              <a:pathLst>
                <a:path h="812800" w="1177170">
                  <a:moveTo>
                    <a:pt x="0" y="0"/>
                  </a:moveTo>
                  <a:lnTo>
                    <a:pt x="1177170" y="0"/>
                  </a:lnTo>
                  <a:lnTo>
                    <a:pt x="1177170" y="812800"/>
                  </a:lnTo>
                  <a:lnTo>
                    <a:pt x="0" y="812800"/>
                  </a:lnTo>
                  <a:close/>
                </a:path>
              </a:pathLst>
            </a:custGeom>
            <a:blipFill>
              <a:blip r:embed="rId2"/>
              <a:stretch>
                <a:fillRect l="-9991" t="0" r="-9991" b="0"/>
              </a:stretch>
            </a:blipFill>
          </p:spPr>
        </p:sp>
      </p:grpSp>
      <p:grpSp>
        <p:nvGrpSpPr>
          <p:cNvPr name="Group 4" id="4"/>
          <p:cNvGrpSpPr/>
          <p:nvPr/>
        </p:nvGrpSpPr>
        <p:grpSpPr>
          <a:xfrm rot="0">
            <a:off x="9928631" y="4929635"/>
            <a:ext cx="6469838" cy="4695825"/>
            <a:chOff x="0" y="0"/>
            <a:chExt cx="1119864" cy="812800"/>
          </a:xfrm>
        </p:grpSpPr>
        <p:sp>
          <p:nvSpPr>
            <p:cNvPr name="Freeform 5" id="5"/>
            <p:cNvSpPr/>
            <p:nvPr/>
          </p:nvSpPr>
          <p:spPr>
            <a:xfrm flipH="false" flipV="false" rot="0">
              <a:off x="0" y="0"/>
              <a:ext cx="1119864" cy="812800"/>
            </a:xfrm>
            <a:custGeom>
              <a:avLst/>
              <a:gdLst/>
              <a:ahLst/>
              <a:cxnLst/>
              <a:rect r="r" b="b" t="t" l="l"/>
              <a:pathLst>
                <a:path h="812800" w="1119864">
                  <a:moveTo>
                    <a:pt x="0" y="0"/>
                  </a:moveTo>
                  <a:lnTo>
                    <a:pt x="1119864" y="0"/>
                  </a:lnTo>
                  <a:lnTo>
                    <a:pt x="1119864" y="812800"/>
                  </a:lnTo>
                  <a:lnTo>
                    <a:pt x="0" y="812800"/>
                  </a:lnTo>
                  <a:close/>
                </a:path>
              </a:pathLst>
            </a:custGeom>
            <a:blipFill>
              <a:blip r:embed="rId3"/>
              <a:stretch>
                <a:fillRect l="-22855" t="0" r="-22855" b="0"/>
              </a:stretch>
            </a:blipFill>
          </p:spPr>
        </p:sp>
      </p:grpSp>
      <p:grpSp>
        <p:nvGrpSpPr>
          <p:cNvPr name="Group 6" id="6"/>
          <p:cNvGrpSpPr/>
          <p:nvPr/>
        </p:nvGrpSpPr>
        <p:grpSpPr>
          <a:xfrm rot="0">
            <a:off x="1028700" y="1619607"/>
            <a:ext cx="7387478" cy="7047786"/>
            <a:chOff x="0" y="0"/>
            <a:chExt cx="9849971" cy="9397048"/>
          </a:xfrm>
        </p:grpSpPr>
        <p:sp>
          <p:nvSpPr>
            <p:cNvPr name="TextBox 7" id="7"/>
            <p:cNvSpPr txBox="true"/>
            <p:nvPr/>
          </p:nvSpPr>
          <p:spPr>
            <a:xfrm rot="0">
              <a:off x="0" y="0"/>
              <a:ext cx="9849971" cy="3073400"/>
            </a:xfrm>
            <a:prstGeom prst="rect">
              <a:avLst/>
            </a:prstGeom>
          </p:spPr>
          <p:txBody>
            <a:bodyPr anchor="t" rtlCol="false" tIns="0" lIns="0" bIns="0" rIns="0">
              <a:spAutoFit/>
            </a:bodyPr>
            <a:lstStyle/>
            <a:p>
              <a:pPr algn="l" marL="0" indent="0" lvl="0">
                <a:lnSpc>
                  <a:spcPts val="9119"/>
                </a:lnSpc>
              </a:pPr>
              <a:r>
                <a:rPr lang="en-US" b="true" sz="7599">
                  <a:solidFill>
                    <a:srgbClr val="FFFFFF"/>
                  </a:solidFill>
                  <a:latin typeface="Canva Sans Bold"/>
                  <a:ea typeface="Canva Sans Bold"/>
                  <a:cs typeface="Canva Sans Bold"/>
                  <a:sym typeface="Canva Sans Bold"/>
                </a:rPr>
                <a:t>Guidelines for using color</a:t>
              </a:r>
            </a:p>
          </p:txBody>
        </p:sp>
        <p:sp>
          <p:nvSpPr>
            <p:cNvPr name="TextBox 8" id="8"/>
            <p:cNvSpPr txBox="true"/>
            <p:nvPr/>
          </p:nvSpPr>
          <p:spPr>
            <a:xfrm rot="0">
              <a:off x="0" y="3941762"/>
              <a:ext cx="9055612" cy="1371600"/>
            </a:xfrm>
            <a:prstGeom prst="rect">
              <a:avLst/>
            </a:prstGeom>
          </p:spPr>
          <p:txBody>
            <a:bodyPr anchor="t" rtlCol="false" tIns="0" lIns="0" bIns="0" rIns="0">
              <a:spAutoFit/>
            </a:bodyPr>
            <a:lstStyle/>
            <a:p>
              <a:pPr algn="l" marL="0" indent="0" lvl="0">
                <a:lnSpc>
                  <a:spcPts val="4079"/>
                </a:lnSpc>
              </a:pPr>
              <a:r>
                <a:rPr lang="en-US" sz="3399">
                  <a:solidFill>
                    <a:srgbClr val="FFFFFF"/>
                  </a:solidFill>
                  <a:latin typeface="Canva Sans"/>
                  <a:ea typeface="Canva Sans"/>
                  <a:cs typeface="Canva Sans"/>
                  <a:sym typeface="Canva Sans"/>
                </a:rPr>
                <a:t>1.Distinguish colors by hue, saturation, and brightness</a:t>
              </a:r>
            </a:p>
          </p:txBody>
        </p:sp>
        <p:sp>
          <p:nvSpPr>
            <p:cNvPr name="TextBox 9" id="9"/>
            <p:cNvSpPr txBox="true"/>
            <p:nvPr/>
          </p:nvSpPr>
          <p:spPr>
            <a:xfrm rot="0">
              <a:off x="0" y="5970588"/>
              <a:ext cx="9055612" cy="3426460"/>
            </a:xfrm>
            <a:prstGeom prst="rect">
              <a:avLst/>
            </a:prstGeom>
          </p:spPr>
          <p:txBody>
            <a:bodyPr anchor="t" rtlCol="false" tIns="0" lIns="0" bIns="0" rIns="0">
              <a:spAutoFit/>
            </a:bodyPr>
            <a:lstStyle/>
            <a:p>
              <a:pPr algn="l" marL="0" indent="0" lvl="0">
                <a:lnSpc>
                  <a:spcPts val="4199"/>
                </a:lnSpc>
              </a:pPr>
              <a:r>
                <a:rPr lang="en-US" sz="2799">
                  <a:solidFill>
                    <a:srgbClr val="FFFFFF"/>
                  </a:solidFill>
                  <a:latin typeface="Canva Sans"/>
                  <a:ea typeface="Canva Sans"/>
                  <a:cs typeface="Canva Sans"/>
                  <a:sym typeface="Canva Sans"/>
                </a:rPr>
                <a:t>Ensure strong contrast between colors and avoid subtle differences. To test if colors are distinct enough, view them in grayscale—if they blend together, they lack sufficient contrast.</a:t>
              </a:r>
            </a:p>
          </p:txBody>
        </p:sp>
      </p:grpSp>
      <p:sp>
        <p:nvSpPr>
          <p:cNvPr name="TextBox 10" id="10"/>
          <p:cNvSpPr txBox="true"/>
          <p:nvPr/>
        </p:nvSpPr>
        <p:spPr>
          <a:xfrm rot="0">
            <a:off x="17259300" y="9248775"/>
            <a:ext cx="152400" cy="161925"/>
          </a:xfrm>
          <a:prstGeom prst="rect">
            <a:avLst/>
          </a:prstGeom>
        </p:spPr>
        <p:txBody>
          <a:bodyPr anchor="t" rtlCol="false" tIns="0" lIns="0" bIns="0" rIns="0" wrap="none">
            <a:spAutoFit/>
          </a:bodyPr>
          <a:lstStyle/>
          <a:p>
            <a:pPr algn="ctr">
              <a:lnSpc>
                <a:spcPts val="839"/>
              </a:lnSpc>
              <a:spcBef>
                <a:spcPct val="0"/>
              </a:spcBef>
            </a:pPr>
            <a:r>
              <a:rPr lang="en-US" sz="600">
                <a:solidFill>
                  <a:srgbClr val="FFFFFF"/>
                </a:solidFill>
                <a:latin typeface="Canva Sans"/>
                <a:ea typeface="Canva Sans"/>
                <a:cs typeface="Canva Sans"/>
                <a:sym typeface="Canva Sans"/>
              </a:rPr>
              <a:t>21</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rot="0">
            <a:off x="3749853" y="2374818"/>
            <a:ext cx="10780592" cy="6883482"/>
          </a:xfrm>
          <a:prstGeom prst="rect">
            <a:avLst/>
          </a:prstGeom>
        </p:spPr>
      </p:pic>
      <p:sp>
        <p:nvSpPr>
          <p:cNvPr name="TextBox 3" id="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22</a:t>
            </a:r>
          </a:p>
        </p:txBody>
      </p:sp>
      <p:sp>
        <p:nvSpPr>
          <p:cNvPr name="TextBox 4" id="4"/>
          <p:cNvSpPr txBox="true"/>
          <p:nvPr/>
        </p:nvSpPr>
        <p:spPr>
          <a:xfrm rot="0">
            <a:off x="1020997" y="159703"/>
            <a:ext cx="16238303" cy="1566544"/>
          </a:xfrm>
          <a:prstGeom prst="rect">
            <a:avLst/>
          </a:prstGeom>
        </p:spPr>
        <p:txBody>
          <a:bodyPr anchor="t" rtlCol="false" tIns="0" lIns="0" bIns="0" rIns="0">
            <a:spAutoFit/>
          </a:bodyPr>
          <a:lstStyle/>
          <a:p>
            <a:pPr algn="ctr">
              <a:lnSpc>
                <a:spcPts val="12880"/>
              </a:lnSpc>
            </a:pPr>
            <a:r>
              <a:rPr lang="en-US" sz="9200" b="true">
                <a:solidFill>
                  <a:srgbClr val="FFFFFF"/>
                </a:solidFill>
                <a:latin typeface="Canva Sans Bold"/>
                <a:ea typeface="Canva Sans Bold"/>
                <a:cs typeface="Canva Sans Bold"/>
                <a:sym typeface="Canva Sans Bold"/>
              </a:rPr>
              <a:t>Another Grayscale Example</a:t>
            </a:r>
          </a:p>
        </p:txBody>
      </p:sp>
    </p:spTree>
  </p:cSld>
  <p:clrMapOvr>
    <a:masterClrMapping/>
  </p:clrMapOvr>
  <p:timing>
    <p:tnLst>
      <p:par>
        <p:cTn dur="indefinite" restart="never" nodeType="tmRoot">
          <p:childTnLst>
            <p:video>
              <p:cMediaNode vol="0">
                <p:cTn fill="hold" display="false">
                  <p:stCondLst>
                    <p:cond delay="indefinite"/>
                  </p:stCondLst>
                </p:cTn>
                <p:tgtEl>
                  <p:spTgt spid="2"/>
                </p:tgtEl>
              </p:cMediaNode>
            </p:video>
          </p:childTnLst>
        </p:cTn>
      </p:par>
    </p:tnLst>
  </p:timing>
</p:sld>
</file>

<file path=ppt/slides/slide2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1082785" y="3711976"/>
            <a:ext cx="16122430" cy="2010562"/>
            <a:chOff x="0" y="0"/>
            <a:chExt cx="6517734" cy="812800"/>
          </a:xfrm>
        </p:grpSpPr>
        <p:sp>
          <p:nvSpPr>
            <p:cNvPr name="Freeform 3" id="3"/>
            <p:cNvSpPr/>
            <p:nvPr/>
          </p:nvSpPr>
          <p:spPr>
            <a:xfrm flipH="false" flipV="false" rot="0">
              <a:off x="0" y="0"/>
              <a:ext cx="6517735" cy="812800"/>
            </a:xfrm>
            <a:custGeom>
              <a:avLst/>
              <a:gdLst/>
              <a:ahLst/>
              <a:cxnLst/>
              <a:rect r="r" b="b" t="t" l="l"/>
              <a:pathLst>
                <a:path h="812800" w="6517735">
                  <a:moveTo>
                    <a:pt x="0" y="0"/>
                  </a:moveTo>
                  <a:lnTo>
                    <a:pt x="6517735" y="0"/>
                  </a:lnTo>
                  <a:lnTo>
                    <a:pt x="6517735" y="812800"/>
                  </a:lnTo>
                  <a:lnTo>
                    <a:pt x="0" y="812800"/>
                  </a:lnTo>
                  <a:close/>
                </a:path>
              </a:pathLst>
            </a:custGeom>
            <a:blipFill>
              <a:blip r:embed="rId2"/>
              <a:stretch>
                <a:fillRect l="-3841" t="0" r="-3841" b="0"/>
              </a:stretch>
            </a:blipFill>
          </p:spPr>
        </p:sp>
      </p:grpSp>
      <p:sp>
        <p:nvSpPr>
          <p:cNvPr name="TextBox 4" id="4"/>
          <p:cNvSpPr txBox="true"/>
          <p:nvPr/>
        </p:nvSpPr>
        <p:spPr>
          <a:xfrm rot="0">
            <a:off x="1662964" y="1547393"/>
            <a:ext cx="14962072" cy="1422400"/>
          </a:xfrm>
          <a:prstGeom prst="rect">
            <a:avLst/>
          </a:prstGeom>
        </p:spPr>
        <p:txBody>
          <a:bodyPr anchor="t" rtlCol="false" tIns="0" lIns="0" bIns="0" rIns="0">
            <a:spAutoFit/>
          </a:bodyPr>
          <a:lstStyle/>
          <a:p>
            <a:pPr algn="ctr" marL="0" indent="0" lvl="0">
              <a:lnSpc>
                <a:spcPts val="10999"/>
              </a:lnSpc>
            </a:pPr>
            <a:r>
              <a:rPr lang="en-US" sz="9999">
                <a:solidFill>
                  <a:srgbClr val="FFFFFF"/>
                </a:solidFill>
                <a:latin typeface="Canva Sans"/>
                <a:ea typeface="Canva Sans"/>
                <a:cs typeface="Canva Sans"/>
                <a:sym typeface="Canva Sans"/>
              </a:rPr>
              <a:t>2. Use Distinctive colors</a:t>
            </a:r>
          </a:p>
        </p:txBody>
      </p:sp>
      <p:sp>
        <p:nvSpPr>
          <p:cNvPr name="TextBox 5" id="5"/>
          <p:cNvSpPr txBox="true"/>
          <p:nvPr/>
        </p:nvSpPr>
        <p:spPr>
          <a:xfrm rot="0">
            <a:off x="2546445" y="6408339"/>
            <a:ext cx="13195109" cy="2276613"/>
          </a:xfrm>
          <a:prstGeom prst="rect">
            <a:avLst/>
          </a:prstGeom>
        </p:spPr>
        <p:txBody>
          <a:bodyPr anchor="t" rtlCol="false" tIns="0" lIns="0" bIns="0" rIns="0">
            <a:spAutoFit/>
          </a:bodyPr>
          <a:lstStyle/>
          <a:p>
            <a:pPr algn="ctr" marL="0" indent="0" lvl="0">
              <a:lnSpc>
                <a:spcPts val="3667"/>
              </a:lnSpc>
              <a:spcBef>
                <a:spcPct val="0"/>
              </a:spcBef>
            </a:pPr>
            <a:r>
              <a:rPr lang="en-US" sz="2619">
                <a:solidFill>
                  <a:srgbClr val="FFFFFF"/>
                </a:solidFill>
                <a:latin typeface="Canva Sans"/>
                <a:ea typeface="Canva Sans"/>
                <a:cs typeface="Canva Sans"/>
                <a:sym typeface="Canva Sans"/>
              </a:rPr>
              <a:t>Our visual system processes color through three opponent channels: red-green, yellow-blue, and black-white . Red, green, yellow, blue, black, and white—are the easiest  colors to distinguish, as they all activate a strong signal on one of the three color-perception channels. Other colors activate multiple channels, making them harder to differentiate quickly.</a:t>
            </a:r>
          </a:p>
        </p:txBody>
      </p:sp>
      <p:sp>
        <p:nvSpPr>
          <p:cNvPr name="TextBox 6" id="6"/>
          <p:cNvSpPr txBox="true"/>
          <p:nvPr/>
        </p:nvSpPr>
        <p:spPr>
          <a:xfrm rot="0">
            <a:off x="17259300" y="9248775"/>
            <a:ext cx="152400" cy="161925"/>
          </a:xfrm>
          <a:prstGeom prst="rect">
            <a:avLst/>
          </a:prstGeom>
        </p:spPr>
        <p:txBody>
          <a:bodyPr anchor="t" rtlCol="false" tIns="0" lIns="0" bIns="0" rIns="0" wrap="none">
            <a:spAutoFit/>
          </a:bodyPr>
          <a:lstStyle/>
          <a:p>
            <a:pPr algn="ctr">
              <a:lnSpc>
                <a:spcPts val="839"/>
              </a:lnSpc>
              <a:spcBef>
                <a:spcPct val="0"/>
              </a:spcBef>
            </a:pPr>
            <a:r>
              <a:rPr lang="en-US" sz="600">
                <a:solidFill>
                  <a:srgbClr val="FFFFFF"/>
                </a:solidFill>
                <a:latin typeface="Canva Sans"/>
                <a:ea typeface="Canva Sans"/>
                <a:cs typeface="Canva Sans"/>
                <a:sym typeface="Canva Sans"/>
              </a:rPr>
              <a:t>23</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8857041" y="1996452"/>
            <a:ext cx="7433482" cy="6294095"/>
            <a:chOff x="0" y="0"/>
            <a:chExt cx="9911310" cy="8392127"/>
          </a:xfrm>
        </p:grpSpPr>
        <p:pic>
          <p:nvPicPr>
            <p:cNvPr name="Picture 3" id="3"/>
            <p:cNvPicPr>
              <a:picLocks noChangeAspect="true"/>
            </p:cNvPicPr>
            <p:nvPr/>
          </p:nvPicPr>
          <p:blipFill>
            <a:blip r:embed="rId2"/>
            <a:srcRect l="4765" t="0" r="4765" b="0"/>
            <a:stretch>
              <a:fillRect/>
            </a:stretch>
          </p:blipFill>
          <p:spPr>
            <a:xfrm flipH="false" flipV="false">
              <a:off x="0" y="0"/>
              <a:ext cx="9911310" cy="8392127"/>
            </a:xfrm>
            <a:prstGeom prst="rect">
              <a:avLst/>
            </a:prstGeom>
          </p:spPr>
        </p:pic>
      </p:grpSp>
      <p:sp>
        <p:nvSpPr>
          <p:cNvPr name="TextBox 4" id="4"/>
          <p:cNvSpPr txBox="true"/>
          <p:nvPr/>
        </p:nvSpPr>
        <p:spPr>
          <a:xfrm rot="0">
            <a:off x="1637660" y="1996452"/>
            <a:ext cx="6251724" cy="1714500"/>
          </a:xfrm>
          <a:prstGeom prst="rect">
            <a:avLst/>
          </a:prstGeom>
        </p:spPr>
        <p:txBody>
          <a:bodyPr anchor="t" rtlCol="false" tIns="0" lIns="0" bIns="0" rIns="0">
            <a:spAutoFit/>
          </a:bodyPr>
          <a:lstStyle/>
          <a:p>
            <a:pPr algn="l" marL="0" indent="0" lvl="0">
              <a:lnSpc>
                <a:spcPts val="4560"/>
              </a:lnSpc>
              <a:spcBef>
                <a:spcPct val="0"/>
              </a:spcBef>
            </a:pPr>
            <a:r>
              <a:rPr lang="en-US" sz="3800">
                <a:solidFill>
                  <a:srgbClr val="FFFFFF"/>
                </a:solidFill>
                <a:latin typeface="Canva Sans"/>
                <a:ea typeface="Canva Sans"/>
                <a:cs typeface="Canva Sans"/>
                <a:sym typeface="Canva Sans"/>
              </a:rPr>
              <a:t>3.</a:t>
            </a:r>
            <a:r>
              <a:rPr lang="en-US" b="true" sz="3800" i="true">
                <a:solidFill>
                  <a:srgbClr val="FFFFFF"/>
                </a:solidFill>
                <a:latin typeface="Canva Sans Bold Italics"/>
                <a:ea typeface="Canva Sans Bold Italics"/>
                <a:cs typeface="Canva Sans Bold Italics"/>
                <a:sym typeface="Canva Sans Bold Italics"/>
              </a:rPr>
              <a:t>Avoid color pairs that color-blind people cannot distinguish.</a:t>
            </a:r>
          </a:p>
        </p:txBody>
      </p:sp>
      <p:sp>
        <p:nvSpPr>
          <p:cNvPr name="TextBox 5" id="5"/>
          <p:cNvSpPr txBox="true"/>
          <p:nvPr/>
        </p:nvSpPr>
        <p:spPr>
          <a:xfrm rot="0">
            <a:off x="1997477" y="4021760"/>
            <a:ext cx="5532090" cy="4526471"/>
          </a:xfrm>
          <a:prstGeom prst="rect">
            <a:avLst/>
          </a:prstGeom>
        </p:spPr>
        <p:txBody>
          <a:bodyPr anchor="t" rtlCol="false" tIns="0" lIns="0" bIns="0" rIns="0">
            <a:spAutoFit/>
          </a:bodyPr>
          <a:lstStyle/>
          <a:p>
            <a:pPr algn="l" marL="0" indent="0" lvl="0">
              <a:lnSpc>
                <a:spcPts val="4042"/>
              </a:lnSpc>
              <a:spcBef>
                <a:spcPct val="0"/>
              </a:spcBef>
            </a:pPr>
            <a:r>
              <a:rPr lang="en-US" sz="2694">
                <a:solidFill>
                  <a:srgbClr val="FFFFFF"/>
                </a:solidFill>
                <a:latin typeface="Canva Sans"/>
                <a:ea typeface="Canva Sans"/>
                <a:cs typeface="Canva Sans"/>
                <a:sym typeface="Canva Sans"/>
              </a:rPr>
              <a:t>Avoid pairing dark reds, blues, or violets with other dark colors like black or dark green. Instead, contrast them with light yellows and greens. Again, to test if a webpage or design is color-blind-friendly, put it in grayscale. If colors are distinguishable, then you’re good.</a:t>
            </a:r>
          </a:p>
        </p:txBody>
      </p:sp>
      <p:sp>
        <p:nvSpPr>
          <p:cNvPr name="TextBox 6" id="6"/>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24</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8857041" y="1996452"/>
            <a:ext cx="7433482" cy="6294095"/>
            <a:chOff x="0" y="0"/>
            <a:chExt cx="9911310" cy="8392127"/>
          </a:xfrm>
        </p:grpSpPr>
        <p:pic>
          <p:nvPicPr>
            <p:cNvPr name="Picture 3" id="3"/>
            <p:cNvPicPr>
              <a:picLocks noChangeAspect="true"/>
            </p:cNvPicPr>
            <p:nvPr/>
          </p:nvPicPr>
          <p:blipFill>
            <a:blip r:embed="rId2"/>
            <a:srcRect l="0" t="4676" r="0" b="4676"/>
            <a:stretch>
              <a:fillRect/>
            </a:stretch>
          </p:blipFill>
          <p:spPr>
            <a:xfrm flipH="false" flipV="false">
              <a:off x="0" y="0"/>
              <a:ext cx="9911310" cy="8392127"/>
            </a:xfrm>
            <a:prstGeom prst="rect">
              <a:avLst/>
            </a:prstGeom>
          </p:spPr>
        </p:pic>
      </p:grpSp>
      <p:sp>
        <p:nvSpPr>
          <p:cNvPr name="TextBox 4" id="4"/>
          <p:cNvSpPr txBox="true"/>
          <p:nvPr/>
        </p:nvSpPr>
        <p:spPr>
          <a:xfrm rot="0">
            <a:off x="1997477" y="1996452"/>
            <a:ext cx="6222351" cy="1181100"/>
          </a:xfrm>
          <a:prstGeom prst="rect">
            <a:avLst/>
          </a:prstGeom>
        </p:spPr>
        <p:txBody>
          <a:bodyPr anchor="t" rtlCol="false" tIns="0" lIns="0" bIns="0" rIns="0">
            <a:spAutoFit/>
          </a:bodyPr>
          <a:lstStyle/>
          <a:p>
            <a:pPr algn="l" marL="0" indent="0" lvl="0">
              <a:lnSpc>
                <a:spcPts val="4680"/>
              </a:lnSpc>
              <a:spcBef>
                <a:spcPct val="0"/>
              </a:spcBef>
            </a:pPr>
            <a:r>
              <a:rPr lang="en-US" sz="3900">
                <a:solidFill>
                  <a:srgbClr val="FFFFFF"/>
                </a:solidFill>
                <a:latin typeface="Canva Sans"/>
                <a:ea typeface="Canva Sans"/>
                <a:cs typeface="Canva Sans"/>
                <a:sym typeface="Canva Sans"/>
              </a:rPr>
              <a:t>4. </a:t>
            </a:r>
            <a:r>
              <a:rPr lang="en-US" b="true" sz="3900" i="true">
                <a:solidFill>
                  <a:srgbClr val="FFFFFF"/>
                </a:solidFill>
                <a:latin typeface="Canva Sans Bold Italics"/>
                <a:ea typeface="Canva Sans Bold Italics"/>
                <a:cs typeface="Canva Sans Bold Italics"/>
                <a:sym typeface="Canva Sans Bold Italics"/>
              </a:rPr>
              <a:t>Use color redundantly with other cues.</a:t>
            </a:r>
          </a:p>
        </p:txBody>
      </p:sp>
      <p:sp>
        <p:nvSpPr>
          <p:cNvPr name="TextBox 5" id="5"/>
          <p:cNvSpPr txBox="true"/>
          <p:nvPr/>
        </p:nvSpPr>
        <p:spPr>
          <a:xfrm rot="0">
            <a:off x="1997477" y="3645979"/>
            <a:ext cx="5532090" cy="1497521"/>
          </a:xfrm>
          <a:prstGeom prst="rect">
            <a:avLst/>
          </a:prstGeom>
        </p:spPr>
        <p:txBody>
          <a:bodyPr anchor="t" rtlCol="false" tIns="0" lIns="0" bIns="0" rIns="0">
            <a:spAutoFit/>
          </a:bodyPr>
          <a:lstStyle/>
          <a:p>
            <a:pPr algn="l" marL="0" indent="0" lvl="0">
              <a:lnSpc>
                <a:spcPts val="4042"/>
              </a:lnSpc>
              <a:spcBef>
                <a:spcPct val="0"/>
              </a:spcBef>
            </a:pPr>
            <a:r>
              <a:rPr lang="en-US" sz="2694">
                <a:solidFill>
                  <a:srgbClr val="FFFFFF"/>
                </a:solidFill>
                <a:latin typeface="Canva Sans"/>
                <a:ea typeface="Canva Sans"/>
                <a:cs typeface="Canva Sans"/>
                <a:sym typeface="Canva Sans"/>
              </a:rPr>
              <a:t>Don't rely only on color for distinction—use symbols, shapes, or other markers for clarity.</a:t>
            </a:r>
          </a:p>
        </p:txBody>
      </p:sp>
      <p:sp>
        <p:nvSpPr>
          <p:cNvPr name="TextBox 6" id="6"/>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25</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46429" y="3968760"/>
            <a:ext cx="9626455" cy="1803303"/>
          </a:xfrm>
          <a:custGeom>
            <a:avLst/>
            <a:gdLst/>
            <a:ahLst/>
            <a:cxnLst/>
            <a:rect r="r" b="b" t="t" l="l"/>
            <a:pathLst>
              <a:path h="1803303" w="9626455">
                <a:moveTo>
                  <a:pt x="0" y="0"/>
                </a:moveTo>
                <a:lnTo>
                  <a:pt x="9626456" y="0"/>
                </a:lnTo>
                <a:lnTo>
                  <a:pt x="9626456" y="1803303"/>
                </a:lnTo>
                <a:lnTo>
                  <a:pt x="0" y="1803303"/>
                </a:lnTo>
                <a:lnTo>
                  <a:pt x="0" y="0"/>
                </a:lnTo>
                <a:close/>
              </a:path>
            </a:pathLst>
          </a:custGeom>
          <a:blipFill>
            <a:blip r:embed="rId2"/>
            <a:stretch>
              <a:fillRect l="0" t="0" r="0" b="0"/>
            </a:stretch>
          </a:blipFill>
        </p:spPr>
      </p:sp>
      <p:sp>
        <p:nvSpPr>
          <p:cNvPr name="TextBox 3" id="3"/>
          <p:cNvSpPr txBox="true"/>
          <p:nvPr/>
        </p:nvSpPr>
        <p:spPr>
          <a:xfrm rot="0">
            <a:off x="1997477" y="2055279"/>
            <a:ext cx="5532090" cy="1438275"/>
          </a:xfrm>
          <a:prstGeom prst="rect">
            <a:avLst/>
          </a:prstGeom>
        </p:spPr>
        <p:txBody>
          <a:bodyPr anchor="t" rtlCol="false" tIns="0" lIns="0" bIns="0" rIns="0">
            <a:spAutoFit/>
          </a:bodyPr>
          <a:lstStyle/>
          <a:p>
            <a:pPr algn="l" marL="0" indent="0" lvl="0">
              <a:lnSpc>
                <a:spcPts val="5760"/>
              </a:lnSpc>
              <a:spcBef>
                <a:spcPct val="0"/>
              </a:spcBef>
            </a:pPr>
            <a:r>
              <a:rPr lang="en-US" sz="4800">
                <a:solidFill>
                  <a:srgbClr val="FFFFFF"/>
                </a:solidFill>
                <a:latin typeface="Canva Sans"/>
                <a:ea typeface="Canva Sans"/>
                <a:cs typeface="Canva Sans"/>
                <a:sym typeface="Canva Sans"/>
              </a:rPr>
              <a:t>5. </a:t>
            </a:r>
            <a:r>
              <a:rPr lang="en-US" b="true" sz="4800" i="true">
                <a:solidFill>
                  <a:srgbClr val="FFFFFF"/>
                </a:solidFill>
                <a:latin typeface="Canva Sans Bold Italics"/>
                <a:ea typeface="Canva Sans Bold Italics"/>
                <a:cs typeface="Canva Sans Bold Italics"/>
                <a:sym typeface="Canva Sans Bold Italics"/>
              </a:rPr>
              <a:t>Separate strong opponent colors.</a:t>
            </a:r>
          </a:p>
        </p:txBody>
      </p:sp>
      <p:sp>
        <p:nvSpPr>
          <p:cNvPr name="TextBox 4" id="4"/>
          <p:cNvSpPr txBox="true"/>
          <p:nvPr/>
        </p:nvSpPr>
        <p:spPr>
          <a:xfrm rot="0">
            <a:off x="1997477" y="4331201"/>
            <a:ext cx="5532090" cy="992696"/>
          </a:xfrm>
          <a:prstGeom prst="rect">
            <a:avLst/>
          </a:prstGeom>
        </p:spPr>
        <p:txBody>
          <a:bodyPr anchor="t" rtlCol="false" tIns="0" lIns="0" bIns="0" rIns="0">
            <a:spAutoFit/>
          </a:bodyPr>
          <a:lstStyle/>
          <a:p>
            <a:pPr algn="l" marL="0" indent="0" lvl="0">
              <a:lnSpc>
                <a:spcPts val="4042"/>
              </a:lnSpc>
              <a:spcBef>
                <a:spcPct val="0"/>
              </a:spcBef>
            </a:pPr>
            <a:r>
              <a:rPr lang="en-US" sz="2694">
                <a:solidFill>
                  <a:srgbClr val="FFFFFF"/>
                </a:solidFill>
                <a:latin typeface="Canva Sans"/>
                <a:ea typeface="Canva Sans"/>
                <a:cs typeface="Canva Sans"/>
                <a:sym typeface="Canva Sans"/>
              </a:rPr>
              <a:t>Don’t place opponent colors on, or near each other. It looks bad!</a:t>
            </a:r>
          </a:p>
        </p:txBody>
      </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26</a:t>
            </a:r>
          </a:p>
        </p:txBody>
      </p:sp>
    </p:spTree>
  </p:cSld>
  <p:clrMapOvr>
    <a:masterClrMapping/>
  </p:clrMapOvr>
</p:sld>
</file>

<file path=ppt/slides/slide27.xml><?xml version="1.0" encoding="utf-8"?>
<p:sld xmlns:p="http://schemas.openxmlformats.org/presentationml/2006/main" xmlns:a="http://schemas.openxmlformats.org/drawingml/2006/main">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27</a:t>
            </a:r>
          </a:p>
        </p:txBody>
      </p:sp>
      <p:grpSp>
        <p:nvGrpSpPr>
          <p:cNvPr name="Group 3" id="3"/>
          <p:cNvGrpSpPr/>
          <p:nvPr/>
        </p:nvGrpSpPr>
        <p:grpSpPr>
          <a:xfrm rot="0">
            <a:off x="200996" y="1542317"/>
            <a:ext cx="17886007" cy="8244213"/>
            <a:chOff x="0" y="0"/>
            <a:chExt cx="4710718" cy="2171315"/>
          </a:xfrm>
        </p:grpSpPr>
        <p:sp>
          <p:nvSpPr>
            <p:cNvPr name="Freeform 4" id="4"/>
            <p:cNvSpPr/>
            <p:nvPr/>
          </p:nvSpPr>
          <p:spPr>
            <a:xfrm flipH="false" flipV="false" rot="0">
              <a:off x="0" y="0"/>
              <a:ext cx="4710718" cy="2171315"/>
            </a:xfrm>
            <a:custGeom>
              <a:avLst/>
              <a:gdLst/>
              <a:ahLst/>
              <a:cxnLst/>
              <a:rect r="r" b="b" t="t" l="l"/>
              <a:pathLst>
                <a:path h="2171315" w="4710718">
                  <a:moveTo>
                    <a:pt x="24239" y="0"/>
                  </a:moveTo>
                  <a:lnTo>
                    <a:pt x="4686478" y="0"/>
                  </a:lnTo>
                  <a:cubicBezTo>
                    <a:pt x="4692907" y="0"/>
                    <a:pt x="4699072" y="2554"/>
                    <a:pt x="4703618" y="7100"/>
                  </a:cubicBezTo>
                  <a:cubicBezTo>
                    <a:pt x="4708164" y="11645"/>
                    <a:pt x="4710718" y="17811"/>
                    <a:pt x="4710718" y="24239"/>
                  </a:cubicBezTo>
                  <a:lnTo>
                    <a:pt x="4710718" y="2147076"/>
                  </a:lnTo>
                  <a:cubicBezTo>
                    <a:pt x="4710718" y="2160463"/>
                    <a:pt x="4699865" y="2171315"/>
                    <a:pt x="4686478" y="2171315"/>
                  </a:cubicBezTo>
                  <a:lnTo>
                    <a:pt x="24239" y="2171315"/>
                  </a:lnTo>
                  <a:cubicBezTo>
                    <a:pt x="10852" y="2171315"/>
                    <a:pt x="0" y="2160463"/>
                    <a:pt x="0" y="2147076"/>
                  </a:cubicBezTo>
                  <a:lnTo>
                    <a:pt x="0" y="24239"/>
                  </a:lnTo>
                  <a:cubicBezTo>
                    <a:pt x="0" y="10852"/>
                    <a:pt x="10852" y="0"/>
                    <a:pt x="24239"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4710718" cy="2237990"/>
            </a:xfrm>
            <a:prstGeom prst="rect">
              <a:avLst/>
            </a:prstGeom>
          </p:spPr>
          <p:txBody>
            <a:bodyPr anchor="ctr" rtlCol="false" tIns="50800" lIns="50800" bIns="50800" rIns="50800"/>
            <a:lstStyle/>
            <a:p>
              <a:pPr algn="ctr">
                <a:lnSpc>
                  <a:spcPts val="3151"/>
                </a:lnSpc>
              </a:pPr>
            </a:p>
          </p:txBody>
        </p:sp>
      </p:grpSp>
      <p:sp>
        <p:nvSpPr>
          <p:cNvPr name="TextBox 6" id="6"/>
          <p:cNvSpPr txBox="true"/>
          <p:nvPr/>
        </p:nvSpPr>
        <p:spPr>
          <a:xfrm rot="0">
            <a:off x="1315291" y="484028"/>
            <a:ext cx="15657419" cy="1143061"/>
          </a:xfrm>
          <a:prstGeom prst="rect">
            <a:avLst/>
          </a:prstGeom>
        </p:spPr>
        <p:txBody>
          <a:bodyPr anchor="t" rtlCol="false" tIns="0" lIns="0" bIns="0" rIns="0">
            <a:spAutoFit/>
          </a:bodyPr>
          <a:lstStyle/>
          <a:p>
            <a:pPr algn="ctr">
              <a:lnSpc>
                <a:spcPts val="8077"/>
              </a:lnSpc>
            </a:pPr>
            <a:r>
              <a:rPr lang="en-US" b="true" sz="7919" spc="-356">
                <a:solidFill>
                  <a:srgbClr val="FFFFFF"/>
                </a:solidFill>
                <a:latin typeface="Telegraf 1 Bold"/>
                <a:ea typeface="Telegraf 1 Bold"/>
                <a:cs typeface="Telegraf 1 Bold"/>
                <a:sym typeface="Telegraf 1 Bold"/>
              </a:rPr>
              <a:t>Discussion Questions</a:t>
            </a:r>
          </a:p>
        </p:txBody>
      </p:sp>
      <p:sp>
        <p:nvSpPr>
          <p:cNvPr name="TextBox 7" id="7"/>
          <p:cNvSpPr txBox="true"/>
          <p:nvPr/>
        </p:nvSpPr>
        <p:spPr>
          <a:xfrm rot="0">
            <a:off x="565732" y="2373841"/>
            <a:ext cx="17156535" cy="6061507"/>
          </a:xfrm>
          <a:prstGeom prst="rect">
            <a:avLst/>
          </a:prstGeom>
        </p:spPr>
        <p:txBody>
          <a:bodyPr anchor="t" rtlCol="false" tIns="0" lIns="0" bIns="0" rIns="0">
            <a:spAutoFit/>
          </a:bodyPr>
          <a:lstStyle/>
          <a:p>
            <a:pPr algn="l" marL="617038" indent="-308519" lvl="1">
              <a:lnSpc>
                <a:spcPts val="4001"/>
              </a:lnSpc>
              <a:spcBef>
                <a:spcPct val="0"/>
              </a:spcBef>
              <a:buAutoNum type="arabicPeriod" startAt="1"/>
            </a:pPr>
            <a:r>
              <a:rPr lang="en-US" sz="2857">
                <a:solidFill>
                  <a:srgbClr val="FFFFFF"/>
                </a:solidFill>
                <a:latin typeface="Poppins"/>
                <a:ea typeface="Poppins"/>
                <a:cs typeface="Poppins"/>
                <a:sym typeface="Poppins"/>
              </a:rPr>
              <a:t>Think about a website or app you use frequently. How does it apply (or fail to apply) the principles of visual hierarchy and grouping? How does this impact your experience as a user?</a:t>
            </a:r>
          </a:p>
          <a:p>
            <a:pPr algn="l" marL="617038" indent="-308519" lvl="1">
              <a:lnSpc>
                <a:spcPts val="4001"/>
              </a:lnSpc>
              <a:spcBef>
                <a:spcPct val="0"/>
              </a:spcBef>
              <a:buAutoNum type="arabicPeriod" startAt="1"/>
            </a:pPr>
            <a:r>
              <a:rPr lang="en-US" sz="2857">
                <a:solidFill>
                  <a:srgbClr val="FFFFFF"/>
                </a:solidFill>
                <a:latin typeface="Poppins"/>
                <a:ea typeface="Poppins"/>
                <a:cs typeface="Poppins"/>
                <a:sym typeface="Poppins"/>
              </a:rPr>
              <a:t>In what ways have you encountered poorly structured information displays in real life (e.g., forms, search results, website navigation)? What improvements would you suggest based on the concepts from Chapter 3?</a:t>
            </a:r>
          </a:p>
          <a:p>
            <a:pPr algn="l" marL="617038" indent="-308519" lvl="1">
              <a:lnSpc>
                <a:spcPts val="4001"/>
              </a:lnSpc>
              <a:spcBef>
                <a:spcPct val="0"/>
              </a:spcBef>
              <a:buAutoNum type="arabicPeriod" startAt="1"/>
            </a:pPr>
            <a:r>
              <a:rPr lang="en-US" sz="2857">
                <a:solidFill>
                  <a:srgbClr val="FFFFFF"/>
                </a:solidFill>
                <a:latin typeface="Poppins"/>
                <a:ea typeface="Poppins"/>
                <a:cs typeface="Poppins"/>
                <a:sym typeface="Poppins"/>
              </a:rPr>
              <a:t>Designers should aim to minimize cognitive load when creating user interfaces. What are some real-world examples of interfaces that make tasks easier by reducing cognitive effort? What strategies do they use to achieve this?</a:t>
            </a:r>
          </a:p>
          <a:p>
            <a:pPr algn="l" marL="617038" indent="-308519" lvl="1">
              <a:lnSpc>
                <a:spcPts val="4001"/>
              </a:lnSpc>
              <a:spcBef>
                <a:spcPct val="0"/>
              </a:spcBef>
              <a:buAutoNum type="arabicPeriod" startAt="1"/>
            </a:pPr>
            <a:r>
              <a:rPr lang="en-US" sz="2857">
                <a:solidFill>
                  <a:srgbClr val="FFFFFF"/>
                </a:solidFill>
                <a:latin typeface="Poppins"/>
                <a:ea typeface="Poppins"/>
                <a:cs typeface="Poppins"/>
                <a:sym typeface="Poppins"/>
              </a:rPr>
              <a:t>Chapter 4 discusses how users’ limited attention affects interface design. Can you think of an example where too much visual noise or unnecessary distractions made it difficult for you to complete a task on a website or app? How could the design have been improved?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03986" y="2057400"/>
            <a:ext cx="16455314" cy="7499107"/>
            <a:chOff x="0" y="0"/>
            <a:chExt cx="4333910" cy="1975074"/>
          </a:xfrm>
        </p:grpSpPr>
        <p:sp>
          <p:nvSpPr>
            <p:cNvPr name="Freeform 4" id="4"/>
            <p:cNvSpPr/>
            <p:nvPr/>
          </p:nvSpPr>
          <p:spPr>
            <a:xfrm flipH="false" flipV="false" rot="0">
              <a:off x="0" y="0"/>
              <a:ext cx="4333910" cy="1975074"/>
            </a:xfrm>
            <a:custGeom>
              <a:avLst/>
              <a:gdLst/>
              <a:ahLst/>
              <a:cxnLst/>
              <a:rect r="r" b="b" t="t" l="l"/>
              <a:pathLst>
                <a:path h="1975074" w="4333910">
                  <a:moveTo>
                    <a:pt x="26347" y="0"/>
                  </a:moveTo>
                  <a:lnTo>
                    <a:pt x="4307563" y="0"/>
                  </a:lnTo>
                  <a:cubicBezTo>
                    <a:pt x="4322114" y="0"/>
                    <a:pt x="4333910" y="11796"/>
                    <a:pt x="4333910" y="26347"/>
                  </a:cubicBezTo>
                  <a:lnTo>
                    <a:pt x="4333910" y="1948727"/>
                  </a:lnTo>
                  <a:cubicBezTo>
                    <a:pt x="4333910" y="1963278"/>
                    <a:pt x="4322114" y="1975074"/>
                    <a:pt x="4307563" y="1975074"/>
                  </a:cubicBezTo>
                  <a:lnTo>
                    <a:pt x="26347" y="1975074"/>
                  </a:lnTo>
                  <a:cubicBezTo>
                    <a:pt x="19359" y="1975074"/>
                    <a:pt x="12658" y="1972298"/>
                    <a:pt x="7717" y="1967357"/>
                  </a:cubicBezTo>
                  <a:cubicBezTo>
                    <a:pt x="2776" y="1962416"/>
                    <a:pt x="0" y="1955714"/>
                    <a:pt x="0" y="1948727"/>
                  </a:cubicBezTo>
                  <a:lnTo>
                    <a:pt x="0" y="26347"/>
                  </a:lnTo>
                  <a:cubicBezTo>
                    <a:pt x="0" y="19359"/>
                    <a:pt x="2776" y="12658"/>
                    <a:pt x="7717" y="7717"/>
                  </a:cubicBezTo>
                  <a:cubicBezTo>
                    <a:pt x="12658" y="2776"/>
                    <a:pt x="19359" y="0"/>
                    <a:pt x="26347"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4333910" cy="2041749"/>
            </a:xfrm>
            <a:prstGeom prst="rect">
              <a:avLst/>
            </a:prstGeom>
          </p:spPr>
          <p:txBody>
            <a:bodyPr anchor="ctr" rtlCol="false" tIns="50800" lIns="50800" bIns="50800" rIns="50800"/>
            <a:lstStyle/>
            <a:p>
              <a:pPr algn="ctr">
                <a:lnSpc>
                  <a:spcPts val="3151"/>
                </a:lnSpc>
              </a:pPr>
            </a:p>
          </p:txBody>
        </p:sp>
      </p:grpSp>
      <p:sp>
        <p:nvSpPr>
          <p:cNvPr name="TextBox 6" id="6"/>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7" id="7"/>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8" id="8"/>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About</a:t>
            </a:r>
          </a:p>
        </p:txBody>
      </p:sp>
      <p:sp>
        <p:nvSpPr>
          <p:cNvPr name="TextBox 9" id="9"/>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Content</a:t>
            </a:r>
          </a:p>
        </p:txBody>
      </p:sp>
      <p:sp>
        <p:nvSpPr>
          <p:cNvPr name="TextBox 10" id="10"/>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1" id="11"/>
          <p:cNvSpPr txBox="true"/>
          <p:nvPr/>
        </p:nvSpPr>
        <p:spPr>
          <a:xfrm rot="0">
            <a:off x="1363845" y="2334214"/>
            <a:ext cx="15657419" cy="1146494"/>
          </a:xfrm>
          <a:prstGeom prst="rect">
            <a:avLst/>
          </a:prstGeom>
        </p:spPr>
        <p:txBody>
          <a:bodyPr anchor="t" rtlCol="false" tIns="0" lIns="0" bIns="0" rIns="0">
            <a:spAutoFit/>
          </a:bodyPr>
          <a:lstStyle/>
          <a:p>
            <a:pPr algn="l">
              <a:lnSpc>
                <a:spcPts val="8077"/>
              </a:lnSpc>
            </a:pPr>
            <a:r>
              <a:rPr lang="en-US" sz="7919" spc="-356" b="true">
                <a:solidFill>
                  <a:srgbClr val="FFFFFF"/>
                </a:solidFill>
                <a:latin typeface="Telegraf 1 Bold"/>
                <a:ea typeface="Telegraf 1 Bold"/>
                <a:cs typeface="Telegraf 1 Bold"/>
                <a:sym typeface="Telegraf 1 Bold"/>
              </a:rPr>
              <a:t>We Seek and Use Visual Structure</a:t>
            </a:r>
          </a:p>
        </p:txBody>
      </p:sp>
      <p:sp>
        <p:nvSpPr>
          <p:cNvPr name="TextBox 12" id="12"/>
          <p:cNvSpPr txBox="true"/>
          <p:nvPr/>
        </p:nvSpPr>
        <p:spPr>
          <a:xfrm rot="0">
            <a:off x="1286850" y="4088679"/>
            <a:ext cx="15714300" cy="3331774"/>
          </a:xfrm>
          <a:prstGeom prst="rect">
            <a:avLst/>
          </a:prstGeom>
        </p:spPr>
        <p:txBody>
          <a:bodyPr anchor="t" rtlCol="false" tIns="0" lIns="0" bIns="0" rIns="0">
            <a:spAutoFit/>
          </a:bodyPr>
          <a:lstStyle/>
          <a:p>
            <a:pPr algn="ctr">
              <a:lnSpc>
                <a:spcPts val="5234"/>
              </a:lnSpc>
              <a:spcBef>
                <a:spcPct val="0"/>
              </a:spcBef>
            </a:pPr>
            <a:r>
              <a:rPr lang="en-US" sz="3738">
                <a:solidFill>
                  <a:srgbClr val="FFFFFF"/>
                </a:solidFill>
                <a:latin typeface="Poppins"/>
                <a:ea typeface="Poppins"/>
                <a:cs typeface="Poppins"/>
                <a:sym typeface="Poppins"/>
              </a:rPr>
              <a:t>Key Concepts:</a:t>
            </a:r>
          </a:p>
          <a:p>
            <a:pPr algn="ctr">
              <a:lnSpc>
                <a:spcPts val="5234"/>
              </a:lnSpc>
              <a:spcBef>
                <a:spcPct val="0"/>
              </a:spcBef>
            </a:pPr>
            <a:r>
              <a:rPr lang="en-US" sz="3738">
                <a:solidFill>
                  <a:srgbClr val="FFFFFF"/>
                </a:solidFill>
                <a:latin typeface="Poppins"/>
                <a:ea typeface="Poppins"/>
                <a:cs typeface="Poppins"/>
                <a:sym typeface="Poppins"/>
              </a:rPr>
              <a:t>Visual Hierarchy – Breaking content into sections and subsections.</a:t>
            </a:r>
          </a:p>
          <a:p>
            <a:pPr algn="ctr">
              <a:lnSpc>
                <a:spcPts val="5234"/>
              </a:lnSpc>
              <a:spcBef>
                <a:spcPct val="0"/>
              </a:spcBef>
            </a:pPr>
            <a:r>
              <a:rPr lang="en-US" sz="3738">
                <a:solidFill>
                  <a:srgbClr val="FFFFFF"/>
                </a:solidFill>
                <a:latin typeface="Poppins"/>
                <a:ea typeface="Poppins"/>
                <a:cs typeface="Poppins"/>
                <a:sym typeface="Poppins"/>
              </a:rPr>
              <a:t>Grouping – Related elements should be visually connected.</a:t>
            </a:r>
          </a:p>
          <a:p>
            <a:pPr algn="ctr">
              <a:lnSpc>
                <a:spcPts val="5234"/>
              </a:lnSpc>
              <a:spcBef>
                <a:spcPct val="0"/>
              </a:spcBef>
            </a:pPr>
            <a:r>
              <a:rPr lang="en-US" sz="3738">
                <a:solidFill>
                  <a:srgbClr val="FFFFFF"/>
                </a:solidFill>
                <a:latin typeface="Poppins"/>
                <a:ea typeface="Poppins"/>
                <a:cs typeface="Poppins"/>
                <a:sym typeface="Poppins"/>
              </a:rPr>
              <a:t>Alignment – Consistent placement and spacing aid usability.</a:t>
            </a:r>
          </a:p>
          <a:p>
            <a:pPr algn="ctr">
              <a:lnSpc>
                <a:spcPts val="5234"/>
              </a:lnSpc>
              <a:spcBef>
                <a:spcPct val="0"/>
              </a:spcBef>
            </a:pPr>
            <a:r>
              <a:rPr lang="en-US" sz="3738">
                <a:solidFill>
                  <a:srgbClr val="FFFFFF"/>
                </a:solidFill>
                <a:latin typeface="Poppins"/>
                <a:ea typeface="Poppins"/>
                <a:cs typeface="Poppins"/>
                <a:sym typeface="Poppins"/>
              </a:rPr>
              <a:t>Contrast – Highlights key content and distinguishes elements.</a:t>
            </a:r>
          </a:p>
        </p:txBody>
      </p:sp>
      <p:sp>
        <p:nvSpPr>
          <p:cNvPr name="TextBox 13" id="1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274878" y="2052506"/>
            <a:ext cx="10302459" cy="7401728"/>
            <a:chOff x="0" y="0"/>
            <a:chExt cx="2713405" cy="1949426"/>
          </a:xfrm>
        </p:grpSpPr>
        <p:sp>
          <p:nvSpPr>
            <p:cNvPr name="Freeform 4" id="4"/>
            <p:cNvSpPr/>
            <p:nvPr/>
          </p:nvSpPr>
          <p:spPr>
            <a:xfrm flipH="false" flipV="false" rot="0">
              <a:off x="0" y="0"/>
              <a:ext cx="2713405" cy="1949426"/>
            </a:xfrm>
            <a:custGeom>
              <a:avLst/>
              <a:gdLst/>
              <a:ahLst/>
              <a:cxnLst/>
              <a:rect r="r" b="b" t="t" l="l"/>
              <a:pathLst>
                <a:path h="1949426" w="2713405">
                  <a:moveTo>
                    <a:pt x="42082" y="0"/>
                  </a:moveTo>
                  <a:lnTo>
                    <a:pt x="2671323" y="0"/>
                  </a:lnTo>
                  <a:cubicBezTo>
                    <a:pt x="2694564" y="0"/>
                    <a:pt x="2713405" y="18841"/>
                    <a:pt x="2713405" y="42082"/>
                  </a:cubicBezTo>
                  <a:lnTo>
                    <a:pt x="2713405" y="1907344"/>
                  </a:lnTo>
                  <a:cubicBezTo>
                    <a:pt x="2713405" y="1930586"/>
                    <a:pt x="2694564" y="1949426"/>
                    <a:pt x="2671323" y="1949426"/>
                  </a:cubicBezTo>
                  <a:lnTo>
                    <a:pt x="42082" y="1949426"/>
                  </a:lnTo>
                  <a:cubicBezTo>
                    <a:pt x="18841" y="1949426"/>
                    <a:pt x="0" y="1930586"/>
                    <a:pt x="0" y="1907344"/>
                  </a:cubicBezTo>
                  <a:lnTo>
                    <a:pt x="0" y="42082"/>
                  </a:lnTo>
                  <a:cubicBezTo>
                    <a:pt x="0" y="18841"/>
                    <a:pt x="18841" y="0"/>
                    <a:pt x="42082"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2713405" cy="2016101"/>
            </a:xfrm>
            <a:prstGeom prst="rect">
              <a:avLst/>
            </a:prstGeom>
          </p:spPr>
          <p:txBody>
            <a:bodyPr anchor="ctr" rtlCol="false" tIns="50800" lIns="50800" bIns="50800" rIns="50800"/>
            <a:lstStyle/>
            <a:p>
              <a:pPr algn="ctr">
                <a:lnSpc>
                  <a:spcPts val="3151"/>
                </a:lnSpc>
              </a:pPr>
            </a:p>
          </p:txBody>
        </p:sp>
      </p:grpSp>
      <p:sp>
        <p:nvSpPr>
          <p:cNvPr name="Freeform 6" id="6"/>
          <p:cNvSpPr/>
          <p:nvPr/>
        </p:nvSpPr>
        <p:spPr>
          <a:xfrm flipH="false" flipV="false" rot="0">
            <a:off x="286999" y="2881154"/>
            <a:ext cx="6413922" cy="2333862"/>
          </a:xfrm>
          <a:custGeom>
            <a:avLst/>
            <a:gdLst/>
            <a:ahLst/>
            <a:cxnLst/>
            <a:rect r="r" b="b" t="t" l="l"/>
            <a:pathLst>
              <a:path h="2333862" w="6413922">
                <a:moveTo>
                  <a:pt x="0" y="0"/>
                </a:moveTo>
                <a:lnTo>
                  <a:pt x="6413922" y="0"/>
                </a:lnTo>
                <a:lnTo>
                  <a:pt x="6413922" y="2333861"/>
                </a:lnTo>
                <a:lnTo>
                  <a:pt x="0" y="2333861"/>
                </a:lnTo>
                <a:lnTo>
                  <a:pt x="0" y="0"/>
                </a:lnTo>
                <a:close/>
              </a:path>
            </a:pathLst>
          </a:custGeom>
          <a:blipFill>
            <a:blip r:embed="rId4"/>
            <a:stretch>
              <a:fillRect l="0" t="0" r="0" b="0"/>
            </a:stretch>
          </a:blipFill>
        </p:spPr>
      </p:sp>
      <p:sp>
        <p:nvSpPr>
          <p:cNvPr name="Freeform 7" id="7"/>
          <p:cNvSpPr/>
          <p:nvPr/>
        </p:nvSpPr>
        <p:spPr>
          <a:xfrm flipH="false" flipV="false" rot="0">
            <a:off x="286999" y="5611247"/>
            <a:ext cx="6413922" cy="2665341"/>
          </a:xfrm>
          <a:custGeom>
            <a:avLst/>
            <a:gdLst/>
            <a:ahLst/>
            <a:cxnLst/>
            <a:rect r="r" b="b" t="t" l="l"/>
            <a:pathLst>
              <a:path h="2665341" w="6413922">
                <a:moveTo>
                  <a:pt x="0" y="0"/>
                </a:moveTo>
                <a:lnTo>
                  <a:pt x="6413922" y="0"/>
                </a:lnTo>
                <a:lnTo>
                  <a:pt x="6413922" y="2665341"/>
                </a:lnTo>
                <a:lnTo>
                  <a:pt x="0" y="2665341"/>
                </a:lnTo>
                <a:lnTo>
                  <a:pt x="0" y="0"/>
                </a:lnTo>
                <a:close/>
              </a:path>
            </a:pathLst>
          </a:custGeom>
          <a:blipFill>
            <a:blip r:embed="rId5"/>
            <a:stretch>
              <a:fillRect l="0" t="0" r="0" b="0"/>
            </a:stretch>
          </a:blipFill>
        </p:spPr>
      </p:sp>
      <p:sp>
        <p:nvSpPr>
          <p:cNvPr name="TextBox 8" id="8"/>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9" id="9"/>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10" id="10"/>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About</a:t>
            </a:r>
          </a:p>
        </p:txBody>
      </p:sp>
      <p:sp>
        <p:nvSpPr>
          <p:cNvPr name="TextBox 11" id="11"/>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Content</a:t>
            </a:r>
          </a:p>
        </p:txBody>
      </p:sp>
      <p:sp>
        <p:nvSpPr>
          <p:cNvPr name="TextBox 12" id="12"/>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3" id="13"/>
          <p:cNvSpPr txBox="true"/>
          <p:nvPr/>
        </p:nvSpPr>
        <p:spPr>
          <a:xfrm rot="0">
            <a:off x="7655160" y="2509535"/>
            <a:ext cx="9315752" cy="3069335"/>
          </a:xfrm>
          <a:prstGeom prst="rect">
            <a:avLst/>
          </a:prstGeom>
        </p:spPr>
        <p:txBody>
          <a:bodyPr anchor="t" rtlCol="false" tIns="0" lIns="0" bIns="0" rIns="0">
            <a:spAutoFit/>
          </a:bodyPr>
          <a:lstStyle/>
          <a:p>
            <a:pPr algn="ctr">
              <a:lnSpc>
                <a:spcPts val="7751"/>
              </a:lnSpc>
            </a:pPr>
            <a:r>
              <a:rPr lang="en-US" b="true" sz="7599" spc="-341">
                <a:solidFill>
                  <a:srgbClr val="FFFFFF"/>
                </a:solidFill>
                <a:latin typeface="Telegraf 1 Bold"/>
                <a:ea typeface="Telegraf 1 Bold"/>
                <a:cs typeface="Telegraf 1 Bold"/>
                <a:sym typeface="Telegraf 1 Bold"/>
              </a:rPr>
              <a:t>Visual Hierarchy &amp; Information Scanning</a:t>
            </a:r>
          </a:p>
        </p:txBody>
      </p:sp>
      <p:sp>
        <p:nvSpPr>
          <p:cNvPr name="TextBox 14" id="14"/>
          <p:cNvSpPr txBox="true"/>
          <p:nvPr/>
        </p:nvSpPr>
        <p:spPr>
          <a:xfrm rot="0">
            <a:off x="7888702" y="5663107"/>
            <a:ext cx="8848668" cy="2823674"/>
          </a:xfrm>
          <a:prstGeom prst="rect">
            <a:avLst/>
          </a:prstGeom>
        </p:spPr>
        <p:txBody>
          <a:bodyPr anchor="t" rtlCol="false" tIns="0" lIns="0" bIns="0" rIns="0">
            <a:spAutoFit/>
          </a:bodyPr>
          <a:lstStyle/>
          <a:p>
            <a:pPr algn="ctr">
              <a:lnSpc>
                <a:spcPts val="3219"/>
              </a:lnSpc>
              <a:spcBef>
                <a:spcPct val="0"/>
              </a:spcBef>
            </a:pPr>
            <a:r>
              <a:rPr lang="en-US" sz="2299">
                <a:solidFill>
                  <a:srgbClr val="FFFFFF"/>
                </a:solidFill>
                <a:latin typeface="Poppins"/>
                <a:ea typeface="Poppins"/>
                <a:cs typeface="Poppins"/>
                <a:sym typeface="Poppins"/>
              </a:rPr>
              <a:t>A well-structured hierarchy lets users focus on relevant information.</a:t>
            </a:r>
          </a:p>
          <a:p>
            <a:pPr algn="ctr">
              <a:lnSpc>
                <a:spcPts val="3219"/>
              </a:lnSpc>
              <a:spcBef>
                <a:spcPct val="0"/>
              </a:spcBef>
            </a:pPr>
            <a:r>
              <a:rPr lang="en-US" sz="2299">
                <a:solidFill>
                  <a:srgbClr val="FFFFFF"/>
                </a:solidFill>
                <a:latin typeface="Poppins"/>
                <a:ea typeface="Poppins"/>
                <a:cs typeface="Poppins"/>
                <a:sym typeface="Poppins"/>
              </a:rPr>
              <a:t>Sections and subsections should be clearly labeled.</a:t>
            </a:r>
          </a:p>
          <a:p>
            <a:pPr algn="ctr">
              <a:lnSpc>
                <a:spcPts val="3219"/>
              </a:lnSpc>
              <a:spcBef>
                <a:spcPct val="0"/>
              </a:spcBef>
            </a:pPr>
            <a:r>
              <a:rPr lang="en-US" sz="2299">
                <a:solidFill>
                  <a:srgbClr val="FFFFFF"/>
                </a:solidFill>
                <a:latin typeface="Poppins"/>
                <a:ea typeface="Poppins"/>
                <a:cs typeface="Poppins"/>
                <a:sym typeface="Poppins"/>
              </a:rPr>
              <a:t>Higher-level sections should be more prominent than lower-level ones.</a:t>
            </a:r>
          </a:p>
          <a:p>
            <a:pPr algn="ctr">
              <a:lnSpc>
                <a:spcPts val="3219"/>
              </a:lnSpc>
              <a:spcBef>
                <a:spcPct val="0"/>
              </a:spcBef>
            </a:pPr>
            <a:r>
              <a:rPr lang="en-US" sz="2299">
                <a:solidFill>
                  <a:srgbClr val="FFFFFF"/>
                </a:solidFill>
                <a:latin typeface="Poppins"/>
                <a:ea typeface="Poppins"/>
                <a:cs typeface="Poppins"/>
                <a:sym typeface="Poppins"/>
              </a:rPr>
              <a:t>Example: Structured vs. unstructured airline flight information (Fig. 3.1).</a:t>
            </a:r>
          </a:p>
        </p:txBody>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03986" y="2057400"/>
            <a:ext cx="8641761" cy="7499107"/>
            <a:chOff x="0" y="0"/>
            <a:chExt cx="2276019" cy="1975074"/>
          </a:xfrm>
        </p:grpSpPr>
        <p:sp>
          <p:nvSpPr>
            <p:cNvPr name="Freeform 4" id="4"/>
            <p:cNvSpPr/>
            <p:nvPr/>
          </p:nvSpPr>
          <p:spPr>
            <a:xfrm flipH="false" flipV="false" rot="0">
              <a:off x="0" y="0"/>
              <a:ext cx="2276019" cy="1975074"/>
            </a:xfrm>
            <a:custGeom>
              <a:avLst/>
              <a:gdLst/>
              <a:ahLst/>
              <a:cxnLst/>
              <a:rect r="r" b="b" t="t" l="l"/>
              <a:pathLst>
                <a:path h="1975074" w="2276019">
                  <a:moveTo>
                    <a:pt x="50169" y="0"/>
                  </a:moveTo>
                  <a:lnTo>
                    <a:pt x="2225851" y="0"/>
                  </a:lnTo>
                  <a:cubicBezTo>
                    <a:pt x="2239156" y="0"/>
                    <a:pt x="2251917" y="5286"/>
                    <a:pt x="2261325" y="14694"/>
                  </a:cubicBezTo>
                  <a:cubicBezTo>
                    <a:pt x="2270734" y="24103"/>
                    <a:pt x="2276019" y="36863"/>
                    <a:pt x="2276019" y="50169"/>
                  </a:cubicBezTo>
                  <a:lnTo>
                    <a:pt x="2276019" y="1924905"/>
                  </a:lnTo>
                  <a:cubicBezTo>
                    <a:pt x="2276019" y="1952612"/>
                    <a:pt x="2253558" y="1975074"/>
                    <a:pt x="2225851" y="1975074"/>
                  </a:cubicBezTo>
                  <a:lnTo>
                    <a:pt x="50169" y="1975074"/>
                  </a:lnTo>
                  <a:cubicBezTo>
                    <a:pt x="36863" y="1975074"/>
                    <a:pt x="24103" y="1969788"/>
                    <a:pt x="14694" y="1960380"/>
                  </a:cubicBezTo>
                  <a:cubicBezTo>
                    <a:pt x="5286" y="1950971"/>
                    <a:pt x="0" y="1938210"/>
                    <a:pt x="0" y="1924905"/>
                  </a:cubicBezTo>
                  <a:lnTo>
                    <a:pt x="0" y="50169"/>
                  </a:lnTo>
                  <a:cubicBezTo>
                    <a:pt x="0" y="36863"/>
                    <a:pt x="5286" y="24103"/>
                    <a:pt x="14694" y="14694"/>
                  </a:cubicBezTo>
                  <a:cubicBezTo>
                    <a:pt x="24103" y="5286"/>
                    <a:pt x="36863" y="0"/>
                    <a:pt x="50169"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2276019" cy="2041749"/>
            </a:xfrm>
            <a:prstGeom prst="rect">
              <a:avLst/>
            </a:prstGeom>
          </p:spPr>
          <p:txBody>
            <a:bodyPr anchor="ctr" rtlCol="false" tIns="50800" lIns="50800" bIns="50800" rIns="50800"/>
            <a:lstStyle/>
            <a:p>
              <a:pPr algn="ctr">
                <a:lnSpc>
                  <a:spcPts val="3151"/>
                </a:lnSpc>
              </a:pPr>
            </a:p>
          </p:txBody>
        </p:sp>
      </p:grpSp>
      <p:grpSp>
        <p:nvGrpSpPr>
          <p:cNvPr name="Group 6" id="6"/>
          <p:cNvGrpSpPr/>
          <p:nvPr/>
        </p:nvGrpSpPr>
        <p:grpSpPr>
          <a:xfrm rot="0">
            <a:off x="9365989" y="7043768"/>
            <a:ext cx="5668336" cy="3138672"/>
            <a:chOff x="0" y="0"/>
            <a:chExt cx="1165771" cy="645511"/>
          </a:xfrm>
        </p:grpSpPr>
        <p:sp>
          <p:nvSpPr>
            <p:cNvPr name="Freeform 7" id="7"/>
            <p:cNvSpPr/>
            <p:nvPr/>
          </p:nvSpPr>
          <p:spPr>
            <a:xfrm flipH="false" flipV="false" rot="0">
              <a:off x="0" y="0"/>
              <a:ext cx="1165771" cy="645511"/>
            </a:xfrm>
            <a:custGeom>
              <a:avLst/>
              <a:gdLst/>
              <a:ahLst/>
              <a:cxnLst/>
              <a:rect r="r" b="b" t="t" l="l"/>
              <a:pathLst>
                <a:path h="645511" w="1165771">
                  <a:moveTo>
                    <a:pt x="76486" y="0"/>
                  </a:moveTo>
                  <a:lnTo>
                    <a:pt x="1089285" y="0"/>
                  </a:lnTo>
                  <a:cubicBezTo>
                    <a:pt x="1109571" y="0"/>
                    <a:pt x="1129025" y="8058"/>
                    <a:pt x="1143369" y="22402"/>
                  </a:cubicBezTo>
                  <a:cubicBezTo>
                    <a:pt x="1157713" y="36746"/>
                    <a:pt x="1165771" y="56201"/>
                    <a:pt x="1165771" y="76486"/>
                  </a:cubicBezTo>
                  <a:lnTo>
                    <a:pt x="1165771" y="569025"/>
                  </a:lnTo>
                  <a:cubicBezTo>
                    <a:pt x="1165771" y="611267"/>
                    <a:pt x="1131527" y="645511"/>
                    <a:pt x="1089285" y="645511"/>
                  </a:cubicBezTo>
                  <a:lnTo>
                    <a:pt x="76486" y="645511"/>
                  </a:lnTo>
                  <a:cubicBezTo>
                    <a:pt x="34244" y="645511"/>
                    <a:pt x="0" y="611267"/>
                    <a:pt x="0" y="569025"/>
                  </a:cubicBezTo>
                  <a:lnTo>
                    <a:pt x="0" y="76486"/>
                  </a:lnTo>
                  <a:cubicBezTo>
                    <a:pt x="0" y="34244"/>
                    <a:pt x="34244" y="0"/>
                    <a:pt x="76486" y="0"/>
                  </a:cubicBezTo>
                  <a:close/>
                </a:path>
              </a:pathLst>
            </a:custGeom>
            <a:blipFill>
              <a:blip r:embed="rId4"/>
              <a:stretch>
                <a:fillRect l="-11868" t="0" r="-11868" b="0"/>
              </a:stretch>
            </a:blipFill>
          </p:spPr>
        </p:sp>
      </p:grpSp>
      <p:grpSp>
        <p:nvGrpSpPr>
          <p:cNvPr name="Group 8" id="8"/>
          <p:cNvGrpSpPr/>
          <p:nvPr/>
        </p:nvGrpSpPr>
        <p:grpSpPr>
          <a:xfrm rot="0">
            <a:off x="9445747" y="1570482"/>
            <a:ext cx="6452750" cy="3573018"/>
            <a:chOff x="0" y="0"/>
            <a:chExt cx="1165771" cy="645511"/>
          </a:xfrm>
        </p:grpSpPr>
        <p:sp>
          <p:nvSpPr>
            <p:cNvPr name="Freeform 9" id="9"/>
            <p:cNvSpPr/>
            <p:nvPr/>
          </p:nvSpPr>
          <p:spPr>
            <a:xfrm flipH="false" flipV="false" rot="0">
              <a:off x="0" y="0"/>
              <a:ext cx="1165771" cy="645511"/>
            </a:xfrm>
            <a:custGeom>
              <a:avLst/>
              <a:gdLst/>
              <a:ahLst/>
              <a:cxnLst/>
              <a:rect r="r" b="b" t="t" l="l"/>
              <a:pathLst>
                <a:path h="645511" w="1165771">
                  <a:moveTo>
                    <a:pt x="67188" y="0"/>
                  </a:moveTo>
                  <a:lnTo>
                    <a:pt x="1098583" y="0"/>
                  </a:lnTo>
                  <a:cubicBezTo>
                    <a:pt x="1116402" y="0"/>
                    <a:pt x="1133492" y="7079"/>
                    <a:pt x="1146092" y="19679"/>
                  </a:cubicBezTo>
                  <a:cubicBezTo>
                    <a:pt x="1158692" y="32279"/>
                    <a:pt x="1165771" y="49369"/>
                    <a:pt x="1165771" y="67188"/>
                  </a:cubicBezTo>
                  <a:lnTo>
                    <a:pt x="1165771" y="578323"/>
                  </a:lnTo>
                  <a:cubicBezTo>
                    <a:pt x="1165771" y="596142"/>
                    <a:pt x="1158692" y="613232"/>
                    <a:pt x="1146092" y="625832"/>
                  </a:cubicBezTo>
                  <a:cubicBezTo>
                    <a:pt x="1133492" y="638432"/>
                    <a:pt x="1116402" y="645511"/>
                    <a:pt x="1098583" y="645511"/>
                  </a:cubicBezTo>
                  <a:lnTo>
                    <a:pt x="67188" y="645511"/>
                  </a:lnTo>
                  <a:cubicBezTo>
                    <a:pt x="49369" y="645511"/>
                    <a:pt x="32279" y="638432"/>
                    <a:pt x="19679" y="625832"/>
                  </a:cubicBezTo>
                  <a:cubicBezTo>
                    <a:pt x="7079" y="613232"/>
                    <a:pt x="0" y="596142"/>
                    <a:pt x="0" y="578323"/>
                  </a:cubicBezTo>
                  <a:lnTo>
                    <a:pt x="0" y="67188"/>
                  </a:lnTo>
                  <a:cubicBezTo>
                    <a:pt x="0" y="49369"/>
                    <a:pt x="7079" y="32279"/>
                    <a:pt x="19679" y="19679"/>
                  </a:cubicBezTo>
                  <a:cubicBezTo>
                    <a:pt x="32279" y="7079"/>
                    <a:pt x="49369" y="0"/>
                    <a:pt x="67188" y="0"/>
                  </a:cubicBezTo>
                  <a:close/>
                </a:path>
              </a:pathLst>
            </a:custGeom>
            <a:blipFill>
              <a:blip r:embed="rId5"/>
              <a:stretch>
                <a:fillRect l="0" t="-12995" r="0" b="-12995"/>
              </a:stretch>
            </a:blipFill>
          </p:spPr>
        </p:sp>
      </p:grpSp>
      <p:grpSp>
        <p:nvGrpSpPr>
          <p:cNvPr name="Group 10" id="10"/>
          <p:cNvGrpSpPr/>
          <p:nvPr/>
        </p:nvGrpSpPr>
        <p:grpSpPr>
          <a:xfrm rot="0">
            <a:off x="11851002" y="4237618"/>
            <a:ext cx="5668336" cy="3138672"/>
            <a:chOff x="0" y="0"/>
            <a:chExt cx="1165771" cy="645511"/>
          </a:xfrm>
        </p:grpSpPr>
        <p:sp>
          <p:nvSpPr>
            <p:cNvPr name="Freeform 11" id="11"/>
            <p:cNvSpPr/>
            <p:nvPr/>
          </p:nvSpPr>
          <p:spPr>
            <a:xfrm flipH="false" flipV="false" rot="0">
              <a:off x="0" y="0"/>
              <a:ext cx="1165771" cy="645511"/>
            </a:xfrm>
            <a:custGeom>
              <a:avLst/>
              <a:gdLst/>
              <a:ahLst/>
              <a:cxnLst/>
              <a:rect r="r" b="b" t="t" l="l"/>
              <a:pathLst>
                <a:path h="645511" w="1165771">
                  <a:moveTo>
                    <a:pt x="76486" y="0"/>
                  </a:moveTo>
                  <a:lnTo>
                    <a:pt x="1089285" y="0"/>
                  </a:lnTo>
                  <a:cubicBezTo>
                    <a:pt x="1109571" y="0"/>
                    <a:pt x="1129025" y="8058"/>
                    <a:pt x="1143369" y="22402"/>
                  </a:cubicBezTo>
                  <a:cubicBezTo>
                    <a:pt x="1157713" y="36746"/>
                    <a:pt x="1165771" y="56201"/>
                    <a:pt x="1165771" y="76486"/>
                  </a:cubicBezTo>
                  <a:lnTo>
                    <a:pt x="1165771" y="569025"/>
                  </a:lnTo>
                  <a:cubicBezTo>
                    <a:pt x="1165771" y="611267"/>
                    <a:pt x="1131527" y="645511"/>
                    <a:pt x="1089285" y="645511"/>
                  </a:cubicBezTo>
                  <a:lnTo>
                    <a:pt x="76486" y="645511"/>
                  </a:lnTo>
                  <a:cubicBezTo>
                    <a:pt x="34244" y="645511"/>
                    <a:pt x="0" y="611267"/>
                    <a:pt x="0" y="569025"/>
                  </a:cubicBezTo>
                  <a:lnTo>
                    <a:pt x="0" y="76486"/>
                  </a:lnTo>
                  <a:cubicBezTo>
                    <a:pt x="0" y="34244"/>
                    <a:pt x="34244" y="0"/>
                    <a:pt x="76486" y="0"/>
                  </a:cubicBezTo>
                  <a:close/>
                </a:path>
              </a:pathLst>
            </a:custGeom>
            <a:blipFill>
              <a:blip r:embed="rId6"/>
              <a:stretch>
                <a:fillRect l="0" t="-6436" r="0" b="-6436"/>
              </a:stretch>
            </a:blipFill>
          </p:spPr>
        </p:sp>
      </p:grpSp>
      <p:sp>
        <p:nvSpPr>
          <p:cNvPr name="TextBox 12" id="12"/>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13" id="13"/>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14" id="14"/>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About</a:t>
            </a:r>
          </a:p>
        </p:txBody>
      </p:sp>
      <p:sp>
        <p:nvSpPr>
          <p:cNvPr name="TextBox 15" id="15"/>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Content</a:t>
            </a:r>
          </a:p>
        </p:txBody>
      </p:sp>
      <p:sp>
        <p:nvSpPr>
          <p:cNvPr name="TextBox 16" id="16"/>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7" id="17"/>
          <p:cNvSpPr txBox="true"/>
          <p:nvPr/>
        </p:nvSpPr>
        <p:spPr>
          <a:xfrm rot="0">
            <a:off x="1424599" y="5325648"/>
            <a:ext cx="7381411" cy="3350516"/>
          </a:xfrm>
          <a:prstGeom prst="rect">
            <a:avLst/>
          </a:prstGeom>
        </p:spPr>
        <p:txBody>
          <a:bodyPr anchor="t" rtlCol="false" tIns="0" lIns="0" bIns="0" rIns="0">
            <a:spAutoFit/>
          </a:bodyPr>
          <a:lstStyle/>
          <a:p>
            <a:pPr algn="just" marL="586154" indent="-293077" lvl="1">
              <a:lnSpc>
                <a:spcPts val="3800"/>
              </a:lnSpc>
              <a:buFont typeface="Arial"/>
              <a:buChar char="•"/>
            </a:pPr>
            <a:r>
              <a:rPr lang="en-US" sz="2714">
                <a:solidFill>
                  <a:srgbClr val="FFFFFF"/>
                </a:solidFill>
                <a:latin typeface="Poppins"/>
                <a:ea typeface="Poppins"/>
                <a:cs typeface="Poppins"/>
                <a:sym typeface="Poppins"/>
              </a:rPr>
              <a:t>Search Results: Eliminating repetitive “noise” enhances scanning.</a:t>
            </a:r>
          </a:p>
          <a:p>
            <a:pPr algn="just" marL="586154" indent="-293077" lvl="1">
              <a:lnSpc>
                <a:spcPts val="3800"/>
              </a:lnSpc>
              <a:buFont typeface="Arial"/>
              <a:buChar char="•"/>
            </a:pPr>
            <a:r>
              <a:rPr lang="en-US" sz="2714">
                <a:solidFill>
                  <a:srgbClr val="FFFFFF"/>
                </a:solidFill>
                <a:latin typeface="Poppins"/>
                <a:ea typeface="Poppins"/>
                <a:cs typeface="Poppins"/>
                <a:sym typeface="Poppins"/>
              </a:rPr>
              <a:t>Tables and Forms: Proper spacing and alignment reduce errors.</a:t>
            </a:r>
          </a:p>
          <a:p>
            <a:pPr algn="l" marL="586154" indent="-293077" lvl="1">
              <a:lnSpc>
                <a:spcPts val="3800"/>
              </a:lnSpc>
              <a:buFont typeface="Arial"/>
              <a:buChar char="•"/>
            </a:pPr>
            <a:r>
              <a:rPr lang="en-US" sz="2714">
                <a:solidFill>
                  <a:srgbClr val="FFFFFF"/>
                </a:solidFill>
                <a:latin typeface="Poppins"/>
                <a:ea typeface="Poppins"/>
                <a:cs typeface="Poppins"/>
                <a:sym typeface="Poppins"/>
              </a:rPr>
              <a:t>Credit Card &amp; Phone Numbers: Segmenting data improves comprehension.</a:t>
            </a:r>
          </a:p>
        </p:txBody>
      </p:sp>
      <p:sp>
        <p:nvSpPr>
          <p:cNvPr name="TextBox 18" id="18"/>
          <p:cNvSpPr txBox="true"/>
          <p:nvPr/>
        </p:nvSpPr>
        <p:spPr>
          <a:xfrm rot="0">
            <a:off x="1424599" y="2731569"/>
            <a:ext cx="7719401" cy="2169103"/>
          </a:xfrm>
          <a:prstGeom prst="rect">
            <a:avLst/>
          </a:prstGeom>
        </p:spPr>
        <p:txBody>
          <a:bodyPr anchor="t" rtlCol="false" tIns="0" lIns="0" bIns="0" rIns="0">
            <a:spAutoFit/>
          </a:bodyPr>
          <a:lstStyle/>
          <a:p>
            <a:pPr algn="l">
              <a:lnSpc>
                <a:spcPts val="8077"/>
              </a:lnSpc>
            </a:pPr>
            <a:r>
              <a:rPr lang="en-US" sz="7919" spc="-356" b="true">
                <a:solidFill>
                  <a:srgbClr val="FFFFFF"/>
                </a:solidFill>
                <a:latin typeface="Telegraf 1 Bold"/>
                <a:ea typeface="Telegraf 1 Bold"/>
                <a:cs typeface="Telegraf 1 Bold"/>
                <a:sym typeface="Telegraf 1 Bold"/>
              </a:rPr>
              <a:t>Structuring Data for Readability</a:t>
            </a:r>
          </a:p>
        </p:txBody>
      </p:sp>
      <p:sp>
        <p:nvSpPr>
          <p:cNvPr name="TextBox 19" id="1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03986" y="2057400"/>
            <a:ext cx="16455314" cy="7499107"/>
            <a:chOff x="0" y="0"/>
            <a:chExt cx="4333910" cy="1975074"/>
          </a:xfrm>
        </p:grpSpPr>
        <p:sp>
          <p:nvSpPr>
            <p:cNvPr name="Freeform 4" id="4"/>
            <p:cNvSpPr/>
            <p:nvPr/>
          </p:nvSpPr>
          <p:spPr>
            <a:xfrm flipH="false" flipV="false" rot="0">
              <a:off x="0" y="0"/>
              <a:ext cx="4333910" cy="1975074"/>
            </a:xfrm>
            <a:custGeom>
              <a:avLst/>
              <a:gdLst/>
              <a:ahLst/>
              <a:cxnLst/>
              <a:rect r="r" b="b" t="t" l="l"/>
              <a:pathLst>
                <a:path h="1975074" w="4333910">
                  <a:moveTo>
                    <a:pt x="26347" y="0"/>
                  </a:moveTo>
                  <a:lnTo>
                    <a:pt x="4307563" y="0"/>
                  </a:lnTo>
                  <a:cubicBezTo>
                    <a:pt x="4322114" y="0"/>
                    <a:pt x="4333910" y="11796"/>
                    <a:pt x="4333910" y="26347"/>
                  </a:cubicBezTo>
                  <a:lnTo>
                    <a:pt x="4333910" y="1948727"/>
                  </a:lnTo>
                  <a:cubicBezTo>
                    <a:pt x="4333910" y="1963278"/>
                    <a:pt x="4322114" y="1975074"/>
                    <a:pt x="4307563" y="1975074"/>
                  </a:cubicBezTo>
                  <a:lnTo>
                    <a:pt x="26347" y="1975074"/>
                  </a:lnTo>
                  <a:cubicBezTo>
                    <a:pt x="19359" y="1975074"/>
                    <a:pt x="12658" y="1972298"/>
                    <a:pt x="7717" y="1967357"/>
                  </a:cubicBezTo>
                  <a:cubicBezTo>
                    <a:pt x="2776" y="1962416"/>
                    <a:pt x="0" y="1955714"/>
                    <a:pt x="0" y="1948727"/>
                  </a:cubicBezTo>
                  <a:lnTo>
                    <a:pt x="0" y="26347"/>
                  </a:lnTo>
                  <a:cubicBezTo>
                    <a:pt x="0" y="19359"/>
                    <a:pt x="2776" y="12658"/>
                    <a:pt x="7717" y="7717"/>
                  </a:cubicBezTo>
                  <a:cubicBezTo>
                    <a:pt x="12658" y="2776"/>
                    <a:pt x="19359" y="0"/>
                    <a:pt x="26347"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4333910" cy="2041749"/>
            </a:xfrm>
            <a:prstGeom prst="rect">
              <a:avLst/>
            </a:prstGeom>
          </p:spPr>
          <p:txBody>
            <a:bodyPr anchor="ctr" rtlCol="false" tIns="50800" lIns="50800" bIns="50800" rIns="50800"/>
            <a:lstStyle/>
            <a:p>
              <a:pPr algn="ctr">
                <a:lnSpc>
                  <a:spcPts val="3151"/>
                </a:lnSpc>
              </a:pPr>
            </a:p>
          </p:txBody>
        </p:sp>
      </p:grpSp>
      <p:sp>
        <p:nvSpPr>
          <p:cNvPr name="Freeform 6" id="6"/>
          <p:cNvSpPr/>
          <p:nvPr/>
        </p:nvSpPr>
        <p:spPr>
          <a:xfrm flipH="false" flipV="false" rot="0">
            <a:off x="1363845" y="2481242"/>
            <a:ext cx="15446286" cy="6777058"/>
          </a:xfrm>
          <a:custGeom>
            <a:avLst/>
            <a:gdLst/>
            <a:ahLst/>
            <a:cxnLst/>
            <a:rect r="r" b="b" t="t" l="l"/>
            <a:pathLst>
              <a:path h="6777058" w="15446286">
                <a:moveTo>
                  <a:pt x="0" y="0"/>
                </a:moveTo>
                <a:lnTo>
                  <a:pt x="15446286" y="0"/>
                </a:lnTo>
                <a:lnTo>
                  <a:pt x="15446286" y="6777058"/>
                </a:lnTo>
                <a:lnTo>
                  <a:pt x="0" y="6777058"/>
                </a:lnTo>
                <a:lnTo>
                  <a:pt x="0" y="0"/>
                </a:lnTo>
                <a:close/>
              </a:path>
            </a:pathLst>
          </a:custGeom>
          <a:blipFill>
            <a:blip r:embed="rId4"/>
            <a:stretch>
              <a:fillRect l="0" t="0" r="0" b="0"/>
            </a:stretch>
          </a:blipFill>
        </p:spPr>
      </p:sp>
      <p:sp>
        <p:nvSpPr>
          <p:cNvPr name="TextBox 7" id="7"/>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8" id="8"/>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9" id="9"/>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About</a:t>
            </a:r>
          </a:p>
        </p:txBody>
      </p:sp>
      <p:sp>
        <p:nvSpPr>
          <p:cNvPr name="TextBox 10" id="10"/>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Content</a:t>
            </a:r>
          </a:p>
        </p:txBody>
      </p:sp>
      <p:sp>
        <p:nvSpPr>
          <p:cNvPr name="TextBox 11" id="11"/>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2" id="1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03986" y="2057400"/>
            <a:ext cx="16455314" cy="7499107"/>
            <a:chOff x="0" y="0"/>
            <a:chExt cx="4333910" cy="1975074"/>
          </a:xfrm>
        </p:grpSpPr>
        <p:sp>
          <p:nvSpPr>
            <p:cNvPr name="Freeform 4" id="4"/>
            <p:cNvSpPr/>
            <p:nvPr/>
          </p:nvSpPr>
          <p:spPr>
            <a:xfrm flipH="false" flipV="false" rot="0">
              <a:off x="0" y="0"/>
              <a:ext cx="4333910" cy="1975074"/>
            </a:xfrm>
            <a:custGeom>
              <a:avLst/>
              <a:gdLst/>
              <a:ahLst/>
              <a:cxnLst/>
              <a:rect r="r" b="b" t="t" l="l"/>
              <a:pathLst>
                <a:path h="1975074" w="4333910">
                  <a:moveTo>
                    <a:pt x="26347" y="0"/>
                  </a:moveTo>
                  <a:lnTo>
                    <a:pt x="4307563" y="0"/>
                  </a:lnTo>
                  <a:cubicBezTo>
                    <a:pt x="4322114" y="0"/>
                    <a:pt x="4333910" y="11796"/>
                    <a:pt x="4333910" y="26347"/>
                  </a:cubicBezTo>
                  <a:lnTo>
                    <a:pt x="4333910" y="1948727"/>
                  </a:lnTo>
                  <a:cubicBezTo>
                    <a:pt x="4333910" y="1963278"/>
                    <a:pt x="4322114" y="1975074"/>
                    <a:pt x="4307563" y="1975074"/>
                  </a:cubicBezTo>
                  <a:lnTo>
                    <a:pt x="26347" y="1975074"/>
                  </a:lnTo>
                  <a:cubicBezTo>
                    <a:pt x="19359" y="1975074"/>
                    <a:pt x="12658" y="1972298"/>
                    <a:pt x="7717" y="1967357"/>
                  </a:cubicBezTo>
                  <a:cubicBezTo>
                    <a:pt x="2776" y="1962416"/>
                    <a:pt x="0" y="1955714"/>
                    <a:pt x="0" y="1948727"/>
                  </a:cubicBezTo>
                  <a:lnTo>
                    <a:pt x="0" y="26347"/>
                  </a:lnTo>
                  <a:cubicBezTo>
                    <a:pt x="0" y="19359"/>
                    <a:pt x="2776" y="12658"/>
                    <a:pt x="7717" y="7717"/>
                  </a:cubicBezTo>
                  <a:cubicBezTo>
                    <a:pt x="12658" y="2776"/>
                    <a:pt x="19359" y="0"/>
                    <a:pt x="26347"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4333910" cy="2041749"/>
            </a:xfrm>
            <a:prstGeom prst="rect">
              <a:avLst/>
            </a:prstGeom>
          </p:spPr>
          <p:txBody>
            <a:bodyPr anchor="ctr" rtlCol="false" tIns="50800" lIns="50800" bIns="50800" rIns="50800"/>
            <a:lstStyle/>
            <a:p>
              <a:pPr algn="ctr">
                <a:lnSpc>
                  <a:spcPts val="3151"/>
                </a:lnSpc>
              </a:pPr>
            </a:p>
          </p:txBody>
        </p:sp>
      </p:grpSp>
      <p:sp>
        <p:nvSpPr>
          <p:cNvPr name="Freeform 6" id="6"/>
          <p:cNvSpPr/>
          <p:nvPr/>
        </p:nvSpPr>
        <p:spPr>
          <a:xfrm flipH="false" flipV="false" rot="0">
            <a:off x="2559736" y="2383106"/>
            <a:ext cx="12943814" cy="6847695"/>
          </a:xfrm>
          <a:custGeom>
            <a:avLst/>
            <a:gdLst/>
            <a:ahLst/>
            <a:cxnLst/>
            <a:rect r="r" b="b" t="t" l="l"/>
            <a:pathLst>
              <a:path h="6847695" w="12943814">
                <a:moveTo>
                  <a:pt x="0" y="0"/>
                </a:moveTo>
                <a:lnTo>
                  <a:pt x="12943814" y="0"/>
                </a:lnTo>
                <a:lnTo>
                  <a:pt x="12943814" y="6847695"/>
                </a:lnTo>
                <a:lnTo>
                  <a:pt x="0" y="6847695"/>
                </a:lnTo>
                <a:lnTo>
                  <a:pt x="0" y="0"/>
                </a:lnTo>
                <a:close/>
              </a:path>
            </a:pathLst>
          </a:custGeom>
          <a:blipFill>
            <a:blip r:embed="rId4"/>
            <a:stretch>
              <a:fillRect l="0" t="0" r="0" b="0"/>
            </a:stretch>
          </a:blipFill>
        </p:spPr>
      </p:sp>
      <p:sp>
        <p:nvSpPr>
          <p:cNvPr name="TextBox 7" id="7"/>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8" id="8"/>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9" id="9"/>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About</a:t>
            </a:r>
          </a:p>
        </p:txBody>
      </p:sp>
      <p:sp>
        <p:nvSpPr>
          <p:cNvPr name="TextBox 10" id="10"/>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Content</a:t>
            </a:r>
          </a:p>
        </p:txBody>
      </p:sp>
      <p:sp>
        <p:nvSpPr>
          <p:cNvPr name="TextBox 11" id="11"/>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2" id="12"/>
          <p:cNvSpPr txBox="true"/>
          <p:nvPr/>
        </p:nvSpPr>
        <p:spPr>
          <a:xfrm rot="0">
            <a:off x="11023043" y="9477409"/>
            <a:ext cx="6530617" cy="80959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Award: Website of the Month (2022), CSS Design Awards</a:t>
            </a:r>
          </a:p>
        </p:txBody>
      </p:sp>
      <p:sp>
        <p:nvSpPr>
          <p:cNvPr name="TextBox 13" id="1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03986" y="2019393"/>
            <a:ext cx="16548637" cy="7401728"/>
            <a:chOff x="0" y="0"/>
            <a:chExt cx="4358489" cy="1949426"/>
          </a:xfrm>
        </p:grpSpPr>
        <p:sp>
          <p:nvSpPr>
            <p:cNvPr name="Freeform 4" id="4"/>
            <p:cNvSpPr/>
            <p:nvPr/>
          </p:nvSpPr>
          <p:spPr>
            <a:xfrm flipH="false" flipV="false" rot="0">
              <a:off x="0" y="0"/>
              <a:ext cx="4358489" cy="1949426"/>
            </a:xfrm>
            <a:custGeom>
              <a:avLst/>
              <a:gdLst/>
              <a:ahLst/>
              <a:cxnLst/>
              <a:rect r="r" b="b" t="t" l="l"/>
              <a:pathLst>
                <a:path h="1949426" w="4358489">
                  <a:moveTo>
                    <a:pt x="26198" y="0"/>
                  </a:moveTo>
                  <a:lnTo>
                    <a:pt x="4332291" y="0"/>
                  </a:lnTo>
                  <a:cubicBezTo>
                    <a:pt x="4346759" y="0"/>
                    <a:pt x="4358489" y="11729"/>
                    <a:pt x="4358489" y="26198"/>
                  </a:cubicBezTo>
                  <a:lnTo>
                    <a:pt x="4358489" y="1923228"/>
                  </a:lnTo>
                  <a:cubicBezTo>
                    <a:pt x="4358489" y="1937697"/>
                    <a:pt x="4346759" y="1949426"/>
                    <a:pt x="4332291" y="1949426"/>
                  </a:cubicBezTo>
                  <a:lnTo>
                    <a:pt x="26198" y="1949426"/>
                  </a:lnTo>
                  <a:cubicBezTo>
                    <a:pt x="11729" y="1949426"/>
                    <a:pt x="0" y="1937697"/>
                    <a:pt x="0" y="1923228"/>
                  </a:cubicBezTo>
                  <a:lnTo>
                    <a:pt x="0" y="26198"/>
                  </a:lnTo>
                  <a:cubicBezTo>
                    <a:pt x="0" y="11729"/>
                    <a:pt x="11729" y="0"/>
                    <a:pt x="26198"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4358489" cy="2016101"/>
            </a:xfrm>
            <a:prstGeom prst="rect">
              <a:avLst/>
            </a:prstGeom>
          </p:spPr>
          <p:txBody>
            <a:bodyPr anchor="ctr" rtlCol="false" tIns="50800" lIns="50800" bIns="50800" rIns="50800"/>
            <a:lstStyle/>
            <a:p>
              <a:pPr algn="ctr">
                <a:lnSpc>
                  <a:spcPts val="3151"/>
                </a:lnSpc>
              </a:pPr>
            </a:p>
          </p:txBody>
        </p:sp>
      </p:grpSp>
      <p:sp>
        <p:nvSpPr>
          <p:cNvPr name="Freeform 6" id="6"/>
          <p:cNvSpPr/>
          <p:nvPr/>
        </p:nvSpPr>
        <p:spPr>
          <a:xfrm flipH="false" flipV="false" rot="0">
            <a:off x="1028700" y="7067415"/>
            <a:ext cx="10356272" cy="835497"/>
          </a:xfrm>
          <a:custGeom>
            <a:avLst/>
            <a:gdLst/>
            <a:ahLst/>
            <a:cxnLst/>
            <a:rect r="r" b="b" t="t" l="l"/>
            <a:pathLst>
              <a:path h="835497" w="10356272">
                <a:moveTo>
                  <a:pt x="0" y="0"/>
                </a:moveTo>
                <a:lnTo>
                  <a:pt x="10356272" y="0"/>
                </a:lnTo>
                <a:lnTo>
                  <a:pt x="10356272" y="835497"/>
                </a:lnTo>
                <a:lnTo>
                  <a:pt x="0" y="835497"/>
                </a:lnTo>
                <a:lnTo>
                  <a:pt x="0" y="0"/>
                </a:lnTo>
                <a:close/>
              </a:path>
            </a:pathLst>
          </a:custGeom>
          <a:blipFill>
            <a:blip r:embed="rId4"/>
            <a:stretch>
              <a:fillRect l="0" t="0" r="0" b="0"/>
            </a:stretch>
          </a:blipFill>
        </p:spPr>
      </p:sp>
      <p:sp>
        <p:nvSpPr>
          <p:cNvPr name="Freeform 7" id="7"/>
          <p:cNvSpPr/>
          <p:nvPr/>
        </p:nvSpPr>
        <p:spPr>
          <a:xfrm flipH="false" flipV="false" rot="0">
            <a:off x="9553884" y="7902912"/>
            <a:ext cx="7254371" cy="1163803"/>
          </a:xfrm>
          <a:custGeom>
            <a:avLst/>
            <a:gdLst/>
            <a:ahLst/>
            <a:cxnLst/>
            <a:rect r="r" b="b" t="t" l="l"/>
            <a:pathLst>
              <a:path h="1163803" w="7254371">
                <a:moveTo>
                  <a:pt x="0" y="0"/>
                </a:moveTo>
                <a:lnTo>
                  <a:pt x="7254370" y="0"/>
                </a:lnTo>
                <a:lnTo>
                  <a:pt x="7254370" y="1163802"/>
                </a:lnTo>
                <a:lnTo>
                  <a:pt x="0" y="1163802"/>
                </a:lnTo>
                <a:lnTo>
                  <a:pt x="0" y="0"/>
                </a:lnTo>
                <a:close/>
              </a:path>
            </a:pathLst>
          </a:custGeom>
          <a:blipFill>
            <a:blip r:embed="rId5"/>
            <a:stretch>
              <a:fillRect l="0" t="0" r="0" b="0"/>
            </a:stretch>
          </a:blipFill>
        </p:spPr>
      </p:sp>
      <p:sp>
        <p:nvSpPr>
          <p:cNvPr name="TextBox 8" id="8"/>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9" id="9"/>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10" id="10"/>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About</a:t>
            </a:r>
          </a:p>
        </p:txBody>
      </p:sp>
      <p:sp>
        <p:nvSpPr>
          <p:cNvPr name="TextBox 11" id="11"/>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Content</a:t>
            </a:r>
          </a:p>
        </p:txBody>
      </p:sp>
      <p:sp>
        <p:nvSpPr>
          <p:cNvPr name="TextBox 12" id="12"/>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3" id="13"/>
          <p:cNvSpPr txBox="true"/>
          <p:nvPr/>
        </p:nvSpPr>
        <p:spPr>
          <a:xfrm rot="0">
            <a:off x="1550110" y="2491913"/>
            <a:ext cx="15011178" cy="2088260"/>
          </a:xfrm>
          <a:prstGeom prst="rect">
            <a:avLst/>
          </a:prstGeom>
        </p:spPr>
        <p:txBody>
          <a:bodyPr anchor="t" rtlCol="false" tIns="0" lIns="0" bIns="0" rIns="0">
            <a:spAutoFit/>
          </a:bodyPr>
          <a:lstStyle/>
          <a:p>
            <a:pPr algn="ctr">
              <a:lnSpc>
                <a:spcPts val="7751"/>
              </a:lnSpc>
            </a:pPr>
            <a:r>
              <a:rPr lang="en-US" b="true" sz="7599" spc="-341">
                <a:solidFill>
                  <a:srgbClr val="FFFFFF"/>
                </a:solidFill>
                <a:latin typeface="Telegraf 1 Bold"/>
                <a:ea typeface="Telegraf 1 Bold"/>
                <a:cs typeface="Telegraf 1 Bold"/>
                <a:sym typeface="Telegraf 1 Bold"/>
              </a:rPr>
              <a:t>Data-Specific Controls for Better Structure</a:t>
            </a:r>
          </a:p>
        </p:txBody>
      </p:sp>
      <p:sp>
        <p:nvSpPr>
          <p:cNvPr name="TextBox 14" id="14"/>
          <p:cNvSpPr txBox="true"/>
          <p:nvPr/>
        </p:nvSpPr>
        <p:spPr>
          <a:xfrm rot="0">
            <a:off x="4068445" y="4885190"/>
            <a:ext cx="10151110" cy="1612984"/>
          </a:xfrm>
          <a:prstGeom prst="rect">
            <a:avLst/>
          </a:prstGeom>
        </p:spPr>
        <p:txBody>
          <a:bodyPr anchor="t" rtlCol="false" tIns="0" lIns="0" bIns="0" rIns="0">
            <a:spAutoFit/>
          </a:bodyPr>
          <a:lstStyle/>
          <a:p>
            <a:pPr algn="ctr" marL="496558" indent="-248279" lvl="1">
              <a:lnSpc>
                <a:spcPts val="3219"/>
              </a:lnSpc>
              <a:spcBef>
                <a:spcPct val="0"/>
              </a:spcBef>
              <a:buFont typeface="Arial"/>
              <a:buChar char="•"/>
            </a:pPr>
            <a:r>
              <a:rPr lang="en-US" sz="2299">
                <a:solidFill>
                  <a:srgbClr val="FFFFFF"/>
                </a:solidFill>
                <a:latin typeface="Poppins"/>
                <a:ea typeface="Poppins"/>
                <a:cs typeface="Poppins"/>
                <a:sym typeface="Poppins"/>
              </a:rPr>
              <a:t>S</a:t>
            </a:r>
            <a:r>
              <a:rPr lang="en-US" sz="2299">
                <a:solidFill>
                  <a:srgbClr val="FFFFFF"/>
                </a:solidFill>
                <a:latin typeface="Poppins"/>
                <a:ea typeface="Poppins"/>
                <a:cs typeface="Poppins"/>
                <a:sym typeface="Poppins"/>
              </a:rPr>
              <a:t>egmented Fields: Enhances readability for phone numbers, dates.</a:t>
            </a:r>
          </a:p>
          <a:p>
            <a:pPr algn="ctr" marL="496558" indent="-248279" lvl="1">
              <a:lnSpc>
                <a:spcPts val="3219"/>
              </a:lnSpc>
              <a:spcBef>
                <a:spcPct val="0"/>
              </a:spcBef>
              <a:buFont typeface="Arial"/>
              <a:buChar char="•"/>
            </a:pPr>
            <a:r>
              <a:rPr lang="en-US" sz="2299">
                <a:solidFill>
                  <a:srgbClr val="FFFFFF"/>
                </a:solidFill>
                <a:latin typeface="Poppins"/>
                <a:ea typeface="Poppins"/>
                <a:cs typeface="Poppins"/>
                <a:sym typeface="Poppins"/>
              </a:rPr>
              <a:t>Pop-Up Menus: Reduce input errors for date selections.</a:t>
            </a:r>
          </a:p>
          <a:p>
            <a:pPr algn="ctr" marL="496558" indent="-248279" lvl="1">
              <a:lnSpc>
                <a:spcPts val="3219"/>
              </a:lnSpc>
              <a:spcBef>
                <a:spcPct val="0"/>
              </a:spcBef>
              <a:buFont typeface="Arial"/>
              <a:buChar char="•"/>
            </a:pPr>
            <a:r>
              <a:rPr lang="en-US" sz="2299">
                <a:solidFill>
                  <a:srgbClr val="FFFFFF"/>
                </a:solidFill>
                <a:latin typeface="Poppins"/>
                <a:ea typeface="Poppins"/>
                <a:cs typeface="Poppins"/>
                <a:sym typeface="Poppins"/>
              </a:rPr>
              <a:t>Email Address Fields: Structure improves accuracy (Fig. 3.10).</a:t>
            </a:r>
          </a:p>
        </p:txBody>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0903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03986" y="803986"/>
            <a:ext cx="449429" cy="449429"/>
          </a:xfrm>
          <a:custGeom>
            <a:avLst/>
            <a:gdLst/>
            <a:ahLst/>
            <a:cxnLst/>
            <a:rect r="r" b="b" t="t" l="l"/>
            <a:pathLst>
              <a:path h="449429" w="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3395844"/>
            <a:ext cx="7109356" cy="6440353"/>
            <a:chOff x="0" y="0"/>
            <a:chExt cx="1872423" cy="1696225"/>
          </a:xfrm>
        </p:grpSpPr>
        <p:sp>
          <p:nvSpPr>
            <p:cNvPr name="Freeform 4" id="4"/>
            <p:cNvSpPr/>
            <p:nvPr/>
          </p:nvSpPr>
          <p:spPr>
            <a:xfrm flipH="false" flipV="false" rot="0">
              <a:off x="0" y="0"/>
              <a:ext cx="1872423" cy="1696225"/>
            </a:xfrm>
            <a:custGeom>
              <a:avLst/>
              <a:gdLst/>
              <a:ahLst/>
              <a:cxnLst/>
              <a:rect r="r" b="b" t="t" l="l"/>
              <a:pathLst>
                <a:path h="1696225" w="1872423">
                  <a:moveTo>
                    <a:pt x="60983" y="0"/>
                  </a:moveTo>
                  <a:lnTo>
                    <a:pt x="1811440" y="0"/>
                  </a:lnTo>
                  <a:cubicBezTo>
                    <a:pt x="1845120" y="0"/>
                    <a:pt x="1872423" y="27303"/>
                    <a:pt x="1872423" y="60983"/>
                  </a:cubicBezTo>
                  <a:lnTo>
                    <a:pt x="1872423" y="1635242"/>
                  </a:lnTo>
                  <a:cubicBezTo>
                    <a:pt x="1872423" y="1668922"/>
                    <a:pt x="1845120" y="1696225"/>
                    <a:pt x="1811440" y="1696225"/>
                  </a:cubicBezTo>
                  <a:lnTo>
                    <a:pt x="60983" y="1696225"/>
                  </a:lnTo>
                  <a:cubicBezTo>
                    <a:pt x="27303" y="1696225"/>
                    <a:pt x="0" y="1668922"/>
                    <a:pt x="0" y="1635242"/>
                  </a:cubicBezTo>
                  <a:lnTo>
                    <a:pt x="0" y="60983"/>
                  </a:lnTo>
                  <a:cubicBezTo>
                    <a:pt x="0" y="27303"/>
                    <a:pt x="27303" y="0"/>
                    <a:pt x="60983" y="0"/>
                  </a:cubicBezTo>
                  <a:close/>
                </a:path>
              </a:pathLst>
            </a:custGeom>
            <a:gradFill rotWithShape="true">
              <a:gsLst>
                <a:gs pos="0">
                  <a:srgbClr val="000000">
                    <a:alpha val="78000"/>
                  </a:srgbClr>
                </a:gs>
                <a:gs pos="100000">
                  <a:srgbClr val="DDDDDD">
                    <a:alpha val="14820"/>
                  </a:srgbClr>
                </a:gs>
              </a:gsLst>
              <a:lin ang="2700000"/>
            </a:gradFill>
          </p:spPr>
        </p:sp>
        <p:sp>
          <p:nvSpPr>
            <p:cNvPr name="TextBox 5" id="5"/>
            <p:cNvSpPr txBox="true"/>
            <p:nvPr/>
          </p:nvSpPr>
          <p:spPr>
            <a:xfrm>
              <a:off x="0" y="-66675"/>
              <a:ext cx="1872423" cy="1762900"/>
            </a:xfrm>
            <a:prstGeom prst="rect">
              <a:avLst/>
            </a:prstGeom>
          </p:spPr>
          <p:txBody>
            <a:bodyPr anchor="ctr" rtlCol="false" tIns="50800" lIns="50800" bIns="50800" rIns="50800"/>
            <a:lstStyle/>
            <a:p>
              <a:pPr algn="ctr">
                <a:lnSpc>
                  <a:spcPts val="3151"/>
                </a:lnSpc>
              </a:pPr>
            </a:p>
          </p:txBody>
        </p:sp>
      </p:grpSp>
      <p:sp>
        <p:nvSpPr>
          <p:cNvPr name="Freeform 6" id="6"/>
          <p:cNvSpPr/>
          <p:nvPr/>
        </p:nvSpPr>
        <p:spPr>
          <a:xfrm flipH="false" flipV="false" rot="0">
            <a:off x="9975275" y="3731548"/>
            <a:ext cx="6155054" cy="5768944"/>
          </a:xfrm>
          <a:custGeom>
            <a:avLst/>
            <a:gdLst/>
            <a:ahLst/>
            <a:cxnLst/>
            <a:rect r="r" b="b" t="t" l="l"/>
            <a:pathLst>
              <a:path h="5768944" w="6155054">
                <a:moveTo>
                  <a:pt x="0" y="0"/>
                </a:moveTo>
                <a:lnTo>
                  <a:pt x="6155054" y="0"/>
                </a:lnTo>
                <a:lnTo>
                  <a:pt x="6155054" y="5768944"/>
                </a:lnTo>
                <a:lnTo>
                  <a:pt x="0" y="5768944"/>
                </a:lnTo>
                <a:lnTo>
                  <a:pt x="0" y="0"/>
                </a:lnTo>
                <a:close/>
              </a:path>
            </a:pathLst>
          </a:custGeom>
          <a:blipFill>
            <a:blip r:embed="rId4"/>
            <a:stretch>
              <a:fillRect l="0" t="0" r="0" b="0"/>
            </a:stretch>
          </a:blipFill>
        </p:spPr>
      </p:sp>
      <p:sp>
        <p:nvSpPr>
          <p:cNvPr name="TextBox 7" id="7"/>
          <p:cNvSpPr txBox="true"/>
          <p:nvPr/>
        </p:nvSpPr>
        <p:spPr>
          <a:xfrm rot="0">
            <a:off x="1363845" y="768097"/>
            <a:ext cx="2685498" cy="445006"/>
          </a:xfrm>
          <a:prstGeom prst="rect">
            <a:avLst/>
          </a:prstGeom>
        </p:spPr>
        <p:txBody>
          <a:bodyPr anchor="t" rtlCol="false" tIns="0" lIns="0" bIns="0" rIns="0">
            <a:spAutoFit/>
          </a:bodyPr>
          <a:lstStyle/>
          <a:p>
            <a:pPr algn="l">
              <a:lnSpc>
                <a:spcPts val="3391"/>
              </a:lnSpc>
              <a:spcBef>
                <a:spcPct val="0"/>
              </a:spcBef>
            </a:pPr>
            <a:r>
              <a:rPr lang="en-US" b="true" sz="2422" spc="-109">
                <a:solidFill>
                  <a:srgbClr val="FFFFFF"/>
                </a:solidFill>
                <a:latin typeface="Telegraf 1 Bold"/>
                <a:ea typeface="Telegraf 1 Bold"/>
                <a:cs typeface="Telegraf 1 Bold"/>
                <a:sym typeface="Telegraf 1 Bold"/>
              </a:rPr>
              <a:t>CS 320</a:t>
            </a:r>
          </a:p>
        </p:txBody>
      </p:sp>
      <p:sp>
        <p:nvSpPr>
          <p:cNvPr name="TextBox 8" id="8"/>
          <p:cNvSpPr txBox="true"/>
          <p:nvPr/>
        </p:nvSpPr>
        <p:spPr>
          <a:xfrm rot="0">
            <a:off x="9144000" y="841660"/>
            <a:ext cx="1662550"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Home</a:t>
            </a:r>
          </a:p>
        </p:txBody>
      </p:sp>
      <p:sp>
        <p:nvSpPr>
          <p:cNvPr name="TextBox 9" id="9"/>
          <p:cNvSpPr txBox="true"/>
          <p:nvPr/>
        </p:nvSpPr>
        <p:spPr>
          <a:xfrm rot="0">
            <a:off x="11408122" y="843874"/>
            <a:ext cx="1907082" cy="409541"/>
          </a:xfrm>
          <a:prstGeom prst="rect">
            <a:avLst/>
          </a:prstGeom>
        </p:spPr>
        <p:txBody>
          <a:bodyPr anchor="t" rtlCol="false" tIns="0" lIns="0" bIns="0" rIns="0">
            <a:spAutoFit/>
          </a:bodyPr>
          <a:lstStyle/>
          <a:p>
            <a:pPr algn="ctr" marL="0" indent="0" lvl="0">
              <a:lnSpc>
                <a:spcPts val="3151"/>
              </a:lnSpc>
              <a:spcBef>
                <a:spcPct val="0"/>
              </a:spcBef>
            </a:pPr>
            <a:r>
              <a:rPr lang="en-US" sz="2251">
                <a:solidFill>
                  <a:srgbClr val="FFFFFF"/>
                </a:solidFill>
                <a:latin typeface="Poppins"/>
                <a:ea typeface="Poppins"/>
                <a:cs typeface="Poppins"/>
                <a:sym typeface="Poppins"/>
              </a:rPr>
              <a:t>About</a:t>
            </a:r>
          </a:p>
        </p:txBody>
      </p:sp>
      <p:sp>
        <p:nvSpPr>
          <p:cNvPr name="TextBox 10" id="10"/>
          <p:cNvSpPr txBox="true"/>
          <p:nvPr/>
        </p:nvSpPr>
        <p:spPr>
          <a:xfrm rot="0">
            <a:off x="13726729" y="819695"/>
            <a:ext cx="1916881" cy="409541"/>
          </a:xfrm>
          <a:prstGeom prst="rect">
            <a:avLst/>
          </a:prstGeom>
        </p:spPr>
        <p:txBody>
          <a:bodyPr anchor="t" rtlCol="false" tIns="0" lIns="0" bIns="0" rIns="0">
            <a:spAutoFit/>
          </a:bodyPr>
          <a:lstStyle/>
          <a:p>
            <a:pPr algn="ctr" marL="0" indent="0" lvl="0">
              <a:lnSpc>
                <a:spcPts val="3151"/>
              </a:lnSpc>
              <a:spcBef>
                <a:spcPct val="0"/>
              </a:spcBef>
            </a:pPr>
            <a:r>
              <a:rPr lang="en-US" b="true" sz="2251">
                <a:solidFill>
                  <a:srgbClr val="FFFFFF"/>
                </a:solidFill>
                <a:latin typeface="Poppins Bold"/>
                <a:ea typeface="Poppins Bold"/>
                <a:cs typeface="Poppins Bold"/>
                <a:sym typeface="Poppins Bold"/>
              </a:rPr>
              <a:t>Content</a:t>
            </a:r>
          </a:p>
        </p:txBody>
      </p:sp>
      <p:sp>
        <p:nvSpPr>
          <p:cNvPr name="TextBox 11" id="11"/>
          <p:cNvSpPr txBox="true"/>
          <p:nvPr/>
        </p:nvSpPr>
        <p:spPr>
          <a:xfrm rot="0">
            <a:off x="15034325" y="841660"/>
            <a:ext cx="2224975" cy="409541"/>
          </a:xfrm>
          <a:prstGeom prst="rect">
            <a:avLst/>
          </a:prstGeom>
        </p:spPr>
        <p:txBody>
          <a:bodyPr anchor="t" rtlCol="false" tIns="0" lIns="0" bIns="0" rIns="0">
            <a:spAutoFit/>
          </a:bodyPr>
          <a:lstStyle/>
          <a:p>
            <a:pPr algn="r" marL="0" indent="0" lvl="0">
              <a:lnSpc>
                <a:spcPts val="3151"/>
              </a:lnSpc>
              <a:spcBef>
                <a:spcPct val="0"/>
              </a:spcBef>
            </a:pPr>
            <a:r>
              <a:rPr lang="en-US" sz="2251">
                <a:solidFill>
                  <a:srgbClr val="FFFFFF"/>
                </a:solidFill>
                <a:latin typeface="Poppins"/>
                <a:ea typeface="Poppins"/>
                <a:cs typeface="Poppins"/>
                <a:sym typeface="Poppins"/>
              </a:rPr>
              <a:t>Others</a:t>
            </a:r>
          </a:p>
        </p:txBody>
      </p:sp>
      <p:sp>
        <p:nvSpPr>
          <p:cNvPr name="TextBox 12" id="12"/>
          <p:cNvSpPr txBox="true"/>
          <p:nvPr/>
        </p:nvSpPr>
        <p:spPr>
          <a:xfrm rot="0">
            <a:off x="1537307" y="3877683"/>
            <a:ext cx="6194982" cy="5958514"/>
          </a:xfrm>
          <a:prstGeom prst="rect">
            <a:avLst/>
          </a:prstGeom>
        </p:spPr>
        <p:txBody>
          <a:bodyPr anchor="t" rtlCol="false" tIns="0" lIns="0" bIns="0" rIns="0">
            <a:spAutoFit/>
          </a:bodyPr>
          <a:lstStyle/>
          <a:p>
            <a:pPr algn="l">
              <a:lnSpc>
                <a:spcPts val="3902"/>
              </a:lnSpc>
            </a:pPr>
            <a:r>
              <a:rPr lang="en-US" sz="2787">
                <a:solidFill>
                  <a:srgbClr val="FFFFFF"/>
                </a:solidFill>
                <a:latin typeface="Poppins"/>
                <a:ea typeface="Poppins"/>
                <a:cs typeface="Poppins"/>
                <a:sym typeface="Poppins"/>
              </a:rPr>
              <a:t>Design Tips:</a:t>
            </a:r>
          </a:p>
          <a:p>
            <a:pPr algn="l" marL="601891" indent="-300946" lvl="1">
              <a:lnSpc>
                <a:spcPts val="3902"/>
              </a:lnSpc>
              <a:buFont typeface="Arial"/>
              <a:buChar char="•"/>
            </a:pPr>
            <a:r>
              <a:rPr lang="en-US" sz="2787">
                <a:solidFill>
                  <a:srgbClr val="FFFFFF"/>
                </a:solidFill>
                <a:latin typeface="Poppins"/>
                <a:ea typeface="Poppins"/>
                <a:cs typeface="Poppins"/>
                <a:sym typeface="Poppins"/>
              </a:rPr>
              <a:t>Use clear section labels for easier scanning.</a:t>
            </a:r>
          </a:p>
          <a:p>
            <a:pPr algn="l" marL="601891" indent="-300946" lvl="1">
              <a:lnSpc>
                <a:spcPts val="3902"/>
              </a:lnSpc>
              <a:buFont typeface="Arial"/>
              <a:buChar char="•"/>
            </a:pPr>
            <a:r>
              <a:rPr lang="en-US" sz="2787">
                <a:solidFill>
                  <a:srgbClr val="FFFFFF"/>
                </a:solidFill>
                <a:latin typeface="Poppins"/>
                <a:ea typeface="Poppins"/>
                <a:cs typeface="Poppins"/>
                <a:sym typeface="Poppins"/>
              </a:rPr>
              <a:t>Reduce wordiness; make content concise.</a:t>
            </a:r>
          </a:p>
          <a:p>
            <a:pPr algn="l" marL="601891" indent="-300946" lvl="1">
              <a:lnSpc>
                <a:spcPts val="3902"/>
              </a:lnSpc>
              <a:buFont typeface="Arial"/>
              <a:buChar char="•"/>
            </a:pPr>
            <a:r>
              <a:rPr lang="en-US" sz="2787">
                <a:solidFill>
                  <a:srgbClr val="FFFFFF"/>
                </a:solidFill>
                <a:latin typeface="Poppins"/>
                <a:ea typeface="Poppins"/>
                <a:cs typeface="Poppins"/>
                <a:sym typeface="Poppins"/>
              </a:rPr>
              <a:t>Apply whitespace strategically to separate content.</a:t>
            </a:r>
          </a:p>
          <a:p>
            <a:pPr algn="l" marL="601891" indent="-300946" lvl="1">
              <a:lnSpc>
                <a:spcPts val="3902"/>
              </a:lnSpc>
              <a:buFont typeface="Arial"/>
              <a:buChar char="•"/>
            </a:pPr>
            <a:r>
              <a:rPr lang="en-US" sz="2787">
                <a:solidFill>
                  <a:srgbClr val="FFFFFF"/>
                </a:solidFill>
                <a:latin typeface="Poppins"/>
                <a:ea typeface="Poppins"/>
                <a:cs typeface="Poppins"/>
                <a:sym typeface="Poppins"/>
              </a:rPr>
              <a:t>Ensure user-friendly layout in forms and control panels.</a:t>
            </a:r>
          </a:p>
          <a:p>
            <a:pPr algn="l" marL="601891" indent="-300946" lvl="1">
              <a:lnSpc>
                <a:spcPts val="3902"/>
              </a:lnSpc>
              <a:buFont typeface="Arial"/>
              <a:buChar char="•"/>
            </a:pPr>
            <a:r>
              <a:rPr lang="en-US" sz="2787">
                <a:solidFill>
                  <a:srgbClr val="FFFFFF"/>
                </a:solidFill>
                <a:latin typeface="Poppins"/>
                <a:ea typeface="Poppins"/>
                <a:cs typeface="Poppins"/>
                <a:sym typeface="Poppins"/>
              </a:rPr>
              <a:t>Example: Good vs. poor UI control panel designs (Fig. 3.12).</a:t>
            </a:r>
          </a:p>
          <a:p>
            <a:pPr algn="l">
              <a:lnSpc>
                <a:spcPts val="3902"/>
              </a:lnSpc>
            </a:pPr>
          </a:p>
        </p:txBody>
      </p:sp>
      <p:sp>
        <p:nvSpPr>
          <p:cNvPr name="TextBox 13" id="13"/>
          <p:cNvSpPr txBox="true"/>
          <p:nvPr/>
        </p:nvSpPr>
        <p:spPr>
          <a:xfrm rot="0">
            <a:off x="1363845" y="1465177"/>
            <a:ext cx="16034407" cy="1964817"/>
          </a:xfrm>
          <a:prstGeom prst="rect">
            <a:avLst/>
          </a:prstGeom>
        </p:spPr>
        <p:txBody>
          <a:bodyPr anchor="t" rtlCol="false" tIns="0" lIns="0" bIns="0" rIns="0">
            <a:spAutoFit/>
          </a:bodyPr>
          <a:lstStyle/>
          <a:p>
            <a:pPr algn="ctr">
              <a:lnSpc>
                <a:spcPts val="7344"/>
              </a:lnSpc>
            </a:pPr>
            <a:r>
              <a:rPr lang="en-US" b="true" sz="7200" spc="-324">
                <a:solidFill>
                  <a:srgbClr val="FFFFFF"/>
                </a:solidFill>
                <a:latin typeface="Telegraf 1 Bold"/>
                <a:ea typeface="Telegraf 1 Bold"/>
                <a:cs typeface="Telegraf 1 Bold"/>
                <a:sym typeface="Telegraf 1 Bold"/>
              </a:rPr>
              <a:t>Designing with Visual Structure - Best Practices</a:t>
            </a:r>
          </a:p>
        </p:txBody>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Canva Sans"/>
                <a:ea typeface="Canva Sans"/>
                <a:cs typeface="Canva Sans"/>
                <a:sym typeface="Canva San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DAGfk89hXfo</dc:identifier>
  <dcterms:modified xsi:type="dcterms:W3CDTF">2011-08-01T06:04:30Z</dcterms:modified>
  <cp:revision>1</cp:revision>
  <dc:title>Kai Francis, Wyatt, Saleh</dc:title>
</cp:coreProperties>
</file>