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741B9-4632-9CB4-BC11-4BB28E06A167}" v="5" dt="2025-02-20T06:04:50.317"/>
    <p1510:client id="{63C7D6C7-573C-6DBD-8FE3-E7A5BD8BE363}" v="92" dt="2025-02-21T03:42:19.338"/>
    <p1510:client id="{92E20C92-3162-DA22-4672-1D09011CB6C6}" v="61" dt="2025-02-21T18:48:38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2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8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6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8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5" pos="576">
          <p15:clr>
            <a:srgbClr val="F26B43"/>
          </p15:clr>
        </p15:guide>
        <p15:guide id="6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tockphoto.com/photos/multicolor-butterfly" TargetMode="Externa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flock-birds-sunset-vector-abstract-silhouette-flying-birds-pattern-sunrise-geese-ducks_33161851.ht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impchat.com/viewtopic.php?f=25&amp;t=18337" TargetMode="Externa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urosciencemarketing.com/blog/articles/gestalt-principles.ht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bLaCBcrk-4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7558318" cy="2696866"/>
          </a:xfrm>
        </p:spPr>
        <p:txBody>
          <a:bodyPr/>
          <a:lstStyle/>
          <a:p>
            <a:r>
              <a:rPr lang="en-US"/>
              <a:t>Design with the Mind in Mind</a:t>
            </a:r>
            <a:br>
              <a:rPr lang="en-US"/>
            </a:br>
            <a:r>
              <a:rPr lang="en-US" sz="2400"/>
              <a:t>By: Jeff Johnson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000" y="3800038"/>
            <a:ext cx="962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Presented BY: Akhmad </a:t>
            </a:r>
            <a:r>
              <a:rPr lang="en-US" err="1"/>
              <a:t>Mamirov</a:t>
            </a:r>
            <a:r>
              <a:rPr lang="en-US"/>
              <a:t>, </a:t>
            </a:r>
            <a:r>
              <a:rPr lang="en-US" err="1"/>
              <a:t>Mastewal</a:t>
            </a:r>
            <a:r>
              <a:rPr lang="en-US"/>
              <a:t> Berhe, Ryan Yonek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76737-175E-D867-AF81-F96170604B2B}"/>
              </a:ext>
            </a:extLst>
          </p:cNvPr>
          <p:cNvSpPr txBox="1"/>
          <p:nvPr/>
        </p:nvSpPr>
        <p:spPr>
          <a:xfrm>
            <a:off x="4629857" y="4626857"/>
            <a:ext cx="263978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Chapters 1 &amp; 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0AB9-7CB1-D612-A9B0-09CF08CB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Taking Biased Perception into Account When Designing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67E4-F34A-64D3-CAAB-47B59C5B2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10276936" cy="37996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US"/>
              <a:t>Avoiding ambiguity </a:t>
            </a:r>
          </a:p>
          <a:p>
            <a:pPr marL="493395"/>
            <a:r>
              <a:rPr lang="en-US">
                <a:ea typeface="+mn-lt"/>
                <a:cs typeface="+mn-lt"/>
              </a:rPr>
              <a:t>Ensure displays are clear and universally interpretable.</a:t>
            </a:r>
            <a:endParaRPr lang="en-US"/>
          </a:p>
          <a:p>
            <a:pPr marL="493395" lvl="1"/>
            <a:r>
              <a:rPr lang="en-US">
                <a:ea typeface="+mn-lt"/>
                <a:cs typeface="+mn-lt"/>
              </a:rPr>
              <a:t>Use standards or prime users when ambiguity is unavoidable.</a:t>
            </a:r>
            <a:endParaRPr lang="en-US"/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US"/>
              <a:t>Be consistent</a:t>
            </a:r>
          </a:p>
          <a:p>
            <a:pPr marL="493395"/>
            <a:r>
              <a:rPr lang="en-US">
                <a:ea typeface="+mn-lt"/>
                <a:cs typeface="+mn-lt"/>
              </a:rPr>
              <a:t>Keep placement, colors, fonts, and controls uniform across screens.</a:t>
            </a:r>
            <a:endParaRPr lang="en-US"/>
          </a:p>
          <a:p>
            <a:pPr marL="493395" lvl="1"/>
            <a:r>
              <a:rPr lang="en-US">
                <a:ea typeface="+mn-lt"/>
                <a:cs typeface="+mn-lt"/>
              </a:rPr>
              <a:t>Consistency helps users quickly recognize and use elements.</a:t>
            </a:r>
            <a:endParaRPr lang="en-US"/>
          </a:p>
          <a:p>
            <a:pPr marL="457200" indent="-457200">
              <a:buFont typeface="Courier New" panose="020B0604020202020204" pitchFamily="34" charset="0"/>
              <a:buChar char="o"/>
            </a:pPr>
            <a:r>
              <a:rPr lang="en-US"/>
              <a:t>Understanding the goals </a:t>
            </a:r>
          </a:p>
          <a:p>
            <a:pPr marL="493395" lvl="1"/>
            <a:r>
              <a:rPr lang="en-US">
                <a:ea typeface="+mn-lt"/>
                <a:cs typeface="+mn-lt"/>
              </a:rPr>
              <a:t>Make relevant information clear, available, and aligned with user needs.</a:t>
            </a:r>
            <a:endParaRPr lang="en-US"/>
          </a:p>
          <a:p>
            <a:pPr marL="721995" lvl="1" indent="-457200"/>
            <a:endParaRPr lang="en-US"/>
          </a:p>
          <a:p>
            <a:pPr marL="457200" indent="-457200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69FA7-47BE-079E-C644-B00121A9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5B06-6ED6-4547-876E-0713C791D85C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DD10-0C68-8FC0-A33A-143C86C1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D27C8-DB8D-AD7F-701D-8D9FD825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10</a:t>
            </a:fld>
            <a:endParaRPr lang="en-US"/>
          </a:p>
        </p:txBody>
      </p:sp>
      <p:pic>
        <p:nvPicPr>
          <p:cNvPr id="7" name="Picture 6" descr="Spanish Stop Sign Royalty-Free Images, Stock Photos &amp; Pictures |  Shutterstock">
            <a:extLst>
              <a:ext uri="{FF2B5EF4-FFF2-40B4-BE49-F238E27FC236}">
                <a16:creationId xmlns:a16="http://schemas.microsoft.com/office/drawing/2014/main" id="{D8692AA2-946C-D6BD-AE4C-DA3FC9A7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49" r="523" b="6373"/>
          <a:stretch/>
        </p:blipFill>
        <p:spPr>
          <a:xfrm>
            <a:off x="10130149" y="257542"/>
            <a:ext cx="1835163" cy="1841858"/>
          </a:xfrm>
          <a:prstGeom prst="rect">
            <a:avLst/>
          </a:prstGeom>
        </p:spPr>
      </p:pic>
      <p:pic>
        <p:nvPicPr>
          <p:cNvPr id="8" name="Picture 7" descr="A screenshot of a weather forecast&#10;&#10;AI-generated content may be incorrect.">
            <a:extLst>
              <a:ext uri="{FF2B5EF4-FFF2-40B4-BE49-F238E27FC236}">
                <a16:creationId xmlns:a16="http://schemas.microsoft.com/office/drawing/2014/main" id="{6380183B-B968-1C3A-96FF-607934C67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261" y="2561896"/>
            <a:ext cx="2046331" cy="39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9A6E-7730-8C1E-8E25-7A5D039E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ea typeface="+mj-lt"/>
                <a:cs typeface="+mj-lt"/>
              </a:rPr>
              <a:t>Chapter 2: </a:t>
            </a:r>
            <a:r>
              <a:rPr lang="en-US">
                <a:ea typeface="+mj-lt"/>
                <a:cs typeface="+mj-lt"/>
              </a:rPr>
              <a:t>Our Vision is Optimized to See Structure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5530B-EC6C-DC79-4A9C-CA9980D50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Gestalt principles: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Proximity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Similarity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Continuity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Closure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Symmetry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Figure/Ground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Common Fate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619D8-5A08-BE68-B983-064914D1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CB06-6754-4902-AD80-0673D35A2891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F949-0B39-0E0C-E73E-379F99B1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CA128-071A-E23B-B325-F369E197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F2F4-96C9-2C88-04D7-2FB33780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Gestalt Principle: Proximity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CF3B-13D4-B2E3-37B5-8D6C529A4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4669767" cy="3382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Objects that are near each other appear grouped, while those farther apart do not.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No visible borders to reduce visual clutter and code size in a user interface </a:t>
            </a:r>
          </a:p>
          <a:p>
            <a:r>
              <a:rPr lang="en-US">
                <a:ea typeface="+mn-lt"/>
                <a:cs typeface="+mn-lt"/>
              </a:rPr>
              <a:t>Avoid Poor spacing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0D49F-7E83-C0A9-9A23-0DB64709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7642-4514-4FDE-9E27-14C8F5FF5F1E}" type="datetime1">
              <a:rPr lang="en-US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1BC3C-039B-784E-6090-C9F3F38C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70FB2-C2D8-A0BD-3A1F-910CEA81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12</a:t>
            </a:fld>
            <a:endParaRPr lang="en-US"/>
          </a:p>
        </p:txBody>
      </p:sp>
      <p:pic>
        <p:nvPicPr>
          <p:cNvPr id="7" name="Picture 6" descr="A group of stars in different colors&#10;&#10;AI-generated content may be incorrect.">
            <a:extLst>
              <a:ext uri="{FF2B5EF4-FFF2-40B4-BE49-F238E27FC236}">
                <a16:creationId xmlns:a16="http://schemas.microsoft.com/office/drawing/2014/main" id="{11CAF580-A779-BBD3-A3D1-2C951AD0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87" y="1367718"/>
            <a:ext cx="4668904" cy="19445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30341EF-7337-AA5F-06A5-4E3239AE1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415" y="3852308"/>
            <a:ext cx="6613586" cy="28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E908-9EAE-BC81-66CF-71FC64E7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Gestalt Principle: Similarity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D54B-4593-89E2-8119-CCED9A0CF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336" y="2269804"/>
            <a:ext cx="10363200" cy="3382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Objects that look similar appear grouped, all other things being equal.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AC4F-0EA2-C6D2-1DAE-0598FA5B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CFE9-BB22-4A01-9604-01EE1487D4E0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22ED-AC7A-70E7-C55F-767D1590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49F40-C164-E4B6-B549-02C4131F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13</a:t>
            </a:fld>
            <a:endParaRPr lang="en-US"/>
          </a:p>
        </p:txBody>
      </p:sp>
      <p:pic>
        <p:nvPicPr>
          <p:cNvPr id="12" name="Picture 11" descr="A group of white circles and triangles&#10;&#10;AI-generated content may be incorrect.">
            <a:extLst>
              <a:ext uri="{FF2B5EF4-FFF2-40B4-BE49-F238E27FC236}">
                <a16:creationId xmlns:a16="http://schemas.microsoft.com/office/drawing/2014/main" id="{86FDD44E-C068-C801-2FE6-80ACE612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13" y="2912054"/>
            <a:ext cx="4258574" cy="3059502"/>
          </a:xfrm>
          <a:prstGeom prst="rect">
            <a:avLst/>
          </a:prstGeom>
        </p:spPr>
      </p:pic>
      <p:pic>
        <p:nvPicPr>
          <p:cNvPr id="13" name="Picture 12" descr="A group of white and blue circles and triangles&#10;&#10;AI-generated content may be incorrect.">
            <a:extLst>
              <a:ext uri="{FF2B5EF4-FFF2-40B4-BE49-F238E27FC236}">
                <a16:creationId xmlns:a16="http://schemas.microsoft.com/office/drawing/2014/main" id="{E7A86428-095D-C653-052E-0604DC6E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641" y="2864869"/>
            <a:ext cx="4593208" cy="31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7413-258C-E9B0-22F7-5D1B7E6E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Gestalt Principle: Continuity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F599-1ED9-3BC0-D84B-BBD55712D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Our visual perception is biased to perceive continuous forms rather than disconnected segments. This principle helps us resolve ambiguity and fill in missing data to perceive whole objects.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5384-D7D2-2E33-8B78-2373C3DB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D7FC-4B0E-467C-809D-C90357E13D50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B366C-A3EB-D7C4-3775-CF0B935D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AB1A-8596-7023-FEE2-5105387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14</a:t>
            </a:fld>
            <a:endParaRPr lang="en-US"/>
          </a:p>
        </p:txBody>
      </p:sp>
      <p:pic>
        <p:nvPicPr>
          <p:cNvPr id="7" name="Picture 6" descr="A diagram of a cross with a circle and a white circle&#10;&#10;AI-generated content may be incorrect.">
            <a:extLst>
              <a:ext uri="{FF2B5EF4-FFF2-40B4-BE49-F238E27FC236}">
                <a16:creationId xmlns:a16="http://schemas.microsoft.com/office/drawing/2014/main" id="{3DED1923-4023-8636-8383-57A9F24B3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93" r="971" b="6703"/>
          <a:stretch/>
        </p:blipFill>
        <p:spPr>
          <a:xfrm>
            <a:off x="915726" y="3720236"/>
            <a:ext cx="2924095" cy="23361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A blue and white striped logo&#10;&#10;AI-generated content may be incorrect.">
            <a:extLst>
              <a:ext uri="{FF2B5EF4-FFF2-40B4-BE49-F238E27FC236}">
                <a16:creationId xmlns:a16="http://schemas.microsoft.com/office/drawing/2014/main" id="{A998E204-EB58-96E4-B180-1280DBFA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632" y="3717222"/>
            <a:ext cx="5095875" cy="21050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6431E8-0A1E-B46B-991C-785A9D22F136}"/>
              </a:ext>
            </a:extLst>
          </p:cNvPr>
          <p:cNvSpPr txBox="1"/>
          <p:nvPr/>
        </p:nvSpPr>
        <p:spPr>
          <a:xfrm>
            <a:off x="1100510" y="5987675"/>
            <a:ext cx="2576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Adding missing data </a:t>
            </a:r>
          </a:p>
        </p:txBody>
      </p:sp>
    </p:spTree>
    <p:extLst>
      <p:ext uri="{BB962C8B-B14F-4D97-AF65-F5344CB8AC3E}">
        <p14:creationId xmlns:p14="http://schemas.microsoft.com/office/powerpoint/2010/main" val="291598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5D14-E0F7-7A88-F86B-5168C6B5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Gestalt Principle: Closure</a:t>
            </a:r>
            <a:endParaRPr lang="en-US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9CB0-1955-9153-8E37-7CF32E1A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10789462" cy="3368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Human vision is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biased to see whole objects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, even when they are incomplete.</a:t>
            </a:r>
          </a:p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Partially visible objects are perceived as whole.</a:t>
            </a:r>
          </a:p>
          <a:p>
            <a:endParaRPr lang="en-US">
              <a:solidFill>
                <a:srgbClr val="000000"/>
              </a:solidFill>
              <a:latin typeface="Grandview Display"/>
              <a:ea typeface="Noto Serif"/>
              <a:cs typeface="Noto Serif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B611-3B2C-F58D-4ABC-86C3A000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E66B-599C-4B18-A21E-47DE22B62761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9259-ED04-0CCF-6B62-304705B3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381F1-F279-DC56-8025-03D71570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15</a:t>
            </a:fld>
            <a:endParaRPr lang="en-US"/>
          </a:p>
        </p:txBody>
      </p:sp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59985E65-EAD9-B9DB-D1CC-3A99F468E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23" y="3824890"/>
            <a:ext cx="4641009" cy="2306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Outlook Logo Icon (2024) - Free ...">
            <a:extLst>
              <a:ext uri="{FF2B5EF4-FFF2-40B4-BE49-F238E27FC236}">
                <a16:creationId xmlns:a16="http://schemas.microsoft.com/office/drawing/2014/main" id="{E4303845-8595-2831-B879-F9C21196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133" y="3529486"/>
            <a:ext cx="2607513" cy="23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7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8D64-18A9-32F0-C21A-020FC9EA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DE93-E02D-1A86-3750-61A5DFF0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Gestalt Principle: Symmetry</a:t>
            </a:r>
            <a:endParaRPr lang="en-US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F029-5C44-8E0C-4D8E-18EEBBEBC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View complex scenes in a way that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reduces the complexity</a:t>
            </a:r>
          </a:p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Can represent three-dimensional objects in two-dimensions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3C19D-9057-4AC7-AFFB-8D2D2BDE5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E66B-599C-4B18-A21E-47DE22B62761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3066E-298C-1639-96BF-9D9B07B1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F3BA-4B67-6EFD-EE82-3315B9E4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16</a:t>
            </a:fld>
            <a:endParaRPr lang="en-US"/>
          </a:p>
        </p:txBody>
      </p:sp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C0500D67-5425-E9D4-B61D-48923639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109388"/>
            <a:ext cx="6849532" cy="18283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File:Dropbox Icon.svg - Wikimedia Commons">
            <a:extLst>
              <a:ext uri="{FF2B5EF4-FFF2-40B4-BE49-F238E27FC236}">
                <a16:creationId xmlns:a16="http://schemas.microsoft.com/office/drawing/2014/main" id="{673A6CDD-7E0B-0D1B-9314-3239D4B58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774" y="2805888"/>
            <a:ext cx="2370666" cy="22140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076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3950E-E162-291B-4AE3-C23A96E8F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581-CA89-BEB3-470E-D1266392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Gestalt Principle: Figure/Ground</a:t>
            </a:r>
          </a:p>
          <a:p>
            <a:endParaRPr lang="en-US">
              <a:ea typeface="Noto Serif"/>
              <a:cs typeface="Noto Serif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98B53-9C9A-F2BB-063E-C9BE3E776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8542867" cy="3382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The human mind splits up what we see into the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 figure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 (the foreground) and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ground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 (the background)</a:t>
            </a:r>
          </a:p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When objects overlap, we see the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smaller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,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often closer object as the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figure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 and the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larger one as the ground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.</a:t>
            </a:r>
          </a:p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Ex: Pop-ups, advertisements </a:t>
            </a:r>
          </a:p>
          <a:p>
            <a:endParaRPr lang="en-US">
              <a:solidFill>
                <a:srgbClr val="000000"/>
              </a:solidFill>
              <a:latin typeface="Grandview Display"/>
              <a:ea typeface="Noto Serif"/>
              <a:cs typeface="Noto Serif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2AA43-C7D8-79CA-79FD-5073E976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E66B-599C-4B18-A21E-47DE22B62761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35F0B-1E8B-C00D-2D44-9164D95A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DC41-D55E-0AFB-CDEC-EE1C261C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17</a:t>
            </a:fld>
            <a:endParaRPr lang="en-US"/>
          </a:p>
        </p:txBody>
      </p:sp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9A200908-F968-12ED-AE62-30F0DED2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623" y="4273921"/>
            <a:ext cx="3519311" cy="2176602"/>
          </a:xfrm>
          <a:prstGeom prst="rect">
            <a:avLst/>
          </a:prstGeom>
        </p:spPr>
      </p:pic>
      <p:pic>
        <p:nvPicPr>
          <p:cNvPr id="8" name="Picture 7" descr="image">
            <a:extLst>
              <a:ext uri="{FF2B5EF4-FFF2-40B4-BE49-F238E27FC236}">
                <a16:creationId xmlns:a16="http://schemas.microsoft.com/office/drawing/2014/main" id="{80AD988F-2398-7EB7-ADB0-B48C349E7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468" y="1966935"/>
            <a:ext cx="2291952" cy="3375686"/>
          </a:xfrm>
          <a:prstGeom prst="rect">
            <a:avLst/>
          </a:prstGeom>
        </p:spPr>
      </p:pic>
      <p:pic>
        <p:nvPicPr>
          <p:cNvPr id="9" name="Picture 8" descr="Multicolor Butterfly Stock Photos ...">
            <a:extLst>
              <a:ext uri="{FF2B5EF4-FFF2-40B4-BE49-F238E27FC236}">
                <a16:creationId xmlns:a16="http://schemas.microsoft.com/office/drawing/2014/main" id="{12746B07-2886-8A30-F4EE-3BA4A6146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174" y="4786664"/>
            <a:ext cx="2110317" cy="15038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B0550-D3D0-90F4-F682-57FE1D238920}"/>
              </a:ext>
            </a:extLst>
          </p:cNvPr>
          <p:cNvSpPr txBox="1"/>
          <p:nvPr/>
        </p:nvSpPr>
        <p:spPr>
          <a:xfrm>
            <a:off x="1340555" y="6293555"/>
            <a:ext cx="2497666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>
                <a:ea typeface="+mn-lt"/>
                <a:cs typeface="+mn-lt"/>
                <a:hlinkClick r:id="rId5"/>
              </a:rPr>
              <a:t>https://www.istockphoto.com/photos/multicolor-butterfly</a:t>
            </a:r>
            <a:r>
              <a:rPr lang="en-US" sz="600">
                <a:ea typeface="+mn-lt"/>
                <a:cs typeface="+mn-lt"/>
              </a:rPr>
              <a:t> </a:t>
            </a:r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16456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C1AB7-9F52-49B7-1907-27093E51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8E3C-BB29-BF32-A64A-BD03B842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Gestalt Principle: Common Fate</a:t>
            </a:r>
          </a:p>
          <a:p>
            <a:endParaRPr lang="en-US">
              <a:ea typeface="Noto Serif"/>
              <a:cs typeface="Noto Serif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D449F-5B2B-69FE-64A5-51C74EF6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Only principle referring to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objects in motion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, not static</a:t>
            </a:r>
          </a:p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Objects that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move together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 are perceived as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grouped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 or related</a:t>
            </a:r>
            <a:endParaRPr lang="en-US"/>
          </a:p>
          <a:p>
            <a:endParaRPr lang="en-US">
              <a:solidFill>
                <a:srgbClr val="000000"/>
              </a:solidFill>
              <a:latin typeface="Grandview Display"/>
              <a:ea typeface="Noto Serif"/>
              <a:cs typeface="Noto Serif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358E7-D32A-18D1-DB03-0FC8CFC6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E66B-599C-4B18-A21E-47DE22B62761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8D53B-84F8-227C-E725-2AEF650E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62D5-D2B4-6B07-7EAA-32A35AF3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18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694B0-8A26-F2E4-6F58-713CD51172B4}"/>
              </a:ext>
            </a:extLst>
          </p:cNvPr>
          <p:cNvGrpSpPr/>
          <p:nvPr/>
        </p:nvGrpSpPr>
        <p:grpSpPr>
          <a:xfrm>
            <a:off x="6448777" y="3799242"/>
            <a:ext cx="4007555" cy="2677646"/>
            <a:chOff x="6434666" y="3502908"/>
            <a:chExt cx="4007555" cy="2677646"/>
          </a:xfrm>
        </p:grpSpPr>
        <p:pic>
          <p:nvPicPr>
            <p:cNvPr id="9" name="Picture 8" descr="sunset Vector abstract silhouette ...">
              <a:extLst>
                <a:ext uri="{FF2B5EF4-FFF2-40B4-BE49-F238E27FC236}">
                  <a16:creationId xmlns:a16="http://schemas.microsoft.com/office/drawing/2014/main" id="{FC918A84-7187-F74B-C070-F49D8EACE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8425" y="3502908"/>
              <a:ext cx="3677707" cy="233574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296C27-B9B9-90D9-2B61-2C21BF0E015B}"/>
                </a:ext>
              </a:extLst>
            </p:cNvPr>
            <p:cNvSpPr txBox="1"/>
            <p:nvPr/>
          </p:nvSpPr>
          <p:spPr>
            <a:xfrm>
              <a:off x="6434666" y="5842000"/>
              <a:ext cx="4007555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>
                  <a:hlinkClick r:id="rId3"/>
                </a:rPr>
                <a:t>https://www.freepik.com/premium-vector/flock-birds-sunset-vector-abstract-silhouette-flying-birds-pattern-sunrise-geese-ducks_33161851.htm</a:t>
              </a:r>
              <a:r>
                <a:rPr lang="en-US" sz="800"/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5E4B90-C048-BC3B-03B5-8AAB9B65DD83}"/>
              </a:ext>
            </a:extLst>
          </p:cNvPr>
          <p:cNvGrpSpPr/>
          <p:nvPr/>
        </p:nvGrpSpPr>
        <p:grpSpPr>
          <a:xfrm>
            <a:off x="1749777" y="3742831"/>
            <a:ext cx="3231444" cy="2784112"/>
            <a:chOff x="1721555" y="3418275"/>
            <a:chExt cx="3231444" cy="2784112"/>
          </a:xfrm>
        </p:grpSpPr>
        <p:pic>
          <p:nvPicPr>
            <p:cNvPr id="8" name="Picture 7" descr="GIMP Chat • Scrolling fish.">
              <a:extLst>
                <a:ext uri="{FF2B5EF4-FFF2-40B4-BE49-F238E27FC236}">
                  <a16:creationId xmlns:a16="http://schemas.microsoft.com/office/drawing/2014/main" id="{964DCB89-5281-04A2-DEED-CFC9B4604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6956" y="3418275"/>
              <a:ext cx="3124199" cy="25050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45D5D6-AB04-B2F3-D36A-89301FB4E877}"/>
                </a:ext>
              </a:extLst>
            </p:cNvPr>
            <p:cNvSpPr txBox="1"/>
            <p:nvPr/>
          </p:nvSpPr>
          <p:spPr>
            <a:xfrm>
              <a:off x="1721555" y="5940777"/>
              <a:ext cx="3231444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hlinkClick r:id="rId5"/>
                </a:rPr>
                <a:t>http://gimpchat.com/viewtopic.php?f=25&amp;t=18337</a:t>
              </a:r>
              <a:r>
                <a:rPr lang="en-US" sz="1100"/>
                <a:t> 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36858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D7E0C-3CB0-7494-1AB2-9962C5BD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EC32-2CD3-71B6-C502-A42CD2B3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Gestalt Principles Combined</a:t>
            </a:r>
          </a:p>
          <a:p>
            <a:endParaRPr lang="en-US">
              <a:ea typeface="Noto Serif"/>
              <a:cs typeface="Noto Serif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33D5-752B-21A2-99B7-00827349E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Gestalt principles </a:t>
            </a:r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work together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, not in isolation</a:t>
            </a:r>
          </a:p>
          <a:p>
            <a:r>
              <a:rPr lang="en-US" b="1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Caution: </a:t>
            </a:r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Unintended visual relationships can be implied by a design</a:t>
            </a:r>
          </a:p>
          <a:p>
            <a:r>
              <a:rPr lang="en-US">
                <a:solidFill>
                  <a:srgbClr val="000000"/>
                </a:solidFill>
                <a:latin typeface="Grandview Display"/>
                <a:ea typeface="Noto Serif"/>
                <a:cs typeface="Noto Serif"/>
              </a:rPr>
              <a:t>View design with each of the Gestalt principles in mind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512F6-D8F9-87F7-A805-015B6266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E66B-599C-4B18-A21E-47DE22B62761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5B14B-1F16-AB67-67AE-B2E19DB8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FB0BF-DFBF-BC2D-5DB1-D3DEDD91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19</a:t>
            </a:fld>
            <a:endParaRPr lang="en-US"/>
          </a:p>
        </p:txBody>
      </p:sp>
      <p:pic>
        <p:nvPicPr>
          <p:cNvPr id="8" name="Picture 7" descr="What Visual Marketers Should Know About Gestalt Principles">
            <a:extLst>
              <a:ext uri="{FF2B5EF4-FFF2-40B4-BE49-F238E27FC236}">
                <a16:creationId xmlns:a16="http://schemas.microsoft.com/office/drawing/2014/main" id="{27EE9800-E343-AB64-D328-70533CEF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42" r="279" b="14108"/>
          <a:stretch/>
        </p:blipFill>
        <p:spPr>
          <a:xfrm>
            <a:off x="3214513" y="3998504"/>
            <a:ext cx="5748892" cy="2353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C210DE-0C0D-2514-BD0D-BCFE94E3E636}"/>
              </a:ext>
            </a:extLst>
          </p:cNvPr>
          <p:cNvSpPr txBox="1"/>
          <p:nvPr/>
        </p:nvSpPr>
        <p:spPr>
          <a:xfrm>
            <a:off x="3386665" y="6350000"/>
            <a:ext cx="543277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>
                <a:ea typeface="+mn-lt"/>
                <a:cs typeface="+mn-lt"/>
                <a:hlinkClick r:id="rId3"/>
              </a:rPr>
              <a:t>https://www.neurosciencemarketing.com/blog/articles/gestalt-principles.htm</a:t>
            </a:r>
            <a:r>
              <a:rPr lang="en-US" sz="1200">
                <a:ea typeface="+mn-lt"/>
                <a:cs typeface="+mn-lt"/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784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F097-B0AF-532D-4C94-C05DE705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1: Our Perception is Biased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D7E3-85B4-6F2C-F21C-CE5AD3204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rgbClr val="3D3B49"/>
                </a:solidFill>
              </a:rPr>
              <a:t>The past: our experience</a:t>
            </a:r>
          </a:p>
          <a:p>
            <a:r>
              <a:rPr lang="en-US" sz="2400">
                <a:solidFill>
                  <a:srgbClr val="3D3B49"/>
                </a:solidFill>
              </a:rPr>
              <a:t>The present: the current context</a:t>
            </a:r>
          </a:p>
          <a:p>
            <a:r>
              <a:rPr lang="en-US" sz="2400">
                <a:solidFill>
                  <a:srgbClr val="3D3B49"/>
                </a:solidFill>
              </a:rPr>
              <a:t>The future: our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BE931-5B02-3C1C-EB2A-87FDC5DB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C98E-3A28-46C2-8B88-8983F36ABC82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8DAEF-A41B-66DC-7545-F04AB14A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75C5-7340-FC96-9EFD-46110DA0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3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C4FD-CCA0-8240-5929-8434BA26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269B-DAD5-2DCB-D329-50AC59BB3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is the most important Gestalt Principle to consider when designing a GUI?</a:t>
            </a:r>
          </a:p>
          <a:p>
            <a:r>
              <a:rPr lang="en-US"/>
              <a:t>How can designers better appeal to the bias of user goals?</a:t>
            </a:r>
          </a:p>
          <a:p>
            <a:r>
              <a:rPr lang="en-US"/>
              <a:t>How can a designer prevent users from getting attention blink in their GUI?</a:t>
            </a:r>
          </a:p>
          <a:p>
            <a:r>
              <a:rPr lang="en-US"/>
              <a:t>What are some examples of how designers can take advantage of typical patterns users perceive often?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A2B7-F1E8-813A-7CBC-62D4DC3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C707-B374-4AFF-81BC-0F95DEA53D10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AA5FA-7BEA-76D7-AC50-9BF35270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35D5C-8E73-26ED-A05E-885F8D26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BD4F-F58C-CB2E-0760-AC9EA445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>
              <a:solidFill>
                <a:srgbClr val="3D3B49"/>
              </a:solidFill>
              <a:latin typeface="Noto Serif"/>
              <a:ea typeface="Noto Serif"/>
              <a:cs typeface="Noto Serif"/>
            </a:endParaRPr>
          </a:p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A79FFC-58BC-8E64-2621-E575F8AA9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2605828"/>
            <a:ext cx="10363200" cy="32893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E8102-2F32-B02B-5B9C-0303C982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6D11-4597-419E-8805-3B9E3102463D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7550B-79C9-48F0-74D7-8B919920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A256-2063-3F0E-29F5-66AD2D50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6066C-4BF4-5654-3FBB-D3CB229B7DE1}"/>
              </a:ext>
            </a:extLst>
          </p:cNvPr>
          <p:cNvSpPr txBox="1"/>
          <p:nvPr/>
        </p:nvSpPr>
        <p:spPr>
          <a:xfrm>
            <a:off x="914400" y="1256400"/>
            <a:ext cx="6349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Perceptual priming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77523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B492-4CE0-3E16-27D1-D9311F67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Familiar Perceptual Patterns or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BDE39-418A-A4D2-63EE-63CAA7FD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200">
                <a:solidFill>
                  <a:srgbClr val="3D3B49"/>
                </a:solidFill>
                <a:ea typeface="+mn-lt"/>
                <a:cs typeface="+mn-lt"/>
              </a:rPr>
              <a:t>• </a:t>
            </a:r>
            <a:endParaRPr lang="en-US" sz="1200" b="1" i="1">
              <a:solidFill>
                <a:srgbClr val="3D3B4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0C453-8189-477E-2355-6FD72833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3C1A-A205-4F8C-83CA-14685E376845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A13C4-8659-1EC3-1A72-3A9968C5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B09D-67A4-D067-F93C-0A270A59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4</a:t>
            </a:fld>
            <a:endParaRPr lang="en-US"/>
          </a:p>
        </p:txBody>
      </p:sp>
      <p:pic>
        <p:nvPicPr>
          <p:cNvPr id="9" name="Picture 8" descr="Restaurant Images – Browse 16,293,036 Stock Photos, Vectors, and Video |  Adobe Stock">
            <a:extLst>
              <a:ext uri="{FF2B5EF4-FFF2-40B4-BE49-F238E27FC236}">
                <a16:creationId xmlns:a16="http://schemas.microsoft.com/office/drawing/2014/main" id="{27037C79-2E2D-C949-40B5-554CB1A7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36" y="2922360"/>
            <a:ext cx="4000128" cy="2843280"/>
          </a:xfrm>
          <a:prstGeom prst="rect">
            <a:avLst/>
          </a:prstGeom>
        </p:spPr>
      </p:pic>
      <p:pic>
        <p:nvPicPr>
          <p:cNvPr id="11" name="Picture 10" descr="93 Best Kitchen Design Ideas for Every Style and Budget">
            <a:extLst>
              <a:ext uri="{FF2B5EF4-FFF2-40B4-BE49-F238E27FC236}">
                <a16:creationId xmlns:a16="http://schemas.microsoft.com/office/drawing/2014/main" id="{C6FCF214-3E99-3ABB-A823-790C4A08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00" y="2920175"/>
            <a:ext cx="3181200" cy="28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3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2C93-7076-6E5B-3BDE-CA4A7278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Habituation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A00D-A6B0-D49B-55DF-3E912B29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9171"/>
            <a:ext cx="5833200" cy="3382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Repeated exposure to the same, dull perceptions</a:t>
            </a:r>
          </a:p>
          <a:p>
            <a:r>
              <a:rPr lang="en-US" sz="2400"/>
              <a:t>Attention blink: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2200"/>
              <a:t>When we see something familiar/important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 sz="2200"/>
              <a:t>We are deaf and blind for some time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35DA-13D4-7E01-D579-7B8375E7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7847-1815-4D08-B3B2-45EB0D06B37D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BD756-1397-A12F-AF7A-CC29C96B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4990C-C078-453D-35E7-D07FBF75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5</a:t>
            </a:fld>
            <a:endParaRPr lang="en-US"/>
          </a:p>
        </p:txBody>
      </p:sp>
      <p:pic>
        <p:nvPicPr>
          <p:cNvPr id="9" name="Picture 8" descr="Free Terms &amp; Conditions Template &amp; Examples [PDF+DOC]">
            <a:extLst>
              <a:ext uri="{FF2B5EF4-FFF2-40B4-BE49-F238E27FC236}">
                <a16:creationId xmlns:a16="http://schemas.microsoft.com/office/drawing/2014/main" id="{AC31F52F-7CC5-9955-5B91-AB359668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400" y="1131843"/>
            <a:ext cx="4573200" cy="3652313"/>
          </a:xfrm>
          <a:prstGeom prst="rect">
            <a:avLst/>
          </a:prstGeom>
        </p:spPr>
      </p:pic>
      <p:pic>
        <p:nvPicPr>
          <p:cNvPr id="10" name="Picture 9" descr="Accept Button PNG Transparent Images Free Download | Vector Files | Pngtree">
            <a:extLst>
              <a:ext uri="{FF2B5EF4-FFF2-40B4-BE49-F238E27FC236}">
                <a16:creationId xmlns:a16="http://schemas.microsoft.com/office/drawing/2014/main" id="{68EC4530-5867-E30F-127F-59F0DDFB0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400" y="4931400"/>
            <a:ext cx="1711200" cy="16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9B37E-5F8A-1027-6E5C-6A69F35E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E52D4-C7D6-EEBC-8175-70FCE0E8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 Bias by the Current Context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7ACA-594D-5A4F-45E8-01E19169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231E-11E0-4378-961F-C8FECA8C81BA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6663-72F2-FDC9-5C09-D7041A93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1A8C7-1BC7-8F7C-591D-27B7B0D3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05BCB-ED91-6068-3442-7D619A85EF8C}"/>
              </a:ext>
            </a:extLst>
          </p:cNvPr>
          <p:cNvSpPr txBox="1"/>
          <p:nvPr/>
        </p:nvSpPr>
        <p:spPr>
          <a:xfrm>
            <a:off x="9560242" y="6181576"/>
            <a:ext cx="19416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Credits: </a:t>
            </a:r>
            <a:r>
              <a:rPr lang="en-US" err="1"/>
              <a:t>Vsauce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579DB0-A76C-5983-7D52-D9606AB9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286" y="2558834"/>
            <a:ext cx="6665563" cy="1372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4FB3A-3C59-0AC9-5FB5-556AFC98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31" y="4425089"/>
            <a:ext cx="8031674" cy="13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EAE-C74C-C55A-52C9-EB69CC76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 Bias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FBE44-07B0-49F8-C1FF-37D488D1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231E-11E0-4378-961F-C8FECA8C81BA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9332C-55A2-7225-EF5B-AE960952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3D1B-D72A-A9D0-76A2-CFBD6558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7</a:t>
            </a:fld>
            <a:endParaRPr lang="en-US"/>
          </a:p>
        </p:txBody>
      </p:sp>
      <p:pic>
        <p:nvPicPr>
          <p:cNvPr id="14" name="Online Media 13" title="SPIDER MAN CAN DANCE TO ANY SONG?!?">
            <a:hlinkClick r:id="" action="ppaction://media"/>
            <a:extLst>
              <a:ext uri="{FF2B5EF4-FFF2-40B4-BE49-F238E27FC236}">
                <a16:creationId xmlns:a16="http://schemas.microsoft.com/office/drawing/2014/main" id="{02CD7E78-1189-3667-2AFD-143D6C0EC2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3425" y="2557800"/>
            <a:ext cx="6488738" cy="3656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0413EF-BD8A-3FA4-324A-5375B34B3F97}"/>
              </a:ext>
            </a:extLst>
          </p:cNvPr>
          <p:cNvSpPr txBox="1"/>
          <p:nvPr/>
        </p:nvSpPr>
        <p:spPr>
          <a:xfrm>
            <a:off x="9560242" y="6181576"/>
            <a:ext cx="19416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Credits: </a:t>
            </a:r>
            <a:r>
              <a:rPr lang="en-US" err="1"/>
              <a:t>Vsauce</a:t>
            </a:r>
          </a:p>
        </p:txBody>
      </p:sp>
    </p:spTree>
    <p:extLst>
      <p:ext uri="{BB962C8B-B14F-4D97-AF65-F5344CB8AC3E}">
        <p14:creationId xmlns:p14="http://schemas.microsoft.com/office/powerpoint/2010/main" val="52380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8721-8FF4-09C3-EDBB-62C4417B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0735-5913-CBC1-62B6-2AD0451B2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99" y="2865171"/>
            <a:ext cx="5989200" cy="23806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Perceptions in any of our five senses may affect simultaneous perceptions in any of our other senses. 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6CBAB-9FFF-92BC-E663-7EE7F029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D625E-16DA-48F8-BD1C-428E922C430C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C3E0-386B-C4C1-0EB7-D6B3F99F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8E2E9-F056-E99E-756E-2E785E2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8</a:t>
            </a:fld>
            <a:endParaRPr lang="en-US"/>
          </a:p>
        </p:txBody>
      </p:sp>
      <p:pic>
        <p:nvPicPr>
          <p:cNvPr id="8" name="Picture 7" descr="The Five Senses and “The First Day of School” – Lead…Learn…Lift">
            <a:extLst>
              <a:ext uri="{FF2B5EF4-FFF2-40B4-BE49-F238E27FC236}">
                <a16:creationId xmlns:a16="http://schemas.microsoft.com/office/drawing/2014/main" id="{2BD41F78-9865-F0BA-9AA7-978AB58DE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344793"/>
            <a:ext cx="2743199" cy="278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1166-74FC-28F4-B382-C75FFAB3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13727"/>
            <a:ext cx="10363200" cy="1187570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Perception Biased by Goals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9FDE0-859E-6BE0-C8B3-48DB187C3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06145"/>
            <a:ext cx="5294177" cy="3851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Our perception is guided by our goals, helping us focus on relevant information while filtering out distractions.</a:t>
            </a:r>
            <a:endParaRPr lang="en-US"/>
          </a:p>
          <a:p>
            <a:r>
              <a:rPr lang="en-US"/>
              <a:t>Mechanisms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Guiding Where we look </a:t>
            </a:r>
          </a:p>
          <a:p>
            <a:pPr marL="493395" lvl="1">
              <a:buFont typeface="Courier New" panose="020B0604020202020204" pitchFamily="34" charset="0"/>
              <a:buChar char="o"/>
            </a:pPr>
            <a:r>
              <a:rPr lang="en-US"/>
              <a:t>Sensitizing to features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38537-8C95-E454-3B29-EB661363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B638-343C-4AAB-A2A4-D29BA8D498E5}" type="datetime1"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5E49F-49F1-00A0-3E89-605EF907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9596D-F2F0-F574-8260-31C14AA9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9</a:t>
            </a:fld>
            <a:endParaRPr lang="en-US"/>
          </a:p>
        </p:txBody>
      </p:sp>
      <p:pic>
        <p:nvPicPr>
          <p:cNvPr id="8" name="Picture 7" descr="This game ad that has a fake skip ad button : r/assholedesign">
            <a:extLst>
              <a:ext uri="{FF2B5EF4-FFF2-40B4-BE49-F238E27FC236}">
                <a16:creationId xmlns:a16="http://schemas.microsoft.com/office/drawing/2014/main" id="{C213568D-920F-ACBF-7BC1-33083DA87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92" r="-1527" b="8207"/>
          <a:stretch/>
        </p:blipFill>
        <p:spPr>
          <a:xfrm>
            <a:off x="9141780" y="152514"/>
            <a:ext cx="2134095" cy="3845401"/>
          </a:xfrm>
          <a:prstGeom prst="rect">
            <a:avLst/>
          </a:prstGeom>
        </p:spPr>
      </p:pic>
      <p:pic>
        <p:nvPicPr>
          <p:cNvPr id="9" name="Picture 8" descr="610+ Business People Cocktail Party Stock Photos, Pictures &amp; Royalty-Free  Images - iStock">
            <a:extLst>
              <a:ext uri="{FF2B5EF4-FFF2-40B4-BE49-F238E27FC236}">
                <a16:creationId xmlns:a16="http://schemas.microsoft.com/office/drawing/2014/main" id="{320E935E-6338-870E-8A18-168BC5A17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47" y="4187434"/>
            <a:ext cx="3590659" cy="23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017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DashVTI</vt:lpstr>
      <vt:lpstr>Design with the Mind in Mind By: Jeff Johnson</vt:lpstr>
      <vt:lpstr>Chapter 1: Our Perception is Biased</vt:lpstr>
      <vt:lpstr> </vt:lpstr>
      <vt:lpstr>Familiar Perceptual Patterns or Frames</vt:lpstr>
      <vt:lpstr>Habituation </vt:lpstr>
      <vt:lpstr>Perception Bias by the Current Context</vt:lpstr>
      <vt:lpstr>Perception Bias </vt:lpstr>
      <vt:lpstr>Perception Bias</vt:lpstr>
      <vt:lpstr>Perception Biased by Goals</vt:lpstr>
      <vt:lpstr>Taking Biased Perception into Account When Designing</vt:lpstr>
      <vt:lpstr>Chapter 2: Our Vision is Optimized to See Structure </vt:lpstr>
      <vt:lpstr>Gestalt Principle: Proximity</vt:lpstr>
      <vt:lpstr>Gestalt Principle: Similarity</vt:lpstr>
      <vt:lpstr>Gestalt Principle: Continuity</vt:lpstr>
      <vt:lpstr>Gestalt Principle: Closure </vt:lpstr>
      <vt:lpstr>Gestalt Principle: Symmetry </vt:lpstr>
      <vt:lpstr>Gestalt Principle: Figure/Ground  </vt:lpstr>
      <vt:lpstr>Gestalt Principle: Common Fate  </vt:lpstr>
      <vt:lpstr>Gestalt Principles Combined  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2025-02-17T23:27:41Z</dcterms:created>
  <dcterms:modified xsi:type="dcterms:W3CDTF">2025-02-21T19:30:36Z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6e8d42-b9a6-4554-b0cc-98af32c6b0e9_Enabled">
    <vt:lpwstr>true</vt:lpwstr>
  </property>
  <property fmtid="{D5CDD505-2E9C-101B-9397-08002B2CF9AE}" pid="3" name="MSIP_Label_b86e8d42-b9a6-4554-b0cc-98af32c6b0e9_SetDate">
    <vt:lpwstr>2025-02-17T23:27:44Z</vt:lpwstr>
  </property>
  <property fmtid="{D5CDD505-2E9C-101B-9397-08002B2CF9AE}" pid="4" name="MSIP_Label_b86e8d42-b9a6-4554-b0cc-98af32c6b0e9_Method">
    <vt:lpwstr>Standard</vt:lpwstr>
  </property>
  <property fmtid="{D5CDD505-2E9C-101B-9397-08002B2CF9AE}" pid="5" name="MSIP_Label_b86e8d42-b9a6-4554-b0cc-98af32c6b0e9_Name">
    <vt:lpwstr>defa4170-0d19-0005-0004-bc88714345d2</vt:lpwstr>
  </property>
  <property fmtid="{D5CDD505-2E9C-101B-9397-08002B2CF9AE}" pid="6" name="MSIP_Label_b86e8d42-b9a6-4554-b0cc-98af32c6b0e9_SiteId">
    <vt:lpwstr>9ef017d9-7f05-4225-9838-f92cff57b7ab</vt:lpwstr>
  </property>
  <property fmtid="{D5CDD505-2E9C-101B-9397-08002B2CF9AE}" pid="7" name="MSIP_Label_b86e8d42-b9a6-4554-b0cc-98af32c6b0e9_ActionId">
    <vt:lpwstr>a90fe6bb-f12d-4924-a6c2-effc2761aad2</vt:lpwstr>
  </property>
  <property fmtid="{D5CDD505-2E9C-101B-9397-08002B2CF9AE}" pid="8" name="MSIP_Label_b86e8d42-b9a6-4554-b0cc-98af32c6b0e9_ContentBits">
    <vt:lpwstr>0</vt:lpwstr>
  </property>
  <property fmtid="{D5CDD505-2E9C-101B-9397-08002B2CF9AE}" pid="9" name="MSIP_Label_b86e8d42-b9a6-4554-b0cc-98af32c6b0e9_Tag">
    <vt:lpwstr>10, 3, 0, 2</vt:lpwstr>
  </property>
</Properties>
</file>