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8" r:id="rId3"/>
    <p:sldId id="273" r:id="rId4"/>
    <p:sldId id="274" r:id="rId5"/>
    <p:sldId id="275" r:id="rId6"/>
    <p:sldId id="276" r:id="rId7"/>
    <p:sldId id="262" r:id="rId8"/>
    <p:sldId id="259" r:id="rId9"/>
    <p:sldId id="263" r:id="rId10"/>
    <p:sldId id="264" r:id="rId11"/>
    <p:sldId id="260" r:id="rId12"/>
    <p:sldId id="265" r:id="rId13"/>
    <p:sldId id="266" r:id="rId14"/>
    <p:sldId id="272" r:id="rId15"/>
    <p:sldId id="267" r:id="rId16"/>
    <p:sldId id="268" r:id="rId17"/>
    <p:sldId id="261" r:id="rId18"/>
    <p:sldId id="269" r:id="rId19"/>
    <p:sldId id="270" r:id="rId20"/>
    <p:sldId id="277" r:id="rId21"/>
    <p:sldId id="278" r:id="rId22"/>
    <p:sldId id="279" r:id="rId23"/>
    <p:sldId id="280" r:id="rId24"/>
    <p:sldId id="281" r:id="rId25"/>
    <p:sldId id="2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A0CEF9-3C3C-4A3C-9789-A8AE2C538A5C}"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0AACDD1-11F1-4807-8AEA-E46E027D9BAD}">
      <dgm:prSet phldrT="[Text]" phldr="0"/>
      <dgm:spPr/>
      <dgm:t>
        <a:bodyPr/>
        <a:lstStyle/>
        <a:p>
          <a:pPr>
            <a:lnSpc>
              <a:spcPct val="100000"/>
            </a:lnSpc>
            <a:defRPr b="1"/>
          </a:pPr>
          <a:r>
            <a:rPr lang="en-US">
              <a:latin typeface="Aptos Display" panose="02110004020202020204"/>
            </a:rPr>
            <a:t>Consciousness</a:t>
          </a:r>
          <a:endParaRPr lang="en-US"/>
        </a:p>
      </dgm:t>
    </dgm:pt>
    <dgm:pt modelId="{6A05F970-B8D3-47C7-B851-FE806909AF85}" type="parTrans" cxnId="{45B050E2-C6AF-4647-9904-AC0454EBACD5}">
      <dgm:prSet/>
      <dgm:spPr/>
      <dgm:t>
        <a:bodyPr/>
        <a:lstStyle/>
        <a:p>
          <a:endParaRPr lang="en-US"/>
        </a:p>
      </dgm:t>
    </dgm:pt>
    <dgm:pt modelId="{3DD5D4ED-5E13-4DF3-80C5-97AC6AE37F99}" type="sibTrans" cxnId="{45B050E2-C6AF-4647-9904-AC0454EBACD5}">
      <dgm:prSet/>
      <dgm:spPr/>
      <dgm:t>
        <a:bodyPr/>
        <a:lstStyle/>
        <a:p>
          <a:endParaRPr lang="en-US"/>
        </a:p>
      </dgm:t>
    </dgm:pt>
    <dgm:pt modelId="{8CEE8971-074A-428F-8BE5-B5993F1B7D1B}">
      <dgm:prSet phldrT="[Text]" phldr="0"/>
      <dgm:spPr/>
      <dgm:t>
        <a:bodyPr/>
        <a:lstStyle/>
        <a:p>
          <a:pPr>
            <a:lnSpc>
              <a:spcPct val="100000"/>
            </a:lnSpc>
          </a:pPr>
          <a:r>
            <a:rPr lang="en-US">
              <a:latin typeface="Aptos Display" panose="02110004020202020204"/>
            </a:rPr>
            <a:t>Initial Learning</a:t>
          </a:r>
          <a:endParaRPr lang="en-US"/>
        </a:p>
      </dgm:t>
    </dgm:pt>
    <dgm:pt modelId="{2EB7EF07-4D0F-49FB-ABBA-E4D730214122}" type="parTrans" cxnId="{66122CA5-FC18-4FE3-876D-F096ABAAD04A}">
      <dgm:prSet/>
      <dgm:spPr/>
      <dgm:t>
        <a:bodyPr/>
        <a:lstStyle/>
        <a:p>
          <a:endParaRPr lang="en-US"/>
        </a:p>
      </dgm:t>
    </dgm:pt>
    <dgm:pt modelId="{0BD86661-16E5-4A1B-8535-1D88410F003F}" type="sibTrans" cxnId="{66122CA5-FC18-4FE3-876D-F096ABAAD04A}">
      <dgm:prSet/>
      <dgm:spPr/>
      <dgm:t>
        <a:bodyPr/>
        <a:lstStyle/>
        <a:p>
          <a:endParaRPr lang="en-US"/>
        </a:p>
      </dgm:t>
    </dgm:pt>
    <dgm:pt modelId="{D9DFDCDC-6505-4FC9-BD31-3965ABF3DB70}">
      <dgm:prSet phldrT="[Text]" phldr="0"/>
      <dgm:spPr/>
      <dgm:t>
        <a:bodyPr/>
        <a:lstStyle/>
        <a:p>
          <a:pPr>
            <a:lnSpc>
              <a:spcPct val="100000"/>
            </a:lnSpc>
            <a:defRPr b="1"/>
          </a:pPr>
          <a:r>
            <a:rPr lang="en-US">
              <a:latin typeface="Aptos Display" panose="02110004020202020204"/>
            </a:rPr>
            <a:t>Practice</a:t>
          </a:r>
          <a:endParaRPr lang="en-US"/>
        </a:p>
      </dgm:t>
    </dgm:pt>
    <dgm:pt modelId="{973E6F08-788E-4E4E-A1F7-8E6B34DD68D4}" type="parTrans" cxnId="{9DC3ED0D-D580-49AF-BAA1-A5F2CB6188EC}">
      <dgm:prSet/>
      <dgm:spPr/>
      <dgm:t>
        <a:bodyPr/>
        <a:lstStyle/>
        <a:p>
          <a:endParaRPr lang="en-US"/>
        </a:p>
      </dgm:t>
    </dgm:pt>
    <dgm:pt modelId="{4EA70058-D293-4D2E-A448-5F7712D89DBF}" type="sibTrans" cxnId="{9DC3ED0D-D580-49AF-BAA1-A5F2CB6188EC}">
      <dgm:prSet/>
      <dgm:spPr/>
      <dgm:t>
        <a:bodyPr/>
        <a:lstStyle/>
        <a:p>
          <a:endParaRPr lang="en-US"/>
        </a:p>
      </dgm:t>
    </dgm:pt>
    <dgm:pt modelId="{7AF9F5D3-EB85-4160-B1EE-E0397DC26E49}">
      <dgm:prSet phldrT="[Text]" phldr="0"/>
      <dgm:spPr/>
      <dgm:t>
        <a:bodyPr/>
        <a:lstStyle/>
        <a:p>
          <a:pPr>
            <a:lnSpc>
              <a:spcPct val="100000"/>
            </a:lnSpc>
            <a:defRPr b="1"/>
          </a:pPr>
          <a:r>
            <a:rPr lang="en-US">
              <a:latin typeface="Aptos Display" panose="02110004020202020204"/>
            </a:rPr>
            <a:t>Subconsciousness</a:t>
          </a:r>
          <a:endParaRPr lang="en-US"/>
        </a:p>
      </dgm:t>
    </dgm:pt>
    <dgm:pt modelId="{FBDE1F49-593D-4DE2-BF46-6D8E32FF23D3}" type="parTrans" cxnId="{921993DD-3104-44DD-964F-96FB45BDC87E}">
      <dgm:prSet/>
      <dgm:spPr/>
      <dgm:t>
        <a:bodyPr/>
        <a:lstStyle/>
        <a:p>
          <a:endParaRPr lang="en-US"/>
        </a:p>
      </dgm:t>
    </dgm:pt>
    <dgm:pt modelId="{4119F242-1908-407E-9E68-5980C980480A}" type="sibTrans" cxnId="{921993DD-3104-44DD-964F-96FB45BDC87E}">
      <dgm:prSet/>
      <dgm:spPr/>
      <dgm:t>
        <a:bodyPr/>
        <a:lstStyle/>
        <a:p>
          <a:endParaRPr lang="en-US"/>
        </a:p>
      </dgm:t>
    </dgm:pt>
    <dgm:pt modelId="{BCCD510E-3177-4D72-8B83-340A209287CF}">
      <dgm:prSet phldrT="[Text]" phldr="0"/>
      <dgm:spPr/>
      <dgm:t>
        <a:bodyPr/>
        <a:lstStyle/>
        <a:p>
          <a:pPr>
            <a:lnSpc>
              <a:spcPct val="100000"/>
            </a:lnSpc>
          </a:pPr>
          <a:r>
            <a:rPr lang="en-US">
              <a:latin typeface="Aptos Display" panose="02110004020202020204"/>
            </a:rPr>
            <a:t>Expert, skilled behavior</a:t>
          </a:r>
          <a:endParaRPr lang="en-US"/>
        </a:p>
      </dgm:t>
    </dgm:pt>
    <dgm:pt modelId="{2DA3872E-991B-4F65-84DF-55F8AE382765}" type="parTrans" cxnId="{3C0F511F-83C4-4EF4-97A5-B8C25AA1C745}">
      <dgm:prSet/>
      <dgm:spPr/>
      <dgm:t>
        <a:bodyPr/>
        <a:lstStyle/>
        <a:p>
          <a:endParaRPr lang="en-US"/>
        </a:p>
      </dgm:t>
    </dgm:pt>
    <dgm:pt modelId="{CFF455FD-3DFA-4A92-90FF-0C6EEB6D016F}" type="sibTrans" cxnId="{3C0F511F-83C4-4EF4-97A5-B8C25AA1C745}">
      <dgm:prSet/>
      <dgm:spPr/>
      <dgm:t>
        <a:bodyPr/>
        <a:lstStyle/>
        <a:p>
          <a:endParaRPr lang="en-US"/>
        </a:p>
      </dgm:t>
    </dgm:pt>
    <dgm:pt modelId="{AF0D897F-D1B3-438F-817A-266032A067F8}">
      <dgm:prSet phldr="0"/>
      <dgm:spPr/>
      <dgm:t>
        <a:bodyPr/>
        <a:lstStyle/>
        <a:p>
          <a:pPr>
            <a:lnSpc>
              <a:spcPct val="100000"/>
            </a:lnSpc>
          </a:pPr>
          <a:r>
            <a:rPr lang="en-US">
              <a:latin typeface="Aptos Display" panose="02110004020202020204"/>
            </a:rPr>
            <a:t>Unexpected Situations</a:t>
          </a:r>
        </a:p>
      </dgm:t>
    </dgm:pt>
    <dgm:pt modelId="{5FC840B2-1004-4DBF-ADD4-1D88B7D60231}" type="parTrans" cxnId="{766C8022-5866-4039-899A-50CDECF388B1}">
      <dgm:prSet/>
      <dgm:spPr/>
    </dgm:pt>
    <dgm:pt modelId="{21439110-0E64-4C6B-8DCA-EFE1A669BE47}" type="sibTrans" cxnId="{766C8022-5866-4039-899A-50CDECF388B1}">
      <dgm:prSet/>
      <dgm:spPr/>
    </dgm:pt>
    <dgm:pt modelId="{A3644ABD-1CAA-4C4E-B1DC-8B7EA04887F0}" type="pres">
      <dgm:prSet presAssocID="{46A0CEF9-3C3C-4A3C-9789-A8AE2C538A5C}" presName="root" presStyleCnt="0">
        <dgm:presLayoutVars>
          <dgm:dir/>
          <dgm:resizeHandles val="exact"/>
        </dgm:presLayoutVars>
      </dgm:prSet>
      <dgm:spPr/>
    </dgm:pt>
    <dgm:pt modelId="{09F68390-8580-4B44-88B8-B054C1036956}" type="pres">
      <dgm:prSet presAssocID="{F0AACDD1-11F1-4807-8AEA-E46E027D9BAD}" presName="compNode" presStyleCnt="0"/>
      <dgm:spPr/>
    </dgm:pt>
    <dgm:pt modelId="{714BE4EB-22F5-490A-9B8F-3CEA61331D8C}" type="pres">
      <dgm:prSet presAssocID="{F0AACDD1-11F1-4807-8AEA-E46E027D9BA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8EFB0ACA-624C-40AB-9808-C76593739CA9}" type="pres">
      <dgm:prSet presAssocID="{F0AACDD1-11F1-4807-8AEA-E46E027D9BAD}" presName="iconSpace" presStyleCnt="0"/>
      <dgm:spPr/>
    </dgm:pt>
    <dgm:pt modelId="{964E00CB-DE24-4A1E-A135-88266933A6EA}" type="pres">
      <dgm:prSet presAssocID="{F0AACDD1-11F1-4807-8AEA-E46E027D9BAD}" presName="parTx" presStyleLbl="revTx" presStyleIdx="0" presStyleCnt="6">
        <dgm:presLayoutVars>
          <dgm:chMax val="0"/>
          <dgm:chPref val="0"/>
        </dgm:presLayoutVars>
      </dgm:prSet>
      <dgm:spPr/>
    </dgm:pt>
    <dgm:pt modelId="{EAFFE861-962C-49BD-A011-83A26215FDF1}" type="pres">
      <dgm:prSet presAssocID="{F0AACDD1-11F1-4807-8AEA-E46E027D9BAD}" presName="txSpace" presStyleCnt="0"/>
      <dgm:spPr/>
    </dgm:pt>
    <dgm:pt modelId="{9B9E7704-EB4D-4CD8-BA09-662D136EE1CA}" type="pres">
      <dgm:prSet presAssocID="{F0AACDD1-11F1-4807-8AEA-E46E027D9BAD}" presName="desTx" presStyleLbl="revTx" presStyleIdx="1" presStyleCnt="6">
        <dgm:presLayoutVars/>
      </dgm:prSet>
      <dgm:spPr/>
    </dgm:pt>
    <dgm:pt modelId="{A1D78788-9D3D-453D-91DE-F855A3A2852F}" type="pres">
      <dgm:prSet presAssocID="{3DD5D4ED-5E13-4DF3-80C5-97AC6AE37F99}" presName="sibTrans" presStyleCnt="0"/>
      <dgm:spPr/>
    </dgm:pt>
    <dgm:pt modelId="{5833A90F-DFA1-41FB-8769-8505B125E9B9}" type="pres">
      <dgm:prSet presAssocID="{D9DFDCDC-6505-4FC9-BD31-3965ABF3DB70}" presName="compNode" presStyleCnt="0"/>
      <dgm:spPr/>
    </dgm:pt>
    <dgm:pt modelId="{376A732B-BCD4-4102-9F15-85404B964BD2}" type="pres">
      <dgm:prSet presAssocID="{D9DFDCDC-6505-4FC9-BD31-3965ABF3DB7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F9073B76-B2E9-4302-828F-05D9AF2E1949}" type="pres">
      <dgm:prSet presAssocID="{D9DFDCDC-6505-4FC9-BD31-3965ABF3DB70}" presName="iconSpace" presStyleCnt="0"/>
      <dgm:spPr/>
    </dgm:pt>
    <dgm:pt modelId="{A1624298-ED71-46D6-9FA6-AF38562CEC12}" type="pres">
      <dgm:prSet presAssocID="{D9DFDCDC-6505-4FC9-BD31-3965ABF3DB70}" presName="parTx" presStyleLbl="revTx" presStyleIdx="2" presStyleCnt="6">
        <dgm:presLayoutVars>
          <dgm:chMax val="0"/>
          <dgm:chPref val="0"/>
        </dgm:presLayoutVars>
      </dgm:prSet>
      <dgm:spPr/>
    </dgm:pt>
    <dgm:pt modelId="{27E30D79-B5F4-4CDE-82C0-FA7DFD0A7FF7}" type="pres">
      <dgm:prSet presAssocID="{D9DFDCDC-6505-4FC9-BD31-3965ABF3DB70}" presName="txSpace" presStyleCnt="0"/>
      <dgm:spPr/>
    </dgm:pt>
    <dgm:pt modelId="{F0D46E24-5ECE-449D-AADA-0B65445A1EFF}" type="pres">
      <dgm:prSet presAssocID="{D9DFDCDC-6505-4FC9-BD31-3965ABF3DB70}" presName="desTx" presStyleLbl="revTx" presStyleIdx="3" presStyleCnt="6">
        <dgm:presLayoutVars/>
      </dgm:prSet>
      <dgm:spPr/>
    </dgm:pt>
    <dgm:pt modelId="{7DAACA90-F14E-46F7-929E-3C829FE68D0B}" type="pres">
      <dgm:prSet presAssocID="{4EA70058-D293-4D2E-A448-5F7712D89DBF}" presName="sibTrans" presStyleCnt="0"/>
      <dgm:spPr/>
    </dgm:pt>
    <dgm:pt modelId="{C110A03F-0755-497C-BE18-FD19BDDE53B9}" type="pres">
      <dgm:prSet presAssocID="{7AF9F5D3-EB85-4160-B1EE-E0397DC26E49}" presName="compNode" presStyleCnt="0"/>
      <dgm:spPr/>
    </dgm:pt>
    <dgm:pt modelId="{7C8C1A1C-8299-45C7-8634-14E5CA94F3ED}" type="pres">
      <dgm:prSet presAssocID="{7AF9F5D3-EB85-4160-B1EE-E0397DC26E4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4B4B19E7-29EC-4D25-84A6-AEE00F04C2E2}" type="pres">
      <dgm:prSet presAssocID="{7AF9F5D3-EB85-4160-B1EE-E0397DC26E49}" presName="iconSpace" presStyleCnt="0"/>
      <dgm:spPr/>
    </dgm:pt>
    <dgm:pt modelId="{6C84134B-365D-4CE2-B9F7-5D78BEB9B469}" type="pres">
      <dgm:prSet presAssocID="{7AF9F5D3-EB85-4160-B1EE-E0397DC26E49}" presName="parTx" presStyleLbl="revTx" presStyleIdx="4" presStyleCnt="6">
        <dgm:presLayoutVars>
          <dgm:chMax val="0"/>
          <dgm:chPref val="0"/>
        </dgm:presLayoutVars>
      </dgm:prSet>
      <dgm:spPr/>
    </dgm:pt>
    <dgm:pt modelId="{F451D12D-E3B0-40BA-A4CE-02558E60CE19}" type="pres">
      <dgm:prSet presAssocID="{7AF9F5D3-EB85-4160-B1EE-E0397DC26E49}" presName="txSpace" presStyleCnt="0"/>
      <dgm:spPr/>
    </dgm:pt>
    <dgm:pt modelId="{560D1356-E58E-4472-BA0F-4A76DE9D8A4B}" type="pres">
      <dgm:prSet presAssocID="{7AF9F5D3-EB85-4160-B1EE-E0397DC26E49}" presName="desTx" presStyleLbl="revTx" presStyleIdx="5" presStyleCnt="6">
        <dgm:presLayoutVars/>
      </dgm:prSet>
      <dgm:spPr/>
    </dgm:pt>
  </dgm:ptLst>
  <dgm:cxnLst>
    <dgm:cxn modelId="{9DC3ED0D-D580-49AF-BAA1-A5F2CB6188EC}" srcId="{46A0CEF9-3C3C-4A3C-9789-A8AE2C538A5C}" destId="{D9DFDCDC-6505-4FC9-BD31-3965ABF3DB70}" srcOrd="1" destOrd="0" parTransId="{973E6F08-788E-4E4E-A1F7-8E6B34DD68D4}" sibTransId="{4EA70058-D293-4D2E-A448-5F7712D89DBF}"/>
    <dgm:cxn modelId="{3C0F511F-83C4-4EF4-97A5-B8C25AA1C745}" srcId="{7AF9F5D3-EB85-4160-B1EE-E0397DC26E49}" destId="{BCCD510E-3177-4D72-8B83-340A209287CF}" srcOrd="0" destOrd="0" parTransId="{2DA3872E-991B-4F65-84DF-55F8AE382765}" sibTransId="{CFF455FD-3DFA-4A92-90FF-0C6EEB6D016F}"/>
    <dgm:cxn modelId="{766C8022-5866-4039-899A-50CDECF388B1}" srcId="{F0AACDD1-11F1-4807-8AEA-E46E027D9BAD}" destId="{AF0D897F-D1B3-438F-817A-266032A067F8}" srcOrd="1" destOrd="0" parTransId="{5FC840B2-1004-4DBF-ADD4-1D88B7D60231}" sibTransId="{21439110-0E64-4C6B-8DCA-EFE1A669BE47}"/>
    <dgm:cxn modelId="{3BB80728-5BA8-4D12-862E-20BFCB57B90C}" type="presOf" srcId="{D9DFDCDC-6505-4FC9-BD31-3965ABF3DB70}" destId="{A1624298-ED71-46D6-9FA6-AF38562CEC12}" srcOrd="0" destOrd="0" presId="urn:microsoft.com/office/officeart/2018/5/layout/CenteredIconLabelDescriptionList"/>
    <dgm:cxn modelId="{9816FF49-7360-425B-A85F-D2DA64BC00AE}" type="presOf" srcId="{BCCD510E-3177-4D72-8B83-340A209287CF}" destId="{560D1356-E58E-4472-BA0F-4A76DE9D8A4B}" srcOrd="0" destOrd="0" presId="urn:microsoft.com/office/officeart/2018/5/layout/CenteredIconLabelDescriptionList"/>
    <dgm:cxn modelId="{5167C19B-8CE6-46BE-A55D-6F4B5BECFBE7}" type="presOf" srcId="{7AF9F5D3-EB85-4160-B1EE-E0397DC26E49}" destId="{6C84134B-365D-4CE2-B9F7-5D78BEB9B469}" srcOrd="0" destOrd="0" presId="urn:microsoft.com/office/officeart/2018/5/layout/CenteredIconLabelDescriptionList"/>
    <dgm:cxn modelId="{66122CA5-FC18-4FE3-876D-F096ABAAD04A}" srcId="{F0AACDD1-11F1-4807-8AEA-E46E027D9BAD}" destId="{8CEE8971-074A-428F-8BE5-B5993F1B7D1B}" srcOrd="0" destOrd="0" parTransId="{2EB7EF07-4D0F-49FB-ABBA-E4D730214122}" sibTransId="{0BD86661-16E5-4A1B-8535-1D88410F003F}"/>
    <dgm:cxn modelId="{26B5E7B0-A042-42E0-82DB-DE3E9EE98B8A}" type="presOf" srcId="{F0AACDD1-11F1-4807-8AEA-E46E027D9BAD}" destId="{964E00CB-DE24-4A1E-A135-88266933A6EA}" srcOrd="0" destOrd="0" presId="urn:microsoft.com/office/officeart/2018/5/layout/CenteredIconLabelDescriptionList"/>
    <dgm:cxn modelId="{921993DD-3104-44DD-964F-96FB45BDC87E}" srcId="{46A0CEF9-3C3C-4A3C-9789-A8AE2C538A5C}" destId="{7AF9F5D3-EB85-4160-B1EE-E0397DC26E49}" srcOrd="2" destOrd="0" parTransId="{FBDE1F49-593D-4DE2-BF46-6D8E32FF23D3}" sibTransId="{4119F242-1908-407E-9E68-5980C980480A}"/>
    <dgm:cxn modelId="{9A6BFEDE-195D-473B-A674-8E6220C9C6B7}" type="presOf" srcId="{8CEE8971-074A-428F-8BE5-B5993F1B7D1B}" destId="{9B9E7704-EB4D-4CD8-BA09-662D136EE1CA}" srcOrd="0" destOrd="0" presId="urn:microsoft.com/office/officeart/2018/5/layout/CenteredIconLabelDescriptionList"/>
    <dgm:cxn modelId="{45B050E2-C6AF-4647-9904-AC0454EBACD5}" srcId="{46A0CEF9-3C3C-4A3C-9789-A8AE2C538A5C}" destId="{F0AACDD1-11F1-4807-8AEA-E46E027D9BAD}" srcOrd="0" destOrd="0" parTransId="{6A05F970-B8D3-47C7-B851-FE806909AF85}" sibTransId="{3DD5D4ED-5E13-4DF3-80C5-97AC6AE37F99}"/>
    <dgm:cxn modelId="{91214AEF-1684-462B-9F92-5FFC439B286C}" type="presOf" srcId="{AF0D897F-D1B3-438F-817A-266032A067F8}" destId="{9B9E7704-EB4D-4CD8-BA09-662D136EE1CA}" srcOrd="0" destOrd="1" presId="urn:microsoft.com/office/officeart/2018/5/layout/CenteredIconLabelDescriptionList"/>
    <dgm:cxn modelId="{62C664F2-E92A-4DD1-A42D-B5860CC66B5D}" type="presOf" srcId="{46A0CEF9-3C3C-4A3C-9789-A8AE2C538A5C}" destId="{A3644ABD-1CAA-4C4E-B1DC-8B7EA04887F0}" srcOrd="0" destOrd="0" presId="urn:microsoft.com/office/officeart/2018/5/layout/CenteredIconLabelDescriptionList"/>
    <dgm:cxn modelId="{833E1E6F-DEFF-4CB2-94A4-6AA390D09D05}" type="presParOf" srcId="{A3644ABD-1CAA-4C4E-B1DC-8B7EA04887F0}" destId="{09F68390-8580-4B44-88B8-B054C1036956}" srcOrd="0" destOrd="0" presId="urn:microsoft.com/office/officeart/2018/5/layout/CenteredIconLabelDescriptionList"/>
    <dgm:cxn modelId="{098D9CD1-E838-4804-A0C7-6C77F967ED45}" type="presParOf" srcId="{09F68390-8580-4B44-88B8-B054C1036956}" destId="{714BE4EB-22F5-490A-9B8F-3CEA61331D8C}" srcOrd="0" destOrd="0" presId="urn:microsoft.com/office/officeart/2018/5/layout/CenteredIconLabelDescriptionList"/>
    <dgm:cxn modelId="{409F7B5C-0DED-4F83-AFC6-2D7653BA9272}" type="presParOf" srcId="{09F68390-8580-4B44-88B8-B054C1036956}" destId="{8EFB0ACA-624C-40AB-9808-C76593739CA9}" srcOrd="1" destOrd="0" presId="urn:microsoft.com/office/officeart/2018/5/layout/CenteredIconLabelDescriptionList"/>
    <dgm:cxn modelId="{8E883339-BA0C-4A3F-BC83-2D2A38BBF453}" type="presParOf" srcId="{09F68390-8580-4B44-88B8-B054C1036956}" destId="{964E00CB-DE24-4A1E-A135-88266933A6EA}" srcOrd="2" destOrd="0" presId="urn:microsoft.com/office/officeart/2018/5/layout/CenteredIconLabelDescriptionList"/>
    <dgm:cxn modelId="{B5CA8AFF-9ABD-4341-BAEB-C8287D6D349D}" type="presParOf" srcId="{09F68390-8580-4B44-88B8-B054C1036956}" destId="{EAFFE861-962C-49BD-A011-83A26215FDF1}" srcOrd="3" destOrd="0" presId="urn:microsoft.com/office/officeart/2018/5/layout/CenteredIconLabelDescriptionList"/>
    <dgm:cxn modelId="{1E510AC0-7D21-4E79-8D9A-8C16EF1CE913}" type="presParOf" srcId="{09F68390-8580-4B44-88B8-B054C1036956}" destId="{9B9E7704-EB4D-4CD8-BA09-662D136EE1CA}" srcOrd="4" destOrd="0" presId="urn:microsoft.com/office/officeart/2018/5/layout/CenteredIconLabelDescriptionList"/>
    <dgm:cxn modelId="{1B8444BF-103E-48EC-9F3C-A051B33F2A24}" type="presParOf" srcId="{A3644ABD-1CAA-4C4E-B1DC-8B7EA04887F0}" destId="{A1D78788-9D3D-453D-91DE-F855A3A2852F}" srcOrd="1" destOrd="0" presId="urn:microsoft.com/office/officeart/2018/5/layout/CenteredIconLabelDescriptionList"/>
    <dgm:cxn modelId="{296BC9F7-7641-499B-9091-A7DCB39B65D5}" type="presParOf" srcId="{A3644ABD-1CAA-4C4E-B1DC-8B7EA04887F0}" destId="{5833A90F-DFA1-41FB-8769-8505B125E9B9}" srcOrd="2" destOrd="0" presId="urn:microsoft.com/office/officeart/2018/5/layout/CenteredIconLabelDescriptionList"/>
    <dgm:cxn modelId="{04116B40-A43B-40A5-B58A-EB13DB387B97}" type="presParOf" srcId="{5833A90F-DFA1-41FB-8769-8505B125E9B9}" destId="{376A732B-BCD4-4102-9F15-85404B964BD2}" srcOrd="0" destOrd="0" presId="urn:microsoft.com/office/officeart/2018/5/layout/CenteredIconLabelDescriptionList"/>
    <dgm:cxn modelId="{FEA84CD2-9173-42CD-8722-4DAA2BA09377}" type="presParOf" srcId="{5833A90F-DFA1-41FB-8769-8505B125E9B9}" destId="{F9073B76-B2E9-4302-828F-05D9AF2E1949}" srcOrd="1" destOrd="0" presId="urn:microsoft.com/office/officeart/2018/5/layout/CenteredIconLabelDescriptionList"/>
    <dgm:cxn modelId="{80E9A257-9308-4746-9234-46AFF44F1818}" type="presParOf" srcId="{5833A90F-DFA1-41FB-8769-8505B125E9B9}" destId="{A1624298-ED71-46D6-9FA6-AF38562CEC12}" srcOrd="2" destOrd="0" presId="urn:microsoft.com/office/officeart/2018/5/layout/CenteredIconLabelDescriptionList"/>
    <dgm:cxn modelId="{7516CA52-0E83-4432-8667-9E27D0ADABA9}" type="presParOf" srcId="{5833A90F-DFA1-41FB-8769-8505B125E9B9}" destId="{27E30D79-B5F4-4CDE-82C0-FA7DFD0A7FF7}" srcOrd="3" destOrd="0" presId="urn:microsoft.com/office/officeart/2018/5/layout/CenteredIconLabelDescriptionList"/>
    <dgm:cxn modelId="{7075F3B9-DCA1-46B0-BAA2-1050A99DC347}" type="presParOf" srcId="{5833A90F-DFA1-41FB-8769-8505B125E9B9}" destId="{F0D46E24-5ECE-449D-AADA-0B65445A1EFF}" srcOrd="4" destOrd="0" presId="urn:microsoft.com/office/officeart/2018/5/layout/CenteredIconLabelDescriptionList"/>
    <dgm:cxn modelId="{3C86E055-EED6-4750-9A3D-93FB8123D7F8}" type="presParOf" srcId="{A3644ABD-1CAA-4C4E-B1DC-8B7EA04887F0}" destId="{7DAACA90-F14E-46F7-929E-3C829FE68D0B}" srcOrd="3" destOrd="0" presId="urn:microsoft.com/office/officeart/2018/5/layout/CenteredIconLabelDescriptionList"/>
    <dgm:cxn modelId="{CCA65D43-EC44-4174-8808-F2BE379229E1}" type="presParOf" srcId="{A3644ABD-1CAA-4C4E-B1DC-8B7EA04887F0}" destId="{C110A03F-0755-497C-BE18-FD19BDDE53B9}" srcOrd="4" destOrd="0" presId="urn:microsoft.com/office/officeart/2018/5/layout/CenteredIconLabelDescriptionList"/>
    <dgm:cxn modelId="{5AC69751-AE84-461F-907C-8C0CE77DEFDB}" type="presParOf" srcId="{C110A03F-0755-497C-BE18-FD19BDDE53B9}" destId="{7C8C1A1C-8299-45C7-8634-14E5CA94F3ED}" srcOrd="0" destOrd="0" presId="urn:microsoft.com/office/officeart/2018/5/layout/CenteredIconLabelDescriptionList"/>
    <dgm:cxn modelId="{32D7C2C8-EC6D-4726-8CE4-1C09605728A8}" type="presParOf" srcId="{C110A03F-0755-497C-BE18-FD19BDDE53B9}" destId="{4B4B19E7-29EC-4D25-84A6-AEE00F04C2E2}" srcOrd="1" destOrd="0" presId="urn:microsoft.com/office/officeart/2018/5/layout/CenteredIconLabelDescriptionList"/>
    <dgm:cxn modelId="{C061C7F8-E48F-47CD-9E07-EFD6117A5C77}" type="presParOf" srcId="{C110A03F-0755-497C-BE18-FD19BDDE53B9}" destId="{6C84134B-365D-4CE2-B9F7-5D78BEB9B469}" srcOrd="2" destOrd="0" presId="urn:microsoft.com/office/officeart/2018/5/layout/CenteredIconLabelDescriptionList"/>
    <dgm:cxn modelId="{1EB155F6-E8E9-47AB-ABF6-2A4D5F3421FD}" type="presParOf" srcId="{C110A03F-0755-497C-BE18-FD19BDDE53B9}" destId="{F451D12D-E3B0-40BA-A4CE-02558E60CE19}" srcOrd="3" destOrd="0" presId="urn:microsoft.com/office/officeart/2018/5/layout/CenteredIconLabelDescriptionList"/>
    <dgm:cxn modelId="{CC330E93-EBBA-4906-85DD-EFFF87D6D8D8}" type="presParOf" srcId="{C110A03F-0755-497C-BE18-FD19BDDE53B9}" destId="{560D1356-E58E-4472-BA0F-4A76DE9D8A4B}"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692AA3-9F97-489F-9356-4E22CACF3FC1}"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FB1D8516-29C8-489E-B557-3E742875169F}">
      <dgm:prSet/>
      <dgm:spPr/>
      <dgm:t>
        <a:bodyPr/>
        <a:lstStyle/>
        <a:p>
          <a:r>
            <a:rPr lang="en-US"/>
            <a:t>Both are essential to daily functionality</a:t>
          </a:r>
        </a:p>
      </dgm:t>
    </dgm:pt>
    <dgm:pt modelId="{EF242B3D-4F45-4210-AEED-D0A11174A8F0}" type="parTrans" cxnId="{8429D23E-9BEA-4FD7-BCA0-8AF83C1FF38F}">
      <dgm:prSet/>
      <dgm:spPr/>
      <dgm:t>
        <a:bodyPr/>
        <a:lstStyle/>
        <a:p>
          <a:endParaRPr lang="en-US"/>
        </a:p>
      </dgm:t>
    </dgm:pt>
    <dgm:pt modelId="{AE98B853-714B-4BF3-9087-451565A92357}" type="sibTrans" cxnId="{8429D23E-9BEA-4FD7-BCA0-8AF83C1FF38F}">
      <dgm:prSet/>
      <dgm:spPr/>
      <dgm:t>
        <a:bodyPr/>
        <a:lstStyle/>
        <a:p>
          <a:endParaRPr lang="en-US"/>
        </a:p>
      </dgm:t>
    </dgm:pt>
    <dgm:pt modelId="{2DACCC06-E287-47A7-9109-1E631E6918E1}">
      <dgm:prSet/>
      <dgm:spPr/>
      <dgm:t>
        <a:bodyPr/>
        <a:lstStyle/>
        <a:p>
          <a:r>
            <a:rPr lang="en-US"/>
            <a:t>You can lean on one more than the other</a:t>
          </a:r>
        </a:p>
      </dgm:t>
    </dgm:pt>
    <dgm:pt modelId="{A71E4E74-3F42-40E9-B44B-6C1ABBD65BA9}" type="parTrans" cxnId="{249893C5-A088-4B28-9806-DB627DAC32CF}">
      <dgm:prSet/>
      <dgm:spPr/>
      <dgm:t>
        <a:bodyPr/>
        <a:lstStyle/>
        <a:p>
          <a:endParaRPr lang="en-US"/>
        </a:p>
      </dgm:t>
    </dgm:pt>
    <dgm:pt modelId="{81FC8B8B-3CC4-4A7D-9B30-A4144DF4E20B}" type="sibTrans" cxnId="{249893C5-A088-4B28-9806-DB627DAC32CF}">
      <dgm:prSet/>
      <dgm:spPr/>
      <dgm:t>
        <a:bodyPr/>
        <a:lstStyle/>
        <a:p>
          <a:endParaRPr lang="en-US"/>
        </a:p>
      </dgm:t>
    </dgm:pt>
    <dgm:pt modelId="{465077D6-C7F1-4BA8-AC7B-2A2C8CB68F11}">
      <dgm:prSet/>
      <dgm:spPr/>
      <dgm:t>
        <a:bodyPr/>
        <a:lstStyle/>
        <a:p>
          <a:r>
            <a:rPr lang="en-US"/>
            <a:t>Tradeoffs exist in this case, resulting in gains and losses of advantages</a:t>
          </a:r>
        </a:p>
      </dgm:t>
    </dgm:pt>
    <dgm:pt modelId="{EA583D05-E530-4FC8-B382-F6CFCA03DD07}" type="parTrans" cxnId="{120A8D61-43DC-4F2D-902F-CFE386DC73D6}">
      <dgm:prSet/>
      <dgm:spPr/>
      <dgm:t>
        <a:bodyPr/>
        <a:lstStyle/>
        <a:p>
          <a:endParaRPr lang="en-US"/>
        </a:p>
      </dgm:t>
    </dgm:pt>
    <dgm:pt modelId="{D4B75A6D-92D3-4ECD-A24B-5905C89767FF}" type="sibTrans" cxnId="{120A8D61-43DC-4F2D-902F-CFE386DC73D6}">
      <dgm:prSet/>
      <dgm:spPr/>
      <dgm:t>
        <a:bodyPr/>
        <a:lstStyle/>
        <a:p>
          <a:endParaRPr lang="en-US"/>
        </a:p>
      </dgm:t>
    </dgm:pt>
    <dgm:pt modelId="{3E94F05B-8EFD-4BF0-9CA3-882F3134AAA9}" type="pres">
      <dgm:prSet presAssocID="{C7692AA3-9F97-489F-9356-4E22CACF3FC1}" presName="hierChild1" presStyleCnt="0">
        <dgm:presLayoutVars>
          <dgm:chPref val="1"/>
          <dgm:dir/>
          <dgm:animOne val="branch"/>
          <dgm:animLvl val="lvl"/>
          <dgm:resizeHandles/>
        </dgm:presLayoutVars>
      </dgm:prSet>
      <dgm:spPr/>
    </dgm:pt>
    <dgm:pt modelId="{38B4B767-EF44-47E5-91DB-E9F7B68761FD}" type="pres">
      <dgm:prSet presAssocID="{FB1D8516-29C8-489E-B557-3E742875169F}" presName="hierRoot1" presStyleCnt="0"/>
      <dgm:spPr/>
    </dgm:pt>
    <dgm:pt modelId="{0C693703-A7D9-4DFC-812E-4AEFF9263A06}" type="pres">
      <dgm:prSet presAssocID="{FB1D8516-29C8-489E-B557-3E742875169F}" presName="composite" presStyleCnt="0"/>
      <dgm:spPr/>
    </dgm:pt>
    <dgm:pt modelId="{492A36AA-6359-4B78-A33D-D3FFA8D86736}" type="pres">
      <dgm:prSet presAssocID="{FB1D8516-29C8-489E-B557-3E742875169F}" presName="background" presStyleLbl="node0" presStyleIdx="0" presStyleCnt="3"/>
      <dgm:spPr/>
    </dgm:pt>
    <dgm:pt modelId="{9698053B-9E85-401E-AB04-83596C41CC36}" type="pres">
      <dgm:prSet presAssocID="{FB1D8516-29C8-489E-B557-3E742875169F}" presName="text" presStyleLbl="fgAcc0" presStyleIdx="0" presStyleCnt="3">
        <dgm:presLayoutVars>
          <dgm:chPref val="3"/>
        </dgm:presLayoutVars>
      </dgm:prSet>
      <dgm:spPr/>
    </dgm:pt>
    <dgm:pt modelId="{6F50F3C9-EDA0-448B-ADB5-FA678491DC11}" type="pres">
      <dgm:prSet presAssocID="{FB1D8516-29C8-489E-B557-3E742875169F}" presName="hierChild2" presStyleCnt="0"/>
      <dgm:spPr/>
    </dgm:pt>
    <dgm:pt modelId="{1AA421C1-EA52-4F5C-9A0B-4F5E51E2B625}" type="pres">
      <dgm:prSet presAssocID="{2DACCC06-E287-47A7-9109-1E631E6918E1}" presName="hierRoot1" presStyleCnt="0"/>
      <dgm:spPr/>
    </dgm:pt>
    <dgm:pt modelId="{96491508-DBA9-4975-9B8C-9EC8ADE052C5}" type="pres">
      <dgm:prSet presAssocID="{2DACCC06-E287-47A7-9109-1E631E6918E1}" presName="composite" presStyleCnt="0"/>
      <dgm:spPr/>
    </dgm:pt>
    <dgm:pt modelId="{1F646D10-D0DA-4BD7-87EE-FFCF265CF261}" type="pres">
      <dgm:prSet presAssocID="{2DACCC06-E287-47A7-9109-1E631E6918E1}" presName="background" presStyleLbl="node0" presStyleIdx="1" presStyleCnt="3"/>
      <dgm:spPr/>
    </dgm:pt>
    <dgm:pt modelId="{C4A0934A-8CD4-4EA2-BAFF-0FEC81C7831A}" type="pres">
      <dgm:prSet presAssocID="{2DACCC06-E287-47A7-9109-1E631E6918E1}" presName="text" presStyleLbl="fgAcc0" presStyleIdx="1" presStyleCnt="3">
        <dgm:presLayoutVars>
          <dgm:chPref val="3"/>
        </dgm:presLayoutVars>
      </dgm:prSet>
      <dgm:spPr/>
    </dgm:pt>
    <dgm:pt modelId="{4685AAD0-E257-4383-ABBE-193050DE035A}" type="pres">
      <dgm:prSet presAssocID="{2DACCC06-E287-47A7-9109-1E631E6918E1}" presName="hierChild2" presStyleCnt="0"/>
      <dgm:spPr/>
    </dgm:pt>
    <dgm:pt modelId="{C24891CA-EB52-418E-998C-1275F9B18ECE}" type="pres">
      <dgm:prSet presAssocID="{465077D6-C7F1-4BA8-AC7B-2A2C8CB68F11}" presName="hierRoot1" presStyleCnt="0"/>
      <dgm:spPr/>
    </dgm:pt>
    <dgm:pt modelId="{DB449EA8-A6EC-49BE-9EE8-5C14A0029EB5}" type="pres">
      <dgm:prSet presAssocID="{465077D6-C7F1-4BA8-AC7B-2A2C8CB68F11}" presName="composite" presStyleCnt="0"/>
      <dgm:spPr/>
    </dgm:pt>
    <dgm:pt modelId="{0ED116AF-DF04-4127-A065-5EC0BCF29441}" type="pres">
      <dgm:prSet presAssocID="{465077D6-C7F1-4BA8-AC7B-2A2C8CB68F11}" presName="background" presStyleLbl="node0" presStyleIdx="2" presStyleCnt="3"/>
      <dgm:spPr/>
    </dgm:pt>
    <dgm:pt modelId="{07E81943-FBDF-4DCD-ACFB-9A29FFE0922E}" type="pres">
      <dgm:prSet presAssocID="{465077D6-C7F1-4BA8-AC7B-2A2C8CB68F11}" presName="text" presStyleLbl="fgAcc0" presStyleIdx="2" presStyleCnt="3">
        <dgm:presLayoutVars>
          <dgm:chPref val="3"/>
        </dgm:presLayoutVars>
      </dgm:prSet>
      <dgm:spPr/>
    </dgm:pt>
    <dgm:pt modelId="{FEF7E785-23B6-47BC-8556-42655A0C762E}" type="pres">
      <dgm:prSet presAssocID="{465077D6-C7F1-4BA8-AC7B-2A2C8CB68F11}" presName="hierChild2" presStyleCnt="0"/>
      <dgm:spPr/>
    </dgm:pt>
  </dgm:ptLst>
  <dgm:cxnLst>
    <dgm:cxn modelId="{8429D23E-9BEA-4FD7-BCA0-8AF83C1FF38F}" srcId="{C7692AA3-9F97-489F-9356-4E22CACF3FC1}" destId="{FB1D8516-29C8-489E-B557-3E742875169F}" srcOrd="0" destOrd="0" parTransId="{EF242B3D-4F45-4210-AEED-D0A11174A8F0}" sibTransId="{AE98B853-714B-4BF3-9087-451565A92357}"/>
    <dgm:cxn modelId="{120A8D61-43DC-4F2D-902F-CFE386DC73D6}" srcId="{C7692AA3-9F97-489F-9356-4E22CACF3FC1}" destId="{465077D6-C7F1-4BA8-AC7B-2A2C8CB68F11}" srcOrd="2" destOrd="0" parTransId="{EA583D05-E530-4FC8-B382-F6CFCA03DD07}" sibTransId="{D4B75A6D-92D3-4ECD-A24B-5905C89767FF}"/>
    <dgm:cxn modelId="{0CC20A51-7340-4C55-AC0B-7BC2CA1FE305}" type="presOf" srcId="{2DACCC06-E287-47A7-9109-1E631E6918E1}" destId="{C4A0934A-8CD4-4EA2-BAFF-0FEC81C7831A}" srcOrd="0" destOrd="0" presId="urn:microsoft.com/office/officeart/2005/8/layout/hierarchy1"/>
    <dgm:cxn modelId="{08D88CA0-76F3-4B01-BCA8-F4138D3DDEE5}" type="presOf" srcId="{465077D6-C7F1-4BA8-AC7B-2A2C8CB68F11}" destId="{07E81943-FBDF-4DCD-ACFB-9A29FFE0922E}" srcOrd="0" destOrd="0" presId="urn:microsoft.com/office/officeart/2005/8/layout/hierarchy1"/>
    <dgm:cxn modelId="{249893C5-A088-4B28-9806-DB627DAC32CF}" srcId="{C7692AA3-9F97-489F-9356-4E22CACF3FC1}" destId="{2DACCC06-E287-47A7-9109-1E631E6918E1}" srcOrd="1" destOrd="0" parTransId="{A71E4E74-3F42-40E9-B44B-6C1ABBD65BA9}" sibTransId="{81FC8B8B-3CC4-4A7D-9B30-A4144DF4E20B}"/>
    <dgm:cxn modelId="{23B53EFC-49A9-4854-B169-1B4815B99246}" type="presOf" srcId="{FB1D8516-29C8-489E-B557-3E742875169F}" destId="{9698053B-9E85-401E-AB04-83596C41CC36}" srcOrd="0" destOrd="0" presId="urn:microsoft.com/office/officeart/2005/8/layout/hierarchy1"/>
    <dgm:cxn modelId="{F046B9FD-BC21-4855-AC54-37A8441539D3}" type="presOf" srcId="{C7692AA3-9F97-489F-9356-4E22CACF3FC1}" destId="{3E94F05B-8EFD-4BF0-9CA3-882F3134AAA9}" srcOrd="0" destOrd="0" presId="urn:microsoft.com/office/officeart/2005/8/layout/hierarchy1"/>
    <dgm:cxn modelId="{6CFA7E6B-85F1-444C-BC60-0458BC15E508}" type="presParOf" srcId="{3E94F05B-8EFD-4BF0-9CA3-882F3134AAA9}" destId="{38B4B767-EF44-47E5-91DB-E9F7B68761FD}" srcOrd="0" destOrd="0" presId="urn:microsoft.com/office/officeart/2005/8/layout/hierarchy1"/>
    <dgm:cxn modelId="{CCE6940D-9014-4B4F-8EB9-9322DC38D1C8}" type="presParOf" srcId="{38B4B767-EF44-47E5-91DB-E9F7B68761FD}" destId="{0C693703-A7D9-4DFC-812E-4AEFF9263A06}" srcOrd="0" destOrd="0" presId="urn:microsoft.com/office/officeart/2005/8/layout/hierarchy1"/>
    <dgm:cxn modelId="{D46EE643-E3BC-4973-A8A1-CF09E427C8C4}" type="presParOf" srcId="{0C693703-A7D9-4DFC-812E-4AEFF9263A06}" destId="{492A36AA-6359-4B78-A33D-D3FFA8D86736}" srcOrd="0" destOrd="0" presId="urn:microsoft.com/office/officeart/2005/8/layout/hierarchy1"/>
    <dgm:cxn modelId="{AA51DF08-2056-4356-A516-9BFC31FC3EC5}" type="presParOf" srcId="{0C693703-A7D9-4DFC-812E-4AEFF9263A06}" destId="{9698053B-9E85-401E-AB04-83596C41CC36}" srcOrd="1" destOrd="0" presId="urn:microsoft.com/office/officeart/2005/8/layout/hierarchy1"/>
    <dgm:cxn modelId="{983F7863-1D3B-489A-A08B-7FF52EB3ACC8}" type="presParOf" srcId="{38B4B767-EF44-47E5-91DB-E9F7B68761FD}" destId="{6F50F3C9-EDA0-448B-ADB5-FA678491DC11}" srcOrd="1" destOrd="0" presId="urn:microsoft.com/office/officeart/2005/8/layout/hierarchy1"/>
    <dgm:cxn modelId="{01953F7B-F49F-432B-8FF8-F2F1303FC9BF}" type="presParOf" srcId="{3E94F05B-8EFD-4BF0-9CA3-882F3134AAA9}" destId="{1AA421C1-EA52-4F5C-9A0B-4F5E51E2B625}" srcOrd="1" destOrd="0" presId="urn:microsoft.com/office/officeart/2005/8/layout/hierarchy1"/>
    <dgm:cxn modelId="{9032CE49-F75A-47A6-BACA-8B9B3FBFB66F}" type="presParOf" srcId="{1AA421C1-EA52-4F5C-9A0B-4F5E51E2B625}" destId="{96491508-DBA9-4975-9B8C-9EC8ADE052C5}" srcOrd="0" destOrd="0" presId="urn:microsoft.com/office/officeart/2005/8/layout/hierarchy1"/>
    <dgm:cxn modelId="{A45E3AFC-39E9-4E4E-89D6-F105EA8A8602}" type="presParOf" srcId="{96491508-DBA9-4975-9B8C-9EC8ADE052C5}" destId="{1F646D10-D0DA-4BD7-87EE-FFCF265CF261}" srcOrd="0" destOrd="0" presId="urn:microsoft.com/office/officeart/2005/8/layout/hierarchy1"/>
    <dgm:cxn modelId="{BD6A083D-422E-4573-A20E-F707830AE74F}" type="presParOf" srcId="{96491508-DBA9-4975-9B8C-9EC8ADE052C5}" destId="{C4A0934A-8CD4-4EA2-BAFF-0FEC81C7831A}" srcOrd="1" destOrd="0" presId="urn:microsoft.com/office/officeart/2005/8/layout/hierarchy1"/>
    <dgm:cxn modelId="{C1128678-E4A8-4849-AE47-9D9A2C9E4038}" type="presParOf" srcId="{1AA421C1-EA52-4F5C-9A0B-4F5E51E2B625}" destId="{4685AAD0-E257-4383-ABBE-193050DE035A}" srcOrd="1" destOrd="0" presId="urn:microsoft.com/office/officeart/2005/8/layout/hierarchy1"/>
    <dgm:cxn modelId="{0A90CACE-8920-4029-A394-44653A71078A}" type="presParOf" srcId="{3E94F05B-8EFD-4BF0-9CA3-882F3134AAA9}" destId="{C24891CA-EB52-418E-998C-1275F9B18ECE}" srcOrd="2" destOrd="0" presId="urn:microsoft.com/office/officeart/2005/8/layout/hierarchy1"/>
    <dgm:cxn modelId="{02ACF960-4B44-4D5C-B16A-87673086196C}" type="presParOf" srcId="{C24891CA-EB52-418E-998C-1275F9B18ECE}" destId="{DB449EA8-A6EC-49BE-9EE8-5C14A0029EB5}" srcOrd="0" destOrd="0" presId="urn:microsoft.com/office/officeart/2005/8/layout/hierarchy1"/>
    <dgm:cxn modelId="{CAE9B2E6-FB15-4735-A210-96FECB5368EC}" type="presParOf" srcId="{DB449EA8-A6EC-49BE-9EE8-5C14A0029EB5}" destId="{0ED116AF-DF04-4127-A065-5EC0BCF29441}" srcOrd="0" destOrd="0" presId="urn:microsoft.com/office/officeart/2005/8/layout/hierarchy1"/>
    <dgm:cxn modelId="{CC7F11DE-F2B7-459D-BFC3-26EAC4E6E16D}" type="presParOf" srcId="{DB449EA8-A6EC-49BE-9EE8-5C14A0029EB5}" destId="{07E81943-FBDF-4DCD-ACFB-9A29FFE0922E}" srcOrd="1" destOrd="0" presId="urn:microsoft.com/office/officeart/2005/8/layout/hierarchy1"/>
    <dgm:cxn modelId="{74F5DE38-843B-4CC6-BF47-82C91414F4A8}" type="presParOf" srcId="{C24891CA-EB52-418E-998C-1275F9B18ECE}" destId="{FEF7E785-23B6-47BC-8556-42655A0C762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BE4EB-22F5-490A-9B8F-3CEA61331D8C}">
      <dsp:nvSpPr>
        <dsp:cNvPr id="0" name=""/>
        <dsp:cNvSpPr/>
      </dsp:nvSpPr>
      <dsp:spPr>
        <a:xfrm>
          <a:off x="1061437" y="886774"/>
          <a:ext cx="1141382" cy="114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4E00CB-DE24-4A1E-A135-88266933A6EA}">
      <dsp:nvSpPr>
        <dsp:cNvPr id="0" name=""/>
        <dsp:cNvSpPr/>
      </dsp:nvSpPr>
      <dsp:spPr>
        <a:xfrm>
          <a:off x="1582" y="2132185"/>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latin typeface="Aptos Display" panose="02110004020202020204"/>
            </a:rPr>
            <a:t>Consciousness</a:t>
          </a:r>
          <a:endParaRPr lang="en-US" sz="3100" kern="1200"/>
        </a:p>
      </dsp:txBody>
      <dsp:txXfrm>
        <a:off x="1582" y="2132185"/>
        <a:ext cx="3261093" cy="489164"/>
      </dsp:txXfrm>
    </dsp:sp>
    <dsp:sp modelId="{9B9E7704-EB4D-4CD8-BA09-662D136EE1CA}">
      <dsp:nvSpPr>
        <dsp:cNvPr id="0" name=""/>
        <dsp:cNvSpPr/>
      </dsp:nvSpPr>
      <dsp:spPr>
        <a:xfrm>
          <a:off x="1582" y="2669734"/>
          <a:ext cx="3261093" cy="636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latin typeface="Aptos Display" panose="02110004020202020204"/>
            </a:rPr>
            <a:t>Initial Learning</a:t>
          </a:r>
          <a:endParaRPr lang="en-US" sz="1700" kern="1200"/>
        </a:p>
        <a:p>
          <a:pPr marL="0" lvl="0" indent="0" algn="ctr" defTabSz="755650">
            <a:lnSpc>
              <a:spcPct val="100000"/>
            </a:lnSpc>
            <a:spcBef>
              <a:spcPct val="0"/>
            </a:spcBef>
            <a:spcAft>
              <a:spcPct val="35000"/>
            </a:spcAft>
            <a:buNone/>
          </a:pPr>
          <a:r>
            <a:rPr lang="en-US" sz="1700" kern="1200">
              <a:latin typeface="Aptos Display" panose="02110004020202020204"/>
            </a:rPr>
            <a:t>Unexpected Situations</a:t>
          </a:r>
        </a:p>
      </dsp:txBody>
      <dsp:txXfrm>
        <a:off x="1582" y="2669734"/>
        <a:ext cx="3261093" cy="636296"/>
      </dsp:txXfrm>
    </dsp:sp>
    <dsp:sp modelId="{376A732B-BCD4-4102-9F15-85404B964BD2}">
      <dsp:nvSpPr>
        <dsp:cNvPr id="0" name=""/>
        <dsp:cNvSpPr/>
      </dsp:nvSpPr>
      <dsp:spPr>
        <a:xfrm>
          <a:off x="4893223" y="886774"/>
          <a:ext cx="1141382" cy="114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624298-ED71-46D6-9FA6-AF38562CEC12}">
      <dsp:nvSpPr>
        <dsp:cNvPr id="0" name=""/>
        <dsp:cNvSpPr/>
      </dsp:nvSpPr>
      <dsp:spPr>
        <a:xfrm>
          <a:off x="3833367" y="2132185"/>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latin typeface="Aptos Display" panose="02110004020202020204"/>
            </a:rPr>
            <a:t>Practice</a:t>
          </a:r>
          <a:endParaRPr lang="en-US" sz="3100" kern="1200"/>
        </a:p>
      </dsp:txBody>
      <dsp:txXfrm>
        <a:off x="3833367" y="2132185"/>
        <a:ext cx="3261093" cy="489164"/>
      </dsp:txXfrm>
    </dsp:sp>
    <dsp:sp modelId="{F0D46E24-5ECE-449D-AADA-0B65445A1EFF}">
      <dsp:nvSpPr>
        <dsp:cNvPr id="0" name=""/>
        <dsp:cNvSpPr/>
      </dsp:nvSpPr>
      <dsp:spPr>
        <a:xfrm>
          <a:off x="3833367" y="2669734"/>
          <a:ext cx="3261093" cy="636296"/>
        </a:xfrm>
        <a:prstGeom prst="rect">
          <a:avLst/>
        </a:prstGeom>
        <a:noFill/>
        <a:ln>
          <a:noFill/>
        </a:ln>
        <a:effectLst/>
      </dsp:spPr>
      <dsp:style>
        <a:lnRef idx="0">
          <a:scrgbClr r="0" g="0" b="0"/>
        </a:lnRef>
        <a:fillRef idx="0">
          <a:scrgbClr r="0" g="0" b="0"/>
        </a:fillRef>
        <a:effectRef idx="0">
          <a:scrgbClr r="0" g="0" b="0"/>
        </a:effectRef>
        <a:fontRef idx="minor"/>
      </dsp:style>
    </dsp:sp>
    <dsp:sp modelId="{7C8C1A1C-8299-45C7-8634-14E5CA94F3ED}">
      <dsp:nvSpPr>
        <dsp:cNvPr id="0" name=""/>
        <dsp:cNvSpPr/>
      </dsp:nvSpPr>
      <dsp:spPr>
        <a:xfrm>
          <a:off x="8725008" y="886774"/>
          <a:ext cx="1141382" cy="114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84134B-365D-4CE2-B9F7-5D78BEB9B469}">
      <dsp:nvSpPr>
        <dsp:cNvPr id="0" name=""/>
        <dsp:cNvSpPr/>
      </dsp:nvSpPr>
      <dsp:spPr>
        <a:xfrm>
          <a:off x="7665152" y="2132185"/>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latin typeface="Aptos Display" panose="02110004020202020204"/>
            </a:rPr>
            <a:t>Subconsciousness</a:t>
          </a:r>
          <a:endParaRPr lang="en-US" sz="3100" kern="1200"/>
        </a:p>
      </dsp:txBody>
      <dsp:txXfrm>
        <a:off x="7665152" y="2132185"/>
        <a:ext cx="3261093" cy="489164"/>
      </dsp:txXfrm>
    </dsp:sp>
    <dsp:sp modelId="{560D1356-E58E-4472-BA0F-4A76DE9D8A4B}">
      <dsp:nvSpPr>
        <dsp:cNvPr id="0" name=""/>
        <dsp:cNvSpPr/>
      </dsp:nvSpPr>
      <dsp:spPr>
        <a:xfrm>
          <a:off x="7665152" y="2669734"/>
          <a:ext cx="3261093" cy="636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latin typeface="Aptos Display" panose="02110004020202020204"/>
            </a:rPr>
            <a:t>Expert, skilled behavior</a:t>
          </a:r>
          <a:endParaRPr lang="en-US" sz="1700" kern="1200"/>
        </a:p>
      </dsp:txBody>
      <dsp:txXfrm>
        <a:off x="7665152" y="2669734"/>
        <a:ext cx="3261093" cy="636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A36AA-6359-4B78-A33D-D3FFA8D86736}">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8053B-9E85-401E-AB04-83596C41CC36}">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Both are essential to daily functionality</a:t>
          </a:r>
        </a:p>
      </dsp:txBody>
      <dsp:txXfrm>
        <a:off x="378614" y="886531"/>
        <a:ext cx="2810360" cy="1744948"/>
      </dsp:txXfrm>
    </dsp:sp>
    <dsp:sp modelId="{1F646D10-D0DA-4BD7-87EE-FFCF265CF261}">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A0934A-8CD4-4EA2-BAFF-0FEC81C7831A}">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You can lean on one more than the other</a:t>
          </a:r>
        </a:p>
      </dsp:txBody>
      <dsp:txXfrm>
        <a:off x="3946203" y="886531"/>
        <a:ext cx="2810360" cy="1744948"/>
      </dsp:txXfrm>
    </dsp:sp>
    <dsp:sp modelId="{0ED116AF-DF04-4127-A065-5EC0BCF29441}">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E81943-FBDF-4DCD-ACFB-9A29FFE0922E}">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Tradeoffs exist in this case, resulting in gains and losses of advantages</a:t>
          </a:r>
        </a:p>
      </dsp:txBody>
      <dsp:txXfrm>
        <a:off x="7513791" y="886531"/>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2F44D-6809-404F-B590-02696C1C6531}"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4530D-F2A1-4505-91F7-EB53A94445D6}" type="slidenum">
              <a:rPr lang="en-US" smtClean="0"/>
              <a:t>‹#›</a:t>
            </a:fld>
            <a:endParaRPr lang="en-US"/>
          </a:p>
        </p:txBody>
      </p:sp>
    </p:spTree>
    <p:extLst>
      <p:ext uri="{BB962C8B-B14F-4D97-AF65-F5344CB8AC3E}">
        <p14:creationId xmlns:p14="http://schemas.microsoft.com/office/powerpoint/2010/main" val="38471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Head knowledge and World knowledge</a:t>
            </a:r>
          </a:p>
          <a:p>
            <a:pPr marL="685800" lvl="1" indent="-228600">
              <a:buAutoNum type="arabicPeriod"/>
            </a:pPr>
            <a:r>
              <a:rPr lang="en-US"/>
              <a:t>Head knowledge is knowledge in the human memory system</a:t>
            </a:r>
          </a:p>
          <a:p>
            <a:pPr marL="685800" lvl="1" indent="-228600">
              <a:buAutoNum type="arabicPeriod"/>
            </a:pPr>
            <a:r>
              <a:rPr lang="en-US"/>
              <a:t>World knowledge is knowledge that is readily available in the world</a:t>
            </a:r>
          </a:p>
          <a:p>
            <a:pPr marL="1143000" lvl="2" indent="-228600">
              <a:buAutoNum type="arabicPeriod" startAt="3"/>
            </a:pPr>
            <a:r>
              <a:rPr lang="en-US"/>
              <a:t>The need for us to learn it diminishes</a:t>
            </a:r>
          </a:p>
          <a:p>
            <a:pPr marL="228600" indent="-228600">
              <a:buAutoNum type="arabicPeriod"/>
            </a:pPr>
            <a:r>
              <a:rPr lang="en-US"/>
              <a:t>I don’t need to know off the top of my head what classes are held in the first floor of Taylor, I could just ask someone else.</a:t>
            </a:r>
          </a:p>
          <a:p>
            <a:pPr marL="228600" indent="-228600">
              <a:buAutoNum type="arabicPeriod"/>
            </a:pPr>
            <a:r>
              <a:rPr lang="en-US"/>
              <a:t>Order in which parts can go together and the ways by which an object can be moved, picked up, or otherwise manipulated.</a:t>
            </a:r>
          </a:p>
          <a:p>
            <a:pPr marL="228600" indent="-228600">
              <a:buAutoNum type="arabicPeriod"/>
            </a:pPr>
            <a:r>
              <a:rPr lang="en-US"/>
              <a:t>Cultural constraints -  learned artificial restrictions on behavior that reduce the set of likely actions</a:t>
            </a:r>
          </a:p>
          <a:p>
            <a:pPr marL="685800" lvl="1" indent="-228600">
              <a:buAutoNum type="arabicPeriod"/>
            </a:pPr>
            <a:r>
              <a:rPr lang="en-US"/>
              <a:t>Head knowledge that once learned, can apply to a wide variety of circumstances</a:t>
            </a:r>
          </a:p>
          <a:p>
            <a:pPr marL="685800" lvl="1" indent="-228600">
              <a:buAutoNum type="arabicPeriod"/>
            </a:pPr>
            <a:r>
              <a:rPr lang="en-US"/>
              <a:t>Ex. Knowing that a room on the second floor will be numbered between 200-299</a:t>
            </a:r>
          </a:p>
          <a:p>
            <a:pPr lvl="2"/>
            <a:endParaRPr lang="en-US"/>
          </a:p>
          <a:p>
            <a:pPr marL="1143000" lvl="2" indent="-228600">
              <a:buAutoNum type="arabicPeriod" startAt="3"/>
            </a:pPr>
            <a:endParaRPr lang="en-US"/>
          </a:p>
          <a:p>
            <a:pPr marL="1143000" lvl="2" indent="-228600">
              <a:buAutoNum type="arabicPeriod" startAt="3"/>
            </a:pPr>
            <a:endParaRPr lang="en-US"/>
          </a:p>
          <a:p>
            <a:pPr marL="1143000" lvl="2" indent="-228600">
              <a:buAutoNum type="arabicPeriod" startAt="3"/>
            </a:pPr>
            <a:endParaRPr lang="en-US"/>
          </a:p>
          <a:p>
            <a:pPr marL="1143000" lvl="2" indent="-228600">
              <a:buAutoNum type="arabicPeriod" startAt="3"/>
            </a:pPr>
            <a:endParaRPr lang="en-US"/>
          </a:p>
          <a:p>
            <a:pPr marL="1143000" lvl="2" indent="-228600">
              <a:buAutoNum type="arabicPeriod" startAt="3"/>
            </a:pPr>
            <a:endParaRPr lang="en-US"/>
          </a:p>
          <a:p>
            <a:pPr marL="1143000" lvl="2" indent="-228600">
              <a:buAutoNum type="arabicPeriod" startAt="3"/>
            </a:pPr>
            <a:endParaRPr lang="en-US"/>
          </a:p>
          <a:p>
            <a:pPr marL="1143000" lvl="2" indent="-228600">
              <a:buAutoNum type="arabicPeriod" startAt="3"/>
            </a:pPr>
            <a:endParaRPr lang="en-US"/>
          </a:p>
        </p:txBody>
      </p:sp>
      <p:sp>
        <p:nvSpPr>
          <p:cNvPr id="4" name="Slide Number Placeholder 3"/>
          <p:cNvSpPr>
            <a:spLocks noGrp="1"/>
          </p:cNvSpPr>
          <p:nvPr>
            <p:ph type="sldNum" sz="quarter" idx="5"/>
          </p:nvPr>
        </p:nvSpPr>
        <p:spPr>
          <a:xfrm>
            <a:off x="3896970" y="8685213"/>
            <a:ext cx="2971800" cy="458787"/>
          </a:xfrm>
        </p:spPr>
        <p:txBody>
          <a:bodyPr/>
          <a:lstStyle/>
          <a:p>
            <a:fld id="{84C4530D-F2A1-4505-91F7-EB53A94445D6}" type="slidenum">
              <a:rPr lang="en-US" smtClean="0"/>
              <a:t>2</a:t>
            </a:fld>
            <a:endParaRPr lang="en-US"/>
          </a:p>
        </p:txBody>
      </p:sp>
    </p:spTree>
    <p:extLst>
      <p:ext uri="{BB962C8B-B14F-4D97-AF65-F5344CB8AC3E}">
        <p14:creationId xmlns:p14="http://schemas.microsoft.com/office/powerpoint/2010/main" val="3219238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Personal Anecdotes</a:t>
            </a:r>
          </a:p>
          <a:p>
            <a:pPr marL="228600" indent="-228600">
              <a:buFont typeface="+mj-lt"/>
              <a:buAutoNum type="arabicPeriod"/>
            </a:pPr>
            <a:r>
              <a:rPr lang="en-US"/>
              <a:t>Knowledge of and knowledge how</a:t>
            </a:r>
          </a:p>
          <a:p>
            <a:pPr marL="685800" lvl="1" indent="-228600">
              <a:buFont typeface="+mj-lt"/>
              <a:buAutoNum type="arabicPeriod"/>
            </a:pPr>
            <a:r>
              <a:rPr lang="en-US"/>
              <a:t>Knowledge of is knowledge of facts and rules (Stop at red traffic lights, don’t punch people) Doesn’t mean they’re always followed…</a:t>
            </a:r>
          </a:p>
          <a:p>
            <a:pPr marL="685800" lvl="1" indent="-228600">
              <a:buFont typeface="+mj-lt"/>
              <a:buAutoNum type="arabicPeriod"/>
            </a:pPr>
            <a:r>
              <a:rPr lang="en-US"/>
              <a:t>It also doesn’t mean they’re always true</a:t>
            </a:r>
          </a:p>
          <a:p>
            <a:pPr marL="685800" lvl="1" indent="-228600">
              <a:buFont typeface="+mj-lt"/>
              <a:buAutoNum type="arabicPeriod"/>
            </a:pPr>
            <a:r>
              <a:rPr lang="en-US"/>
              <a:t>Knowledge how is best taught by demonstration and best learned through practice (learning an instrument or playing a sport)</a:t>
            </a:r>
          </a:p>
          <a:p>
            <a:endParaRPr lang="en-US"/>
          </a:p>
        </p:txBody>
      </p:sp>
      <p:sp>
        <p:nvSpPr>
          <p:cNvPr id="4" name="Slide Number Placeholder 3"/>
          <p:cNvSpPr>
            <a:spLocks noGrp="1"/>
          </p:cNvSpPr>
          <p:nvPr>
            <p:ph type="sldNum" sz="quarter" idx="5"/>
          </p:nvPr>
        </p:nvSpPr>
        <p:spPr/>
        <p:txBody>
          <a:bodyPr/>
          <a:lstStyle/>
          <a:p>
            <a:fld id="{84C4530D-F2A1-4505-91F7-EB53A94445D6}" type="slidenum">
              <a:rPr lang="en-US" smtClean="0"/>
              <a:t>3</a:t>
            </a:fld>
            <a:endParaRPr lang="en-US"/>
          </a:p>
        </p:txBody>
      </p:sp>
    </p:spTree>
    <p:extLst>
      <p:ext uri="{BB962C8B-B14F-4D97-AF65-F5344CB8AC3E}">
        <p14:creationId xmlns:p14="http://schemas.microsoft.com/office/powerpoint/2010/main" val="340542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Ex. If you tried to multiply 27 times 293 in your head you would probably fail</a:t>
            </a:r>
          </a:p>
          <a:p>
            <a:pPr marL="228600" indent="-228600">
              <a:buFont typeface="+mj-lt"/>
              <a:buAutoNum type="arabicPeriod"/>
            </a:pPr>
            <a:r>
              <a:rPr lang="en-US"/>
              <a:t>Ex. My phone #</a:t>
            </a:r>
          </a:p>
          <a:p>
            <a:pPr marL="228600" indent="-228600">
              <a:buFont typeface="+mj-lt"/>
              <a:buAutoNum type="arabicPeriod"/>
            </a:pPr>
            <a:r>
              <a:rPr lang="en-US"/>
              <a:t>“tip of the tongue”, there is a feeling of knowing, but the knowledge isn’t consciously available</a:t>
            </a:r>
          </a:p>
        </p:txBody>
      </p:sp>
      <p:sp>
        <p:nvSpPr>
          <p:cNvPr id="4" name="Slide Number Placeholder 3"/>
          <p:cNvSpPr>
            <a:spLocks noGrp="1"/>
          </p:cNvSpPr>
          <p:nvPr>
            <p:ph type="sldNum" sz="quarter" idx="5"/>
          </p:nvPr>
        </p:nvSpPr>
        <p:spPr/>
        <p:txBody>
          <a:bodyPr/>
          <a:lstStyle/>
          <a:p>
            <a:fld id="{84C4530D-F2A1-4505-91F7-EB53A94445D6}" type="slidenum">
              <a:rPr lang="en-US" smtClean="0"/>
              <a:t>6</a:t>
            </a:fld>
            <a:endParaRPr lang="en-US"/>
          </a:p>
        </p:txBody>
      </p:sp>
    </p:spTree>
    <p:extLst>
      <p:ext uri="{BB962C8B-B14F-4D97-AF65-F5344CB8AC3E}">
        <p14:creationId xmlns:p14="http://schemas.microsoft.com/office/powerpoint/2010/main" val="3551746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C7EE-FF29-0F58-83F0-91672D2E7C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F21D77-65A2-FFA7-48BB-114788A67B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22CF2F-A589-E39F-3260-D558ECBE6967}"/>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5" name="Footer Placeholder 4">
            <a:extLst>
              <a:ext uri="{FF2B5EF4-FFF2-40B4-BE49-F238E27FC236}">
                <a16:creationId xmlns:a16="http://schemas.microsoft.com/office/drawing/2014/main" id="{F3137080-8E74-AC92-DA22-15BDE27E8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818C7-5D82-82A4-6EBE-8EEBE6128896}"/>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84624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90A5-E447-AE88-A80C-BA34239B54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024D24-B259-9BA7-6575-96FEFCFB40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A67FC-F1F4-87E8-C04E-A5F514AB7C12}"/>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5" name="Footer Placeholder 4">
            <a:extLst>
              <a:ext uri="{FF2B5EF4-FFF2-40B4-BE49-F238E27FC236}">
                <a16:creationId xmlns:a16="http://schemas.microsoft.com/office/drawing/2014/main" id="{AA43ACF9-1B0D-72DE-FC10-C531CAAC0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DC60D-2468-5ABD-BC31-4625D40B99D5}"/>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203094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DF35FC-DF50-6476-A22F-203B71065C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662E4-6B48-FDA2-E385-348258414C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B2C20-93CE-B319-7112-5F9C7C0D5AD6}"/>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5" name="Footer Placeholder 4">
            <a:extLst>
              <a:ext uri="{FF2B5EF4-FFF2-40B4-BE49-F238E27FC236}">
                <a16:creationId xmlns:a16="http://schemas.microsoft.com/office/drawing/2014/main" id="{5B2801BD-DF83-496A-4A85-CDA9F5188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8C7DD-FFA1-E8BE-05AC-4C0CAAE52B04}"/>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264292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938F-C006-11F0-064C-B77192DB6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421E29-52A9-FC0B-9E05-CCE8E8E3EE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FD45E-5FAF-BD53-DA95-839FAC66ECA6}"/>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5" name="Footer Placeholder 4">
            <a:extLst>
              <a:ext uri="{FF2B5EF4-FFF2-40B4-BE49-F238E27FC236}">
                <a16:creationId xmlns:a16="http://schemas.microsoft.com/office/drawing/2014/main" id="{F3F4EEE5-A9F8-0F8E-0751-D6DCCA20E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A8AB2-39EE-B27E-226F-1F195538EB21}"/>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4203948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CF7F-C75B-91EF-78A3-FCD6BEF23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88E27-D08D-C83C-9425-644910FA4D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15F176-A650-3BFC-55F3-F0D56D60D97B}"/>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5" name="Footer Placeholder 4">
            <a:extLst>
              <a:ext uri="{FF2B5EF4-FFF2-40B4-BE49-F238E27FC236}">
                <a16:creationId xmlns:a16="http://schemas.microsoft.com/office/drawing/2014/main" id="{DD5401F4-350B-1B7F-95D8-85387C265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CDE1E-D49C-A99C-B073-FA9AE05A0F4E}"/>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1283056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13E7-3558-7B41-34B1-589363D33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09DFB-DDC9-D8B6-D3BE-ECBB9889C2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A76324-F12D-6F54-641E-1C16A70E53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2C8506-A6E0-B7E0-09C0-7E747C92E043}"/>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6" name="Footer Placeholder 5">
            <a:extLst>
              <a:ext uri="{FF2B5EF4-FFF2-40B4-BE49-F238E27FC236}">
                <a16:creationId xmlns:a16="http://schemas.microsoft.com/office/drawing/2014/main" id="{35558836-E06C-3FB0-385E-093827590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2923AE-84E9-CF8C-4EFF-6F113BD50E9D}"/>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1877714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254B-C4B8-CA63-C289-E9FAF362FE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EE448A-91F3-6E4E-5224-EDE29EA954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D41DC-AA34-5411-7F43-3C2EAF41EE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B04336-2501-7767-3C2F-22607E9662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56C437-1914-70BB-6147-4480694052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D99B1D-4C66-5D1F-2F2A-F1063DD72474}"/>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8" name="Footer Placeholder 7">
            <a:extLst>
              <a:ext uri="{FF2B5EF4-FFF2-40B4-BE49-F238E27FC236}">
                <a16:creationId xmlns:a16="http://schemas.microsoft.com/office/drawing/2014/main" id="{6FD4BD84-97AF-5FA2-EDB5-0FFEBD2CCB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93A0A2-7F62-647C-940E-10BEB2DB9330}"/>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2437784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D5EA-F284-CCBB-C010-244333E3D5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7E2479-0A32-B2E3-25DF-933079AC5F19}"/>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4" name="Footer Placeholder 3">
            <a:extLst>
              <a:ext uri="{FF2B5EF4-FFF2-40B4-BE49-F238E27FC236}">
                <a16:creationId xmlns:a16="http://schemas.microsoft.com/office/drawing/2014/main" id="{581B4D39-75CE-D32A-2BE7-AC81E92E1B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77C8E9-0424-1887-18C0-ABA2BD0F6E64}"/>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147380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FCA2F8-0985-DCBC-A887-1DCE1AC9BC56}"/>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3" name="Footer Placeholder 2">
            <a:extLst>
              <a:ext uri="{FF2B5EF4-FFF2-40B4-BE49-F238E27FC236}">
                <a16:creationId xmlns:a16="http://schemas.microsoft.com/office/drawing/2014/main" id="{B518CAAB-5E8C-F558-EBCA-BA36AE2E14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00CF52-3AFB-4413-D5DD-E55766797012}"/>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427490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EBFC-2CE8-137C-A241-0CDD72909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4C10F-5B29-9746-C8F6-0D7FAF4868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E9A18-81AE-3844-C941-22464FAC1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FBA678-F24E-A88E-550A-59268CC90857}"/>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6" name="Footer Placeholder 5">
            <a:extLst>
              <a:ext uri="{FF2B5EF4-FFF2-40B4-BE49-F238E27FC236}">
                <a16:creationId xmlns:a16="http://schemas.microsoft.com/office/drawing/2014/main" id="{79726D1D-3E4B-EC22-D41E-92D7D3563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B7831A-1F8B-86A3-C220-2C8CEC682D2F}"/>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391310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7E65-6CA3-D213-48A7-AE58080424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3EC1B-E762-CEC3-6E66-E0E0226126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7C9483-CE40-98A1-3BD5-7C54CF1F3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4F85E-16DA-4588-99D3-BA4FBDADF430}"/>
              </a:ext>
            </a:extLst>
          </p:cNvPr>
          <p:cNvSpPr>
            <a:spLocks noGrp="1"/>
          </p:cNvSpPr>
          <p:nvPr>
            <p:ph type="dt" sz="half" idx="10"/>
          </p:nvPr>
        </p:nvSpPr>
        <p:spPr/>
        <p:txBody>
          <a:bodyPr/>
          <a:lstStyle/>
          <a:p>
            <a:fld id="{CF3DE0FD-B96E-4C36-A49F-68C848643988}" type="datetimeFigureOut">
              <a:rPr lang="en-US" smtClean="0"/>
              <a:t>1/26/2025</a:t>
            </a:fld>
            <a:endParaRPr lang="en-US"/>
          </a:p>
        </p:txBody>
      </p:sp>
      <p:sp>
        <p:nvSpPr>
          <p:cNvPr id="6" name="Footer Placeholder 5">
            <a:extLst>
              <a:ext uri="{FF2B5EF4-FFF2-40B4-BE49-F238E27FC236}">
                <a16:creationId xmlns:a16="http://schemas.microsoft.com/office/drawing/2014/main" id="{C35B3590-D170-B2ED-C19A-C1941A134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ED7AE-FF7B-A315-A404-C39FD6C06EB7}"/>
              </a:ext>
            </a:extLst>
          </p:cNvPr>
          <p:cNvSpPr>
            <a:spLocks noGrp="1"/>
          </p:cNvSpPr>
          <p:nvPr>
            <p:ph type="sldNum" sz="quarter" idx="12"/>
          </p:nvPr>
        </p:nvSpPr>
        <p:spPr/>
        <p:txBody>
          <a:bodyPr/>
          <a:lstStyle/>
          <a:p>
            <a:fld id="{641D5A58-4CDA-4338-995D-7925D8624E22}" type="slidenum">
              <a:rPr lang="en-US" smtClean="0"/>
              <a:t>‹#›</a:t>
            </a:fld>
            <a:endParaRPr lang="en-US"/>
          </a:p>
        </p:txBody>
      </p:sp>
    </p:spTree>
    <p:extLst>
      <p:ext uri="{BB962C8B-B14F-4D97-AF65-F5344CB8AC3E}">
        <p14:creationId xmlns:p14="http://schemas.microsoft.com/office/powerpoint/2010/main" val="216769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08D0F2-63AD-7CB8-1240-62EF2FF5B3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6E221F-698B-1EE7-838D-E8997E1C7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FC7A4-12EB-A727-F32D-0A114A138E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3DE0FD-B96E-4C36-A49F-68C848643988}" type="datetimeFigureOut">
              <a:rPr lang="en-US" smtClean="0"/>
              <a:t>1/26/2025</a:t>
            </a:fld>
            <a:endParaRPr lang="en-US"/>
          </a:p>
        </p:txBody>
      </p:sp>
      <p:sp>
        <p:nvSpPr>
          <p:cNvPr id="5" name="Footer Placeholder 4">
            <a:extLst>
              <a:ext uri="{FF2B5EF4-FFF2-40B4-BE49-F238E27FC236}">
                <a16:creationId xmlns:a16="http://schemas.microsoft.com/office/drawing/2014/main" id="{8650AB35-2C07-FC5A-F5B0-AE8AC4FAD8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B542DD-A8E1-B983-E2F1-8D9ABD76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1D5A58-4CDA-4338-995D-7925D8624E22}" type="slidenum">
              <a:rPr lang="en-US" smtClean="0"/>
              <a:t>‹#›</a:t>
            </a:fld>
            <a:endParaRPr lang="en-US"/>
          </a:p>
        </p:txBody>
      </p:sp>
    </p:spTree>
    <p:extLst>
      <p:ext uri="{BB962C8B-B14F-4D97-AF65-F5344CB8AC3E}">
        <p14:creationId xmlns:p14="http://schemas.microsoft.com/office/powerpoint/2010/main" val="541569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hyperlink" Target="https://postcolonial.net/2019/07/using-grammarly-for-scholarly-writ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8613E-50B5-05AE-4128-340D7351F2B2}"/>
              </a:ext>
            </a:extLst>
          </p:cNvPr>
          <p:cNvSpPr>
            <a:spLocks noGrp="1"/>
          </p:cNvSpPr>
          <p:nvPr>
            <p:ph type="ctrTitle"/>
          </p:nvPr>
        </p:nvSpPr>
        <p:spPr/>
        <p:txBody>
          <a:bodyPr/>
          <a:lstStyle/>
          <a:p>
            <a:r>
              <a:rPr lang="en-US"/>
              <a:t>DOET CH 3</a:t>
            </a:r>
          </a:p>
        </p:txBody>
      </p:sp>
      <p:sp>
        <p:nvSpPr>
          <p:cNvPr id="3" name="Subtitle 2">
            <a:extLst>
              <a:ext uri="{FF2B5EF4-FFF2-40B4-BE49-F238E27FC236}">
                <a16:creationId xmlns:a16="http://schemas.microsoft.com/office/drawing/2014/main" id="{CE035CF4-AD32-7C27-73F6-7E92B09B28E8}"/>
              </a:ext>
            </a:extLst>
          </p:cNvPr>
          <p:cNvSpPr>
            <a:spLocks noGrp="1"/>
          </p:cNvSpPr>
          <p:nvPr>
            <p:ph type="subTitle" idx="1"/>
          </p:nvPr>
        </p:nvSpPr>
        <p:spPr/>
        <p:txBody>
          <a:bodyPr vert="horz" lIns="91440" tIns="45720" rIns="91440" bIns="45720" rtlCol="0" anchor="t">
            <a:normAutofit/>
          </a:bodyPr>
          <a:lstStyle/>
          <a:p>
            <a:r>
              <a:rPr lang="en-US"/>
              <a:t>Knowledge in the Head and in the World</a:t>
            </a:r>
          </a:p>
          <a:p>
            <a:r>
              <a:rPr lang="en-US"/>
              <a:t>By Don Norman</a:t>
            </a:r>
          </a:p>
          <a:p>
            <a:r>
              <a:rPr lang="en-US" sz="2000"/>
              <a:t>Presented By Alex, Aidan, and Cam</a:t>
            </a:r>
          </a:p>
        </p:txBody>
      </p:sp>
    </p:spTree>
    <p:extLst>
      <p:ext uri="{BB962C8B-B14F-4D97-AF65-F5344CB8AC3E}">
        <p14:creationId xmlns:p14="http://schemas.microsoft.com/office/powerpoint/2010/main" val="3855419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47AD0-D575-F2C9-FBC1-FDCD043B9CC0}"/>
              </a:ext>
            </a:extLst>
          </p:cNvPr>
          <p:cNvSpPr>
            <a:spLocks noGrp="1"/>
          </p:cNvSpPr>
          <p:nvPr>
            <p:ph type="title"/>
          </p:nvPr>
        </p:nvSpPr>
        <p:spPr>
          <a:xfrm>
            <a:off x="838200" y="668377"/>
            <a:ext cx="10515600" cy="1325563"/>
          </a:xfrm>
        </p:spPr>
        <p:txBody>
          <a:bodyPr>
            <a:normAutofit/>
          </a:bodyPr>
          <a:lstStyle/>
          <a:p>
            <a:r>
              <a:rPr lang="en-US"/>
              <a:t>Examples</a:t>
            </a:r>
          </a:p>
        </p:txBody>
      </p:sp>
      <p:sp>
        <p:nvSpPr>
          <p:cNvPr id="3" name="Content Placeholder 2">
            <a:extLst>
              <a:ext uri="{FF2B5EF4-FFF2-40B4-BE49-F238E27FC236}">
                <a16:creationId xmlns:a16="http://schemas.microsoft.com/office/drawing/2014/main" id="{E8C765FE-B3F2-6768-6E1A-27C90E57F729}"/>
              </a:ext>
            </a:extLst>
          </p:cNvPr>
          <p:cNvSpPr>
            <a:spLocks noGrp="1"/>
          </p:cNvSpPr>
          <p:nvPr>
            <p:ph sz="half" idx="1"/>
          </p:nvPr>
        </p:nvSpPr>
        <p:spPr>
          <a:xfrm>
            <a:off x="838200" y="2177456"/>
            <a:ext cx="5097780" cy="3795748"/>
          </a:xfrm>
        </p:spPr>
        <p:txBody>
          <a:bodyPr vert="horz" lIns="91440" tIns="45720" rIns="91440" bIns="45720" rtlCol="0">
            <a:normAutofit/>
          </a:bodyPr>
          <a:lstStyle/>
          <a:p>
            <a:pPr marL="0" indent="0">
              <a:buNone/>
            </a:pPr>
            <a:r>
              <a:rPr lang="en-US" sz="2400"/>
              <a:t>Fahrenheit to Celsius</a:t>
            </a:r>
          </a:p>
          <a:p>
            <a:r>
              <a:rPr lang="en-US" sz="2400"/>
              <a:t>55 F</a:t>
            </a:r>
          </a:p>
          <a:p>
            <a:r>
              <a:rPr lang="en-US" sz="2400"/>
              <a:t>C = (F - 32) x 5 / 9</a:t>
            </a:r>
          </a:p>
          <a:p>
            <a:pPr lvl="1">
              <a:buFont typeface="Courier New" panose="020B0604020202020204" pitchFamily="34" charset="0"/>
              <a:buChar char="o"/>
            </a:pPr>
            <a:r>
              <a:rPr lang="en-US"/>
              <a:t>12.8 degrees</a:t>
            </a:r>
          </a:p>
          <a:p>
            <a:r>
              <a:rPr lang="en-US" sz="2400"/>
              <a:t>C = (F - 30) / 2</a:t>
            </a:r>
          </a:p>
          <a:p>
            <a:pPr lvl="1">
              <a:buFont typeface="Courier New" panose="020B0604020202020204" pitchFamily="34" charset="0"/>
              <a:buChar char="o"/>
            </a:pPr>
            <a:r>
              <a:rPr lang="en-US"/>
              <a:t>12.5 degrees</a:t>
            </a:r>
          </a:p>
        </p:txBody>
      </p:sp>
      <p:sp>
        <p:nvSpPr>
          <p:cNvPr id="4" name="Content Placeholder 3">
            <a:extLst>
              <a:ext uri="{FF2B5EF4-FFF2-40B4-BE49-F238E27FC236}">
                <a16:creationId xmlns:a16="http://schemas.microsoft.com/office/drawing/2014/main" id="{8301AF2C-DE23-AB22-5956-67A1AC59164F}"/>
              </a:ext>
            </a:extLst>
          </p:cNvPr>
          <p:cNvSpPr>
            <a:spLocks noGrp="1"/>
          </p:cNvSpPr>
          <p:nvPr>
            <p:ph sz="half" idx="2"/>
          </p:nvPr>
        </p:nvSpPr>
        <p:spPr>
          <a:xfrm>
            <a:off x="6256020" y="2177456"/>
            <a:ext cx="5097780" cy="3795748"/>
          </a:xfrm>
        </p:spPr>
        <p:txBody>
          <a:bodyPr vert="horz" lIns="91440" tIns="45720" rIns="91440" bIns="45720" rtlCol="0">
            <a:normAutofit/>
          </a:bodyPr>
          <a:lstStyle/>
          <a:p>
            <a:pPr marL="0" indent="0">
              <a:buNone/>
            </a:pPr>
            <a:r>
              <a:rPr lang="en-US" sz="2400"/>
              <a:t>Motorcycle Turn Signal</a:t>
            </a:r>
          </a:p>
          <a:p>
            <a:pPr marL="457200" indent="-457200"/>
            <a:r>
              <a:rPr lang="en-US" sz="2400"/>
              <a:t>Click turn signal in direction of turn</a:t>
            </a:r>
          </a:p>
          <a:p>
            <a:pPr marL="457200" indent="-457200"/>
            <a:r>
              <a:rPr lang="en-US" sz="2400"/>
              <a:t>Steer opposite direction</a:t>
            </a:r>
          </a:p>
          <a:p>
            <a:pPr marL="914400" lvl="1" indent="-457200">
              <a:buFont typeface="Courier New" panose="020B0604020202020204" pitchFamily="34" charset="0"/>
              <a:buChar char="o"/>
            </a:pPr>
            <a:r>
              <a:rPr lang="en-US"/>
              <a:t>Subconscious</a:t>
            </a:r>
          </a:p>
          <a:p>
            <a:pPr marL="457200" indent="-457200"/>
            <a:r>
              <a:rPr lang="en-US" sz="2400"/>
              <a:t>Inaccurate </a:t>
            </a:r>
          </a:p>
          <a:p>
            <a:pPr marL="457200" indent="-457200"/>
            <a:r>
              <a:rPr lang="en-US" sz="2400"/>
              <a:t>Usable design </a:t>
            </a:r>
          </a:p>
          <a:p>
            <a:pPr marL="457200" indent="-457200"/>
            <a:r>
              <a:rPr lang="en-US" sz="2400"/>
              <a:t>Does it lead to correct behavior?</a:t>
            </a:r>
          </a:p>
        </p:txBody>
      </p:sp>
    </p:spTree>
    <p:extLst>
      <p:ext uri="{BB962C8B-B14F-4D97-AF65-F5344CB8AC3E}">
        <p14:creationId xmlns:p14="http://schemas.microsoft.com/office/powerpoint/2010/main" val="907887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B19A-4E7A-2193-3823-0E53F93A199E}"/>
              </a:ext>
            </a:extLst>
          </p:cNvPr>
          <p:cNvSpPr>
            <a:spLocks noGrp="1"/>
          </p:cNvSpPr>
          <p:nvPr>
            <p:ph type="title"/>
          </p:nvPr>
        </p:nvSpPr>
        <p:spPr>
          <a:xfrm>
            <a:off x="831850" y="936532"/>
            <a:ext cx="10515600" cy="2852737"/>
          </a:xfrm>
        </p:spPr>
        <p:txBody>
          <a:bodyPr/>
          <a:lstStyle/>
          <a:p>
            <a:pPr algn="ctr"/>
            <a:r>
              <a:rPr lang="en-US"/>
              <a:t>Knowledge in the Head</a:t>
            </a:r>
          </a:p>
        </p:txBody>
      </p:sp>
      <p:sp>
        <p:nvSpPr>
          <p:cNvPr id="3" name="Content Placeholder 2">
            <a:extLst>
              <a:ext uri="{FF2B5EF4-FFF2-40B4-BE49-F238E27FC236}">
                <a16:creationId xmlns:a16="http://schemas.microsoft.com/office/drawing/2014/main" id="{43C48134-97E2-FFE1-DF48-D8E845E418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70528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383CF-506C-1350-DCD9-3EDB17D2C020}"/>
              </a:ext>
            </a:extLst>
          </p:cNvPr>
          <p:cNvSpPr>
            <a:spLocks noGrp="1"/>
          </p:cNvSpPr>
          <p:nvPr>
            <p:ph type="title"/>
          </p:nvPr>
        </p:nvSpPr>
        <p:spPr>
          <a:xfrm>
            <a:off x="761803" y="350196"/>
            <a:ext cx="4646904" cy="1624520"/>
          </a:xfrm>
        </p:spPr>
        <p:txBody>
          <a:bodyPr anchor="ctr">
            <a:normAutofit/>
          </a:bodyPr>
          <a:lstStyle/>
          <a:p>
            <a:r>
              <a:rPr lang="en-US" sz="4000"/>
              <a:t>Memory </a:t>
            </a:r>
          </a:p>
        </p:txBody>
      </p:sp>
      <p:sp>
        <p:nvSpPr>
          <p:cNvPr id="3" name="Text Placeholder 2">
            <a:extLst>
              <a:ext uri="{FF2B5EF4-FFF2-40B4-BE49-F238E27FC236}">
                <a16:creationId xmlns:a16="http://schemas.microsoft.com/office/drawing/2014/main" id="{3395308A-3C37-AEA8-2E20-3A144A66CE37}"/>
              </a:ext>
            </a:extLst>
          </p:cNvPr>
          <p:cNvSpPr>
            <a:spLocks noGrp="1"/>
          </p:cNvSpPr>
          <p:nvPr>
            <p:ph idx="1"/>
          </p:nvPr>
        </p:nvSpPr>
        <p:spPr>
          <a:xfrm>
            <a:off x="761802" y="2743200"/>
            <a:ext cx="4646905" cy="3613149"/>
          </a:xfrm>
        </p:spPr>
        <p:txBody>
          <a:bodyPr vert="horz" lIns="91440" tIns="45720" rIns="91440" bIns="45720" rtlCol="0" anchor="ctr">
            <a:normAutofit/>
          </a:bodyPr>
          <a:lstStyle/>
          <a:p>
            <a:r>
              <a:rPr lang="en-US" sz="2000"/>
              <a:t>External Knowledge</a:t>
            </a:r>
          </a:p>
          <a:p>
            <a:pPr lvl="1">
              <a:buFont typeface="Courier New" panose="020B0604020202020204" pitchFamily="34" charset="0"/>
              <a:buChar char="o"/>
            </a:pPr>
            <a:r>
              <a:rPr lang="en-US" sz="2000"/>
              <a:t>Right place, right time</a:t>
            </a:r>
          </a:p>
          <a:p>
            <a:pPr lvl="1">
              <a:buFont typeface="Courier New" panose="020B0604020202020204" pitchFamily="34" charset="0"/>
              <a:buChar char="o"/>
            </a:pPr>
            <a:r>
              <a:rPr lang="en-US" sz="2000"/>
              <a:t>Otherwise, becomes knowledge in the head</a:t>
            </a:r>
          </a:p>
          <a:p>
            <a:r>
              <a:rPr lang="en-US" sz="2000"/>
              <a:t>"Out of sight, out of mind"</a:t>
            </a:r>
          </a:p>
          <a:p>
            <a:r>
              <a:rPr lang="en-US" sz="2000"/>
              <a:t>Effective memory uses all available clues</a:t>
            </a:r>
          </a:p>
          <a:p>
            <a:pPr marL="0" indent="0">
              <a:buNone/>
            </a:pPr>
            <a:endParaRPr lang="en-US" sz="2000"/>
          </a:p>
          <a:p>
            <a:endParaRPr lang="en-US" sz="2000"/>
          </a:p>
        </p:txBody>
      </p:sp>
      <p:pic>
        <p:nvPicPr>
          <p:cNvPr id="5" name="Picture 4" descr="Close-up of stacked books">
            <a:extLst>
              <a:ext uri="{FF2B5EF4-FFF2-40B4-BE49-F238E27FC236}">
                <a16:creationId xmlns:a16="http://schemas.microsoft.com/office/drawing/2014/main" id="{FFD338F4-7E3E-8A69-2E6C-2BFD1E5E182F}"/>
              </a:ext>
            </a:extLst>
          </p:cNvPr>
          <p:cNvPicPr>
            <a:picLocks noChangeAspect="1"/>
          </p:cNvPicPr>
          <p:nvPr/>
        </p:nvPicPr>
        <p:blipFill>
          <a:blip r:embed="rId2"/>
          <a:srcRect l="36481" r="13462" b="-2"/>
          <a:stretch/>
        </p:blipFill>
        <p:spPr>
          <a:xfrm>
            <a:off x="6096000" y="1"/>
            <a:ext cx="6102825" cy="6858000"/>
          </a:xfrm>
          <a:prstGeom prst="rect">
            <a:avLst/>
          </a:prstGeom>
        </p:spPr>
      </p:pic>
    </p:spTree>
    <p:extLst>
      <p:ext uri="{BB962C8B-B14F-4D97-AF65-F5344CB8AC3E}">
        <p14:creationId xmlns:p14="http://schemas.microsoft.com/office/powerpoint/2010/main" val="516377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0284-E12C-8C86-0B97-E3E7FD308D12}"/>
              </a:ext>
            </a:extLst>
          </p:cNvPr>
          <p:cNvSpPr>
            <a:spLocks noGrp="1"/>
          </p:cNvSpPr>
          <p:nvPr>
            <p:ph type="title"/>
          </p:nvPr>
        </p:nvSpPr>
        <p:spPr/>
        <p:txBody>
          <a:bodyPr/>
          <a:lstStyle/>
          <a:p>
            <a:r>
              <a:rPr lang="en-US"/>
              <a:t>Pilot Example</a:t>
            </a:r>
          </a:p>
        </p:txBody>
      </p:sp>
      <p:sp>
        <p:nvSpPr>
          <p:cNvPr id="3" name="Content Placeholder 2">
            <a:extLst>
              <a:ext uri="{FF2B5EF4-FFF2-40B4-BE49-F238E27FC236}">
                <a16:creationId xmlns:a16="http://schemas.microsoft.com/office/drawing/2014/main" id="{9E198D04-5047-CD50-9C19-72777E089D19}"/>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i="1"/>
              <a:t>Frasca 141, cleared to Mesquite airport, via turn left heading 090, radar vectors to Mesquite airport. Climb and maintain 2,000. Expect 3,000 in 10 minutes after departure. Departure frequency 124.3, squawk 5270.</a:t>
            </a:r>
          </a:p>
        </p:txBody>
      </p:sp>
      <p:sp>
        <p:nvSpPr>
          <p:cNvPr id="4" name="Content Placeholder 3">
            <a:extLst>
              <a:ext uri="{FF2B5EF4-FFF2-40B4-BE49-F238E27FC236}">
                <a16:creationId xmlns:a16="http://schemas.microsoft.com/office/drawing/2014/main" id="{28345963-7D7A-34BD-C96A-3460AD27EBB6}"/>
              </a:ext>
            </a:extLst>
          </p:cNvPr>
          <p:cNvSpPr>
            <a:spLocks noGrp="1"/>
          </p:cNvSpPr>
          <p:nvPr>
            <p:ph sz="half" idx="2"/>
          </p:nvPr>
        </p:nvSpPr>
        <p:spPr>
          <a:xfrm>
            <a:off x="6116171" y="1747184"/>
            <a:ext cx="5237629" cy="1874838"/>
          </a:xfrm>
        </p:spPr>
        <p:txBody>
          <a:bodyPr vert="horz" lIns="91440" tIns="45720" rIns="91440" bIns="45720" rtlCol="0" anchor="t">
            <a:normAutofit lnSpcReduction="10000"/>
          </a:bodyPr>
          <a:lstStyle/>
          <a:p>
            <a:pPr marL="514350" indent="-514350">
              <a:buAutoNum type="arabicPeriod"/>
            </a:pPr>
            <a:r>
              <a:rPr lang="en-US"/>
              <a:t>Write down critical info</a:t>
            </a:r>
          </a:p>
          <a:p>
            <a:pPr marL="514350" indent="-514350">
              <a:buAutoNum type="arabicPeriod"/>
            </a:pPr>
            <a:r>
              <a:rPr lang="en-US"/>
              <a:t>Enter info into equipment</a:t>
            </a:r>
          </a:p>
          <a:p>
            <a:pPr marL="514350" indent="-514350">
              <a:buAutoNum type="arabicPeriod"/>
            </a:pPr>
            <a:r>
              <a:rPr lang="en-US"/>
              <a:t>Remember as meaningful phrases</a:t>
            </a:r>
          </a:p>
          <a:p>
            <a:pPr marL="0" indent="0">
              <a:buNone/>
            </a:pPr>
            <a:endParaRPr lang="en-US"/>
          </a:p>
        </p:txBody>
      </p:sp>
      <p:sp>
        <p:nvSpPr>
          <p:cNvPr id="6" name="Content Placeholder 3">
            <a:extLst>
              <a:ext uri="{FF2B5EF4-FFF2-40B4-BE49-F238E27FC236}">
                <a16:creationId xmlns:a16="http://schemas.microsoft.com/office/drawing/2014/main" id="{72AE1D83-464C-9361-0FDD-46B8C919E2C4}"/>
              </a:ext>
            </a:extLst>
          </p:cNvPr>
          <p:cNvSpPr txBox="1">
            <a:spLocks/>
          </p:cNvSpPr>
          <p:nvPr/>
        </p:nvSpPr>
        <p:spPr>
          <a:xfrm>
            <a:off x="6111689" y="3614084"/>
            <a:ext cx="5237629" cy="255839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Char char="•"/>
            </a:pPr>
            <a:r>
              <a:rPr lang="en-US"/>
              <a:t>Familiar information</a:t>
            </a:r>
          </a:p>
          <a:p>
            <a:pPr marL="514350" indent="-514350"/>
            <a:r>
              <a:rPr lang="en-US"/>
              <a:t>Transform into memory in the world</a:t>
            </a:r>
          </a:p>
          <a:p>
            <a:pPr marL="514350" indent="-514350"/>
            <a:r>
              <a:rPr lang="en-US"/>
              <a:t>Reduce chance of memory error</a:t>
            </a:r>
          </a:p>
          <a:p>
            <a:pPr marL="514350" indent="-514350"/>
            <a:r>
              <a:rPr lang="en-US"/>
              <a:t>Digital transmission</a:t>
            </a:r>
          </a:p>
          <a:p>
            <a:pPr marL="0" indent="0">
              <a:buNone/>
            </a:pPr>
            <a:endParaRPr lang="en-US"/>
          </a:p>
        </p:txBody>
      </p:sp>
    </p:spTree>
    <p:extLst>
      <p:ext uri="{BB962C8B-B14F-4D97-AF65-F5344CB8AC3E}">
        <p14:creationId xmlns:p14="http://schemas.microsoft.com/office/powerpoint/2010/main" val="2411406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D5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8D5A0-FB82-7278-B7D2-177203AE77B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Kim's Game Example</a:t>
            </a:r>
          </a:p>
        </p:txBody>
      </p:sp>
      <p:pic>
        <p:nvPicPr>
          <p:cNvPr id="5" name="Content Placeholder 4" descr="Give Your Memory a Boost Using “Kim's Game” | Privacy For Cops">
            <a:extLst>
              <a:ext uri="{FF2B5EF4-FFF2-40B4-BE49-F238E27FC236}">
                <a16:creationId xmlns:a16="http://schemas.microsoft.com/office/drawing/2014/main" id="{2232194E-0979-0641-F266-0F93B705A663}"/>
              </a:ext>
            </a:extLst>
          </p:cNvPr>
          <p:cNvPicPr>
            <a:picLocks noGrp="1" noChangeAspect="1"/>
          </p:cNvPicPr>
          <p:nvPr>
            <p:ph idx="1"/>
          </p:nvPr>
        </p:nvPicPr>
        <p:blipFill>
          <a:blip r:embed="rId2"/>
          <a:stretch>
            <a:fillRect/>
          </a:stretch>
        </p:blipFill>
        <p:spPr>
          <a:xfrm>
            <a:off x="4038600" y="1031239"/>
            <a:ext cx="7188199" cy="4792132"/>
          </a:xfrm>
          <a:prstGeom prst="rect">
            <a:avLst/>
          </a:prstGeom>
        </p:spPr>
      </p:pic>
    </p:spTree>
    <p:extLst>
      <p:ext uri="{BB962C8B-B14F-4D97-AF65-F5344CB8AC3E}">
        <p14:creationId xmlns:p14="http://schemas.microsoft.com/office/powerpoint/2010/main" val="1440789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984C11-FECE-47C9-3F8C-52E3F7519E2A}"/>
              </a:ext>
            </a:extLst>
          </p:cNvPr>
          <p:cNvSpPr>
            <a:spLocks noGrp="1"/>
          </p:cNvSpPr>
          <p:nvPr>
            <p:ph type="title"/>
          </p:nvPr>
        </p:nvSpPr>
        <p:spPr>
          <a:xfrm>
            <a:off x="761803" y="350196"/>
            <a:ext cx="4646904" cy="1624520"/>
          </a:xfrm>
        </p:spPr>
        <p:txBody>
          <a:bodyPr anchor="ctr">
            <a:normAutofit/>
          </a:bodyPr>
          <a:lstStyle/>
          <a:p>
            <a:r>
              <a:rPr lang="en-US" sz="4000"/>
              <a:t>Prospective Memory - Reminders</a:t>
            </a:r>
          </a:p>
        </p:txBody>
      </p:sp>
      <p:sp>
        <p:nvSpPr>
          <p:cNvPr id="3" name="Content Placeholder 2">
            <a:extLst>
              <a:ext uri="{FF2B5EF4-FFF2-40B4-BE49-F238E27FC236}">
                <a16:creationId xmlns:a16="http://schemas.microsoft.com/office/drawing/2014/main" id="{C9605826-7FC4-037C-B0E5-FC69FA03FD01}"/>
              </a:ext>
            </a:extLst>
          </p:cNvPr>
          <p:cNvSpPr>
            <a:spLocks noGrp="1"/>
          </p:cNvSpPr>
          <p:nvPr>
            <p:ph idx="1"/>
          </p:nvPr>
        </p:nvSpPr>
        <p:spPr>
          <a:xfrm>
            <a:off x="761802" y="2743200"/>
            <a:ext cx="4646905" cy="3613149"/>
          </a:xfrm>
        </p:spPr>
        <p:txBody>
          <a:bodyPr vert="horz" lIns="91440" tIns="45720" rIns="91440" bIns="45720" rtlCol="0" anchor="ctr">
            <a:normAutofit/>
          </a:bodyPr>
          <a:lstStyle/>
          <a:p>
            <a:r>
              <a:rPr lang="en-US" sz="1400"/>
              <a:t>Knowledge in head – not ideal for commonplace events</a:t>
            </a:r>
          </a:p>
          <a:p>
            <a:pPr lvl="1">
              <a:buFont typeface="Courier New" panose="020B0604020202020204" pitchFamily="34" charset="0"/>
              <a:buChar char="o"/>
            </a:pPr>
            <a:r>
              <a:rPr lang="en-US" sz="1400"/>
              <a:t>Forget details</a:t>
            </a:r>
          </a:p>
          <a:p>
            <a:r>
              <a:rPr lang="en-US" sz="1400"/>
              <a:t>Transfer burden to knowledge in the world</a:t>
            </a:r>
          </a:p>
          <a:p>
            <a:pPr lvl="1">
              <a:buFont typeface="Courier New" panose="020B0604020202020204" pitchFamily="34" charset="0"/>
              <a:buChar char="o"/>
            </a:pPr>
            <a:r>
              <a:rPr lang="en-US" sz="1400"/>
              <a:t>Interacting with objects</a:t>
            </a:r>
          </a:p>
          <a:p>
            <a:r>
              <a:rPr lang="en-US" sz="1400"/>
              <a:t>Signal – Knowing there is something to be remembered</a:t>
            </a:r>
          </a:p>
          <a:p>
            <a:r>
              <a:rPr lang="en-US" sz="1400"/>
              <a:t>Message – The actual information to be remembered</a:t>
            </a:r>
          </a:p>
          <a:p>
            <a:r>
              <a:rPr lang="en-US" sz="1400"/>
              <a:t>Environmental cues – right place and time</a:t>
            </a:r>
          </a:p>
          <a:p>
            <a:r>
              <a:rPr lang="en-US" sz="1400"/>
              <a:t>Reminding too early or too late is unhelpful</a:t>
            </a:r>
          </a:p>
          <a:p>
            <a:r>
              <a:rPr lang="en-US" sz="1400"/>
              <a:t>All Knowledge can reside in the world</a:t>
            </a:r>
          </a:p>
          <a:p>
            <a:pPr lvl="1">
              <a:buFont typeface="Courier New" panose="020B0604020202020204" pitchFamily="34" charset="0"/>
              <a:buChar char="o"/>
            </a:pPr>
            <a:endParaRPr lang="en-US" sz="1400"/>
          </a:p>
        </p:txBody>
      </p:sp>
      <p:pic>
        <p:nvPicPr>
          <p:cNvPr id="5" name="Picture 4">
            <a:extLst>
              <a:ext uri="{FF2B5EF4-FFF2-40B4-BE49-F238E27FC236}">
                <a16:creationId xmlns:a16="http://schemas.microsoft.com/office/drawing/2014/main" id="{73A0D4E6-1BDA-3DB8-85C6-144AB4550750}"/>
              </a:ext>
            </a:extLst>
          </p:cNvPr>
          <p:cNvPicPr>
            <a:picLocks noChangeAspect="1"/>
          </p:cNvPicPr>
          <p:nvPr/>
        </p:nvPicPr>
        <p:blipFill>
          <a:blip r:embed="rId2"/>
          <a:srcRect l="21692" r="31380" b="6250"/>
          <a:stretch/>
        </p:blipFill>
        <p:spPr>
          <a:xfrm>
            <a:off x="6096000" y="1"/>
            <a:ext cx="6102825" cy="6858000"/>
          </a:xfrm>
          <a:prstGeom prst="rect">
            <a:avLst/>
          </a:prstGeom>
        </p:spPr>
      </p:pic>
    </p:spTree>
    <p:extLst>
      <p:ext uri="{BB962C8B-B14F-4D97-AF65-F5344CB8AC3E}">
        <p14:creationId xmlns:p14="http://schemas.microsoft.com/office/powerpoint/2010/main" val="1925501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FFAA-4983-8AAC-103D-97B20A48135F}"/>
              </a:ext>
            </a:extLst>
          </p:cNvPr>
          <p:cNvSpPr>
            <a:spLocks noGrp="1"/>
          </p:cNvSpPr>
          <p:nvPr>
            <p:ph type="title"/>
          </p:nvPr>
        </p:nvSpPr>
        <p:spPr/>
        <p:txBody>
          <a:bodyPr/>
          <a:lstStyle/>
          <a:p>
            <a:r>
              <a:rPr lang="en-US"/>
              <a:t>Reminder examples</a:t>
            </a:r>
          </a:p>
        </p:txBody>
      </p:sp>
      <p:sp>
        <p:nvSpPr>
          <p:cNvPr id="3" name="Content Placeholder 2">
            <a:extLst>
              <a:ext uri="{FF2B5EF4-FFF2-40B4-BE49-F238E27FC236}">
                <a16:creationId xmlns:a16="http://schemas.microsoft.com/office/drawing/2014/main" id="{ED1F9EB8-9CFD-4404-F82C-1EA13F5D58A5}"/>
              </a:ext>
            </a:extLst>
          </p:cNvPr>
          <p:cNvSpPr>
            <a:spLocks noGrp="1"/>
          </p:cNvSpPr>
          <p:nvPr>
            <p:ph sz="half" idx="1"/>
          </p:nvPr>
        </p:nvSpPr>
        <p:spPr/>
        <p:txBody>
          <a:bodyPr vert="horz" lIns="91440" tIns="45720" rIns="91440" bIns="45720" rtlCol="0" anchor="t">
            <a:normAutofit/>
          </a:bodyPr>
          <a:lstStyle/>
          <a:p>
            <a:r>
              <a:rPr lang="en-US"/>
              <a:t>Tying a string around your finger</a:t>
            </a:r>
          </a:p>
          <a:p>
            <a:r>
              <a:rPr lang="en-US"/>
              <a:t>What's wrong with this?</a:t>
            </a:r>
          </a:p>
          <a:p>
            <a:endParaRPr lang="en-US"/>
          </a:p>
        </p:txBody>
      </p:sp>
      <p:sp>
        <p:nvSpPr>
          <p:cNvPr id="4" name="Content Placeholder 3">
            <a:extLst>
              <a:ext uri="{FF2B5EF4-FFF2-40B4-BE49-F238E27FC236}">
                <a16:creationId xmlns:a16="http://schemas.microsoft.com/office/drawing/2014/main" id="{67B922D9-D6B9-7E26-6EF4-EC7C77E5F321}"/>
              </a:ext>
            </a:extLst>
          </p:cNvPr>
          <p:cNvSpPr>
            <a:spLocks noGrp="1"/>
          </p:cNvSpPr>
          <p:nvPr>
            <p:ph sz="half" idx="2"/>
          </p:nvPr>
        </p:nvSpPr>
        <p:spPr/>
        <p:txBody>
          <a:bodyPr vert="horz" lIns="91440" tIns="45720" rIns="91440" bIns="45720" rtlCol="0" anchor="t">
            <a:normAutofit/>
          </a:bodyPr>
          <a:lstStyle/>
          <a:p>
            <a:r>
              <a:rPr lang="en-US"/>
              <a:t>Writing a note</a:t>
            </a:r>
          </a:p>
          <a:p>
            <a:r>
              <a:rPr lang="en-US"/>
              <a:t>What's wrong with this?</a:t>
            </a:r>
          </a:p>
        </p:txBody>
      </p:sp>
      <p:pic>
        <p:nvPicPr>
          <p:cNvPr id="5" name="Picture 4" descr="Finger Reminder String Photos, Images &amp; Pictures | Shutterstock">
            <a:extLst>
              <a:ext uri="{FF2B5EF4-FFF2-40B4-BE49-F238E27FC236}">
                <a16:creationId xmlns:a16="http://schemas.microsoft.com/office/drawing/2014/main" id="{E075FACC-E7A1-ECCD-F357-F802A18AA693}"/>
              </a:ext>
            </a:extLst>
          </p:cNvPr>
          <p:cNvPicPr>
            <a:picLocks noChangeAspect="1"/>
          </p:cNvPicPr>
          <p:nvPr/>
        </p:nvPicPr>
        <p:blipFill>
          <a:blip r:embed="rId2"/>
          <a:srcRect r="307" b="7296"/>
          <a:stretch/>
        </p:blipFill>
        <p:spPr>
          <a:xfrm>
            <a:off x="1082488" y="3430380"/>
            <a:ext cx="3639678" cy="2428302"/>
          </a:xfrm>
          <a:prstGeom prst="rect">
            <a:avLst/>
          </a:prstGeom>
        </p:spPr>
      </p:pic>
      <p:pic>
        <p:nvPicPr>
          <p:cNvPr id="6" name="Picture 5" descr="Custom Printed Post It Notes Get Messages to Stick |">
            <a:extLst>
              <a:ext uri="{FF2B5EF4-FFF2-40B4-BE49-F238E27FC236}">
                <a16:creationId xmlns:a16="http://schemas.microsoft.com/office/drawing/2014/main" id="{A23A505D-11C3-F574-9C53-32D9BC327D9E}"/>
              </a:ext>
            </a:extLst>
          </p:cNvPr>
          <p:cNvPicPr>
            <a:picLocks noChangeAspect="1"/>
          </p:cNvPicPr>
          <p:nvPr/>
        </p:nvPicPr>
        <p:blipFill>
          <a:blip r:embed="rId3"/>
          <a:stretch>
            <a:fillRect/>
          </a:stretch>
        </p:blipFill>
        <p:spPr>
          <a:xfrm>
            <a:off x="6293224" y="3428462"/>
            <a:ext cx="3841376" cy="2623252"/>
          </a:xfrm>
          <a:prstGeom prst="rect">
            <a:avLst/>
          </a:prstGeom>
        </p:spPr>
      </p:pic>
    </p:spTree>
    <p:extLst>
      <p:ext uri="{BB962C8B-B14F-4D97-AF65-F5344CB8AC3E}">
        <p14:creationId xmlns:p14="http://schemas.microsoft.com/office/powerpoint/2010/main" val="4092990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4B24-22E4-AE73-6B54-BA23BA408F7B}"/>
              </a:ext>
            </a:extLst>
          </p:cNvPr>
          <p:cNvSpPr>
            <a:spLocks noGrp="1"/>
          </p:cNvSpPr>
          <p:nvPr>
            <p:ph type="title"/>
          </p:nvPr>
        </p:nvSpPr>
        <p:spPr>
          <a:xfrm>
            <a:off x="831850" y="1508032"/>
            <a:ext cx="10515600" cy="2852737"/>
          </a:xfrm>
        </p:spPr>
        <p:txBody>
          <a:bodyPr/>
          <a:lstStyle/>
          <a:p>
            <a:pPr algn="ctr"/>
            <a:r>
              <a:rPr lang="en-US"/>
              <a:t>The Tradeoff Between Knowledge in the World and in the Head</a:t>
            </a:r>
          </a:p>
        </p:txBody>
      </p:sp>
      <p:sp>
        <p:nvSpPr>
          <p:cNvPr id="3" name="Content Placeholder 2">
            <a:extLst>
              <a:ext uri="{FF2B5EF4-FFF2-40B4-BE49-F238E27FC236}">
                <a16:creationId xmlns:a16="http://schemas.microsoft.com/office/drawing/2014/main" id="{E0F6DEBB-B093-1FF1-E6B2-3844799EF2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78221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0F24B-32F1-1CE9-B17F-8A126B0A51F8}"/>
              </a:ext>
            </a:extLst>
          </p:cNvPr>
          <p:cNvSpPr>
            <a:spLocks noGrp="1"/>
          </p:cNvSpPr>
          <p:nvPr>
            <p:ph type="title"/>
          </p:nvPr>
        </p:nvSpPr>
        <p:spPr>
          <a:xfrm>
            <a:off x="1043631" y="809898"/>
            <a:ext cx="10173010" cy="1554480"/>
          </a:xfrm>
        </p:spPr>
        <p:txBody>
          <a:bodyPr anchor="ctr">
            <a:normAutofit/>
          </a:bodyPr>
          <a:lstStyle/>
          <a:p>
            <a:r>
              <a:rPr lang="en-US" sz="4800"/>
              <a:t>Knowledge in the World and the Head</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Text Placeholder 2">
            <a:extLst>
              <a:ext uri="{FF2B5EF4-FFF2-40B4-BE49-F238E27FC236}">
                <a16:creationId xmlns:a16="http://schemas.microsoft.com/office/drawing/2014/main" id="{F365D84F-38AE-90C3-78A3-A762CF7EDAB3}"/>
              </a:ext>
            </a:extLst>
          </p:cNvPr>
          <p:cNvGraphicFramePr>
            <a:graphicFrameLocks noGrp="1"/>
          </p:cNvGraphicFramePr>
          <p:nvPr>
            <p:ph idx="1"/>
            <p:extLst>
              <p:ext uri="{D42A27DB-BD31-4B8C-83A1-F6EECF244321}">
                <p14:modId xmlns:p14="http://schemas.microsoft.com/office/powerpoint/2010/main" val="2519625852"/>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2342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F3DE-AAA6-3A21-35D7-C73E1E1DC5DB}"/>
              </a:ext>
            </a:extLst>
          </p:cNvPr>
          <p:cNvSpPr>
            <a:spLocks noGrp="1"/>
          </p:cNvSpPr>
          <p:nvPr>
            <p:ph type="title"/>
          </p:nvPr>
        </p:nvSpPr>
        <p:spPr/>
        <p:txBody>
          <a:bodyPr/>
          <a:lstStyle/>
          <a:p>
            <a:r>
              <a:rPr lang="en-US"/>
              <a:t>World v.s. Head</a:t>
            </a:r>
          </a:p>
        </p:txBody>
      </p:sp>
      <p:pic>
        <p:nvPicPr>
          <p:cNvPr id="7" name="Content Placeholder 6" descr="Part 3: Knowledge in the Head and in the World - ppt download">
            <a:extLst>
              <a:ext uri="{FF2B5EF4-FFF2-40B4-BE49-F238E27FC236}">
                <a16:creationId xmlns:a16="http://schemas.microsoft.com/office/drawing/2014/main" id="{7BEE1F01-FF03-6D59-C6CD-C86292625FC9}"/>
              </a:ext>
            </a:extLst>
          </p:cNvPr>
          <p:cNvPicPr>
            <a:picLocks noGrp="1" noChangeAspect="1"/>
          </p:cNvPicPr>
          <p:nvPr>
            <p:ph idx="1"/>
          </p:nvPr>
        </p:nvPicPr>
        <p:blipFill>
          <a:blip r:embed="rId2"/>
          <a:stretch>
            <a:fillRect/>
          </a:stretch>
        </p:blipFill>
        <p:spPr>
          <a:xfrm>
            <a:off x="2417322" y="1371439"/>
            <a:ext cx="7344439" cy="5492185"/>
          </a:xfrm>
        </p:spPr>
      </p:pic>
    </p:spTree>
    <p:extLst>
      <p:ext uri="{BB962C8B-B14F-4D97-AF65-F5344CB8AC3E}">
        <p14:creationId xmlns:p14="http://schemas.microsoft.com/office/powerpoint/2010/main" val="1604149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8704-C830-B3A0-E59B-DFAEA0E64594}"/>
              </a:ext>
            </a:extLst>
          </p:cNvPr>
          <p:cNvSpPr>
            <a:spLocks noGrp="1"/>
          </p:cNvSpPr>
          <p:nvPr>
            <p:ph type="title"/>
          </p:nvPr>
        </p:nvSpPr>
        <p:spPr/>
        <p:txBody>
          <a:bodyPr/>
          <a:lstStyle/>
          <a:p>
            <a:r>
              <a:rPr lang="en-US"/>
              <a:t>Precise Behavior from Imprecise Knowledge</a:t>
            </a:r>
          </a:p>
        </p:txBody>
      </p:sp>
      <p:sp>
        <p:nvSpPr>
          <p:cNvPr id="3" name="Content Placeholder 2">
            <a:extLst>
              <a:ext uri="{FF2B5EF4-FFF2-40B4-BE49-F238E27FC236}">
                <a16:creationId xmlns:a16="http://schemas.microsoft.com/office/drawing/2014/main" id="{94384380-FB9A-841E-1CC5-E9802A7518D9}"/>
              </a:ext>
            </a:extLst>
          </p:cNvPr>
          <p:cNvSpPr>
            <a:spLocks noGrp="1"/>
          </p:cNvSpPr>
          <p:nvPr>
            <p:ph idx="1"/>
          </p:nvPr>
        </p:nvSpPr>
        <p:spPr/>
        <p:txBody>
          <a:bodyPr/>
          <a:lstStyle/>
          <a:p>
            <a:r>
              <a:rPr lang="en-US"/>
              <a:t>Knowledge is both in the head and in the world</a:t>
            </a:r>
          </a:p>
          <a:p>
            <a:r>
              <a:rPr lang="en-US"/>
              <a:t>Great precision is not required</a:t>
            </a:r>
          </a:p>
          <a:p>
            <a:r>
              <a:rPr lang="en-US"/>
              <a:t>Natural constraints exist in the world</a:t>
            </a:r>
          </a:p>
          <a:p>
            <a:r>
              <a:rPr lang="en-US"/>
              <a:t>Knowledge of cultural constraints and conventions exists in the head</a:t>
            </a:r>
          </a:p>
        </p:txBody>
      </p:sp>
    </p:spTree>
    <p:extLst>
      <p:ext uri="{BB962C8B-B14F-4D97-AF65-F5344CB8AC3E}">
        <p14:creationId xmlns:p14="http://schemas.microsoft.com/office/powerpoint/2010/main" val="363129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C636-5834-519A-7908-E34211AD4C6E}"/>
              </a:ext>
            </a:extLst>
          </p:cNvPr>
          <p:cNvSpPr>
            <a:spLocks noGrp="1"/>
          </p:cNvSpPr>
          <p:nvPr>
            <p:ph type="title"/>
          </p:nvPr>
        </p:nvSpPr>
        <p:spPr/>
        <p:txBody>
          <a:bodyPr/>
          <a:lstStyle/>
          <a:p>
            <a:r>
              <a:rPr lang="en-US"/>
              <a:t>Memories In Multiple Heads / Devices </a:t>
            </a:r>
          </a:p>
        </p:txBody>
      </p:sp>
      <p:pic>
        <p:nvPicPr>
          <p:cNvPr id="9" name="Content Placeholder 8" descr="A map with a blue line&#10;&#10;AI-generated content may be incorrect.">
            <a:extLst>
              <a:ext uri="{FF2B5EF4-FFF2-40B4-BE49-F238E27FC236}">
                <a16:creationId xmlns:a16="http://schemas.microsoft.com/office/drawing/2014/main" id="{B19647DE-7697-F258-B6B2-E19ECB7CFC10}"/>
              </a:ext>
            </a:extLst>
          </p:cNvPr>
          <p:cNvPicPr>
            <a:picLocks noGrp="1" noChangeAspect="1"/>
          </p:cNvPicPr>
          <p:nvPr>
            <p:ph sz="half" idx="2"/>
          </p:nvPr>
        </p:nvPicPr>
        <p:blipFill>
          <a:blip r:embed="rId2"/>
          <a:stretch>
            <a:fillRect/>
          </a:stretch>
        </p:blipFill>
        <p:spPr>
          <a:xfrm>
            <a:off x="839685" y="1716883"/>
            <a:ext cx="4716994" cy="4389332"/>
          </a:xfrm>
        </p:spPr>
      </p:pic>
      <p:pic>
        <p:nvPicPr>
          <p:cNvPr id="11" name="Picture 10" descr="A white arrow in a green circle&#10;&#10;AI-generated content may be incorrect.">
            <a:extLst>
              <a:ext uri="{FF2B5EF4-FFF2-40B4-BE49-F238E27FC236}">
                <a16:creationId xmlns:a16="http://schemas.microsoft.com/office/drawing/2014/main" id="{91FDCDFA-72B5-1678-B98B-06DABD3796A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97392" y="1841069"/>
            <a:ext cx="4092846" cy="4092846"/>
          </a:xfrm>
          <a:prstGeom prst="rect">
            <a:avLst/>
          </a:prstGeom>
        </p:spPr>
      </p:pic>
      <p:sp>
        <p:nvSpPr>
          <p:cNvPr id="12" name="TextBox 11">
            <a:extLst>
              <a:ext uri="{FF2B5EF4-FFF2-40B4-BE49-F238E27FC236}">
                <a16:creationId xmlns:a16="http://schemas.microsoft.com/office/drawing/2014/main" id="{FC8684A5-57B0-FB0E-6BB6-047E3AAEA953}"/>
              </a:ext>
            </a:extLst>
          </p:cNvPr>
          <p:cNvSpPr txBox="1"/>
          <p:nvPr/>
        </p:nvSpPr>
        <p:spPr>
          <a:xfrm>
            <a:off x="6897392" y="6037235"/>
            <a:ext cx="2601133" cy="214179"/>
          </a:xfrm>
          <a:prstGeom prst="rect">
            <a:avLst/>
          </a:prstGeom>
        </p:spPr>
        <p:txBody>
          <a:bodyPr>
            <a:normAutofit fontScale="40000" lnSpcReduction="20000"/>
          </a:bodyPr>
          <a:lstStyle/>
          <a:p>
            <a:r>
              <a:rPr lang="en-US"/>
              <a:t>ThePhoto by PhotoAuthor is licensed under CCYYSA.</a:t>
            </a:r>
          </a:p>
        </p:txBody>
      </p:sp>
    </p:spTree>
    <p:extLst>
      <p:ext uri="{BB962C8B-B14F-4D97-AF65-F5344CB8AC3E}">
        <p14:creationId xmlns:p14="http://schemas.microsoft.com/office/powerpoint/2010/main" val="30259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D603-2D14-16CB-C963-1FCF00D5C27A}"/>
              </a:ext>
            </a:extLst>
          </p:cNvPr>
          <p:cNvSpPr>
            <a:spLocks noGrp="1"/>
          </p:cNvSpPr>
          <p:nvPr>
            <p:ph type="title"/>
          </p:nvPr>
        </p:nvSpPr>
        <p:spPr/>
        <p:txBody>
          <a:bodyPr/>
          <a:lstStyle/>
          <a:p>
            <a:r>
              <a:rPr lang="en-US"/>
              <a:t>Memories cont.</a:t>
            </a:r>
          </a:p>
        </p:txBody>
      </p:sp>
      <p:sp>
        <p:nvSpPr>
          <p:cNvPr id="3" name="Content Placeholder 2">
            <a:extLst>
              <a:ext uri="{FF2B5EF4-FFF2-40B4-BE49-F238E27FC236}">
                <a16:creationId xmlns:a16="http://schemas.microsoft.com/office/drawing/2014/main" id="{9B13CE5F-0FDA-6F7A-F1BB-265C37FE6F2C}"/>
              </a:ext>
            </a:extLst>
          </p:cNvPr>
          <p:cNvSpPr>
            <a:spLocks noGrp="1"/>
          </p:cNvSpPr>
          <p:nvPr>
            <p:ph idx="1"/>
          </p:nvPr>
        </p:nvSpPr>
        <p:spPr/>
        <p:txBody>
          <a:bodyPr vert="horz" lIns="91440" tIns="45720" rIns="91440" bIns="45720" rtlCol="0" anchor="t">
            <a:normAutofit/>
          </a:bodyPr>
          <a:lstStyle/>
          <a:p>
            <a:r>
              <a:rPr lang="en-US"/>
              <a:t>Knowledge is distributed across people, tools, devices </a:t>
            </a:r>
          </a:p>
          <a:p>
            <a:r>
              <a:rPr lang="en-US"/>
              <a:t>Ex : Calanders / task managers </a:t>
            </a:r>
          </a:p>
          <a:p>
            <a:r>
              <a:rPr lang="en-US"/>
              <a:t>Reduce resilience on individual memory</a:t>
            </a:r>
          </a:p>
          <a:p>
            <a:r>
              <a:rPr lang="en-US"/>
              <a:t>Over-dependence on external systems </a:t>
            </a:r>
          </a:p>
          <a:p>
            <a:r>
              <a:rPr lang="en-US"/>
              <a:t>Good design seamless integration of shared knowledge </a:t>
            </a:r>
          </a:p>
          <a:p>
            <a:endParaRPr lang="en-US"/>
          </a:p>
        </p:txBody>
      </p:sp>
    </p:spTree>
    <p:extLst>
      <p:ext uri="{BB962C8B-B14F-4D97-AF65-F5344CB8AC3E}">
        <p14:creationId xmlns:p14="http://schemas.microsoft.com/office/powerpoint/2010/main" val="3541390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map&#10;&#10;AI-generated content may be incorrect.">
            <a:extLst>
              <a:ext uri="{FF2B5EF4-FFF2-40B4-BE49-F238E27FC236}">
                <a16:creationId xmlns:a16="http://schemas.microsoft.com/office/drawing/2014/main" id="{115C499C-9040-85DB-9D94-F32D0CA82C33}"/>
              </a:ext>
            </a:extLst>
          </p:cNvPr>
          <p:cNvPicPr>
            <a:picLocks noChangeAspect="1"/>
          </p:cNvPicPr>
          <p:nvPr/>
        </p:nvPicPr>
        <p:blipFill>
          <a:blip r:embed="rId2"/>
          <a:stretch>
            <a:fillRect/>
          </a:stretch>
        </p:blipFill>
        <p:spPr>
          <a:xfrm>
            <a:off x="490780" y="1843780"/>
            <a:ext cx="6096000" cy="3648305"/>
          </a:xfrm>
          <a:prstGeom prst="rect">
            <a:avLst/>
          </a:prstGeom>
        </p:spPr>
      </p:pic>
      <p:pic>
        <p:nvPicPr>
          <p:cNvPr id="4" name="Picture 3">
            <a:extLst>
              <a:ext uri="{FF2B5EF4-FFF2-40B4-BE49-F238E27FC236}">
                <a16:creationId xmlns:a16="http://schemas.microsoft.com/office/drawing/2014/main" id="{DE29C90A-E8A8-AA08-A456-8C928FF42875}"/>
              </a:ext>
            </a:extLst>
          </p:cNvPr>
          <p:cNvPicPr>
            <a:picLocks noChangeAspect="1"/>
          </p:cNvPicPr>
          <p:nvPr/>
        </p:nvPicPr>
        <p:blipFill>
          <a:blip r:embed="rId3"/>
          <a:stretch>
            <a:fillRect/>
          </a:stretch>
        </p:blipFill>
        <p:spPr>
          <a:xfrm>
            <a:off x="167899" y="2623199"/>
            <a:ext cx="6741762" cy="3096856"/>
          </a:xfrm>
          <a:prstGeom prst="rect">
            <a:avLst/>
          </a:prstGeom>
        </p:spPr>
      </p:pic>
      <p:sp>
        <p:nvSpPr>
          <p:cNvPr id="2" name="Title 1">
            <a:extLst>
              <a:ext uri="{FF2B5EF4-FFF2-40B4-BE49-F238E27FC236}">
                <a16:creationId xmlns:a16="http://schemas.microsoft.com/office/drawing/2014/main" id="{3CFC6093-8029-9DAE-5BC4-EA278875B1D8}"/>
              </a:ext>
            </a:extLst>
          </p:cNvPr>
          <p:cNvSpPr>
            <a:spLocks noGrp="1"/>
          </p:cNvSpPr>
          <p:nvPr>
            <p:ph type="title"/>
          </p:nvPr>
        </p:nvSpPr>
        <p:spPr/>
        <p:txBody>
          <a:bodyPr/>
          <a:lstStyle/>
          <a:p>
            <a:r>
              <a:rPr lang="en-US"/>
              <a:t>Natural Mapping</a:t>
            </a:r>
          </a:p>
        </p:txBody>
      </p:sp>
      <p:sp>
        <p:nvSpPr>
          <p:cNvPr id="3" name="Content Placeholder 2">
            <a:extLst>
              <a:ext uri="{FF2B5EF4-FFF2-40B4-BE49-F238E27FC236}">
                <a16:creationId xmlns:a16="http://schemas.microsoft.com/office/drawing/2014/main" id="{D3846EFF-6EE6-4B66-F36B-F675FA49A804}"/>
              </a:ext>
            </a:extLst>
          </p:cNvPr>
          <p:cNvSpPr>
            <a:spLocks noGrp="1"/>
          </p:cNvSpPr>
          <p:nvPr>
            <p:ph idx="1"/>
          </p:nvPr>
        </p:nvSpPr>
        <p:spPr>
          <a:xfrm>
            <a:off x="7328115" y="1373591"/>
            <a:ext cx="4703736" cy="4351338"/>
          </a:xfrm>
        </p:spPr>
        <p:txBody>
          <a:bodyPr vert="horz" lIns="91440" tIns="45720" rIns="91440" bIns="45720" rtlCol="0" anchor="t">
            <a:normAutofit/>
          </a:bodyPr>
          <a:lstStyle/>
          <a:p>
            <a:r>
              <a:rPr lang="en-US"/>
              <a:t>Align controls/displays with human expectations</a:t>
            </a:r>
          </a:p>
          <a:p>
            <a:r>
              <a:rPr lang="en-US"/>
              <a:t>Ex: Stove controls , Car steering wheel </a:t>
            </a:r>
          </a:p>
          <a:p>
            <a:r>
              <a:rPr lang="en-US"/>
              <a:t>Whats good mapping?</a:t>
            </a:r>
          </a:p>
          <a:p>
            <a:pPr lvl="1">
              <a:buFont typeface="Courier New,monospace" panose="020B0604020202020204" pitchFamily="34" charset="0"/>
              <a:buChar char="o"/>
            </a:pPr>
            <a:r>
              <a:rPr lang="en-US"/>
              <a:t>Natural mapping </a:t>
            </a:r>
          </a:p>
          <a:p>
            <a:pPr lvl="1">
              <a:buFont typeface="Courier New,monospace" panose="020B0604020202020204" pitchFamily="34" charset="0"/>
              <a:buChar char="o"/>
            </a:pPr>
            <a:endParaRPr lang="en-US"/>
          </a:p>
          <a:p>
            <a:r>
              <a:rPr lang="en-US"/>
              <a:t>Reduces cognitve load with errors</a:t>
            </a:r>
          </a:p>
        </p:txBody>
      </p:sp>
    </p:spTree>
    <p:extLst>
      <p:ext uri="{BB962C8B-B14F-4D97-AF65-F5344CB8AC3E}">
        <p14:creationId xmlns:p14="http://schemas.microsoft.com/office/powerpoint/2010/main" val="252042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ECDF-F987-8A77-CB24-188219CF83A6}"/>
              </a:ext>
            </a:extLst>
          </p:cNvPr>
          <p:cNvSpPr>
            <a:spLocks noGrp="1"/>
          </p:cNvSpPr>
          <p:nvPr>
            <p:ph type="title"/>
          </p:nvPr>
        </p:nvSpPr>
        <p:spPr/>
        <p:txBody>
          <a:bodyPr/>
          <a:lstStyle/>
          <a:p>
            <a:r>
              <a:rPr lang="en-US"/>
              <a:t>Natural Mapping Varies with Culture </a:t>
            </a:r>
          </a:p>
        </p:txBody>
      </p:sp>
      <p:sp>
        <p:nvSpPr>
          <p:cNvPr id="3" name="Content Placeholder 2">
            <a:extLst>
              <a:ext uri="{FF2B5EF4-FFF2-40B4-BE49-F238E27FC236}">
                <a16:creationId xmlns:a16="http://schemas.microsoft.com/office/drawing/2014/main" id="{81DFD997-2207-AA98-18E8-EE9E673F9E2B}"/>
              </a:ext>
            </a:extLst>
          </p:cNvPr>
          <p:cNvSpPr>
            <a:spLocks noGrp="1"/>
          </p:cNvSpPr>
          <p:nvPr>
            <p:ph idx="1"/>
          </p:nvPr>
        </p:nvSpPr>
        <p:spPr>
          <a:xfrm>
            <a:off x="6094708" y="2032269"/>
            <a:ext cx="6021092" cy="4351338"/>
          </a:xfrm>
        </p:spPr>
        <p:txBody>
          <a:bodyPr vert="horz" lIns="91440" tIns="45720" rIns="91440" bIns="45720" rtlCol="0" anchor="t">
            <a:normAutofit/>
          </a:bodyPr>
          <a:lstStyle/>
          <a:p>
            <a:r>
              <a:rPr lang="en-US">
                <a:ea typeface="+mn-lt"/>
                <a:cs typeface="+mn-lt"/>
              </a:rPr>
              <a:t>Natural depends on POV</a:t>
            </a:r>
          </a:p>
          <a:p>
            <a:r>
              <a:rPr lang="en-US">
                <a:ea typeface="+mn-lt"/>
                <a:cs typeface="+mn-lt"/>
              </a:rPr>
              <a:t>Cultural norms influence perceived naturalness.</a:t>
            </a:r>
            <a:endParaRPr lang="en-US"/>
          </a:p>
          <a:p>
            <a:r>
              <a:rPr lang="en-US">
                <a:ea typeface="+mn-lt"/>
                <a:cs typeface="+mn-lt"/>
              </a:rPr>
              <a:t>Example: Direction of writing affecting button placement (left-to-right vs. right-to-left cultures).</a:t>
            </a:r>
            <a:endParaRPr lang="en-US"/>
          </a:p>
          <a:p>
            <a:r>
              <a:rPr lang="en-US">
                <a:ea typeface="+mn-lt"/>
                <a:cs typeface="+mn-lt"/>
              </a:rPr>
              <a:t>Designers must consider cultural differences to ensure usability.</a:t>
            </a:r>
            <a:endParaRPr lang="en-US"/>
          </a:p>
        </p:txBody>
      </p:sp>
    </p:spTree>
    <p:extLst>
      <p:ext uri="{BB962C8B-B14F-4D97-AF65-F5344CB8AC3E}">
        <p14:creationId xmlns:p14="http://schemas.microsoft.com/office/powerpoint/2010/main" val="2366284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01CC-AC09-D1E7-850A-4E80AF6C1F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6BEFA8-25F1-8332-C6AF-2F19905897D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96129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7A948-7FF9-2247-D7D3-9D811BF17A7D}"/>
              </a:ext>
            </a:extLst>
          </p:cNvPr>
          <p:cNvSpPr>
            <a:spLocks noGrp="1"/>
          </p:cNvSpPr>
          <p:nvPr>
            <p:ph type="title"/>
          </p:nvPr>
        </p:nvSpPr>
        <p:spPr/>
        <p:txBody>
          <a:bodyPr/>
          <a:lstStyle/>
          <a:p>
            <a:r>
              <a:rPr lang="en-US"/>
              <a:t>Discussion Questions</a:t>
            </a:r>
          </a:p>
        </p:txBody>
      </p:sp>
      <p:sp>
        <p:nvSpPr>
          <p:cNvPr id="3" name="Content Placeholder 2">
            <a:extLst>
              <a:ext uri="{FF2B5EF4-FFF2-40B4-BE49-F238E27FC236}">
                <a16:creationId xmlns:a16="http://schemas.microsoft.com/office/drawing/2014/main" id="{84915430-B003-5775-24DE-2C33FC6BEC52}"/>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t>Are there situations where simplified or approximate solutions are insufficient?</a:t>
            </a:r>
          </a:p>
          <a:p>
            <a:pPr marL="514350" indent="-514350">
              <a:buAutoNum type="arabicPeriod"/>
            </a:pPr>
            <a:r>
              <a:rPr lang="en-US"/>
              <a:t>Is there a "best" tool for reminders that provide both the signal and message?</a:t>
            </a:r>
          </a:p>
          <a:p>
            <a:pPr marL="514350" indent="-514350">
              <a:buAutoNum type="arabicPeriod"/>
            </a:pPr>
            <a:r>
              <a:rPr lang="en-US"/>
              <a:t>Has there ever been a time where you had to use more world knowledge to look proficient in a situation? What head knowledge did you or could you have used?</a:t>
            </a:r>
          </a:p>
          <a:p>
            <a:pPr marL="514350" indent="-514350">
              <a:buAutoNum type="arabicPeriod"/>
            </a:pPr>
            <a:r>
              <a:rPr lang="en-US"/>
              <a:t>Are there any examples of mapping that are different in culture from your own that you’ve seen in other countries?</a:t>
            </a:r>
          </a:p>
          <a:p>
            <a:pPr marL="514350" indent="-514350">
              <a:buAutoNum type="arabicPeriod"/>
            </a:pPr>
            <a:endParaRPr lang="en-US"/>
          </a:p>
        </p:txBody>
      </p:sp>
    </p:spTree>
    <p:extLst>
      <p:ext uri="{BB962C8B-B14F-4D97-AF65-F5344CB8AC3E}">
        <p14:creationId xmlns:p14="http://schemas.microsoft.com/office/powerpoint/2010/main" val="255483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16924-89CB-B30F-7373-A2B582B30561}"/>
              </a:ext>
            </a:extLst>
          </p:cNvPr>
          <p:cNvSpPr>
            <a:spLocks noGrp="1"/>
          </p:cNvSpPr>
          <p:nvPr>
            <p:ph type="title"/>
          </p:nvPr>
        </p:nvSpPr>
        <p:spPr/>
        <p:txBody>
          <a:bodyPr/>
          <a:lstStyle/>
          <a:p>
            <a:r>
              <a:rPr lang="en-US"/>
              <a:t>Precise Behavior from Imprecise Knowledge Cont.</a:t>
            </a:r>
          </a:p>
        </p:txBody>
      </p:sp>
      <p:sp>
        <p:nvSpPr>
          <p:cNvPr id="3" name="Content Placeholder 2">
            <a:extLst>
              <a:ext uri="{FF2B5EF4-FFF2-40B4-BE49-F238E27FC236}">
                <a16:creationId xmlns:a16="http://schemas.microsoft.com/office/drawing/2014/main" id="{4B5A72EB-BD91-A6CE-6916-A869D7ACF824}"/>
              </a:ext>
            </a:extLst>
          </p:cNvPr>
          <p:cNvSpPr>
            <a:spLocks noGrp="1"/>
          </p:cNvSpPr>
          <p:nvPr>
            <p:ph idx="1"/>
          </p:nvPr>
        </p:nvSpPr>
        <p:spPr>
          <a:xfrm>
            <a:off x="685800" y="1825625"/>
            <a:ext cx="10515600" cy="4351338"/>
          </a:xfrm>
        </p:spPr>
        <p:txBody>
          <a:bodyPr>
            <a:normAutofit/>
          </a:bodyPr>
          <a:lstStyle/>
          <a:p>
            <a:r>
              <a:rPr lang="en-US" sz="2400"/>
              <a:t>“Because behavior can be guided by the combination of internal and external knowledge and constraints, people can minimize the amount of material they must learn, as well as the completeness, precision, accuracy, or depth of the learning.”</a:t>
            </a:r>
          </a:p>
          <a:p>
            <a:r>
              <a:rPr lang="en-US" sz="2400"/>
              <a:t>People function on two kinds of knowledge</a:t>
            </a:r>
          </a:p>
          <a:p>
            <a:endParaRPr lang="en-US" sz="2400"/>
          </a:p>
        </p:txBody>
      </p:sp>
      <p:sp>
        <p:nvSpPr>
          <p:cNvPr id="4" name="AutoShape 2" descr="Flat Earth: How did YouTube help spread a conspiracy theory? - BBC Reel">
            <a:extLst>
              <a:ext uri="{FF2B5EF4-FFF2-40B4-BE49-F238E27FC236}">
                <a16:creationId xmlns:a16="http://schemas.microsoft.com/office/drawing/2014/main" id="{3BD22009-C85A-CB6E-B87E-E4F0F8031C33}"/>
              </a:ext>
            </a:extLst>
          </p:cNvPr>
          <p:cNvSpPr>
            <a:spLocks noChangeAspect="1" noChangeArrowheads="1"/>
          </p:cNvSpPr>
          <p:nvPr/>
        </p:nvSpPr>
        <p:spPr bwMode="auto">
          <a:xfrm>
            <a:off x="57912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1BBA5E0-951A-64D0-1BCD-92F4ADA79FA1}"/>
              </a:ext>
            </a:extLst>
          </p:cNvPr>
          <p:cNvPicPr>
            <a:picLocks noChangeAspect="1"/>
          </p:cNvPicPr>
          <p:nvPr/>
        </p:nvPicPr>
        <p:blipFill>
          <a:blip r:embed="rId3"/>
          <a:stretch>
            <a:fillRect/>
          </a:stretch>
        </p:blipFill>
        <p:spPr>
          <a:xfrm>
            <a:off x="0" y="3710668"/>
            <a:ext cx="12191999" cy="3147332"/>
          </a:xfrm>
          <a:prstGeom prst="rect">
            <a:avLst/>
          </a:prstGeom>
        </p:spPr>
      </p:pic>
    </p:spTree>
    <p:extLst>
      <p:ext uri="{BB962C8B-B14F-4D97-AF65-F5344CB8AC3E}">
        <p14:creationId xmlns:p14="http://schemas.microsoft.com/office/powerpoint/2010/main" val="17939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ppt_x"/>
                                          </p:val>
                                        </p:tav>
                                        <p:tav tm="100000">
                                          <p:val>
                                            <p:strVal val="#ppt_x"/>
                                          </p:val>
                                        </p:tav>
                                      </p:tavLst>
                                    </p:anim>
                                    <p:anim calcmode="lin" valueType="num">
                                      <p:cBhvr additive="base">
                                        <p:cTn id="16"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250"/>
                                        <p:tgtEl>
                                          <p:spTgt spid="6"/>
                                        </p:tgtEl>
                                        <p:attrNameLst>
                                          <p:attrName>ppt_x</p:attrName>
                                        </p:attrNameLst>
                                      </p:cBhvr>
                                      <p:tavLst>
                                        <p:tav tm="0">
                                          <p:val>
                                            <p:strVal val="ppt_x"/>
                                          </p:val>
                                        </p:tav>
                                        <p:tav tm="100000">
                                          <p:val>
                                            <p:strVal val="ppt_x"/>
                                          </p:val>
                                        </p:tav>
                                      </p:tavLst>
                                    </p:anim>
                                    <p:anim calcmode="lin" valueType="num">
                                      <p:cBhvr additive="base">
                                        <p:cTn id="21" dur="250"/>
                                        <p:tgtEl>
                                          <p:spTgt spid="6"/>
                                        </p:tgtEl>
                                        <p:attrNameLst>
                                          <p:attrName>ppt_y</p:attrName>
                                        </p:attrNameLst>
                                      </p:cBhvr>
                                      <p:tavLst>
                                        <p:tav tm="0">
                                          <p:val>
                                            <p:strVal val="ppt_y"/>
                                          </p:val>
                                        </p:tav>
                                        <p:tav tm="100000">
                                          <p:val>
                                            <p:strVal val="1+ppt_h/2"/>
                                          </p:val>
                                        </p:tav>
                                      </p:tavLst>
                                    </p:anim>
                                    <p:set>
                                      <p:cBhvr>
                                        <p:cTn id="22"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12A53-DB65-9034-A55B-9EF51F366610}"/>
              </a:ext>
            </a:extLst>
          </p:cNvPr>
          <p:cNvSpPr>
            <a:spLocks noGrp="1"/>
          </p:cNvSpPr>
          <p:nvPr>
            <p:ph type="title"/>
          </p:nvPr>
        </p:nvSpPr>
        <p:spPr/>
        <p:txBody>
          <a:bodyPr/>
          <a:lstStyle/>
          <a:p>
            <a:r>
              <a:rPr lang="en-US"/>
              <a:t>When precision is unexpectedly required</a:t>
            </a:r>
          </a:p>
        </p:txBody>
      </p:sp>
      <p:sp>
        <p:nvSpPr>
          <p:cNvPr id="3" name="Content Placeholder 2">
            <a:extLst>
              <a:ext uri="{FF2B5EF4-FFF2-40B4-BE49-F238E27FC236}">
                <a16:creationId xmlns:a16="http://schemas.microsoft.com/office/drawing/2014/main" id="{A4FC5669-217E-7C8B-30AD-1EA9CA998434}"/>
              </a:ext>
            </a:extLst>
          </p:cNvPr>
          <p:cNvSpPr>
            <a:spLocks noGrp="1"/>
          </p:cNvSpPr>
          <p:nvPr>
            <p:ph idx="1"/>
          </p:nvPr>
        </p:nvSpPr>
        <p:spPr/>
        <p:txBody>
          <a:bodyPr/>
          <a:lstStyle/>
          <a:p>
            <a:r>
              <a:rPr lang="en-US"/>
              <a:t>When the combined head and world knowledge is no longer enough</a:t>
            </a:r>
          </a:p>
        </p:txBody>
      </p:sp>
      <p:pic>
        <p:nvPicPr>
          <p:cNvPr id="2052" name="Picture 4" descr="Buy US Dollars online - USD delivered to your door | ManorFX">
            <a:extLst>
              <a:ext uri="{FF2B5EF4-FFF2-40B4-BE49-F238E27FC236}">
                <a16:creationId xmlns:a16="http://schemas.microsoft.com/office/drawing/2014/main" id="{1A4C55EF-0499-B5B8-DB08-CE9DC2C2D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918" y="2734814"/>
            <a:ext cx="3800611" cy="253295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D4A1CDCD-C81A-4A4F-917A-7D541070B5A4}"/>
              </a:ext>
            </a:extLst>
          </p:cNvPr>
          <p:cNvSpPr/>
          <p:nvPr/>
        </p:nvSpPr>
        <p:spPr>
          <a:xfrm rot="14599089">
            <a:off x="3145223" y="5682343"/>
            <a:ext cx="1214506" cy="49461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AF029258-3F6A-E1EA-B409-B4C57E3AD2A8}"/>
              </a:ext>
            </a:extLst>
          </p:cNvPr>
          <p:cNvSpPr/>
          <p:nvPr/>
        </p:nvSpPr>
        <p:spPr>
          <a:xfrm rot="10800000">
            <a:off x="5376047" y="3181690"/>
            <a:ext cx="1214506" cy="49461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a:extLst>
              <a:ext uri="{FF2B5EF4-FFF2-40B4-BE49-F238E27FC236}">
                <a16:creationId xmlns:a16="http://schemas.microsoft.com/office/drawing/2014/main" id="{B62CC65A-E12A-D0D8-3BE7-D8D49CD05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071" y="2579459"/>
            <a:ext cx="5138032" cy="21936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Most Valuable Dollar Bill - IRC Enterprises">
            <a:extLst>
              <a:ext uri="{FF2B5EF4-FFF2-40B4-BE49-F238E27FC236}">
                <a16:creationId xmlns:a16="http://schemas.microsoft.com/office/drawing/2014/main" id="{9B3F00C2-2AED-1B32-7323-F16CDFA88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098" y="4909457"/>
            <a:ext cx="451485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07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E6DD8-AF92-C688-8854-74FB5C0691B8}"/>
              </a:ext>
            </a:extLst>
          </p:cNvPr>
          <p:cNvSpPr>
            <a:spLocks noGrp="1"/>
          </p:cNvSpPr>
          <p:nvPr>
            <p:ph type="title"/>
          </p:nvPr>
        </p:nvSpPr>
        <p:spPr/>
        <p:txBody>
          <a:bodyPr/>
          <a:lstStyle/>
          <a:p>
            <a:r>
              <a:rPr lang="en-US"/>
              <a:t>Constraints Simplify Memory</a:t>
            </a:r>
          </a:p>
        </p:txBody>
      </p:sp>
      <p:sp>
        <p:nvSpPr>
          <p:cNvPr id="3" name="Content Placeholder 2">
            <a:extLst>
              <a:ext uri="{FF2B5EF4-FFF2-40B4-BE49-F238E27FC236}">
                <a16:creationId xmlns:a16="http://schemas.microsoft.com/office/drawing/2014/main" id="{D798DC40-E49F-C226-C007-C6D126A9CA38}"/>
              </a:ext>
            </a:extLst>
          </p:cNvPr>
          <p:cNvSpPr>
            <a:spLocks noGrp="1"/>
          </p:cNvSpPr>
          <p:nvPr>
            <p:ph idx="1"/>
          </p:nvPr>
        </p:nvSpPr>
        <p:spPr/>
        <p:txBody>
          <a:bodyPr>
            <a:normAutofit fontScale="92500"/>
          </a:bodyPr>
          <a:lstStyle/>
          <a:p>
            <a:r>
              <a:rPr lang="en-US"/>
              <a:t>Constraints of rhyming</a:t>
            </a:r>
          </a:p>
          <a:p>
            <a:pPr lvl="1"/>
            <a:r>
              <a:rPr lang="en-US"/>
              <a:t>Car, bar, far, star, gar, char, par, tar</a:t>
            </a:r>
          </a:p>
          <a:p>
            <a:r>
              <a:rPr lang="en-US"/>
              <a:t>How about having a word with a particular meaning rhyme with another word</a:t>
            </a:r>
          </a:p>
          <a:p>
            <a:pPr lvl="1"/>
            <a:r>
              <a:rPr lang="en-US"/>
              <a:t>Waffle, falafel</a:t>
            </a:r>
          </a:p>
          <a:p>
            <a:pPr lvl="1"/>
            <a:r>
              <a:rPr lang="en-US"/>
              <a:t>Dramatic reduction in word choice</a:t>
            </a:r>
          </a:p>
          <a:p>
            <a:r>
              <a:rPr lang="en-US" sz="2800"/>
              <a:t>I am thinking of three words: one means “A mythical being”, the second is “the name of a building material” and the third is “a unit of time”</a:t>
            </a:r>
          </a:p>
          <a:p>
            <a:r>
              <a:rPr lang="en-US"/>
              <a:t>Same three words “A mythical being rhyming with ‘post’”, “A building material rhyming with ‘eel’”, and “A unit of time rhyming with ‘ear’”</a:t>
            </a:r>
          </a:p>
          <a:p>
            <a:pPr marL="0" indent="0">
              <a:buNone/>
            </a:pPr>
            <a:endParaRPr lang="en-US"/>
          </a:p>
          <a:p>
            <a:pPr lvl="1"/>
            <a:endParaRPr lang="en-US" sz="2800"/>
          </a:p>
          <a:p>
            <a:pPr marL="0" indent="0">
              <a:buNone/>
            </a:pPr>
            <a:endParaRPr lang="en-US" sz="1800"/>
          </a:p>
          <a:p>
            <a:endParaRPr lang="en-US"/>
          </a:p>
        </p:txBody>
      </p:sp>
    </p:spTree>
    <p:extLst>
      <p:ext uri="{BB962C8B-B14F-4D97-AF65-F5344CB8AC3E}">
        <p14:creationId xmlns:p14="http://schemas.microsoft.com/office/powerpoint/2010/main" val="16654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4A0A-370C-93FE-19A2-04BBBF718F59}"/>
              </a:ext>
            </a:extLst>
          </p:cNvPr>
          <p:cNvSpPr>
            <a:spLocks noGrp="1"/>
          </p:cNvSpPr>
          <p:nvPr>
            <p:ph type="title"/>
          </p:nvPr>
        </p:nvSpPr>
        <p:spPr/>
        <p:txBody>
          <a:bodyPr/>
          <a:lstStyle/>
          <a:p>
            <a:r>
              <a:rPr lang="en-US"/>
              <a:t>The Structure of Memory</a:t>
            </a:r>
          </a:p>
        </p:txBody>
      </p:sp>
      <p:sp>
        <p:nvSpPr>
          <p:cNvPr id="3" name="Content Placeholder 2">
            <a:extLst>
              <a:ext uri="{FF2B5EF4-FFF2-40B4-BE49-F238E27FC236}">
                <a16:creationId xmlns:a16="http://schemas.microsoft.com/office/drawing/2014/main" id="{9EFBA348-D0F3-DBB2-8551-ED93F1E863A0}"/>
              </a:ext>
            </a:extLst>
          </p:cNvPr>
          <p:cNvSpPr>
            <a:spLocks noGrp="1"/>
          </p:cNvSpPr>
          <p:nvPr>
            <p:ph idx="1"/>
          </p:nvPr>
        </p:nvSpPr>
        <p:spPr/>
        <p:txBody>
          <a:bodyPr>
            <a:normAutofit/>
          </a:bodyPr>
          <a:lstStyle/>
          <a:p>
            <a:r>
              <a:rPr lang="en-US"/>
              <a:t>Two major classes of memory</a:t>
            </a:r>
          </a:p>
          <a:p>
            <a:pPr lvl="1"/>
            <a:r>
              <a:rPr lang="en-US"/>
              <a:t>Short Term &amp; Long Term</a:t>
            </a:r>
          </a:p>
          <a:p>
            <a:r>
              <a:rPr lang="en-US"/>
              <a:t>Short term or working memory</a:t>
            </a:r>
          </a:p>
          <a:p>
            <a:pPr lvl="1"/>
            <a:r>
              <a:rPr lang="en-US"/>
              <a:t>Severely limited information retainment levels</a:t>
            </a:r>
          </a:p>
          <a:p>
            <a:pPr lvl="1"/>
            <a:r>
              <a:rPr lang="en-US"/>
              <a:t>Minor distraction can wipe out the stuff we are trying to hold on to in short term memory</a:t>
            </a:r>
          </a:p>
          <a:p>
            <a:r>
              <a:rPr lang="en-US"/>
              <a:t>Long term memory</a:t>
            </a:r>
          </a:p>
          <a:p>
            <a:pPr lvl="1"/>
            <a:r>
              <a:rPr lang="en-US"/>
              <a:t>Sleep plays an important role in strengthening the memories of each day’s experiences</a:t>
            </a:r>
          </a:p>
          <a:p>
            <a:pPr lvl="1"/>
            <a:r>
              <a:rPr lang="en-US"/>
              <a:t>A major difficulty with Long term memory is organization</a:t>
            </a:r>
          </a:p>
          <a:p>
            <a:endParaRPr lang="en-US"/>
          </a:p>
        </p:txBody>
      </p:sp>
    </p:spTree>
    <p:extLst>
      <p:ext uri="{BB962C8B-B14F-4D97-AF65-F5344CB8AC3E}">
        <p14:creationId xmlns:p14="http://schemas.microsoft.com/office/powerpoint/2010/main" val="30619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7EE5-AF5C-881B-3BAB-FAC87B909E26}"/>
              </a:ext>
            </a:extLst>
          </p:cNvPr>
          <p:cNvSpPr>
            <a:spLocks noGrp="1"/>
          </p:cNvSpPr>
          <p:nvPr>
            <p:ph type="title"/>
          </p:nvPr>
        </p:nvSpPr>
        <p:spPr/>
        <p:txBody>
          <a:bodyPr/>
          <a:lstStyle/>
          <a:p>
            <a:pPr algn="ctr"/>
            <a:r>
              <a:rPr lang="en-US">
                <a:ea typeface="+mj-lt"/>
                <a:cs typeface="+mj-lt"/>
              </a:rPr>
              <a:t>Approximate Models: Memory in the Real World</a:t>
            </a:r>
            <a:endParaRPr lang="en-US"/>
          </a:p>
        </p:txBody>
      </p:sp>
      <p:sp>
        <p:nvSpPr>
          <p:cNvPr id="3" name="Content Placeholder 2">
            <a:extLst>
              <a:ext uri="{FF2B5EF4-FFF2-40B4-BE49-F238E27FC236}">
                <a16:creationId xmlns:a16="http://schemas.microsoft.com/office/drawing/2014/main" id="{4B770F5E-676C-F9E4-6B28-1ED86777AC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2913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 name="Diagram 49">
            <a:extLst>
              <a:ext uri="{FF2B5EF4-FFF2-40B4-BE49-F238E27FC236}">
                <a16:creationId xmlns:a16="http://schemas.microsoft.com/office/drawing/2014/main" id="{1F6935CA-6D35-2DB8-9F97-9112FD9341D7}"/>
              </a:ext>
            </a:extLst>
          </p:cNvPr>
          <p:cNvGraphicFramePr/>
          <p:nvPr>
            <p:extLst>
              <p:ext uri="{D42A27DB-BD31-4B8C-83A1-F6EECF244321}">
                <p14:modId xmlns:p14="http://schemas.microsoft.com/office/powerpoint/2010/main" val="150316555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8972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CD676-276E-4911-525D-17F7DBC09FC0}"/>
              </a:ext>
            </a:extLst>
          </p:cNvPr>
          <p:cNvSpPr>
            <a:spLocks noGrp="1"/>
          </p:cNvSpPr>
          <p:nvPr>
            <p:ph type="title"/>
          </p:nvPr>
        </p:nvSpPr>
        <p:spPr>
          <a:xfrm>
            <a:off x="761800" y="762001"/>
            <a:ext cx="5334197" cy="1708242"/>
          </a:xfrm>
        </p:spPr>
        <p:txBody>
          <a:bodyPr anchor="ctr">
            <a:normAutofit/>
          </a:bodyPr>
          <a:lstStyle/>
          <a:p>
            <a:r>
              <a:rPr lang="en-US" sz="4000"/>
              <a:t>Simplifying Thought</a:t>
            </a:r>
          </a:p>
        </p:txBody>
      </p:sp>
      <p:sp>
        <p:nvSpPr>
          <p:cNvPr id="3" name="Content Placeholder 2">
            <a:extLst>
              <a:ext uri="{FF2B5EF4-FFF2-40B4-BE49-F238E27FC236}">
                <a16:creationId xmlns:a16="http://schemas.microsoft.com/office/drawing/2014/main" id="{D6055F74-7B54-6209-7219-465829E5509E}"/>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2000"/>
              <a:t>Use Simplified Models for approximation</a:t>
            </a:r>
          </a:p>
          <a:p>
            <a:r>
              <a:rPr lang="en-US" sz="2000"/>
              <a:t>Science uses absolute truths</a:t>
            </a:r>
          </a:p>
          <a:p>
            <a:pPr lvl="1">
              <a:buFont typeface="Courier New" panose="020B0604020202020204" pitchFamily="34" charset="0"/>
              <a:buChar char="o"/>
            </a:pPr>
            <a:r>
              <a:rPr lang="en-US" sz="2000"/>
              <a:t>Small details</a:t>
            </a:r>
          </a:p>
          <a:p>
            <a:r>
              <a:rPr lang="en-US" sz="2000"/>
              <a:t>Approximations are good enough for practical application</a:t>
            </a:r>
          </a:p>
          <a:p>
            <a:r>
              <a:rPr lang="en-US" sz="2000"/>
              <a:t>Solutions that are "good enough"</a:t>
            </a:r>
          </a:p>
          <a:p>
            <a:r>
              <a:rPr lang="en-US" sz="2000"/>
              <a:t>Ease of use</a:t>
            </a:r>
          </a:p>
          <a:p>
            <a:r>
              <a:rPr lang="en-US" sz="2000"/>
              <a:t>We do not need absolute truth</a:t>
            </a:r>
          </a:p>
        </p:txBody>
      </p:sp>
      <p:pic>
        <p:nvPicPr>
          <p:cNvPr id="5" name="Picture 4" descr="Formulas written on a blackboard">
            <a:extLst>
              <a:ext uri="{FF2B5EF4-FFF2-40B4-BE49-F238E27FC236}">
                <a16:creationId xmlns:a16="http://schemas.microsoft.com/office/drawing/2014/main" id="{64EAC5CF-C60E-CA70-33E9-7EAC141DFED4}"/>
              </a:ext>
            </a:extLst>
          </p:cNvPr>
          <p:cNvPicPr>
            <a:picLocks noChangeAspect="1"/>
          </p:cNvPicPr>
          <p:nvPr/>
        </p:nvPicPr>
        <p:blipFill>
          <a:blip r:embed="rId2"/>
          <a:srcRect l="26821" r="21346" b="4"/>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471082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3</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DOET CH 3</vt:lpstr>
      <vt:lpstr>Precise Behavior from Imprecise Knowledge</vt:lpstr>
      <vt:lpstr>Precise Behavior from Imprecise Knowledge Cont.</vt:lpstr>
      <vt:lpstr>When precision is unexpectedly required</vt:lpstr>
      <vt:lpstr>Constraints Simplify Memory</vt:lpstr>
      <vt:lpstr>The Structure of Memory</vt:lpstr>
      <vt:lpstr>Approximate Models: Memory in the Real World</vt:lpstr>
      <vt:lpstr>PowerPoint Presentation</vt:lpstr>
      <vt:lpstr>Simplifying Thought</vt:lpstr>
      <vt:lpstr>Examples</vt:lpstr>
      <vt:lpstr>Knowledge in the Head</vt:lpstr>
      <vt:lpstr>Memory </vt:lpstr>
      <vt:lpstr>Pilot Example</vt:lpstr>
      <vt:lpstr>Kim's Game Example</vt:lpstr>
      <vt:lpstr>Prospective Memory - Reminders</vt:lpstr>
      <vt:lpstr>Reminder examples</vt:lpstr>
      <vt:lpstr>The Tradeoff Between Knowledge in the World and in the Head</vt:lpstr>
      <vt:lpstr>Knowledge in the World and the Head</vt:lpstr>
      <vt:lpstr>World v.s. Head</vt:lpstr>
      <vt:lpstr>Memories In Multiple Heads / Devices </vt:lpstr>
      <vt:lpstr>Memories cont.</vt:lpstr>
      <vt:lpstr>Natural Mapping</vt:lpstr>
      <vt:lpstr>Natural Mapping Varies with Culture </vt:lpstr>
      <vt:lpstr>PowerPoint Presentation</vt:lpstr>
      <vt:lpstr>Discussion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Cameron Sentieri</dc:creator>
  <cp:revision>9</cp:revision>
  <dcterms:created xsi:type="dcterms:W3CDTF">2025-01-23T14:19:12Z</dcterms:created>
  <dcterms:modified xsi:type="dcterms:W3CDTF">2025-01-26T17:58:39Z</dcterms:modified>
</cp:coreProperties>
</file>