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57" r:id="rId3"/>
    <p:sldId id="258" r:id="rId4"/>
    <p:sldId id="286" r:id="rId5"/>
    <p:sldId id="259" r:id="rId6"/>
    <p:sldId id="262" r:id="rId7"/>
    <p:sldId id="263" r:id="rId8"/>
    <p:sldId id="264" r:id="rId9"/>
    <p:sldId id="265" r:id="rId10"/>
    <p:sldId id="267" r:id="rId11"/>
    <p:sldId id="268" r:id="rId12"/>
    <p:sldId id="266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9" r:id="rId26"/>
    <p:sldId id="288" r:id="rId27"/>
    <p:sldId id="28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81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D7CD41-CD13-8276-95F1-8376C9B5F021}" v="93" dt="2025-01-22T21:50:17.771"/>
    <p1510:client id="{85F95636-A171-531B-F0F0-FC3F2A5321A6}" v="285" dt="2025-01-22T21:49:20.436"/>
    <p1510:client id="{86A609D3-D644-0DE7-D782-418BCB30D874}" v="95" dt="2025-01-23T00:16:10.613"/>
    <p1510:client id="{8984BDB9-D2A1-4545-AF92-39622571AB37}" v="1" dt="2025-01-23T20:56:22.0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0" d="100"/>
          <a:sy n="80" d="100"/>
        </p:scale>
        <p:origin x="754" y="48"/>
      </p:cViewPr>
      <p:guideLst/>
    </p:cSldViewPr>
  </p:slideViewPr>
  <p:notesTextViewPr>
    <p:cViewPr>
      <p:scale>
        <a:sx n="1" d="1"/>
        <a:sy n="1" d="1"/>
      </p:scale>
      <p:origin x="0" y="-408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28520A-224F-4AA5-A4F9-995D9CC48EC2}" type="datetimeFigureOut">
              <a:t>1/23/2025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70FC4C-B5FB-4E08-98A0-5341BA67072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793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>
                <a:ea typeface="Calibri"/>
                <a:cs typeface="Calibri"/>
              </a:rPr>
              <a:t>A lot of people believe that you can fully objective thinking without emotion, but that is not really how the brain works</a:t>
            </a:r>
          </a:p>
          <a:p>
            <a:pPr marL="171450" indent="-171450">
              <a:buFontTx/>
              <a:buChar char="-"/>
            </a:pPr>
            <a:r>
              <a:rPr lang="en-US" dirty="0">
                <a:ea typeface="Calibri"/>
                <a:cs typeface="Calibri"/>
              </a:rPr>
              <a:t>Emotion is the fundamental basis of cognitive thought, with the cognition providing the understanding, while the emotion helps formulate the context and make judgements </a:t>
            </a:r>
          </a:p>
          <a:p>
            <a:pPr marL="171450" indent="-171450">
              <a:buFontTx/>
              <a:buChar char="-"/>
            </a:pPr>
            <a:r>
              <a:rPr lang="en-US" dirty="0">
                <a:ea typeface="Calibri"/>
                <a:cs typeface="Calibri"/>
              </a:rPr>
              <a:t>The different emotional states a person can be in can drive different thoughts and lead to different parts of the brain being used</a:t>
            </a:r>
          </a:p>
          <a:p>
            <a:pPr marL="171450" indent="-171450">
              <a:buFontTx/>
              <a:buChar char="-"/>
            </a:pPr>
            <a:r>
              <a:rPr lang="en-US" dirty="0">
                <a:ea typeface="Calibri"/>
                <a:cs typeface="Calibri"/>
              </a:rPr>
              <a:t>Positive = creative, relaxed</a:t>
            </a:r>
          </a:p>
          <a:p>
            <a:pPr marL="171450" indent="-171450">
              <a:buFontTx/>
              <a:buChar char="-"/>
            </a:pPr>
            <a:r>
              <a:rPr lang="en-US" dirty="0">
                <a:ea typeface="Calibri"/>
                <a:cs typeface="Calibri"/>
              </a:rPr>
              <a:t>Negative = focused, methodological, alert</a:t>
            </a:r>
          </a:p>
          <a:p>
            <a:pPr marL="171450" indent="-171450">
              <a:buFontTx/>
              <a:buChar char="-"/>
            </a:pPr>
            <a:r>
              <a:rPr lang="en-US" dirty="0">
                <a:ea typeface="Calibri"/>
                <a:cs typeface="Calibri"/>
              </a:rPr>
              <a:t>Example </a:t>
            </a:r>
          </a:p>
          <a:p>
            <a:pPr marL="171450" indent="-171450">
              <a:buFontTx/>
              <a:buChar char="-"/>
            </a:pPr>
            <a:r>
              <a:rPr lang="en-US" dirty="0">
                <a:ea typeface="Calibri"/>
                <a:cs typeface="Calibri"/>
              </a:rPr>
              <a:t>Human cognition can be broken up into three different levels</a:t>
            </a:r>
          </a:p>
          <a:p>
            <a:pPr marL="171450" indent="-171450">
              <a:buFontTx/>
              <a:buChar char="-"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0FC4C-B5FB-4E08-98A0-5341BA670722}" type="slidenum"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850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The visceral level is the most primitive form of cognition present in most species</a:t>
            </a:r>
          </a:p>
          <a:p>
            <a:pPr marL="171450" indent="-171450">
              <a:buFontTx/>
              <a:buChar char="-"/>
            </a:pPr>
            <a:r>
              <a:rPr lang="en-US" dirty="0"/>
              <a:t>Encompasses baseline reflexes and responses that are innate and unlearned, happen automatically</a:t>
            </a:r>
          </a:p>
          <a:p>
            <a:pPr marL="171450" indent="-171450">
              <a:buFontTx/>
              <a:buChar char="-"/>
            </a:pPr>
            <a:r>
              <a:rPr lang="en-US" dirty="0"/>
              <a:t>Biologically simple and conserved, displaying little to no variation across humanity</a:t>
            </a:r>
          </a:p>
          <a:p>
            <a:pPr marL="171450" indent="-171450">
              <a:buFontTx/>
              <a:buChar char="-"/>
            </a:pPr>
            <a:r>
              <a:rPr lang="en-US" dirty="0"/>
              <a:t>Many designers often neglect this level of cognition, but great designers take advantage to make something stimulating, tactile, and satisfying to use</a:t>
            </a:r>
          </a:p>
          <a:p>
            <a:pPr marL="171450" indent="-171450">
              <a:buFontTx/>
              <a:buChar char="-"/>
            </a:pPr>
            <a:r>
              <a:rPr lang="en-US" dirty="0"/>
              <a:t>Preferences, sensory, hunger responses, pain responses, and fear responses – lizard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0FC4C-B5FB-4E08-98A0-5341BA67072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401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The behavioral level largely resides in the subconscious</a:t>
            </a:r>
          </a:p>
          <a:p>
            <a:pPr marL="171450" indent="-171450">
              <a:buFontTx/>
              <a:buChar char="-"/>
            </a:pPr>
            <a:r>
              <a:rPr lang="en-US" dirty="0"/>
              <a:t>Involved heavily practiced skills that rely solely on pattern recognition and muscle memory</a:t>
            </a:r>
          </a:p>
          <a:p>
            <a:pPr marL="171450" indent="-171450">
              <a:buFontTx/>
              <a:buChar char="-"/>
            </a:pPr>
            <a:r>
              <a:rPr lang="en-US" dirty="0"/>
              <a:t>Consciously learned at some point, but at a certain level, it became engrained and can be retrieved without much conscious effort – crow using hook tool it made to retrieve food</a:t>
            </a:r>
          </a:p>
          <a:p>
            <a:pPr marL="171450" indent="-171450">
              <a:buFontTx/>
              <a:buChar char="-"/>
            </a:pPr>
            <a:r>
              <a:rPr lang="en-US" dirty="0"/>
              <a:t>BL deals with goal-oriented behaviors, following the expectation that an action will lead to an expected result</a:t>
            </a:r>
          </a:p>
          <a:p>
            <a:pPr marL="171450" indent="-171450">
              <a:buFontTx/>
              <a:buChar char="-"/>
            </a:pPr>
            <a:r>
              <a:rPr lang="en-US" dirty="0"/>
              <a:t>Expectation and reality align through feedback, which leads to different emotional reactions, or valences</a:t>
            </a:r>
          </a:p>
          <a:p>
            <a:pPr marL="171450" indent="-171450">
              <a:buFontTx/>
              <a:buChar char="-"/>
            </a:pPr>
            <a:r>
              <a:rPr lang="en-US" dirty="0"/>
              <a:t>Explain valences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0FC4C-B5FB-4E08-98A0-5341BA67072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7673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Reflective level is where we find conscious cognition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Most advanced form of cognition, often taking the most time and having the highest cognitive load </a:t>
            </a:r>
          </a:p>
          <a:p>
            <a:pPr marL="171450" indent="-171450">
              <a:buFontTx/>
              <a:buChar char="-"/>
            </a:pPr>
            <a:r>
              <a:rPr lang="en-US" dirty="0"/>
              <a:t>Logical reasoning and decision making fall under these categories</a:t>
            </a:r>
          </a:p>
          <a:p>
            <a:pPr marL="171450" indent="-171450">
              <a:buFontTx/>
              <a:buChar char="-"/>
            </a:pPr>
            <a:r>
              <a:rPr lang="en-US" dirty="0"/>
              <a:t>Helps us determine the causality of specific events, as well as make predictions about the future based on past information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Also helps us assign emotional context and reflect on the past meaningfully </a:t>
            </a:r>
          </a:p>
          <a:p>
            <a:pPr marL="171450" indent="-171450">
              <a:buFontTx/>
              <a:buChar char="-"/>
            </a:pPr>
            <a:r>
              <a:rPr lang="en-US" dirty="0"/>
              <a:t>Humans use all three levels of cognition constantly to fill in gaps in our knowledge and use the environment to inform us of how we should approach tasks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0FC4C-B5FB-4E08-98A0-5341BA67072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0731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Thus, a designer must take all three levels into account during the design of a product or service, as each can have a profound effect on different parts of user experience</a:t>
            </a:r>
          </a:p>
          <a:p>
            <a:pPr marL="171450" indent="-171450">
              <a:buFontTx/>
              <a:buChar char="-"/>
            </a:pPr>
            <a:r>
              <a:rPr lang="en-US" dirty="0"/>
              <a:t>Visceral is the immediate tactile experience</a:t>
            </a:r>
          </a:p>
          <a:p>
            <a:pPr marL="171450" indent="-171450">
              <a:buFontTx/>
              <a:buChar char="-"/>
            </a:pPr>
            <a:r>
              <a:rPr lang="en-US" dirty="0"/>
              <a:t>Behavioral is the long-term ease of use and functionality</a:t>
            </a:r>
          </a:p>
          <a:p>
            <a:pPr marL="171450" indent="-171450">
              <a:buFontTx/>
              <a:buChar char="-"/>
            </a:pPr>
            <a:r>
              <a:rPr lang="en-US" dirty="0"/>
              <a:t>Reflective is the way the product is remembered – most important, as this is what leads to reviews and recommendation</a:t>
            </a:r>
          </a:p>
          <a:p>
            <a:pPr marL="171450" indent="-171450">
              <a:buFontTx/>
              <a:buChar char="-"/>
            </a:pPr>
            <a:r>
              <a:rPr lang="en-US" dirty="0"/>
              <a:t>All three form a person’s user experience, and therefore, their opinion of a product or service</a:t>
            </a:r>
          </a:p>
          <a:p>
            <a:pPr marL="171450" indent="-171450">
              <a:buFontTx/>
              <a:buChar char="-"/>
            </a:pPr>
            <a:r>
              <a:rPr lang="en-US" dirty="0"/>
              <a:t>This is a strong example of emotion and cognition happening simultaneously, with each having an impact on the perception of the product or service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0FC4C-B5FB-4E08-98A0-5341BA67072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6738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With the different cognition levels and stages of action in tandem, you get this chart, which outlines one key factor of user experience every design should try to hit</a:t>
            </a:r>
          </a:p>
          <a:p>
            <a:pPr marL="171450" indent="-171450">
              <a:buFontTx/>
              <a:buChar char="-"/>
            </a:pPr>
            <a:r>
              <a:rPr lang="en-US" dirty="0"/>
              <a:t>Too easy, and the user is bored</a:t>
            </a:r>
          </a:p>
          <a:p>
            <a:pPr marL="171450" indent="-171450">
              <a:buFontTx/>
              <a:buChar char="-"/>
            </a:pPr>
            <a:r>
              <a:rPr lang="en-US" dirty="0"/>
              <a:t>Too challenging/confusing, and the user is frustrated</a:t>
            </a:r>
          </a:p>
          <a:p>
            <a:pPr marL="171450" indent="-171450">
              <a:buFontTx/>
              <a:buChar char="-"/>
            </a:pPr>
            <a:r>
              <a:rPr lang="en-US" dirty="0"/>
              <a:t>Hitting the sweetspot in the middle is called Flow State – the ideal design</a:t>
            </a:r>
          </a:p>
          <a:p>
            <a:pPr marL="171450" indent="-171450">
              <a:buFontTx/>
              <a:buChar char="-"/>
            </a:pPr>
            <a:r>
              <a:rPr lang="en-US" dirty="0"/>
              <a:t>Flow state is the Goldilocks Zone where there is the perfect balance of challenge and stimulation provided by a product </a:t>
            </a:r>
            <a:r>
              <a:rPr lang="en-US"/>
              <a:t>or service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0FC4C-B5FB-4E08-98A0-5341BA67072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1086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/>
              <a:buChar char="•"/>
            </a:pPr>
            <a:r>
              <a:rPr lang="en-US"/>
              <a:t>To fail is to learn, we learn more from failures than success  </a:t>
            </a:r>
          </a:p>
          <a:p>
            <a:pPr marL="285750" indent="-285750">
              <a:buFont typeface="Arial"/>
              <a:buChar char="•"/>
            </a:pPr>
            <a:r>
              <a:rPr lang="en-US"/>
              <a:t>Designers need to fail to explore new and creative solutions </a:t>
            </a:r>
            <a:endParaRPr lang="en-US">
              <a:ea typeface="Calibri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70FC4C-B5FB-4E08-98A0-5341BA670722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223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Person walking up a stairs">
            <a:extLst>
              <a:ext uri="{FF2B5EF4-FFF2-40B4-BE49-F238E27FC236}">
                <a16:creationId xmlns:a16="http://schemas.microsoft.com/office/drawing/2014/main" id="{F658584D-A21C-2DB0-73E1-8390D72C5F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091" t="23391"/>
          <a:stretch/>
        </p:blipFill>
        <p:spPr>
          <a:xfrm>
            <a:off x="20" y="14387"/>
            <a:ext cx="12191981" cy="685799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3721" y="3774423"/>
            <a:ext cx="9078562" cy="2387600"/>
          </a:xfrm>
          <a:ln w="28575">
            <a:noFill/>
          </a:ln>
        </p:spPr>
        <p:txBody>
          <a:bodyPr>
            <a:normAutofit fontScale="90000"/>
          </a:bodyPr>
          <a:lstStyle/>
          <a:p>
            <a:pPr algn="l"/>
            <a:r>
              <a:rPr lang="en-US" sz="5500">
                <a:solidFill>
                  <a:schemeClr val="bg1"/>
                </a:solidFill>
              </a:rPr>
              <a:t>THE DESIGN OF EVERYDAY THINGS</a:t>
            </a:r>
            <a:br>
              <a:rPr lang="en-US" sz="5500">
                <a:solidFill>
                  <a:schemeClr val="bg1"/>
                </a:solidFill>
              </a:rPr>
            </a:br>
            <a:r>
              <a:rPr lang="en-US" sz="3900">
                <a:solidFill>
                  <a:schemeClr val="bg1"/>
                </a:solidFill>
              </a:rPr>
              <a:t>The Psychology of Everyday Actions (Chapter 2)</a:t>
            </a:r>
          </a:p>
          <a:p>
            <a:pPr algn="l"/>
            <a:r>
              <a:rPr lang="en-US" sz="3900">
                <a:solidFill>
                  <a:schemeClr val="bg1"/>
                </a:solidFill>
              </a:rPr>
              <a:t>Author: Don Norman</a:t>
            </a:r>
            <a:br>
              <a:rPr lang="en-US" sz="6600"/>
            </a:br>
            <a:endParaRPr lang="en-US" sz="6600">
              <a:solidFill>
                <a:schemeClr val="bg1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D114F24-BDE8-FB02-8145-D6F3D61AE6CB}"/>
              </a:ext>
            </a:extLst>
          </p:cNvPr>
          <p:cNvSpPr txBox="1">
            <a:spLocks/>
          </p:cNvSpPr>
          <p:nvPr/>
        </p:nvSpPr>
        <p:spPr>
          <a:xfrm>
            <a:off x="-3466" y="3783749"/>
            <a:ext cx="9078562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br>
              <a:rPr lang="en-US" sz="6600"/>
            </a:br>
            <a:r>
              <a:rPr lang="en-US" sz="3600">
                <a:solidFill>
                  <a:schemeClr val="bg1"/>
                </a:solidFill>
              </a:rPr>
              <a:t>Chris, Jojo, and Will</a:t>
            </a:r>
            <a:endParaRPr lang="en-US" sz="6600">
              <a:solidFill>
                <a:schemeClr val="bg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BE4BC1-E5FE-E136-AD33-541B19972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D95A88-3C20-7D75-5D0B-B33DA3C03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Conscious Thought vs Subconscious Thought</a:t>
            </a: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F50253-8222-BB69-8944-F29403718549}"/>
              </a:ext>
            </a:extLst>
          </p:cNvPr>
          <p:cNvSpPr txBox="1"/>
          <p:nvPr/>
        </p:nvSpPr>
        <p:spPr>
          <a:xfrm>
            <a:off x="7062216" y="2589804"/>
            <a:ext cx="4818888" cy="354787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Do not always talk to each other, we use logic and reason after the fact to justify our decisions to other and ourselves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Both powerful and essential to human life </a:t>
            </a:r>
          </a:p>
          <a:p>
            <a:pPr marL="34290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/>
              <a:t>Both subject to errors and failures</a:t>
            </a:r>
          </a:p>
        </p:txBody>
      </p:sp>
      <p:pic>
        <p:nvPicPr>
          <p:cNvPr id="6" name="Content Placeholder 5" descr="A table with text on it&#10;&#10;AI-generated content may be incorrect.">
            <a:extLst>
              <a:ext uri="{FF2B5EF4-FFF2-40B4-BE49-F238E27FC236}">
                <a16:creationId xmlns:a16="http://schemas.microsoft.com/office/drawing/2014/main" id="{AED83D21-6C08-9D36-83F7-4C60A13EEA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0544" y="2820829"/>
            <a:ext cx="6298217" cy="307939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E5F09A-283C-986E-74AA-62774004A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214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52634-D3E0-D82D-8F64-830A30C210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3000" b="1"/>
              <a:t>Human Cognition and Emotion: The Three Levels of Processing </a:t>
            </a:r>
            <a:endParaRPr lang="en-US" sz="300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C6E1CB-D68B-EF3A-AD4C-747D6CE86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66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7DB4B8-39CF-398E-AD6A-C879FA5B9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4200"/>
              <a:t>Human Cognition and Emotion: Introduction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8D648B-E942-14AC-3FAD-95A0B94BF7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43715" y="2616816"/>
            <a:ext cx="5549469" cy="324571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endParaRPr lang="en-US" sz="2000" dirty="0"/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 dirty="0"/>
              <a:t>Emotion drives </a:t>
            </a:r>
            <a:r>
              <a:rPr lang="en-US" b="1" dirty="0"/>
              <a:t>cognitive thought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 dirty="0"/>
              <a:t>Cognition provides </a:t>
            </a:r>
            <a:r>
              <a:rPr lang="en-US" b="1" dirty="0"/>
              <a:t>understanding</a:t>
            </a:r>
            <a:r>
              <a:rPr lang="en-US" dirty="0"/>
              <a:t>, emotion provides </a:t>
            </a:r>
            <a:r>
              <a:rPr lang="en-US" b="1" dirty="0"/>
              <a:t>judgment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en-US" b="1" dirty="0"/>
              <a:t>Positive Emotional State</a:t>
            </a:r>
            <a:r>
              <a:rPr lang="en-US" dirty="0"/>
              <a:t>: ideal for relaxation and creative thought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en-US" b="1" dirty="0"/>
              <a:t>Negative Emotional State</a:t>
            </a:r>
            <a:r>
              <a:rPr lang="en-US" dirty="0"/>
              <a:t>: provides focus to maintain attention</a:t>
            </a:r>
          </a:p>
          <a:p>
            <a:pPr lvl="1">
              <a:buFont typeface="Courier New,monospace" panose="020B0604020202020204" pitchFamily="34" charset="0"/>
              <a:buChar char="o"/>
            </a:pPr>
            <a:r>
              <a:rPr lang="en-US" b="1" dirty="0"/>
              <a:t>Ex</a:t>
            </a:r>
            <a:r>
              <a:rPr lang="en-US" dirty="0"/>
              <a:t>: Feeling unsafe in a dark alley can affect your decision making even without a real threat</a:t>
            </a:r>
          </a:p>
        </p:txBody>
      </p:sp>
      <p:pic>
        <p:nvPicPr>
          <p:cNvPr id="4" name="Picture 3" descr="Dark Alley at night Stock Photo | Adobe Stock">
            <a:extLst>
              <a:ext uri="{FF2B5EF4-FFF2-40B4-BE49-F238E27FC236}">
                <a16:creationId xmlns:a16="http://schemas.microsoft.com/office/drawing/2014/main" id="{FB94560B-E556-AB0B-E765-5034BBA132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1936" r="11111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F783679-7859-5996-BDEA-EE6DA72D8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41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6C2C78-42BF-F541-53D4-70E7AD709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4200"/>
              <a:t>The Visceral Level (The Lizard Brain)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C4746-35EE-5F37-8057-8C187B565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883" y="2935358"/>
            <a:ext cx="4982479" cy="332066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dirty="0"/>
              <a:t>The most </a:t>
            </a:r>
            <a:r>
              <a:rPr lang="en-US" sz="2400" b="1" dirty="0"/>
              <a:t>basic level </a:t>
            </a:r>
            <a:r>
              <a:rPr lang="en-US" sz="2400" dirty="0"/>
              <a:t>of processing</a:t>
            </a:r>
          </a:p>
          <a:p>
            <a:r>
              <a:rPr lang="en-US" sz="2400" b="1" dirty="0"/>
              <a:t>Rapid, automatic, subconscious</a:t>
            </a:r>
            <a:r>
              <a:rPr lang="en-US" sz="2400" dirty="0"/>
              <a:t> reflexes and responses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800" dirty="0"/>
              <a:t>Innate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800" dirty="0"/>
              <a:t>Biologically simple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800" dirty="0"/>
              <a:t>Uniform across all humans</a:t>
            </a:r>
          </a:p>
          <a:p>
            <a:r>
              <a:rPr lang="en-US" sz="2400" dirty="0"/>
              <a:t>Great designers design with </a:t>
            </a:r>
            <a:r>
              <a:rPr lang="en-US" sz="2400" b="1" dirty="0"/>
              <a:t>visceral responses </a:t>
            </a:r>
            <a:r>
              <a:rPr lang="en-US" sz="2400" dirty="0"/>
              <a:t>in mind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en-US" dirty="0"/>
          </a:p>
        </p:txBody>
      </p:sp>
      <p:pic>
        <p:nvPicPr>
          <p:cNvPr id="4" name="Picture 3" descr="A green lizard on a leaf&#10;&#10;AI-generated content may be incorrect.">
            <a:extLst>
              <a:ext uri="{FF2B5EF4-FFF2-40B4-BE49-F238E27FC236}">
                <a16:creationId xmlns:a16="http://schemas.microsoft.com/office/drawing/2014/main" id="{D28E062E-0A8E-AD0D-44A8-51E95C43D9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b="30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5" name="Graphic 4" descr="Thought bubble outline">
            <a:extLst>
              <a:ext uri="{FF2B5EF4-FFF2-40B4-BE49-F238E27FC236}">
                <a16:creationId xmlns:a16="http://schemas.microsoft.com/office/drawing/2014/main" id="{A5B39CE7-9535-88EB-5C2B-06EF680D76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047747" y="-116305"/>
            <a:ext cx="2167689" cy="2167689"/>
          </a:xfrm>
          <a:prstGeom prst="rect">
            <a:avLst/>
          </a:prstGeom>
        </p:spPr>
      </p:pic>
      <p:pic>
        <p:nvPicPr>
          <p:cNvPr id="6" name="Graphic 5" descr="Surprised face outline with solid fill">
            <a:extLst>
              <a:ext uri="{FF2B5EF4-FFF2-40B4-BE49-F238E27FC236}">
                <a16:creationId xmlns:a16="http://schemas.microsoft.com/office/drawing/2014/main" id="{E6BE0ECE-3C5B-A0CB-8ADB-0CD6BF5434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69379" y="254669"/>
            <a:ext cx="914400" cy="914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E0F0D34-CABF-0DE4-FD6F-2382D9697D20}"/>
              </a:ext>
            </a:extLst>
          </p:cNvPr>
          <p:cNvSpPr txBox="1"/>
          <p:nvPr/>
        </p:nvSpPr>
        <p:spPr>
          <a:xfrm>
            <a:off x="10583779" y="6604803"/>
            <a:ext cx="252412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Sameera </a:t>
            </a:r>
            <a:r>
              <a:rPr lang="en-US" sz="1200" dirty="0" err="1">
                <a:solidFill>
                  <a:schemeClr val="bg1"/>
                </a:solidFill>
              </a:rPr>
              <a:t>Madusanka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21CEF67-998E-465D-D96D-550DA3E00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88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0E78A9-F0F7-92C7-D6C8-E06FFCF41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277" y="725106"/>
            <a:ext cx="4668406" cy="1307269"/>
          </a:xfrm>
        </p:spPr>
        <p:txBody>
          <a:bodyPr anchor="b">
            <a:normAutofit/>
          </a:bodyPr>
          <a:lstStyle/>
          <a:p>
            <a:r>
              <a:rPr lang="en-US" sz="4200"/>
              <a:t>The Behavioral Level (Learned Skills)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6BE92F-E8AE-D012-E45D-B4A54513B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800" y="3034702"/>
            <a:ext cx="4824389" cy="332066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dirty="0"/>
              <a:t>Largely unconscious – driven by </a:t>
            </a:r>
            <a:r>
              <a:rPr lang="en-US" sz="2000" b="1" dirty="0"/>
              <a:t>muscle memory </a:t>
            </a:r>
            <a:r>
              <a:rPr lang="en-US" sz="2000" dirty="0"/>
              <a:t>and </a:t>
            </a:r>
            <a:r>
              <a:rPr lang="en-US" sz="2000" b="1" dirty="0"/>
              <a:t>pattern recognition</a:t>
            </a:r>
          </a:p>
          <a:p>
            <a:r>
              <a:rPr lang="en-US" sz="2000" b="1" dirty="0"/>
              <a:t>Learned, goal-oriented behaviors</a:t>
            </a:r>
            <a:r>
              <a:rPr lang="en-US" sz="2000" dirty="0"/>
              <a:t> – every action associated with expectation</a:t>
            </a:r>
          </a:p>
          <a:p>
            <a:r>
              <a:rPr lang="en-US" sz="2400" dirty="0"/>
              <a:t>Feedback </a:t>
            </a:r>
            <a:r>
              <a:rPr lang="en-US" sz="2400" b="1" dirty="0"/>
              <a:t>proves/disproves</a:t>
            </a:r>
            <a:r>
              <a:rPr lang="en-US" sz="2400" dirty="0"/>
              <a:t> expectations</a:t>
            </a:r>
            <a:endParaRPr lang="en-US" sz="2400" b="1" dirty="0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800" dirty="0"/>
              <a:t>Leads to </a:t>
            </a:r>
            <a:r>
              <a:rPr lang="en-US" sz="1800" b="1" dirty="0"/>
              <a:t>variable emotional responses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800" b="1" dirty="0"/>
              <a:t>Valences (+ or -)</a:t>
            </a:r>
          </a:p>
          <a:p>
            <a:endParaRPr lang="en-US" sz="1500" b="1" dirty="0"/>
          </a:p>
        </p:txBody>
      </p:sp>
      <p:pic>
        <p:nvPicPr>
          <p:cNvPr id="4" name="Picture 3" descr="A bird drinking from a beaker&#10;&#10;AI-generated content may be incorrect.">
            <a:extLst>
              <a:ext uri="{FF2B5EF4-FFF2-40B4-BE49-F238E27FC236}">
                <a16:creationId xmlns:a16="http://schemas.microsoft.com/office/drawing/2014/main" id="{EBCC4371-470C-C69C-06A9-2AF27CFCB5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5154" r="6611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C318BCA-D558-FF81-FB38-8FAC67745F34}"/>
              </a:ext>
            </a:extLst>
          </p:cNvPr>
          <p:cNvSpPr txBox="1"/>
          <p:nvPr/>
        </p:nvSpPr>
        <p:spPr>
          <a:xfrm>
            <a:off x="8830378" y="6578868"/>
            <a:ext cx="3358814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  <a:ea typeface="+mn-lt"/>
                <a:cs typeface="+mn-lt"/>
              </a:rPr>
              <a:t>https://www.nbcnews.com/id/wbna15503722</a:t>
            </a: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8FCBE6-3F26-840D-A014-EC006079C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81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ED8AF7-56EB-842F-7887-BB411974C1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4200"/>
              <a:t>The Reflective Level (Conscious Cognition)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F2742-6C25-3A67-855D-D1CF8E6AB2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687" y="2872899"/>
            <a:ext cx="4684799" cy="332066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 b="1" dirty="0"/>
              <a:t>Conscious, deep, and slow </a:t>
            </a:r>
            <a:r>
              <a:rPr lang="en-US" sz="2400" dirty="0"/>
              <a:t>cognition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/>
              <a:t>Home of </a:t>
            </a:r>
            <a:r>
              <a:rPr lang="en-US" b="1" dirty="0"/>
              <a:t>reasoning</a:t>
            </a:r>
            <a:r>
              <a:rPr lang="en-US" dirty="0"/>
              <a:t> and </a:t>
            </a:r>
            <a:r>
              <a:rPr lang="en-US" b="1" dirty="0"/>
              <a:t>decision making</a:t>
            </a:r>
            <a:endParaRPr lang="en-US" dirty="0"/>
          </a:p>
          <a:p>
            <a:r>
              <a:rPr lang="en-US" sz="2400" b="1" dirty="0"/>
              <a:t>Causality</a:t>
            </a:r>
            <a:r>
              <a:rPr lang="en-US" sz="2400" dirty="0"/>
              <a:t> and </a:t>
            </a:r>
            <a:r>
              <a:rPr lang="en-US" sz="2400" b="1" dirty="0"/>
              <a:t>predictions</a:t>
            </a:r>
            <a:r>
              <a:rPr lang="en-US" sz="2400" dirty="0"/>
              <a:t> determined at this level</a:t>
            </a:r>
          </a:p>
          <a:p>
            <a:r>
              <a:rPr lang="en-US" sz="2400" dirty="0"/>
              <a:t>Helps assign </a:t>
            </a:r>
            <a:r>
              <a:rPr lang="en-US" sz="2400" b="1" dirty="0"/>
              <a:t>emotional context</a:t>
            </a:r>
            <a:r>
              <a:rPr lang="en-US" sz="2400" dirty="0"/>
              <a:t> and </a:t>
            </a:r>
            <a:r>
              <a:rPr lang="en-US" sz="2400" b="1" dirty="0"/>
              <a:t>causal analysis</a:t>
            </a:r>
            <a:r>
              <a:rPr lang="en-US" sz="2400" dirty="0"/>
              <a:t> to experienced events</a:t>
            </a:r>
          </a:p>
        </p:txBody>
      </p:sp>
      <p:pic>
        <p:nvPicPr>
          <p:cNvPr id="4" name="Picture 3" descr="A person leaning back to back&#10;&#10;AI-generated content may be incorrect.">
            <a:extLst>
              <a:ext uri="{FF2B5EF4-FFF2-40B4-BE49-F238E27FC236}">
                <a16:creationId xmlns:a16="http://schemas.microsoft.com/office/drawing/2014/main" id="{E65C73BA-2F15-E4EF-EC8B-54C063028A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29773" r="3274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8BB174-DCF4-8531-8BC9-D215D821DB33}"/>
              </a:ext>
            </a:extLst>
          </p:cNvPr>
          <p:cNvSpPr txBox="1"/>
          <p:nvPr/>
        </p:nvSpPr>
        <p:spPr>
          <a:xfrm>
            <a:off x="8903369" y="6580991"/>
            <a:ext cx="328863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dirty="0">
                <a:solidFill>
                  <a:srgbClr val="FFFFFF"/>
                </a:solidFill>
                <a:ea typeface="+mn-lt"/>
                <a:cs typeface="+mn-lt"/>
              </a:rPr>
              <a:t>https://www.betterup.com/blog/self-reflection</a:t>
            </a:r>
            <a:endParaRPr lang="en-US" sz="1200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6DF1A7-8D61-5807-21DB-B23D9FFE0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75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268CE2-277A-9099-8667-F32576F7F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78132"/>
            <a:ext cx="4368602" cy="904078"/>
          </a:xfrm>
        </p:spPr>
        <p:txBody>
          <a:bodyPr anchor="b">
            <a:normAutofit/>
          </a:bodyPr>
          <a:lstStyle/>
          <a:p>
            <a:r>
              <a:rPr lang="en-US" sz="5400"/>
              <a:t>Good Design</a:t>
            </a:r>
          </a:p>
        </p:txBody>
      </p:sp>
      <p:sp>
        <p:nvSpPr>
          <p:cNvPr id="5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Content Placeholder 49">
            <a:extLst>
              <a:ext uri="{FF2B5EF4-FFF2-40B4-BE49-F238E27FC236}">
                <a16:creationId xmlns:a16="http://schemas.microsoft.com/office/drawing/2014/main" id="{A34839A1-00DA-6EA0-24B5-C23375ACD5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520" y="2872899"/>
            <a:ext cx="4761749" cy="332066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400"/>
              <a:t>Good design must take place at </a:t>
            </a:r>
            <a:r>
              <a:rPr lang="en-US" sz="2400" b="1"/>
              <a:t>all three levels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 b="1"/>
              <a:t>Visceral </a:t>
            </a:r>
            <a:r>
              <a:rPr lang="en-US" sz="2000"/>
              <a:t>and </a:t>
            </a:r>
            <a:r>
              <a:rPr lang="en-US" sz="2000" b="1"/>
              <a:t>behavioral </a:t>
            </a:r>
            <a:r>
              <a:rPr lang="en-US" sz="2000"/>
              <a:t>important in the moment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 b="1"/>
              <a:t>Reflective </a:t>
            </a:r>
            <a:r>
              <a:rPr lang="en-US" sz="2000"/>
              <a:t>is most important – helps form </a:t>
            </a:r>
            <a:r>
              <a:rPr lang="en-US" sz="2000" b="1"/>
              <a:t>good/bad memories</a:t>
            </a:r>
          </a:p>
          <a:p>
            <a:r>
              <a:rPr lang="en-US" sz="1800"/>
              <a:t>A</a:t>
            </a:r>
            <a:r>
              <a:rPr lang="en-US" sz="2000"/>
              <a:t>ll three work together to form </a:t>
            </a:r>
            <a:r>
              <a:rPr lang="en-US" sz="2000" b="1"/>
              <a:t>a person's opinion </a:t>
            </a:r>
            <a:r>
              <a:rPr lang="en-US" sz="2000"/>
              <a:t>of a product or service</a:t>
            </a:r>
          </a:p>
          <a:p>
            <a:r>
              <a:rPr lang="en-US" sz="2000"/>
              <a:t>Allows </a:t>
            </a:r>
            <a:r>
              <a:rPr lang="en-US" sz="2000" b="1"/>
              <a:t>emotion</a:t>
            </a:r>
            <a:r>
              <a:rPr lang="en-US" sz="2000"/>
              <a:t> and </a:t>
            </a:r>
            <a:r>
              <a:rPr lang="en-US" sz="2000" b="1"/>
              <a:t>cognition</a:t>
            </a:r>
            <a:r>
              <a:rPr lang="en-US" sz="2000"/>
              <a:t> to happen </a:t>
            </a:r>
            <a:r>
              <a:rPr lang="en-US" sz="2000" b="1"/>
              <a:t>simultaneously</a:t>
            </a:r>
            <a:endParaRPr lang="en-US" sz="2000"/>
          </a:p>
        </p:txBody>
      </p:sp>
      <p:pic>
        <p:nvPicPr>
          <p:cNvPr id="3" name="Picture 2" descr="A person looking at a computer&#10;&#10;AI-generated content may be incorrect.">
            <a:extLst>
              <a:ext uri="{FF2B5EF4-FFF2-40B4-BE49-F238E27FC236}">
                <a16:creationId xmlns:a16="http://schemas.microsoft.com/office/drawing/2014/main" id="{86116A68-7E86-7791-36F3-2B2B482EFD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6274" r="16773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459363-1C6E-508D-A787-1A50FB167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0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4A8B9-0112-E73E-A4D3-BE3D25B27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Good Design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BE8247-79C2-C3D9-FF7A-72E9B0DD8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96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/>
              <a:t>A device with </a:t>
            </a:r>
            <a:r>
              <a:rPr lang="en-US" sz="2000" b="1"/>
              <a:t>strong</a:t>
            </a:r>
            <a:r>
              <a:rPr lang="en-US" sz="2000"/>
              <a:t> </a:t>
            </a:r>
            <a:r>
              <a:rPr lang="en-US" sz="2000" b="1"/>
              <a:t>visceral feedback</a:t>
            </a:r>
            <a:r>
              <a:rPr lang="en-US" sz="2000"/>
              <a:t> but </a:t>
            </a:r>
            <a:r>
              <a:rPr lang="en-US" sz="2000" b="1"/>
              <a:t>poor behavioral feedback </a:t>
            </a:r>
            <a:r>
              <a:rPr lang="en-US" sz="2000"/>
              <a:t>may lead to recommendations despite frustrations with usage.</a:t>
            </a:r>
          </a:p>
          <a:p>
            <a:endParaRPr lang="en-US" sz="2000"/>
          </a:p>
          <a:p>
            <a:r>
              <a:rPr lang="en-US" sz="2000"/>
              <a:t>A device with </a:t>
            </a:r>
            <a:r>
              <a:rPr lang="en-US" sz="2000" b="1"/>
              <a:t>strong</a:t>
            </a:r>
            <a:r>
              <a:rPr lang="en-US" sz="2000"/>
              <a:t> </a:t>
            </a:r>
            <a:r>
              <a:rPr lang="en-US" sz="2000" b="1"/>
              <a:t>behavioral feedback</a:t>
            </a:r>
            <a:r>
              <a:rPr lang="en-US" sz="2000"/>
              <a:t> but </a:t>
            </a:r>
            <a:r>
              <a:rPr lang="en-US" sz="2000" b="1"/>
              <a:t>poor visceral feedback </a:t>
            </a:r>
            <a:r>
              <a:rPr lang="en-US" sz="2000"/>
              <a:t>may lead to bad reception despite good functionality.</a:t>
            </a:r>
          </a:p>
          <a:p>
            <a:endParaRPr lang="en-US" sz="2000"/>
          </a:p>
          <a:p>
            <a:r>
              <a:rPr lang="en-US" sz="2000"/>
              <a:t>Examples: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 b="1"/>
              <a:t>A new computer that has issues when you first buy it, but overall it feels good to use and you think looks good on your desk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 b="1"/>
              <a:t>A printer that consistently breaks and is frustrating to use despite working as intended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1EB58E-73AF-9460-F2AE-29C4BD42B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66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78FF0C-190F-4BA0-7ABB-D3F8E6C20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Levels and Stages in Tandem</a:t>
            </a:r>
            <a:r>
              <a:rPr lang="en-US" sz="3600">
                <a:solidFill>
                  <a:srgbClr val="FFFFFF"/>
                </a:solidFill>
              </a:rPr>
              <a:t> </a:t>
            </a:r>
            <a:br>
              <a:rPr lang="en-US" sz="3600">
                <a:solidFill>
                  <a:srgbClr val="FFFFFF"/>
                </a:solidFill>
              </a:rPr>
            </a:br>
            <a:br>
              <a:rPr lang="en-US" sz="3600">
                <a:solidFill>
                  <a:srgbClr val="FFFFFF"/>
                </a:solidFill>
              </a:rPr>
            </a:br>
            <a:r>
              <a:rPr lang="en-US" sz="3600">
                <a:solidFill>
                  <a:srgbClr val="FFFFFF"/>
                </a:solidFill>
              </a:rPr>
              <a:t>Flow State!</a:t>
            </a:r>
            <a:endParaRPr lang="en-US" sz="3600" kern="120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4" name="Picture 3" descr="A diagram of a business model&#10;&#10;AI-generated content may be incorrect.">
            <a:extLst>
              <a:ext uri="{FF2B5EF4-FFF2-40B4-BE49-F238E27FC236}">
                <a16:creationId xmlns:a16="http://schemas.microsoft.com/office/drawing/2014/main" id="{8965E1A2-E1A7-4D37-CB00-6DEBF023F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6472" y="643466"/>
            <a:ext cx="5682387" cy="556873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B6EBF2F-03A6-A4D0-C792-2CC2C01D0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684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864356-3D73-94A4-119F-CB86A05EA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5000"/>
              <a:t>People as Storytellers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AA743-5E4A-6734-B251-0AC8E8A2C4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453" y="2660904"/>
            <a:ext cx="5471055" cy="35478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/>
              <a:t>People are innately disposed to look for causes of events and to form explanations and stories (people often implicate the wrong causes)</a:t>
            </a:r>
          </a:p>
          <a:p>
            <a:r>
              <a:rPr lang="en-US" sz="2000"/>
              <a:t>Conceptual models are a form of story where we predict the outcome of our actions based on these models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/>
              <a:t>Faulty models lead to everyday frustrations</a:t>
            </a:r>
          </a:p>
          <a:p>
            <a:r>
              <a:rPr lang="en-US" sz="2000"/>
              <a:t>Example: Oven Temperature</a:t>
            </a:r>
          </a:p>
          <a:p>
            <a:endParaRPr lang="en-US" sz="2200"/>
          </a:p>
          <a:p>
            <a:endParaRPr lang="en-US" sz="2200"/>
          </a:p>
          <a:p>
            <a:endParaRPr lang="en-US" sz="2200"/>
          </a:p>
        </p:txBody>
      </p:sp>
      <p:pic>
        <p:nvPicPr>
          <p:cNvPr id="5" name="Picture 4" descr="Electric oven icon, cartoon style By Anatolir56 | TheHungryJPEG">
            <a:extLst>
              <a:ext uri="{FF2B5EF4-FFF2-40B4-BE49-F238E27FC236}">
                <a16:creationId xmlns:a16="http://schemas.microsoft.com/office/drawing/2014/main" id="{CAA3D855-ED26-87F7-7893-BB6728A972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70065" y="1881109"/>
            <a:ext cx="5381765" cy="358126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48CDC8-3825-8030-F271-35467371A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0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4C417F-E561-5718-9150-581D18734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3800"/>
              <a:t>The Gulfs of Execution and Evaluation</a:t>
            </a:r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B71FF-2C70-1DDE-1038-E65651055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>
                <a:ea typeface="+mn-lt"/>
                <a:cs typeface="+mn-lt"/>
              </a:rPr>
              <a:t>The Gulf of Execution: Figuring out how something operates</a:t>
            </a:r>
          </a:p>
          <a:p>
            <a:r>
              <a:rPr lang="en-US" sz="2000">
                <a:ea typeface="+mn-lt"/>
                <a:cs typeface="+mn-lt"/>
              </a:rPr>
              <a:t>The Gulf of Evaluation: Figuring out what happened</a:t>
            </a:r>
            <a:endParaRPr lang="en-US" sz="2000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>
                <a:ea typeface="+mn-lt"/>
                <a:cs typeface="+mn-lt"/>
              </a:rPr>
              <a:t>Amount of effort to interpret physical state of device and determine how well these expectations were met</a:t>
            </a:r>
            <a:endParaRPr lang="en-US" sz="2000"/>
          </a:p>
          <a:p>
            <a:r>
              <a:rPr lang="en-US" sz="2000">
                <a:ea typeface="+mn-lt"/>
                <a:cs typeface="+mn-lt"/>
              </a:rPr>
              <a:t>Role of designer is to help bridge these gulfs</a:t>
            </a:r>
            <a:endParaRPr lang="en-US" sz="2000"/>
          </a:p>
          <a:p>
            <a:pPr lvl="1">
              <a:buFont typeface="Courier New" panose="020B0604020202020204" pitchFamily="34" charset="0"/>
              <a:buChar char="o"/>
            </a:pPr>
            <a:endParaRPr lang="en-US" sz="2000"/>
          </a:p>
        </p:txBody>
      </p:sp>
      <p:pic>
        <p:nvPicPr>
          <p:cNvPr id="4" name="Picture 3" descr="A diagram of a business strategy&#10;&#10;AI-generated content may be incorrect.">
            <a:extLst>
              <a:ext uri="{FF2B5EF4-FFF2-40B4-BE49-F238E27FC236}">
                <a16:creationId xmlns:a16="http://schemas.microsoft.com/office/drawing/2014/main" id="{2F395C45-0A97-8BC2-8A3F-2DC780213D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t="-378" b="-189"/>
          <a:stretch/>
        </p:blipFill>
        <p:spPr>
          <a:xfrm>
            <a:off x="6099048" y="937951"/>
            <a:ext cx="5458968" cy="498209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F9D106-AD21-33BE-33A9-2481931C5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18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A2379D-D339-0EC9-9F80-49C384BAB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5000"/>
              <a:t>Blaming The Wrong Things</a:t>
            </a:r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B03C5E-3592-C3DD-3242-0D1B7DA0A0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/>
              <a:t>People use their own conceptual model of the world to determine the perceived causal relationship between the thing being blamed and the result</a:t>
            </a:r>
          </a:p>
          <a:p>
            <a:pPr lvl="1"/>
            <a:r>
              <a:rPr lang="en-US" sz="2000"/>
              <a:t>There is a faulty conceptual model if this relationship does not exist</a:t>
            </a:r>
          </a:p>
          <a:p>
            <a:r>
              <a:rPr lang="en-US" sz="2000"/>
              <a:t>Example: Blaming cold weather for getting sick rather than the virus</a:t>
            </a:r>
          </a:p>
        </p:txBody>
      </p:sp>
      <p:pic>
        <p:nvPicPr>
          <p:cNvPr id="5" name="Picture 4" descr="Freezing Temperatures Do to Your Body ...">
            <a:extLst>
              <a:ext uri="{FF2B5EF4-FFF2-40B4-BE49-F238E27FC236}">
                <a16:creationId xmlns:a16="http://schemas.microsoft.com/office/drawing/2014/main" id="{3C09E922-C61B-AEBC-A646-056159D994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6325" y="2378692"/>
            <a:ext cx="5803141" cy="316969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8C7E08-5D9A-3059-25E3-991F2A63D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54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2A7120-A1C9-7A38-B35F-A32EA9C0F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5000"/>
              <a:t>Learned Helplessness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6132E-9116-F8E0-DC77-424E24A225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79336" y="2119884"/>
            <a:ext cx="4818888" cy="35478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/>
              <a:t>When people experience repeated failure, they believe the task cannot be done by them, so they stop trying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/>
              <a:t>In extreme cases this can lead to depression </a:t>
            </a:r>
          </a:p>
          <a:p>
            <a:r>
              <a:rPr lang="en-US" sz="2000"/>
              <a:t>When having issues with poorly designed technology people often blame themselves</a:t>
            </a:r>
          </a:p>
          <a:p>
            <a:r>
              <a:rPr lang="en-US" sz="2000"/>
              <a:t>Self-fulfilling – When you fail something and blame yourself, you believe you cannot do it the next time</a:t>
            </a:r>
          </a:p>
        </p:txBody>
      </p:sp>
      <p:pic>
        <p:nvPicPr>
          <p:cNvPr id="4" name="Picture 3" descr="A cartoon of a child sitting on a fence&#10;&#10;AI-generated content may be incorrect.">
            <a:extLst>
              <a:ext uri="{FF2B5EF4-FFF2-40B4-BE49-F238E27FC236}">
                <a16:creationId xmlns:a16="http://schemas.microsoft.com/office/drawing/2014/main" id="{68DAA855-3CBA-5F09-3CEC-C5211AB6A0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0288" y="2754725"/>
            <a:ext cx="5458968" cy="3070669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5F1261-E52B-DE51-37B3-75D6AEF60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59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1DA5FF-0B07-8177-7FA3-C11627035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5000"/>
              <a:t>Positive Psychology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A2C5A7-6DF6-24A7-1AA9-DFA1E06989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236" y="2528904"/>
            <a:ext cx="5761428" cy="360121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/>
            <a:r>
              <a:rPr lang="en-US" sz="2000"/>
              <a:t>Positive Philosophy of design: </a:t>
            </a:r>
            <a:endParaRPr lang="en-US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600">
                <a:ea typeface="+mn-lt"/>
                <a:cs typeface="+mn-lt"/>
              </a:rPr>
              <a:t>Do not blame people when they fail to use your products properly. </a:t>
            </a:r>
            <a:endParaRPr lang="en-US" sz="1600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600">
                <a:ea typeface="+mn-lt"/>
                <a:cs typeface="+mn-lt"/>
              </a:rPr>
              <a:t>Take people’s difficulties as signifiers of where the product can be improved. </a:t>
            </a:r>
            <a:endParaRPr lang="en-US" sz="1600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600">
                <a:ea typeface="+mn-lt"/>
                <a:cs typeface="+mn-lt"/>
              </a:rPr>
              <a:t>Provide help and guidance (instead of error messages)</a:t>
            </a:r>
            <a:endParaRPr lang="en-US" sz="1600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600">
                <a:ea typeface="+mn-lt"/>
                <a:cs typeface="+mn-lt"/>
              </a:rPr>
              <a:t>Make it possible to correct problems directly from help and guidance messages. </a:t>
            </a:r>
            <a:endParaRPr lang="en-US" sz="1600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1600">
                <a:ea typeface="+mn-lt"/>
                <a:cs typeface="+mn-lt"/>
              </a:rPr>
              <a:t>Think positively, for yourself and for the people you interact with.</a:t>
            </a:r>
            <a:r>
              <a:rPr lang="en-US" sz="2000">
                <a:ea typeface="+mn-lt"/>
                <a:cs typeface="+mn-lt"/>
              </a:rPr>
              <a:t> </a:t>
            </a:r>
            <a:endParaRPr lang="en-US" sz="2000"/>
          </a:p>
          <a:p>
            <a:pPr marL="914400" lvl="1" indent="-457200">
              <a:buFont typeface="Courier New" panose="020B0604020202020204" pitchFamily="34" charset="0"/>
              <a:buChar char="o"/>
            </a:pPr>
            <a:endParaRPr lang="en-US" sz="1200"/>
          </a:p>
          <a:p>
            <a:pPr marL="914400" lvl="1" indent="-457200">
              <a:buFont typeface="Courier New" panose="020B0604020202020204" pitchFamily="34" charset="0"/>
              <a:buChar char="o"/>
            </a:pPr>
            <a:endParaRPr lang="en-US" sz="1200"/>
          </a:p>
        </p:txBody>
      </p:sp>
      <p:pic>
        <p:nvPicPr>
          <p:cNvPr id="4" name="Picture 3" descr="A drawing of a head with flowers&#10;&#10;AI-generated content may be incorrect.">
            <a:extLst>
              <a:ext uri="{FF2B5EF4-FFF2-40B4-BE49-F238E27FC236}">
                <a16:creationId xmlns:a16="http://schemas.microsoft.com/office/drawing/2014/main" id="{7BCF6F05-7E48-DFE3-FEAC-EBFD05FDF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9048" y="1100911"/>
            <a:ext cx="5458968" cy="465617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55F2C9-0FBA-46F2-ABF8-B7BFE8079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645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407CA8-7D80-B570-1D19-B62B7CBCF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5000"/>
              <a:t>Falsely Blaming Yourself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099F6-1302-E2C9-1B90-712EC9BEA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57416" y="2119884"/>
            <a:ext cx="4818888" cy="354787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>
                <a:ea typeface="+mn-lt"/>
                <a:cs typeface="+mn-lt"/>
              </a:rPr>
              <a:t>People feel guilty and either try to hide the error or blame themselves</a:t>
            </a:r>
            <a:endParaRPr lang="en-US" sz="2000"/>
          </a:p>
          <a:p>
            <a:r>
              <a:rPr lang="en-US" sz="2000">
                <a:ea typeface="+mn-lt"/>
                <a:cs typeface="+mn-lt"/>
              </a:rPr>
              <a:t>The idea that a person is at fault when something goes wrong is deeply entrenched in society. </a:t>
            </a:r>
            <a:endParaRPr lang="en-US" sz="2000"/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/>
              <a:t>Blame is considered "human error" rather than the error of designs that force humans to perform abnormally to human behavior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/>
              <a:t>We are not mechanical and precise like machines – design should account for this</a:t>
            </a:r>
          </a:p>
          <a:p>
            <a:endParaRPr lang="en-US" sz="1900"/>
          </a:p>
        </p:txBody>
      </p:sp>
      <p:pic>
        <p:nvPicPr>
          <p:cNvPr id="4" name="Picture 3" descr="A person yelling at a mirror&#10;&#10;AI-generated content may be incorrect.">
            <a:extLst>
              <a:ext uri="{FF2B5EF4-FFF2-40B4-BE49-F238E27FC236}">
                <a16:creationId xmlns:a16="http://schemas.microsoft.com/office/drawing/2014/main" id="{1303C623-6047-059F-558A-718C2C88F0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241" r="2069" b="208"/>
          <a:stretch/>
        </p:blipFill>
        <p:spPr>
          <a:xfrm>
            <a:off x="749808" y="2758753"/>
            <a:ext cx="5346378" cy="366105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551695-0C21-B1DB-FA2F-AFA46B02D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59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18A31C-5A10-3695-CE06-27B09984A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6207849" cy="1481328"/>
          </a:xfrm>
        </p:spPr>
        <p:txBody>
          <a:bodyPr anchor="b">
            <a:noAutofit/>
          </a:bodyPr>
          <a:lstStyle/>
          <a:p>
            <a:r>
              <a:rPr lang="en-US" sz="3600"/>
              <a:t>How Technology Can Accommodate Human Behavior</a:t>
            </a:r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302B2-4020-93EE-E780-0F41A31D84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519" y="2790300"/>
            <a:ext cx="5682248" cy="35478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>
                <a:ea typeface="+mn-lt"/>
                <a:cs typeface="+mn-lt"/>
              </a:rPr>
              <a:t>Machines should judge human input before acting to prevent errors</a:t>
            </a:r>
          </a:p>
          <a:p>
            <a:r>
              <a:rPr lang="en-US" sz="2000"/>
              <a:t>Responsive and understandable feedback so users can understand what happened, the state of the system, and how to fix the machine.</a:t>
            </a:r>
          </a:p>
          <a:p>
            <a:r>
              <a:rPr lang="en-US" sz="2000"/>
              <a:t>Designers should not force arbitrary and rigid inputs that go against human nature</a:t>
            </a:r>
          </a:p>
          <a:p>
            <a:r>
              <a:rPr lang="en-US" sz="2000"/>
              <a:t>Example: Microsoft Calendar Program (many date formats)</a:t>
            </a:r>
          </a:p>
          <a:p>
            <a:endParaRPr lang="en-US" sz="2200"/>
          </a:p>
        </p:txBody>
      </p:sp>
      <p:pic>
        <p:nvPicPr>
          <p:cNvPr id="5" name="Picture 4" descr="A blue calendar with white squares&#10;&#10;AI-generated content may be incorrect.">
            <a:extLst>
              <a:ext uri="{FF2B5EF4-FFF2-40B4-BE49-F238E27FC236}">
                <a16:creationId xmlns:a16="http://schemas.microsoft.com/office/drawing/2014/main" id="{97BF08F3-342C-A81E-0F7C-55BBB9E9BE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02510" y="1714926"/>
            <a:ext cx="4114800" cy="41148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1D2DBD-C4B5-DA80-FC82-05B98A6F5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23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55530-9900-A0A1-5C80-91DAFBB81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Seven Fundamental Design Principles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86672A-A2AC-761A-84D7-88642E334F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AutoNum type="arabicParenR"/>
            </a:pPr>
            <a:r>
              <a:rPr lang="en-US" b="1"/>
              <a:t>Discoverability</a:t>
            </a:r>
            <a:r>
              <a:rPr lang="en-US"/>
              <a:t> – what actions are possible?</a:t>
            </a:r>
          </a:p>
          <a:p>
            <a:pPr marL="514350" indent="-514350">
              <a:buAutoNum type="arabicParenR"/>
            </a:pPr>
            <a:r>
              <a:rPr lang="en-US" b="1"/>
              <a:t>Feedback</a:t>
            </a:r>
            <a:r>
              <a:rPr lang="en-US"/>
              <a:t> – cause and effect?</a:t>
            </a:r>
          </a:p>
          <a:p>
            <a:pPr marL="514350" indent="-514350">
              <a:buAutoNum type="arabicParenR"/>
            </a:pPr>
            <a:r>
              <a:rPr lang="en-US" b="1"/>
              <a:t>Conceptual Model</a:t>
            </a:r>
            <a:r>
              <a:rPr lang="en-US"/>
              <a:t> – is the design easy to understand?</a:t>
            </a:r>
          </a:p>
          <a:p>
            <a:pPr marL="514350" indent="-514350">
              <a:buAutoNum type="arabicParenR"/>
            </a:pPr>
            <a:r>
              <a:rPr lang="en-US" b="1"/>
              <a:t>Affordances</a:t>
            </a:r>
            <a:r>
              <a:rPr lang="en-US"/>
              <a:t> – what does an object/service allow?</a:t>
            </a:r>
          </a:p>
          <a:p>
            <a:pPr marL="514350" indent="-514350">
              <a:buAutoNum type="arabicParenR"/>
            </a:pPr>
            <a:r>
              <a:rPr lang="en-US" b="1"/>
              <a:t>Signifiers</a:t>
            </a:r>
            <a:r>
              <a:rPr lang="en-US"/>
              <a:t> – is the feedback well communicated?</a:t>
            </a:r>
          </a:p>
          <a:p>
            <a:pPr marL="514350" indent="-514350">
              <a:buAutoNum type="arabicParenR"/>
            </a:pPr>
            <a:r>
              <a:rPr lang="en-US" b="1"/>
              <a:t>Mappings</a:t>
            </a:r>
            <a:r>
              <a:rPr lang="en-US"/>
              <a:t> – is the relationship between design elements clear?</a:t>
            </a:r>
          </a:p>
          <a:p>
            <a:pPr marL="514350" indent="-514350">
              <a:buAutoNum type="arabicParenR"/>
            </a:pPr>
            <a:r>
              <a:rPr lang="en-US" b="1"/>
              <a:t>Constraints</a:t>
            </a:r>
            <a:r>
              <a:rPr lang="en-US"/>
              <a:t> – is it clear what the design </a:t>
            </a:r>
            <a:r>
              <a:rPr lang="en-US" i="1"/>
              <a:t>can </a:t>
            </a:r>
            <a:r>
              <a:rPr lang="en-US"/>
              <a:t>and </a:t>
            </a:r>
            <a:r>
              <a:rPr lang="en-US" i="1"/>
              <a:t>cannot </a:t>
            </a:r>
            <a:r>
              <a:rPr lang="en-US"/>
              <a:t>do?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50270B-4919-3218-9D44-437B46243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70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2A76A-F4A7-473A-0FE4-96F007EC73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4062" y="273160"/>
            <a:ext cx="3926532" cy="1325563"/>
          </a:xfrm>
          <a:solidFill>
            <a:schemeClr val="bg1"/>
          </a:solidFill>
          <a:ln w="28575">
            <a:solidFill>
              <a:srgbClr val="EB8148"/>
            </a:solidFill>
          </a:ln>
        </p:spPr>
        <p:txBody>
          <a:bodyPr/>
          <a:lstStyle/>
          <a:p>
            <a:pPr algn="ctr"/>
            <a:r>
              <a:rPr lang="en-US"/>
              <a:t>Discussion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5BE3F2-078A-F00E-F09E-E8A0F4A37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47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AutoNum type="arabicParenR"/>
            </a:pPr>
            <a:r>
              <a:rPr lang="en-US"/>
              <a:t>If I am designing new statistical computer software, how could I use the design principles to balance ease of use and robustness?</a:t>
            </a:r>
          </a:p>
          <a:p>
            <a:pPr marL="514350" indent="-514350">
              <a:buAutoNum type="arabicParenR"/>
            </a:pPr>
            <a:r>
              <a:rPr lang="en-US"/>
              <a:t>What are some ways in which humanity could benefit from eliminating the usage of the term "human error"?</a:t>
            </a:r>
            <a:endParaRPr lang="en-US">
              <a:ea typeface="+mn-lt"/>
              <a:cs typeface="+mn-lt"/>
            </a:endParaRPr>
          </a:p>
          <a:p>
            <a:pPr marL="514350" indent="-514350">
              <a:buAutoNum type="arabicParenR"/>
            </a:pPr>
            <a:r>
              <a:rPr lang="en-US">
                <a:ea typeface="+mn-lt"/>
                <a:cs typeface="+mn-lt"/>
              </a:rPr>
              <a:t>What do you think happened first, emotion or cognition?</a:t>
            </a:r>
            <a:endParaRPr lang="en-US"/>
          </a:p>
          <a:p>
            <a:pPr marL="514350" indent="-514350">
              <a:buAutoNum type="arabicParenR"/>
            </a:pPr>
            <a:r>
              <a:rPr lang="en-US"/>
              <a:t>What are some experiences you have had where the design of a product forced arbitrary and rigid inputs? </a:t>
            </a:r>
            <a:endParaRPr lang="en-US" sz="2000"/>
          </a:p>
          <a:p>
            <a:pPr marL="514350" indent="-514350">
              <a:buAutoNum type="arabicParenR"/>
            </a:pPr>
            <a:endParaRPr lang="en-US"/>
          </a:p>
          <a:p>
            <a:pPr marL="514350" indent="-514350">
              <a:buAutoNum type="arabicParenR"/>
            </a:pPr>
            <a:endParaRPr lang="en-US"/>
          </a:p>
          <a:p>
            <a:pPr marL="514350" indent="-514350">
              <a:buAutoNum type="arabicParenR"/>
            </a:pPr>
            <a:endParaRPr lang="en-US"/>
          </a:p>
          <a:p>
            <a:pPr marL="514350" indent="-514350">
              <a:buAutoNum type="arabicParenR"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9FF5A0-5497-AC4B-894D-CFF6D1293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867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55530-9900-A0A1-5C80-91DAFBB81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 Designers Should Ask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86672A-A2AC-761A-84D7-88642E334F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514350" indent="-514350">
              <a:buAutoNum type="arabicParenR"/>
            </a:pPr>
            <a:r>
              <a:rPr lang="en-US"/>
              <a:t>What do I want to accomplish?</a:t>
            </a:r>
          </a:p>
          <a:p>
            <a:pPr marL="514350" indent="-514350">
              <a:buAutoNum type="arabicParenR"/>
            </a:pPr>
            <a:r>
              <a:rPr lang="en-US"/>
              <a:t>What are the alternative action sequences?</a:t>
            </a:r>
          </a:p>
          <a:p>
            <a:pPr marL="514350" indent="-514350">
              <a:buAutoNum type="arabicParenR"/>
            </a:pPr>
            <a:r>
              <a:rPr lang="en-US"/>
              <a:t>What action can I do now?</a:t>
            </a:r>
          </a:p>
          <a:p>
            <a:pPr marL="514350" indent="-514350">
              <a:buAutoNum type="arabicParenR"/>
            </a:pPr>
            <a:r>
              <a:rPr lang="en-US"/>
              <a:t>How do I do it?</a:t>
            </a:r>
          </a:p>
          <a:p>
            <a:pPr marL="514350" indent="-514350">
              <a:buAutoNum type="arabicParenR"/>
            </a:pPr>
            <a:r>
              <a:rPr lang="en-US"/>
              <a:t>What happened?</a:t>
            </a:r>
          </a:p>
          <a:p>
            <a:pPr marL="514350" indent="-514350">
              <a:buAutoNum type="arabicParenR"/>
            </a:pPr>
            <a:r>
              <a:rPr lang="en-US"/>
              <a:t>What does it mean?</a:t>
            </a:r>
          </a:p>
          <a:p>
            <a:pPr marL="514350" indent="-514350">
              <a:buAutoNum type="arabicParenR"/>
            </a:pPr>
            <a:r>
              <a:rPr lang="en-US"/>
              <a:t>Is this okay? Have I accomplished my goal?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64BDA8-0DAA-907C-3222-AAD211D22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3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86F18C-51BC-3909-C536-711E2DC69D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/>
              <a:t>Gulf of Execution : </a:t>
            </a:r>
            <a:r>
              <a:rPr lang="en-US" sz="2000"/>
              <a:t>The handle helps bridge the gulf when everything is working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/>
              <a:t>Big gulf when there is a jam and this does not work</a:t>
            </a:r>
          </a:p>
          <a:p>
            <a:pPr marL="457200" lvl="1" indent="0">
              <a:buNone/>
            </a:pPr>
            <a:endParaRPr lang="en-US" sz="2000">
              <a:ea typeface="+mn-lt"/>
              <a:cs typeface="+mn-lt"/>
            </a:endParaRPr>
          </a:p>
          <a:p>
            <a:r>
              <a:rPr lang="en-US" sz="2000" b="1">
                <a:ea typeface="+mn-lt"/>
                <a:cs typeface="+mn-lt"/>
              </a:rPr>
              <a:t>Gulf of Evaluation : </a:t>
            </a:r>
            <a:r>
              <a:rPr lang="en-US" sz="2000">
                <a:ea typeface="+mn-lt"/>
                <a:cs typeface="+mn-lt"/>
              </a:rPr>
              <a:t>Easily bridged with cabinet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>
                <a:ea typeface="+mn-lt"/>
                <a:cs typeface="+mn-lt"/>
              </a:rPr>
              <a:t>Quickly able to determine a failure to reach the goal when the cabinet did not open</a:t>
            </a:r>
          </a:p>
        </p:txBody>
      </p:sp>
      <p:pic>
        <p:nvPicPr>
          <p:cNvPr id="4" name="Picture 3" descr="1,405 Broken Drawer Royalty-Free Images, Stock Photos &amp; Pictures |  Shutterstock">
            <a:extLst>
              <a:ext uri="{FF2B5EF4-FFF2-40B4-BE49-F238E27FC236}">
                <a16:creationId xmlns:a16="http://schemas.microsoft.com/office/drawing/2014/main" id="{C4AC4022-1744-8097-200B-0AE13C06D9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5498" y="1550786"/>
            <a:ext cx="4221706" cy="317842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92B4847-3F1F-2EFE-9946-73AE23FAE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16" y="304800"/>
            <a:ext cx="5306568" cy="841248"/>
          </a:xfrm>
        </p:spPr>
        <p:txBody>
          <a:bodyPr anchor="b">
            <a:noAutofit/>
          </a:bodyPr>
          <a:lstStyle/>
          <a:p>
            <a:r>
              <a:rPr lang="en-US"/>
              <a:t>The Gulfs Exemplified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81C8E13-B9D2-DCC2-8F8F-D9E50676B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29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94D857-9F04-B1D8-D99D-48A0503B8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4200">
                <a:latin typeface="Aptos Display"/>
              </a:rPr>
              <a:t>How do we </a:t>
            </a:r>
            <a:r>
              <a:rPr lang="en-US" sz="4200">
                <a:latin typeface="Aptos"/>
              </a:rPr>
              <a:t>bridge these Gulfs</a:t>
            </a:r>
            <a:endParaRPr lang="en-US" sz="4200"/>
          </a:p>
        </p:txBody>
      </p:sp>
      <p:sp>
        <p:nvSpPr>
          <p:cNvPr id="2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A8F3FA38-4C29-5ACA-ACAA-EBD1833585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979" y="2757152"/>
            <a:ext cx="4243589" cy="332066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742950" lvl="1" indent="-285750">
              <a:buFont typeface="Arial,Sans-Serif" panose="020B0604020202020204" pitchFamily="34" charset="0"/>
              <a:buChar char="•"/>
            </a:pPr>
            <a:r>
              <a:rPr lang="en-US" sz="2000"/>
              <a:t>Execution </a:t>
            </a:r>
          </a:p>
          <a:p>
            <a:pPr marL="1200150" lvl="2" indent="-457200">
              <a:buFont typeface="Courier New" panose="020B0604020202020204" pitchFamily="34" charset="0"/>
              <a:buChar char="o"/>
            </a:pPr>
            <a:r>
              <a:rPr lang="en-US"/>
              <a:t>Signifiers</a:t>
            </a:r>
          </a:p>
          <a:p>
            <a:pPr marL="1200150" lvl="2" indent="-457200">
              <a:buFont typeface="Courier New" panose="020B0604020202020204" pitchFamily="34" charset="0"/>
              <a:buChar char="o"/>
            </a:pPr>
            <a:r>
              <a:rPr lang="en-US"/>
              <a:t>Constraints</a:t>
            </a:r>
          </a:p>
          <a:p>
            <a:pPr marL="1200150" lvl="2" indent="-457200">
              <a:buFont typeface="Courier New" panose="020B0604020202020204" pitchFamily="34" charset="0"/>
              <a:buChar char="o"/>
            </a:pPr>
            <a:r>
              <a:rPr lang="en-US"/>
              <a:t>Mappings</a:t>
            </a:r>
          </a:p>
          <a:p>
            <a:pPr marL="1200150" lvl="2" indent="-457200">
              <a:buFont typeface="Courier New" panose="020B0604020202020204" pitchFamily="34" charset="0"/>
              <a:buChar char="o"/>
            </a:pPr>
            <a:r>
              <a:rPr lang="en-US"/>
              <a:t>Conceptual model</a:t>
            </a:r>
          </a:p>
          <a:p>
            <a:pPr marL="1200150" lvl="2" indent="-457200">
              <a:buFont typeface="Courier New" panose="020B0604020202020204" pitchFamily="34" charset="0"/>
              <a:buChar char="o"/>
            </a:pPr>
            <a:endParaRPr lang="en-US"/>
          </a:p>
          <a:p>
            <a:pPr marL="742950" lvl="1" indent="-285750">
              <a:buFont typeface="Arial,Sans-Serif" panose="020B0604020202020204" pitchFamily="34" charset="0"/>
              <a:buChar char="•"/>
            </a:pPr>
            <a:r>
              <a:rPr lang="en-US" sz="2000"/>
              <a:t>Evaluation</a:t>
            </a:r>
          </a:p>
          <a:p>
            <a:pPr marL="1200150" lvl="2" indent="-457200">
              <a:buFont typeface="Courier New" panose="020B0604020202020204" pitchFamily="34" charset="0"/>
              <a:buChar char="o"/>
            </a:pPr>
            <a:r>
              <a:rPr lang="en-US"/>
              <a:t>Feedback </a:t>
            </a:r>
          </a:p>
          <a:p>
            <a:pPr marL="1200150" lvl="2" indent="-457200">
              <a:buFont typeface="Courier New" panose="020B0604020202020204" pitchFamily="34" charset="0"/>
              <a:buChar char="o"/>
            </a:pPr>
            <a:r>
              <a:rPr lang="en-US"/>
              <a:t>A good conceptual model</a:t>
            </a:r>
          </a:p>
        </p:txBody>
      </p:sp>
      <p:pic>
        <p:nvPicPr>
          <p:cNvPr id="5" name="Picture 4" descr="A diagram of a person using a machine&#10;&#10;AI-generated content may be incorrect.">
            <a:extLst>
              <a:ext uri="{FF2B5EF4-FFF2-40B4-BE49-F238E27FC236}">
                <a16:creationId xmlns:a16="http://schemas.microsoft.com/office/drawing/2014/main" id="{701C12EA-A066-13AA-0DE8-E838027BBC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4213" t="-107" r="4102" b="3850"/>
          <a:stretch/>
        </p:blipFill>
        <p:spPr>
          <a:xfrm>
            <a:off x="5311702" y="10"/>
            <a:ext cx="6886548" cy="6861611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96923A-6361-E038-1917-642D41C76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13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07C666-B223-8300-9D6E-9D7F19CA1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5000"/>
              <a:t>The Seven Stages of Action</a:t>
            </a:r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16CCB-1B55-58D2-0F4B-8F45ED168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570904"/>
            <a:ext cx="4818888" cy="4152216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2000">
                <a:ea typeface="+mn-lt"/>
                <a:cs typeface="+mn-lt"/>
              </a:rPr>
              <a:t>Goal (form the goal)</a:t>
            </a:r>
            <a:endParaRPr lang="en-US" sz="2000"/>
          </a:p>
          <a:p>
            <a:r>
              <a:rPr lang="en-US" sz="2000">
                <a:ea typeface="+mn-lt"/>
                <a:cs typeface="+mn-lt"/>
              </a:rPr>
              <a:t>Plan (the action)</a:t>
            </a:r>
          </a:p>
          <a:p>
            <a:r>
              <a:rPr lang="en-US" sz="2000">
                <a:ea typeface="+mn-lt"/>
                <a:cs typeface="+mn-lt"/>
              </a:rPr>
              <a:t>Specify (an action sequence)</a:t>
            </a:r>
          </a:p>
          <a:p>
            <a:r>
              <a:rPr lang="en-US" sz="2000">
                <a:ea typeface="+mn-lt"/>
                <a:cs typeface="+mn-lt"/>
              </a:rPr>
              <a:t>Perform (the action sequence)</a:t>
            </a:r>
          </a:p>
          <a:p>
            <a:r>
              <a:rPr lang="en-US" sz="2000">
                <a:ea typeface="+mn-lt"/>
                <a:cs typeface="+mn-lt"/>
              </a:rPr>
              <a:t>Perceive (the state of the world)</a:t>
            </a:r>
          </a:p>
          <a:p>
            <a:r>
              <a:rPr lang="en-US" sz="2000">
                <a:ea typeface="+mn-lt"/>
                <a:cs typeface="+mn-lt"/>
              </a:rPr>
              <a:t>Interpret (the perception)</a:t>
            </a:r>
          </a:p>
          <a:p>
            <a:r>
              <a:rPr lang="en-US" sz="2000">
                <a:ea typeface="+mn-lt"/>
                <a:cs typeface="+mn-lt"/>
              </a:rPr>
              <a:t>Compare (the outcome with the goal)</a:t>
            </a:r>
            <a:endParaRPr lang="en-US" sz="2000"/>
          </a:p>
          <a:p>
            <a:pPr marL="0" indent="0">
              <a:buNone/>
            </a:pPr>
            <a:endParaRPr lang="en-US" sz="2000"/>
          </a:p>
          <a:p>
            <a:r>
              <a:rPr lang="en-US" sz="2000"/>
              <a:t>Useful framework for understanding human activity </a:t>
            </a:r>
          </a:p>
          <a:p>
            <a:r>
              <a:rPr lang="en-US" sz="2000"/>
              <a:t>Not all activity in these stages are conscious</a:t>
            </a:r>
          </a:p>
          <a:p>
            <a:pPr marL="0" indent="0">
              <a:buNone/>
            </a:pPr>
            <a:endParaRPr lang="en-US" sz="1700"/>
          </a:p>
        </p:txBody>
      </p:sp>
      <p:pic>
        <p:nvPicPr>
          <p:cNvPr id="4" name="Picture 3" descr="A diagram of a bridge of execution&#10;&#10;AI-generated content may be incorrect.">
            <a:extLst>
              <a:ext uri="{FF2B5EF4-FFF2-40B4-BE49-F238E27FC236}">
                <a16:creationId xmlns:a16="http://schemas.microsoft.com/office/drawing/2014/main" id="{8E139D5D-88E6-6255-72BC-F97CD0E2C7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56" t="1774" r="2784" b="14412"/>
          <a:stretch/>
        </p:blipFill>
        <p:spPr>
          <a:xfrm>
            <a:off x="6099048" y="886770"/>
            <a:ext cx="5458968" cy="508446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9F194-96FE-879B-6E6D-D8B0C3BC7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0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DCC38E-35AB-9BE9-34C7-6DAAD6353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556" y="563880"/>
            <a:ext cx="6022848" cy="1557528"/>
          </a:xfrm>
        </p:spPr>
        <p:txBody>
          <a:bodyPr anchor="b">
            <a:noAutofit/>
          </a:bodyPr>
          <a:lstStyle/>
          <a:p>
            <a:r>
              <a:rPr lang="en-US" sz="4000"/>
              <a:t>Root Cause analysis - Feedback loop for actions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81034-C45D-14C8-5C84-F97C4D412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7876" y="1830324"/>
            <a:ext cx="5062728" cy="42489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/>
              <a:t>Root Cause Analysis – Essentially asking what the real goal is by going through all the subgoals</a:t>
            </a:r>
          </a:p>
          <a:p>
            <a:r>
              <a:rPr lang="en-US" sz="2000"/>
              <a:t>One activity used to direct further ones (sub-goals)</a:t>
            </a:r>
          </a:p>
          <a:p>
            <a:r>
              <a:rPr lang="en-US" sz="2000"/>
              <a:t>Example: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/>
              <a:t>Sub-goal : Turn on a light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/>
              <a:t>Sub-goal : Get more life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/>
              <a:t>Sub-goal : Make it easier to read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/>
              <a:t>Sub-goal : Read to prepare a meal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/>
              <a:t>Sub-goal : Cooking a meal to eat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/>
              <a:t>Overall goal  Satisfy hunger</a:t>
            </a:r>
          </a:p>
        </p:txBody>
      </p:sp>
      <p:pic>
        <p:nvPicPr>
          <p:cNvPr id="5" name="Picture 4" descr="A hand turning on a light switch&#10;&#10;AI-generated content may be incorrect.">
            <a:extLst>
              <a:ext uri="{FF2B5EF4-FFF2-40B4-BE49-F238E27FC236}">
                <a16:creationId xmlns:a16="http://schemas.microsoft.com/office/drawing/2014/main" id="{4078FCAD-B854-0782-B04A-666B7FFA94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0651" y="2756379"/>
            <a:ext cx="4706006" cy="353975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7C5291-AFCF-9582-B63D-62929C29C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96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630493-7A3B-C9B9-612C-BFC00FF8F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4600"/>
              <a:t>Where does this action cycle start? 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A4BF5-2F57-ECAD-349D-0C32E0FD06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564904"/>
            <a:ext cx="5213025" cy="412594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/>
              <a:t>Can start from the top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/>
              <a:t>Goal-driven behavior – starts with goal and goes through 3 stages of execution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/>
              <a:t>Exp: Studying for exam</a:t>
            </a:r>
          </a:p>
          <a:p>
            <a:r>
              <a:rPr lang="en-US" sz="2000"/>
              <a:t>Can also start from the bottom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/>
              <a:t>Event-driven behavior – starts with the world and goes through 3 stages of evaluation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/>
              <a:t>Exp: Traffic Light System</a:t>
            </a:r>
          </a:p>
          <a:p>
            <a:r>
              <a:rPr lang="en-US" sz="2000"/>
              <a:t>Opportunist actions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CAA599-875B-8F37-291C-80B34A099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 descr="A diagram of a bridge of execution&#10;&#10;AI-generated content may be incorrect.">
            <a:extLst>
              <a:ext uri="{FF2B5EF4-FFF2-40B4-BE49-F238E27FC236}">
                <a16:creationId xmlns:a16="http://schemas.microsoft.com/office/drawing/2014/main" id="{885CEFA0-7158-DE52-DA61-83D9ED730AF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56" t="1774" r="2784" b="14412"/>
          <a:stretch/>
        </p:blipFill>
        <p:spPr>
          <a:xfrm>
            <a:off x="6099048" y="886770"/>
            <a:ext cx="5458968" cy="508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62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17973E-0927-B02F-A7DA-EB6534FF0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4200"/>
              <a:t>Human Thought: Mostly Subconscious</a:t>
            </a:r>
          </a:p>
        </p:txBody>
      </p:sp>
      <p:sp>
        <p:nvSpPr>
          <p:cNvPr id="7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451BC-131C-E082-57B4-0F755077E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9796" y="2124324"/>
            <a:ext cx="4818888" cy="35478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/>
              <a:t>Human mind is complex and the subject of many disciplines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/>
              <a:t>Philosophy, social sciences, neuroscience, information science, etc.</a:t>
            </a:r>
          </a:p>
          <a:p>
            <a:r>
              <a:rPr lang="en-US" sz="2000"/>
              <a:t>Most Human behavior is the result of subconscious behavior (unaware of process)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/>
              <a:t>Flinching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/>
              <a:t>Mirroring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2000"/>
              <a:t>Blinking</a:t>
            </a:r>
          </a:p>
          <a:p>
            <a:endParaRPr lang="en-US" sz="2200"/>
          </a:p>
        </p:txBody>
      </p:sp>
      <p:pic>
        <p:nvPicPr>
          <p:cNvPr id="4" name="Picture 3" descr="A blue background with a silhouette of a human head&#10;&#10;AI-generated content may be incorrect.">
            <a:extLst>
              <a:ext uri="{FF2B5EF4-FFF2-40B4-BE49-F238E27FC236}">
                <a16:creationId xmlns:a16="http://schemas.microsoft.com/office/drawing/2014/main" id="{BE69F869-EA92-8A4D-F67B-7AAE744380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128" y="2960193"/>
            <a:ext cx="5458968" cy="322361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E2C43D-B0CE-E820-4743-B711926B8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33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710D64-CD52-E6F8-378A-5B057028A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r>
              <a:rPr lang="en-US" sz="4600"/>
              <a:t>Human Thought: Conscious Thought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6A61AD-EFCA-96FD-1A62-2767C192E1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178" y="2882147"/>
            <a:ext cx="6146868" cy="354787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/>
              <a:t>Necessary to learn most things </a:t>
            </a:r>
            <a:endParaRPr lang="en-US"/>
          </a:p>
          <a:p>
            <a:r>
              <a:rPr lang="en-US" sz="2000"/>
              <a:t>Slowly ponder decisions, think through alternatives, compare difference choices</a:t>
            </a:r>
          </a:p>
          <a:p>
            <a:r>
              <a:rPr lang="en-US" sz="2000"/>
              <a:t>Comparing, rationalizing, and finding explanation</a:t>
            </a:r>
          </a:p>
          <a:p>
            <a:r>
              <a:rPr lang="en-US" sz="2000"/>
              <a:t>Formal logic and mathematics are conscious thought</a:t>
            </a:r>
          </a:p>
          <a:p>
            <a:r>
              <a:rPr lang="en-US" sz="2000"/>
              <a:t>Example: Designing this presentation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en-US" sz="2000"/>
          </a:p>
        </p:txBody>
      </p:sp>
      <p:pic>
        <p:nvPicPr>
          <p:cNvPr id="5" name="Picture 4" descr="Why Is Logical Thinking Important in business?">
            <a:extLst>
              <a:ext uri="{FF2B5EF4-FFF2-40B4-BE49-F238E27FC236}">
                <a16:creationId xmlns:a16="http://schemas.microsoft.com/office/drawing/2014/main" id="{39BD941D-99C5-DBD5-65F7-52E858A25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59048" y="1831432"/>
            <a:ext cx="4879426" cy="318730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77BC06-8E67-C9A3-15EE-B2E3945DE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70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1994</Words>
  <Application>Microsoft Office PowerPoint</Application>
  <PresentationFormat>Widescreen</PresentationFormat>
  <Paragraphs>240</Paragraphs>
  <Slides>27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THE DESIGN OF EVERYDAY THINGS The Psychology of Everyday Actions (Chapter 2) Author: Don Norman </vt:lpstr>
      <vt:lpstr>The Gulfs of Execution and Evaluation</vt:lpstr>
      <vt:lpstr>The Gulfs Exemplified </vt:lpstr>
      <vt:lpstr>How do we bridge these Gulfs</vt:lpstr>
      <vt:lpstr>The Seven Stages of Action</vt:lpstr>
      <vt:lpstr>Root Cause analysis - Feedback loop for actions</vt:lpstr>
      <vt:lpstr>Where does this action cycle start? </vt:lpstr>
      <vt:lpstr>Human Thought: Mostly Subconscious</vt:lpstr>
      <vt:lpstr>Human Thought: Conscious Thought</vt:lpstr>
      <vt:lpstr>Conscious Thought vs Subconscious Thought</vt:lpstr>
      <vt:lpstr>PowerPoint Presentation</vt:lpstr>
      <vt:lpstr>Human Cognition and Emotion: Introduction</vt:lpstr>
      <vt:lpstr>The Visceral Level (The Lizard Brain)</vt:lpstr>
      <vt:lpstr>The Behavioral Level (Learned Skills)</vt:lpstr>
      <vt:lpstr>The Reflective Level (Conscious Cognition)</vt:lpstr>
      <vt:lpstr>Good Design</vt:lpstr>
      <vt:lpstr>Good Design (cont.)</vt:lpstr>
      <vt:lpstr>Levels and Stages in Tandem   Flow State!</vt:lpstr>
      <vt:lpstr>People as Storytellers</vt:lpstr>
      <vt:lpstr>Blaming The Wrong Things</vt:lpstr>
      <vt:lpstr>Learned Helplessness</vt:lpstr>
      <vt:lpstr>Positive Psychology</vt:lpstr>
      <vt:lpstr>Falsely Blaming Yourself</vt:lpstr>
      <vt:lpstr>How Technology Can Accommodate Human Behavior</vt:lpstr>
      <vt:lpstr>Seven Fundamental Design Principles</vt:lpstr>
      <vt:lpstr>Discussion Questions</vt:lpstr>
      <vt:lpstr>Questions Designers Should Ask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Will Balding</cp:lastModifiedBy>
  <cp:revision>2</cp:revision>
  <dcterms:created xsi:type="dcterms:W3CDTF">2025-01-17T14:46:20Z</dcterms:created>
  <dcterms:modified xsi:type="dcterms:W3CDTF">2025-01-24T00:17:35Z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86e8d42-b9a6-4554-b0cc-98af32c6b0e9_Enabled">
    <vt:lpwstr>true</vt:lpwstr>
  </property>
  <property fmtid="{D5CDD505-2E9C-101B-9397-08002B2CF9AE}" pid="3" name="MSIP_Label_b86e8d42-b9a6-4554-b0cc-98af32c6b0e9_SetDate">
    <vt:lpwstr>2025-01-17T14:46:26Z</vt:lpwstr>
  </property>
  <property fmtid="{D5CDD505-2E9C-101B-9397-08002B2CF9AE}" pid="4" name="MSIP_Label_b86e8d42-b9a6-4554-b0cc-98af32c6b0e9_Method">
    <vt:lpwstr>Standard</vt:lpwstr>
  </property>
  <property fmtid="{D5CDD505-2E9C-101B-9397-08002B2CF9AE}" pid="5" name="MSIP_Label_b86e8d42-b9a6-4554-b0cc-98af32c6b0e9_Name">
    <vt:lpwstr>defa4170-0d19-0005-0004-bc88714345d2</vt:lpwstr>
  </property>
  <property fmtid="{D5CDD505-2E9C-101B-9397-08002B2CF9AE}" pid="6" name="MSIP_Label_b86e8d42-b9a6-4554-b0cc-98af32c6b0e9_SiteId">
    <vt:lpwstr>9ef017d9-7f05-4225-9838-f92cff57b7ab</vt:lpwstr>
  </property>
  <property fmtid="{D5CDD505-2E9C-101B-9397-08002B2CF9AE}" pid="7" name="MSIP_Label_b86e8d42-b9a6-4554-b0cc-98af32c6b0e9_ActionId">
    <vt:lpwstr>f796050f-8eaa-4914-bbd9-d3642a12a11b</vt:lpwstr>
  </property>
  <property fmtid="{D5CDD505-2E9C-101B-9397-08002B2CF9AE}" pid="8" name="MSIP_Label_b86e8d42-b9a6-4554-b0cc-98af32c6b0e9_ContentBits">
    <vt:lpwstr>0</vt:lpwstr>
  </property>
  <property fmtid="{D5CDD505-2E9C-101B-9397-08002B2CF9AE}" pid="9" name="MSIP_Label_b86e8d42-b9a6-4554-b0cc-98af32c6b0e9_Tag">
    <vt:lpwstr>10, 3, 0, 2</vt:lpwstr>
  </property>
</Properties>
</file>