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5" r:id="rId1"/>
  </p:sldMasterIdLst>
  <p:notesMasterIdLst>
    <p:notesMasterId r:id="rId16"/>
  </p:notesMasterIdLst>
  <p:handoutMasterIdLst>
    <p:handoutMasterId r:id="rId17"/>
  </p:handoutMasterIdLst>
  <p:sldIdLst>
    <p:sldId id="257" r:id="rId2"/>
    <p:sldId id="259" r:id="rId3"/>
    <p:sldId id="260" r:id="rId4"/>
    <p:sldId id="261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9" r:id="rId13"/>
    <p:sldId id="280" r:id="rId14"/>
    <p:sldId id="278" r:id="rId1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3" d="100"/>
          <a:sy n="43" d="100"/>
        </p:scale>
        <p:origin x="-16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AE70E3-E74E-614F-B29F-082D929AEF73}" type="datetimeFigureOut">
              <a:rPr lang="en-US" smtClean="0"/>
              <a:t>1/21/19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2380C3-2E44-3140-928F-BD2EE3FF4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6192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9E5C16-37A0-784E-A3C3-B7FFFB6F267D}" type="datetimeFigureOut">
              <a:rPr lang="en-US" smtClean="0"/>
              <a:t>1/21/19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E0FC6C-6F13-0240-85F7-1C2B9A3DA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0600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pPr>
              <a:defRPr/>
            </a:pPr>
            <a:fld id="{C386FD48-B55E-4D49-AE80-C3D64883D43B}" type="datetime1">
              <a:rPr lang="en-US" smtClean="0"/>
              <a:t>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pPr>
              <a:defRPr/>
            </a:pPr>
            <a:fld id="{B424D180-BC1E-894B-9C51-8E9018BC961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138AD6-1F95-3945-BE15-496C7389D725}" type="datetime1">
              <a:rPr lang="en-US" smtClean="0"/>
              <a:t>1/21/19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E3EB8B-E8F3-A045-9AB7-0B46884668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DA6CFE-BBD0-6144-BC14-9EBB8F9469D3}" type="datetime1">
              <a:rPr lang="en-US" smtClean="0"/>
              <a:t>1/21/19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9CF131-F238-0E49-B476-39317057FEF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138AD6-1F95-3945-BE15-496C7389D725}" type="datetime1">
              <a:rPr lang="en-US" smtClean="0"/>
              <a:t>1/21/19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E3EB8B-E8F3-A045-9AB7-0B46884668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79F2E-F09C-1347-BC45-6A598EF80EA5}" type="datetime1">
              <a:rPr lang="en-US" smtClean="0"/>
              <a:t>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C5B730-C5AC-3A46-8425-87ED3582FA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8A6BB4-D5EE-8140-9195-9ECC01FD9139}" type="datetime1">
              <a:rPr lang="en-US" smtClean="0"/>
              <a:t>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287429-2CCB-8149-9216-20934C78F43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493E15-2582-FF42-88C9-28E57BBA32B6}" type="datetime1">
              <a:rPr lang="en-US" smtClean="0"/>
              <a:t>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CA5DD4-DBC8-544F-9CBD-F5D21544CD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pPr>
              <a:defRPr/>
            </a:pPr>
            <a:fld id="{EE138AD6-1F95-3945-BE15-496C7389D725}" type="datetime1">
              <a:rPr lang="en-US" smtClean="0"/>
              <a:t>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0E3DB4-9FD1-A14D-848A-6648AF13CA84}" type="datetime1">
              <a:rPr lang="en-US" smtClean="0"/>
              <a:t>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F566C0-A5B6-DF46-8152-6A38545493A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4EF744-6B3E-6949-9226-3B3A59DE6196}" type="datetime1">
              <a:rPr lang="en-US" smtClean="0"/>
              <a:t>1/21/19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EA26CF-FF99-BC4D-8004-F65DB3FD440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9E9A89-D272-5446-A2F9-768733D9375C}" type="datetime1">
              <a:rPr lang="en-US" smtClean="0"/>
              <a:t>1/21/19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AF1799-6E3C-5442-B3C5-ED71FD2B3D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EC9C34-182E-0E42-BA9B-7C665DD3F8EF}" type="datetime1">
              <a:rPr lang="en-US" smtClean="0"/>
              <a:t>1/21/19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D23C21-E0B1-6D46-A817-52B30EAFA47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0F0475-C334-FF43-B4A7-12FA5F14C646}" type="datetime1">
              <a:rPr lang="en-US" smtClean="0"/>
              <a:t>1/21/19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5331BB-F0D8-8F4F-ADF7-05732D7F27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BE76DD-7F09-4B4A-9B7C-A590664F8CF9}" type="datetime1">
              <a:rPr lang="en-US" smtClean="0"/>
              <a:t>1/21/19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EDF777-ED71-F544-A17F-623A9EDF5F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pPr>
              <a:defRPr/>
            </a:pPr>
            <a:fld id="{EE138AD6-1F95-3945-BE15-496C7389D725}" type="datetime1">
              <a:rPr lang="en-US" smtClean="0"/>
              <a:t>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3E3EB8B-E8F3-A045-9AB7-0B46884668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White Box and Black Box Testing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95106-593E-CA4C-A997-723A40D0D41C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06441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Black Box or Functional Tests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73163" y="1693452"/>
            <a:ext cx="8735141" cy="4934362"/>
          </a:xfrm>
          <a:noFill/>
          <a:ln/>
        </p:spPr>
        <p:txBody>
          <a:bodyPr lIns="92075" tIns="46038" rIns="92075" bIns="46038">
            <a:noAutofit/>
          </a:bodyPr>
          <a:lstStyle/>
          <a:p>
            <a:pPr eaLnBrk="0" hangingPunct="0"/>
            <a:r>
              <a:rPr lang="en-US" sz="2000" dirty="0"/>
              <a:t>Outputs produced for various inputs</a:t>
            </a:r>
          </a:p>
          <a:p>
            <a:pPr lvl="1" eaLnBrk="0" hangingPunct="0"/>
            <a:r>
              <a:rPr lang="en-US" sz="2000" dirty="0"/>
              <a:t>Checked for correctness </a:t>
            </a:r>
          </a:p>
          <a:p>
            <a:pPr lvl="1" eaLnBrk="0" hangingPunct="0"/>
            <a:r>
              <a:rPr lang="en-US" sz="2000" dirty="0"/>
              <a:t>Do not consider structure of program component itself.  </a:t>
            </a:r>
          </a:p>
          <a:p>
            <a:pPr eaLnBrk="0" hangingPunct="0"/>
            <a:r>
              <a:rPr lang="en-US" sz="2000" dirty="0"/>
              <a:t>Program unit is viewed as a black box</a:t>
            </a:r>
          </a:p>
          <a:p>
            <a:pPr lvl="1" eaLnBrk="0" hangingPunct="0"/>
            <a:r>
              <a:rPr lang="en-US" sz="2000" dirty="0"/>
              <a:t>Accepts inputs and produces outputs, </a:t>
            </a:r>
          </a:p>
          <a:p>
            <a:pPr lvl="1" eaLnBrk="0" hangingPunct="0"/>
            <a:r>
              <a:rPr lang="en-US" sz="2000" dirty="0"/>
              <a:t>Inner workings of the box are not visible</a:t>
            </a:r>
            <a:r>
              <a:rPr lang="en-US" sz="2000" dirty="0">
                <a:latin typeface="Times" charset="0"/>
              </a:rPr>
              <a:t>. </a:t>
            </a:r>
            <a:endParaRPr lang="en-US" sz="2000" dirty="0" smtClean="0">
              <a:latin typeface="Calibri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alibri" charset="0"/>
              </a:rPr>
              <a:t>/*-------------------------------------------------------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alibri" charset="0"/>
              </a:rPr>
              <a:t>Pre: Elements of a are in ascending </a:t>
            </a:r>
            <a:r>
              <a:rPr lang="en-US" sz="2000" dirty="0" smtClean="0">
                <a:latin typeface="Calibri" charset="0"/>
              </a:rPr>
              <a:t>order; </a:t>
            </a:r>
            <a:r>
              <a:rPr lang="en-US" sz="2000" dirty="0">
                <a:latin typeface="Calibri" charset="0"/>
              </a:rPr>
              <a:t>item has the same type as the array </a:t>
            </a:r>
            <a:r>
              <a:rPr lang="en-US" sz="2000" dirty="0" smtClean="0">
                <a:latin typeface="Calibri" charset="0"/>
              </a:rPr>
              <a:t>elements</a:t>
            </a:r>
            <a:endParaRPr lang="en-US" sz="2000" dirty="0">
              <a:latin typeface="Calibri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alibri" charset="0"/>
              </a:rPr>
              <a:t>Post: </a:t>
            </a:r>
            <a:r>
              <a:rPr lang="en-US" sz="2000" dirty="0" smtClean="0">
                <a:latin typeface="Calibri" charset="0"/>
              </a:rPr>
              <a:t>return position of item if found, -1 otherwise</a:t>
            </a:r>
            <a:endParaRPr lang="en-US" sz="2000" dirty="0">
              <a:latin typeface="Calibri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alibri" charset="0"/>
              </a:rPr>
              <a:t>-----------------------------------------------------------*/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err="1" smtClean="0">
                <a:latin typeface="Calibri" charset="0"/>
              </a:rPr>
              <a:t>int</a:t>
            </a:r>
            <a:r>
              <a:rPr lang="en-US" sz="2000" dirty="0" smtClean="0">
                <a:latin typeface="Calibri" charset="0"/>
              </a:rPr>
              <a:t> Search </a:t>
            </a:r>
            <a:r>
              <a:rPr lang="en-US" sz="2000" dirty="0">
                <a:latin typeface="Calibri" charset="0"/>
              </a:rPr>
              <a:t>(</a:t>
            </a:r>
            <a:r>
              <a:rPr lang="en-US" sz="2000" dirty="0" err="1">
                <a:latin typeface="Calibri" charset="0"/>
              </a:rPr>
              <a:t>ArrayType</a:t>
            </a:r>
            <a:r>
              <a:rPr lang="en-US" sz="2000" dirty="0">
                <a:latin typeface="Calibri" charset="0"/>
              </a:rPr>
              <a:t> a, </a:t>
            </a:r>
            <a:r>
              <a:rPr lang="en-US" sz="2000" dirty="0" err="1">
                <a:latin typeface="Calibri" charset="0"/>
              </a:rPr>
              <a:t>int</a:t>
            </a:r>
            <a:r>
              <a:rPr lang="en-US" sz="2000" dirty="0">
                <a:latin typeface="Calibri" charset="0"/>
              </a:rPr>
              <a:t> first, </a:t>
            </a:r>
            <a:r>
              <a:rPr lang="en-US" sz="2000" dirty="0" err="1">
                <a:latin typeface="Calibri" charset="0"/>
              </a:rPr>
              <a:t>int</a:t>
            </a:r>
            <a:r>
              <a:rPr lang="en-US" sz="2000" dirty="0">
                <a:latin typeface="Calibri" charset="0"/>
              </a:rPr>
              <a:t> last, </a:t>
            </a:r>
            <a:r>
              <a:rPr lang="en-US" sz="2000" dirty="0" err="1">
                <a:latin typeface="Calibri" charset="0"/>
              </a:rPr>
              <a:t>ElementType</a:t>
            </a:r>
            <a:r>
              <a:rPr lang="en-US" sz="2000" dirty="0">
                <a:latin typeface="Calibri" charset="0"/>
              </a:rPr>
              <a:t> </a:t>
            </a:r>
            <a:r>
              <a:rPr lang="en-US" sz="2000" dirty="0" smtClean="0">
                <a:latin typeface="Calibri" charset="0"/>
              </a:rPr>
              <a:t>item)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>
              <a:latin typeface="Calibri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800000"/>
                </a:solidFill>
              </a:rPr>
              <a:t>How would you test this search unit as a black box?</a:t>
            </a:r>
            <a:endParaRPr lang="en-US" sz="2000" b="1" dirty="0">
              <a:solidFill>
                <a:srgbClr val="800000"/>
              </a:solidFill>
            </a:endParaRPr>
          </a:p>
          <a:p>
            <a:pPr marL="57150" indent="0" eaLnBrk="0" hangingPunct="0">
              <a:spcBef>
                <a:spcPts val="0"/>
              </a:spcBef>
              <a:buNone/>
            </a:pPr>
            <a:r>
              <a:rPr lang="en-US" sz="2000" dirty="0" smtClean="0">
                <a:latin typeface="Times" charset="0"/>
              </a:rPr>
              <a:t>   </a:t>
            </a:r>
            <a:endParaRPr lang="en-US" sz="2000" dirty="0">
              <a:latin typeface="Times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72323-615E-904C-B94D-C536BCFA889D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8610600" y="64008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F30742D7-C813-3C4F-AE71-B87E61862F0A}" type="slidenum">
              <a:rPr lang="en-US" sz="1200">
                <a:latin typeface="Times New Roman" charset="0"/>
              </a:rPr>
              <a:pPr>
                <a:spcBef>
                  <a:spcPct val="50000"/>
                </a:spcBef>
              </a:pPr>
              <a:t>10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White Box or Structural Test</a:t>
            </a:r>
            <a:endParaRPr 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686800" cy="4392613"/>
          </a:xfrm>
          <a:noFill/>
          <a:ln/>
        </p:spPr>
        <p:txBody>
          <a:bodyPr lIns="92075" tIns="46038" rIns="92075" bIns="46038"/>
          <a:lstStyle/>
          <a:p>
            <a:pPr eaLnBrk="0" hangingPunct="0"/>
            <a:r>
              <a:rPr lang="en-US" dirty="0"/>
              <a:t>Performance is tested </a:t>
            </a:r>
          </a:p>
          <a:p>
            <a:pPr lvl="1" eaLnBrk="0" hangingPunct="0"/>
            <a:r>
              <a:rPr lang="en-US" dirty="0"/>
              <a:t>examine </a:t>
            </a:r>
            <a:r>
              <a:rPr lang="en-US" dirty="0" smtClean="0"/>
              <a:t>code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internal structure.  </a:t>
            </a:r>
          </a:p>
          <a:p>
            <a:pPr eaLnBrk="0" hangingPunct="0"/>
            <a:r>
              <a:rPr lang="en-US" dirty="0"/>
              <a:t>Test data is carefully selected </a:t>
            </a:r>
          </a:p>
          <a:p>
            <a:pPr lvl="1" eaLnBrk="0" hangingPunct="0"/>
            <a:r>
              <a:rPr lang="en-US" dirty="0" smtClean="0"/>
              <a:t>So that specific </a:t>
            </a:r>
            <a:r>
              <a:rPr lang="en-US" dirty="0"/>
              <a:t>parts of the program unit are exercised.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1C96-DA04-0443-98C5-FE863EEF7BA7}" type="slidenum">
              <a:rPr lang="en-US"/>
              <a:pPr/>
              <a:t>11</a:t>
            </a:fld>
            <a:endParaRPr lang="en-US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8610600" y="64008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4C4EE82D-9DDE-EF42-82A2-466DE05669FB}" type="slidenum">
              <a:rPr lang="en-US" sz="1200">
                <a:latin typeface="Times New Roman" charset="0"/>
              </a:rPr>
              <a:pPr>
                <a:spcBef>
                  <a:spcPct val="50000"/>
                </a:spcBef>
              </a:pPr>
              <a:t>11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760" y="244158"/>
            <a:ext cx="8542253" cy="12761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Search code for White Box Tests – </a:t>
            </a:r>
            <a:r>
              <a:rPr lang="en-US" sz="2700" b="1" dirty="0" smtClean="0">
                <a:solidFill>
                  <a:srgbClr val="800000"/>
                </a:solidFill>
              </a:rPr>
              <a:t>a recursive Binary Search Algorithm. Let’s try to write the code!</a:t>
            </a:r>
            <a:endParaRPr lang="en-US" sz="2700" b="1" dirty="0">
              <a:solidFill>
                <a:srgbClr val="8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952" y="1741389"/>
            <a:ext cx="8542253" cy="4886424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8000" dirty="0" smtClean="0">
                <a:latin typeface="Calibri" charset="0"/>
              </a:rPr>
              <a:t>/*-</a:t>
            </a:r>
            <a:r>
              <a:rPr lang="en-US" sz="8000" dirty="0">
                <a:latin typeface="Calibri" charset="0"/>
              </a:rPr>
              <a:t>-----------------------------------------------------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8000" dirty="0">
                <a:latin typeface="Calibri" charset="0"/>
              </a:rPr>
              <a:t>Pre: Elements of a are in ascending order; item has the same type as the array elements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8000" dirty="0">
                <a:latin typeface="Calibri" charset="0"/>
              </a:rPr>
              <a:t>Post: </a:t>
            </a:r>
            <a:r>
              <a:rPr lang="en-US" sz="8000" dirty="0" smtClean="0">
                <a:latin typeface="Calibri" charset="0"/>
              </a:rPr>
              <a:t>if </a:t>
            </a:r>
            <a:r>
              <a:rPr lang="en-US" sz="8000" dirty="0">
                <a:latin typeface="Calibri" charset="0"/>
              </a:rPr>
              <a:t>search is </a:t>
            </a:r>
            <a:r>
              <a:rPr lang="en-US" sz="8000" dirty="0" smtClean="0">
                <a:latin typeface="Calibri" charset="0"/>
              </a:rPr>
              <a:t>successful return position of item; otherwise return -1</a:t>
            </a:r>
            <a:endParaRPr lang="en-US" sz="8000" dirty="0">
              <a:latin typeface="Calibri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8000" dirty="0">
                <a:latin typeface="Calibri" charset="0"/>
              </a:rPr>
              <a:t>-----------------------------------------------------------*/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8000" dirty="0" err="1" smtClean="0">
                <a:latin typeface="Calibri" charset="0"/>
              </a:rPr>
              <a:t>int</a:t>
            </a:r>
            <a:r>
              <a:rPr lang="en-US" sz="8000" dirty="0" smtClean="0">
                <a:latin typeface="Calibri" charset="0"/>
              </a:rPr>
              <a:t> </a:t>
            </a:r>
            <a:r>
              <a:rPr lang="en-US" sz="8000" dirty="0">
                <a:latin typeface="Calibri" charset="0"/>
              </a:rPr>
              <a:t>s</a:t>
            </a:r>
            <a:r>
              <a:rPr lang="en-US" sz="8000" dirty="0" smtClean="0">
                <a:latin typeface="Calibri" charset="0"/>
              </a:rPr>
              <a:t>earch </a:t>
            </a:r>
            <a:r>
              <a:rPr lang="en-US" sz="8000" dirty="0">
                <a:latin typeface="Calibri" charset="0"/>
              </a:rPr>
              <a:t>(</a:t>
            </a:r>
            <a:r>
              <a:rPr lang="en-US" sz="8000" dirty="0" err="1">
                <a:latin typeface="Calibri" charset="0"/>
              </a:rPr>
              <a:t>ArrayType</a:t>
            </a:r>
            <a:r>
              <a:rPr lang="en-US" sz="8000" dirty="0">
                <a:latin typeface="Calibri" charset="0"/>
              </a:rPr>
              <a:t> a, </a:t>
            </a:r>
            <a:r>
              <a:rPr lang="en-US" sz="8000" dirty="0" err="1">
                <a:latin typeface="Calibri" charset="0"/>
              </a:rPr>
              <a:t>int</a:t>
            </a:r>
            <a:r>
              <a:rPr lang="en-US" sz="8000" dirty="0">
                <a:latin typeface="Calibri" charset="0"/>
              </a:rPr>
              <a:t> first, </a:t>
            </a:r>
            <a:r>
              <a:rPr lang="en-US" sz="8000" dirty="0" err="1">
                <a:latin typeface="Calibri" charset="0"/>
              </a:rPr>
              <a:t>int</a:t>
            </a:r>
            <a:r>
              <a:rPr lang="en-US" sz="8000" dirty="0">
                <a:latin typeface="Calibri" charset="0"/>
              </a:rPr>
              <a:t> last, </a:t>
            </a:r>
            <a:r>
              <a:rPr lang="en-US" sz="8000" dirty="0" err="1">
                <a:latin typeface="Calibri" charset="0"/>
              </a:rPr>
              <a:t>ElementType</a:t>
            </a:r>
            <a:r>
              <a:rPr lang="en-US" sz="8000" dirty="0">
                <a:latin typeface="Calibri" charset="0"/>
              </a:rPr>
              <a:t> </a:t>
            </a:r>
            <a:r>
              <a:rPr lang="en-US" sz="8000" dirty="0" smtClean="0">
                <a:latin typeface="Calibri" charset="0"/>
              </a:rPr>
              <a:t>item)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8000" dirty="0" smtClean="0">
                <a:latin typeface="Calibri" charset="0"/>
              </a:rPr>
              <a:t>{     </a:t>
            </a:r>
            <a:r>
              <a:rPr lang="en-US" sz="8000" dirty="0">
                <a:latin typeface="Calibri" charset="0"/>
              </a:rPr>
              <a:t>if (first &gt; last) return -1</a:t>
            </a:r>
            <a:r>
              <a:rPr lang="en-US" sz="8000" dirty="0" smtClean="0">
                <a:latin typeface="Calibri" charset="0"/>
              </a:rPr>
              <a:t>;</a:t>
            </a:r>
            <a:r>
              <a:rPr lang="en-US" sz="8000" dirty="0">
                <a:latin typeface="Calibri" charset="0"/>
              </a:rPr>
              <a:t>	 // anchor 1 -- empty </a:t>
            </a:r>
            <a:r>
              <a:rPr lang="en-US" sz="8000" dirty="0" err="1">
                <a:latin typeface="Calibri" charset="0"/>
              </a:rPr>
              <a:t>sublist</a:t>
            </a:r>
            <a:endParaRPr lang="en-US" sz="8000" dirty="0">
              <a:latin typeface="Calibri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8000" dirty="0">
                <a:latin typeface="Calibri" charset="0"/>
              </a:rPr>
              <a:t>	</a:t>
            </a:r>
            <a:r>
              <a:rPr lang="en-US" sz="8000" dirty="0" smtClean="0">
                <a:latin typeface="Calibri" charset="0"/>
              </a:rPr>
              <a:t>                                	</a:t>
            </a:r>
            <a:endParaRPr lang="en-US" sz="8000" dirty="0">
              <a:latin typeface="Calibri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8000" dirty="0">
                <a:latin typeface="Calibri" charset="0"/>
              </a:rPr>
              <a:t>    	</a:t>
            </a:r>
            <a:r>
              <a:rPr lang="en-US" sz="8000" dirty="0" smtClean="0">
                <a:latin typeface="Calibri" charset="0"/>
              </a:rPr>
              <a:t>mid </a:t>
            </a:r>
            <a:r>
              <a:rPr lang="en-US" sz="8000" dirty="0">
                <a:latin typeface="Calibri" charset="0"/>
              </a:rPr>
              <a:t>= (first + last) / 2</a:t>
            </a:r>
            <a:r>
              <a:rPr lang="en-US" sz="8000" dirty="0" smtClean="0">
                <a:latin typeface="Calibri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8000" dirty="0">
                <a:latin typeface="Calibri" charset="0"/>
              </a:rPr>
              <a:t> </a:t>
            </a:r>
            <a:r>
              <a:rPr lang="en-US" sz="8000" dirty="0" smtClean="0">
                <a:latin typeface="Calibri" charset="0"/>
              </a:rPr>
              <a:t>               if( item == a[mid] return mid;	</a:t>
            </a:r>
            <a:r>
              <a:rPr lang="en-US" sz="8000" dirty="0">
                <a:latin typeface="Calibri" charset="0"/>
              </a:rPr>
              <a:t>// anchor </a:t>
            </a:r>
            <a:r>
              <a:rPr lang="en-US" sz="8000" dirty="0" smtClean="0">
                <a:latin typeface="Calibri" charset="0"/>
              </a:rPr>
              <a:t>2 – found item at mid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8000" dirty="0">
                <a:latin typeface="Calibri" charset="0"/>
              </a:rPr>
              <a:t>	// inductive </a:t>
            </a:r>
            <a:r>
              <a:rPr lang="en-US" sz="8000" dirty="0" smtClean="0">
                <a:latin typeface="Calibri" charset="0"/>
              </a:rPr>
              <a:t>case</a:t>
            </a:r>
            <a:endParaRPr lang="en-US" sz="8000" dirty="0">
              <a:latin typeface="Calibri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8000" dirty="0">
                <a:latin typeface="Calibri" charset="0"/>
              </a:rPr>
              <a:t>	if (item &lt; a</a:t>
            </a:r>
            <a:r>
              <a:rPr lang="en-US" sz="8000" dirty="0" smtClean="0">
                <a:latin typeface="Calibri" charset="0"/>
              </a:rPr>
              <a:t>[mid]</a:t>
            </a:r>
            <a:r>
              <a:rPr lang="en-US" sz="8000" dirty="0">
                <a:latin typeface="Calibri" charset="0"/>
              </a:rPr>
              <a:t>)       // the first half	     </a:t>
            </a:r>
            <a:endParaRPr lang="en-US" sz="8000" dirty="0" smtClean="0">
              <a:latin typeface="Calibri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8000" dirty="0">
                <a:latin typeface="Calibri" charset="0"/>
              </a:rPr>
              <a:t>	 </a:t>
            </a:r>
            <a:r>
              <a:rPr lang="en-US" sz="8000" dirty="0" smtClean="0">
                <a:latin typeface="Calibri" charset="0"/>
              </a:rPr>
              <a:t>    return search</a:t>
            </a:r>
            <a:r>
              <a:rPr lang="en-US" sz="8000" dirty="0">
                <a:latin typeface="Calibri" charset="0"/>
              </a:rPr>
              <a:t>( a, first, </a:t>
            </a:r>
            <a:r>
              <a:rPr lang="en-US" sz="8000" dirty="0" smtClean="0">
                <a:latin typeface="Calibri" charset="0"/>
              </a:rPr>
              <a:t>mid-1)</a:t>
            </a:r>
            <a:r>
              <a:rPr lang="en-US" sz="8000" dirty="0">
                <a:latin typeface="Calibri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8000" dirty="0">
                <a:latin typeface="Calibri" charset="0"/>
              </a:rPr>
              <a:t>	</a:t>
            </a:r>
            <a:r>
              <a:rPr lang="en-US" sz="8000" dirty="0" smtClean="0">
                <a:latin typeface="Calibri" charset="0"/>
              </a:rPr>
              <a:t>if </a:t>
            </a:r>
            <a:r>
              <a:rPr lang="en-US" sz="8000" dirty="0">
                <a:latin typeface="Calibri" charset="0"/>
              </a:rPr>
              <a:t>(item &gt; a</a:t>
            </a:r>
            <a:r>
              <a:rPr lang="en-US" sz="8000" dirty="0" smtClean="0">
                <a:latin typeface="Calibri" charset="0"/>
              </a:rPr>
              <a:t>[mid]</a:t>
            </a:r>
            <a:r>
              <a:rPr lang="en-US" sz="8000" dirty="0">
                <a:latin typeface="Calibri" charset="0"/>
              </a:rPr>
              <a:t>)	 // the second half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8000" dirty="0">
                <a:latin typeface="Calibri" charset="0"/>
              </a:rPr>
              <a:t>	  </a:t>
            </a:r>
            <a:r>
              <a:rPr lang="en-US" sz="8000" dirty="0" smtClean="0">
                <a:latin typeface="Calibri" charset="0"/>
              </a:rPr>
              <a:t>    return search </a:t>
            </a:r>
            <a:r>
              <a:rPr lang="en-US" sz="8000" dirty="0">
                <a:latin typeface="Calibri" charset="0"/>
              </a:rPr>
              <a:t>(a, </a:t>
            </a:r>
            <a:r>
              <a:rPr lang="en-US" sz="8000" dirty="0" smtClean="0">
                <a:latin typeface="Calibri" charset="0"/>
              </a:rPr>
              <a:t>mid </a:t>
            </a:r>
            <a:r>
              <a:rPr lang="en-US" sz="8000" dirty="0">
                <a:latin typeface="Calibri" charset="0"/>
              </a:rPr>
              <a:t>+ 1, </a:t>
            </a:r>
            <a:r>
              <a:rPr lang="en-US" sz="8000" dirty="0" smtClean="0">
                <a:latin typeface="Calibri" charset="0"/>
              </a:rPr>
              <a:t>last)</a:t>
            </a:r>
            <a:r>
              <a:rPr lang="en-US" sz="8000" dirty="0">
                <a:latin typeface="Calibri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8000" dirty="0" smtClean="0">
                <a:latin typeface="Calibri" charset="0"/>
              </a:rPr>
              <a:t>}  </a:t>
            </a:r>
            <a:endParaRPr lang="en-US" sz="8000" dirty="0">
              <a:latin typeface="Calibri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8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CA5DD4-DBC8-544F-9CBD-F5D21544CD4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7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2113114"/>
            <a:ext cx="7345363" cy="3931920"/>
          </a:xfrm>
        </p:spPr>
        <p:txBody>
          <a:bodyPr/>
          <a:lstStyle/>
          <a:p>
            <a:r>
              <a:rPr lang="en-US" dirty="0" smtClean="0"/>
              <a:t>Random cases</a:t>
            </a:r>
          </a:p>
          <a:p>
            <a:r>
              <a:rPr lang="en-US" dirty="0" smtClean="0"/>
              <a:t>Boundary cases</a:t>
            </a:r>
          </a:p>
          <a:p>
            <a:r>
              <a:rPr lang="en-US" dirty="0" smtClean="0"/>
              <a:t>Positive tests – things that should work</a:t>
            </a:r>
          </a:p>
          <a:p>
            <a:r>
              <a:rPr lang="en-US" dirty="0" smtClean="0"/>
              <a:t>Negative tests – things that should not work</a:t>
            </a:r>
          </a:p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For previous “search” function give examples of each?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CA5DD4-DBC8-544F-9CBD-F5D21544CD4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527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Maintenance</a:t>
            </a: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73075" y="1903413"/>
            <a:ext cx="7772400" cy="4724400"/>
          </a:xfrm>
          <a:noFill/>
          <a:ln/>
        </p:spPr>
        <p:txBody>
          <a:bodyPr lIns="92075" tIns="46038" rIns="92075" bIns="46038"/>
          <a:lstStyle/>
          <a:p>
            <a:pPr eaLnBrk="0" hangingPunct="0"/>
            <a:r>
              <a:rPr lang="en-US" dirty="0"/>
              <a:t>Large % of </a:t>
            </a:r>
          </a:p>
          <a:p>
            <a:pPr lvl="1" eaLnBrk="0" hangingPunct="0"/>
            <a:r>
              <a:rPr lang="en-US" dirty="0" smtClean="0"/>
              <a:t>Company budgets</a:t>
            </a:r>
            <a:endParaRPr lang="en-US" dirty="0"/>
          </a:p>
          <a:p>
            <a:pPr lvl="1" eaLnBrk="0" hangingPunct="0"/>
            <a:r>
              <a:rPr lang="en-US" dirty="0"/>
              <a:t>Programmer's time</a:t>
            </a:r>
          </a:p>
          <a:p>
            <a:pPr lvl="1" eaLnBrk="0" hangingPunct="0"/>
            <a:r>
              <a:rPr lang="en-US" dirty="0"/>
              <a:t>Software development cost</a:t>
            </a:r>
          </a:p>
          <a:p>
            <a:pPr lvl="3" eaLnBrk="0" hangingPunct="0">
              <a:lnSpc>
                <a:spcPct val="10000"/>
              </a:lnSpc>
            </a:pPr>
            <a:endParaRPr lang="en-US" dirty="0"/>
          </a:p>
          <a:p>
            <a:pPr eaLnBrk="0" hangingPunct="0"/>
            <a:r>
              <a:rPr lang="en-US" dirty="0"/>
              <a:t>Because …   </a:t>
            </a:r>
          </a:p>
          <a:p>
            <a:pPr lvl="1" eaLnBrk="0" hangingPunct="0"/>
            <a:r>
              <a:rPr lang="en-US" dirty="0"/>
              <a:t>Includes modifications and enhancements</a:t>
            </a:r>
          </a:p>
          <a:p>
            <a:pPr lvl="1" eaLnBrk="0" hangingPunct="0"/>
            <a:r>
              <a:rPr lang="en-US" dirty="0"/>
              <a:t>Poor structure, poor documentation, poor style</a:t>
            </a:r>
          </a:p>
          <a:p>
            <a:pPr lvl="2" eaLnBrk="0" hangingPunct="0"/>
            <a:r>
              <a:rPr lang="en-US" dirty="0"/>
              <a:t>Bug finding and fixing is tougher</a:t>
            </a:r>
          </a:p>
          <a:p>
            <a:pPr lvl="2" eaLnBrk="0" hangingPunct="0"/>
            <a:r>
              <a:rPr lang="en-US" dirty="0"/>
              <a:t>Impedes implementation of </a:t>
            </a:r>
            <a:r>
              <a:rPr lang="en-US" dirty="0" smtClean="0"/>
              <a:t>enhancements</a:t>
            </a:r>
          </a:p>
          <a:p>
            <a:pPr lvl="2" eaLnBrk="0" hangingPunct="0"/>
            <a:r>
              <a:rPr lang="en-US" dirty="0" smtClean="0"/>
              <a:t>“Poorly” designed testing strategies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40F36-B141-B047-9C32-B14C27AAF4A6}" type="slidenum">
              <a:rPr lang="en-US"/>
              <a:pPr/>
              <a:t>14</a:t>
            </a:fld>
            <a:endParaRPr lang="en-US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8610600" y="64008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F33FCCFF-AA14-544F-B6C0-853368611B00}" type="slidenum">
              <a:rPr lang="en-US" sz="1200">
                <a:latin typeface="Times New Roman" charset="0"/>
              </a:rPr>
              <a:pPr>
                <a:spcBef>
                  <a:spcPct val="50000"/>
                </a:spcBef>
              </a:pPr>
              <a:t>14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244158"/>
            <a:ext cx="7345362" cy="1127442"/>
          </a:xfrm>
        </p:spPr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76687"/>
            <a:ext cx="8229600" cy="4289879"/>
          </a:xfrm>
        </p:spPr>
        <p:txBody>
          <a:bodyPr/>
          <a:lstStyle/>
          <a:p>
            <a:r>
              <a:rPr lang="en-US" sz="2800" dirty="0" smtClean="0"/>
              <a:t>Emphasize </a:t>
            </a:r>
            <a:r>
              <a:rPr lang="en-US" sz="2800" dirty="0"/>
              <a:t>importance of testing</a:t>
            </a:r>
          </a:p>
          <a:p>
            <a:r>
              <a:rPr lang="en-US" sz="2800" dirty="0"/>
              <a:t>Note time and effort devoted to </a:t>
            </a:r>
            <a:r>
              <a:rPr lang="en-US" sz="2800" dirty="0" smtClean="0"/>
              <a:t>maintenance</a:t>
            </a:r>
          </a:p>
          <a:p>
            <a:r>
              <a:rPr lang="en-US" sz="2800" dirty="0" smtClean="0"/>
              <a:t>What techniques do you currently use to test your code?</a:t>
            </a:r>
            <a:endParaRPr lang="en-US" sz="2800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0235-10E9-CA4B-9C13-D13FA500BBFF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5 Phases of Software Life Cycle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11CC9-F8DC-C047-A94C-6D4887DC331B}" type="slidenum">
              <a:rPr lang="en-US"/>
              <a:pPr/>
              <a:t>3</a:t>
            </a:fld>
            <a:endParaRPr lang="en-US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650" y="1685939"/>
            <a:ext cx="7212013" cy="4181475"/>
          </a:xfrm>
          <a:prstGeom prst="rect">
            <a:avLst/>
          </a:prstGeom>
          <a:noFill/>
          <a:ln>
            <a:noFill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136650" y="5900789"/>
            <a:ext cx="72120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800000"/>
                </a:solidFill>
              </a:rPr>
              <a:t>Waterfall </a:t>
            </a:r>
            <a:r>
              <a:rPr lang="en-US" sz="2400" b="1" dirty="0" smtClean="0">
                <a:solidFill>
                  <a:srgbClr val="800000"/>
                </a:solidFill>
              </a:rPr>
              <a:t>Model – is this realistic?</a:t>
            </a:r>
            <a:endParaRPr lang="en-US" sz="2400" b="1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5 Phases of Software Life Cycle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A9C31-51DB-3542-A0D3-D4E896AB31FD}" type="slidenum">
              <a:rPr lang="en-US"/>
              <a:pPr/>
              <a:t>4</a:t>
            </a:fld>
            <a:endParaRPr lang="en-US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325" y="1670051"/>
            <a:ext cx="7164388" cy="4189412"/>
          </a:xfrm>
          <a:prstGeom prst="rect">
            <a:avLst/>
          </a:prstGeom>
          <a:noFill/>
          <a:ln>
            <a:noFill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327086" y="5859463"/>
            <a:ext cx="850425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 dirty="0">
                <a:solidFill>
                  <a:srgbClr val="800000"/>
                </a:solidFill>
              </a:rPr>
              <a:t>Realistic</a:t>
            </a:r>
            <a:r>
              <a:rPr lang="en-US" sz="2400" b="1" dirty="0">
                <a:solidFill>
                  <a:srgbClr val="800000"/>
                </a:solidFill>
              </a:rPr>
              <a:t> Waterfall </a:t>
            </a:r>
            <a:r>
              <a:rPr lang="en-US" sz="2400" b="1" dirty="0" smtClean="0">
                <a:solidFill>
                  <a:srgbClr val="800000"/>
                </a:solidFill>
              </a:rPr>
              <a:t>Model – why software development is so costly!</a:t>
            </a:r>
            <a:endParaRPr lang="en-US" sz="2400" b="1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Coding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0" hangingPunct="0"/>
            <a:r>
              <a:rPr lang="en-US"/>
              <a:t>Verify integration</a:t>
            </a:r>
          </a:p>
          <a:p>
            <a:pPr lvl="1" eaLnBrk="0" hangingPunct="0"/>
            <a:r>
              <a:rPr lang="en-US" sz="3200"/>
              <a:t>combining program units into a complete software system.</a:t>
            </a:r>
          </a:p>
          <a:p>
            <a:pPr eaLnBrk="0" hangingPunct="0"/>
            <a:r>
              <a:rPr lang="en-US"/>
              <a:t>Insure quality</a:t>
            </a:r>
          </a:p>
          <a:p>
            <a:pPr lvl="1" eaLnBrk="0" hangingPunct="0"/>
            <a:r>
              <a:rPr lang="en-US" sz="3200"/>
              <a:t>programs must be  correct,  readable, and understandable</a:t>
            </a:r>
          </a:p>
          <a:p>
            <a:pPr lvl="1" eaLnBrk="0" hangingPunct="0"/>
            <a:r>
              <a:rPr lang="en-US" sz="3200"/>
              <a:t>well-structured, documented, formatted for readability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92A4-4E45-F640-9BF5-0202C21416E3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Validation </a:t>
            </a:r>
            <a:r>
              <a:rPr lang="en-US" dirty="0" err="1" smtClean="0"/>
              <a:t>vs</a:t>
            </a:r>
            <a:r>
              <a:rPr lang="en-US" dirty="0" smtClean="0"/>
              <a:t> Verification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8788" y="1601788"/>
            <a:ext cx="8226425" cy="4757737"/>
          </a:xfrm>
          <a:noFill/>
          <a:ln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FF33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</a:pPr>
            <a:r>
              <a:rPr lang="en-US" sz="2800" dirty="0"/>
              <a:t>Validation: </a:t>
            </a:r>
            <a:br>
              <a:rPr lang="en-US" sz="2800" dirty="0"/>
            </a:br>
            <a:r>
              <a:rPr lang="en-US" sz="2800" dirty="0"/>
              <a:t>"Are we building the right product?" </a:t>
            </a:r>
          </a:p>
          <a:p>
            <a:pPr lvl="1" eaLnBrk="0" hangingPunct="0">
              <a:lnSpc>
                <a:spcPct val="90000"/>
              </a:lnSpc>
            </a:pPr>
            <a:r>
              <a:rPr lang="en-US" dirty="0"/>
              <a:t>check that documents, program modules, etc. match the customer's requirements.   </a:t>
            </a:r>
            <a:br>
              <a:rPr lang="en-US" dirty="0"/>
            </a:br>
            <a:endParaRPr lang="en-US" dirty="0"/>
          </a:p>
          <a:p>
            <a:pPr eaLnBrk="0" hangingPunct="0">
              <a:lnSpc>
                <a:spcPct val="90000"/>
              </a:lnSpc>
            </a:pPr>
            <a:r>
              <a:rPr lang="en-US" sz="2800" dirty="0"/>
              <a:t>Verification: </a:t>
            </a:r>
            <a:br>
              <a:rPr lang="en-US" sz="2800" dirty="0"/>
            </a:br>
            <a:r>
              <a:rPr lang="en-US" sz="2800" dirty="0"/>
              <a:t>"Are we building the product right?" </a:t>
            </a:r>
          </a:p>
          <a:p>
            <a:pPr lvl="1" eaLnBrk="0" hangingPunct="0">
              <a:lnSpc>
                <a:spcPct val="90000"/>
              </a:lnSpc>
            </a:pPr>
            <a:r>
              <a:rPr lang="en-US" dirty="0"/>
              <a:t>check that products are correct, </a:t>
            </a:r>
          </a:p>
          <a:p>
            <a:pPr lvl="1" eaLnBrk="0" hangingPunct="0">
              <a:lnSpc>
                <a:spcPct val="90000"/>
              </a:lnSpc>
            </a:pPr>
            <a:r>
              <a:rPr lang="en-US" dirty="0"/>
              <a:t>complete, </a:t>
            </a:r>
          </a:p>
          <a:p>
            <a:pPr lvl="1" eaLnBrk="0" hangingPunct="0">
              <a:lnSpc>
                <a:spcPct val="90000"/>
              </a:lnSpc>
            </a:pPr>
            <a:r>
              <a:rPr lang="en-US" dirty="0"/>
              <a:t>consistent with each other and with those of the preceding phases.</a:t>
            </a:r>
            <a:r>
              <a:rPr lang="en-US" sz="2000" dirty="0">
                <a:latin typeface="Times" charset="0"/>
              </a:rPr>
              <a:t>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687C6-A094-2F45-87A1-69A7BF9CDCEA}" type="slidenum">
              <a:rPr lang="en-US"/>
              <a:pPr/>
              <a:t>6</a:t>
            </a:fld>
            <a:endParaRPr lang="en-US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8610600" y="64008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7F796332-8EB3-2042-99B1-95725C2D1212}" type="slidenum">
              <a:rPr lang="en-US" sz="1200">
                <a:latin typeface="Times New Roman" charset="0"/>
              </a:rPr>
              <a:pPr>
                <a:spcBef>
                  <a:spcPct val="50000"/>
                </a:spcBef>
              </a:pPr>
              <a:t>6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kinds </a:t>
            </a:r>
            <a:r>
              <a:rPr lang="en-US" smtClean="0"/>
              <a:t>of </a:t>
            </a:r>
            <a:r>
              <a:rPr lang="en-US" smtClean="0"/>
              <a:t>tests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98500" y="1679575"/>
            <a:ext cx="8204200" cy="4313238"/>
          </a:xfrm>
          <a:noFill/>
          <a:ln/>
        </p:spPr>
        <p:txBody>
          <a:bodyPr lIns="92075" tIns="46038" rIns="92075" bIns="46038"/>
          <a:lstStyle/>
          <a:p>
            <a:pPr eaLnBrk="0" hangingPunct="0"/>
            <a:r>
              <a:rPr lang="en-US"/>
              <a:t>Unit tests:</a:t>
            </a:r>
          </a:p>
          <a:p>
            <a:pPr lvl="1" eaLnBrk="0" hangingPunct="0"/>
            <a:r>
              <a:rPr lang="en-US"/>
              <a:t>Each individual program unit works?</a:t>
            </a:r>
          </a:p>
          <a:p>
            <a:pPr lvl="1" eaLnBrk="0" hangingPunct="0"/>
            <a:r>
              <a:rPr lang="en-US"/>
              <a:t>Program components tested in isolation</a:t>
            </a:r>
          </a:p>
          <a:p>
            <a:pPr eaLnBrk="0" hangingPunct="0"/>
            <a:r>
              <a:rPr lang="en-US"/>
              <a:t>Integration tests : </a:t>
            </a:r>
          </a:p>
          <a:p>
            <a:pPr lvl="1" eaLnBrk="0" hangingPunct="0"/>
            <a:r>
              <a:rPr lang="en-US"/>
              <a:t>Units combined correctly?</a:t>
            </a:r>
          </a:p>
          <a:p>
            <a:pPr lvl="1" eaLnBrk="0" hangingPunct="0"/>
            <a:r>
              <a:rPr lang="en-US"/>
              <a:t>Component interface and information flow tested</a:t>
            </a:r>
          </a:p>
          <a:p>
            <a:pPr eaLnBrk="0" hangingPunct="0"/>
            <a:r>
              <a:rPr lang="en-US"/>
              <a:t>System tests: </a:t>
            </a:r>
          </a:p>
          <a:p>
            <a:pPr lvl="1" eaLnBrk="0" hangingPunct="0"/>
            <a:r>
              <a:rPr lang="en-US"/>
              <a:t>Overall system works correctly?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3D09F-B6A7-3B48-8183-283E1FBD633A}" type="slidenum">
              <a:rPr lang="en-US"/>
              <a:pPr/>
              <a:t>7</a:t>
            </a:fld>
            <a:endParaRPr lang="en-US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8610600" y="64008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A0CE711B-9A90-284A-B679-9622504BA0AB}" type="slidenum">
              <a:rPr lang="en-US" sz="1200">
                <a:latin typeface="Times New Roman" charset="0"/>
              </a:rPr>
              <a:pPr>
                <a:spcBef>
                  <a:spcPct val="50000"/>
                </a:spcBef>
              </a:pPr>
              <a:t>7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"V" Life Cycle Model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B600-D20B-944E-8F89-2F6BF72B8E42}" type="slidenum">
              <a:rPr lang="en-US"/>
              <a:pPr/>
              <a:t>8</a:t>
            </a:fld>
            <a:endParaRPr lang="en-US"/>
          </a:p>
        </p:txBody>
      </p:sp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1513" y="1758950"/>
            <a:ext cx="5289550" cy="4114800"/>
          </a:xfrm>
          <a:prstGeom prst="rect">
            <a:avLst/>
          </a:prstGeom>
          <a:noFill/>
          <a:ln>
            <a:noFill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Errors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Syntax errors</a:t>
            </a:r>
          </a:p>
          <a:p>
            <a:pPr lvl="1"/>
            <a:r>
              <a:rPr lang="en-US" dirty="0"/>
              <a:t>errors in the grammar of the programming </a:t>
            </a:r>
            <a:r>
              <a:rPr lang="en-US" dirty="0" smtClean="0"/>
              <a:t>language (easy to correct)</a:t>
            </a:r>
            <a:endParaRPr lang="en-US" dirty="0"/>
          </a:p>
          <a:p>
            <a:r>
              <a:rPr lang="en-US" dirty="0"/>
              <a:t>Run-time errors</a:t>
            </a:r>
          </a:p>
          <a:p>
            <a:pPr lvl="1"/>
            <a:r>
              <a:rPr lang="en-US" dirty="0"/>
              <a:t>happen during program </a:t>
            </a:r>
            <a:r>
              <a:rPr lang="en-US" dirty="0" smtClean="0"/>
              <a:t>execution (hard to find)</a:t>
            </a:r>
            <a:endParaRPr lang="en-US" dirty="0"/>
          </a:p>
          <a:p>
            <a:r>
              <a:rPr lang="en-US" dirty="0"/>
              <a:t>Logic errors</a:t>
            </a:r>
          </a:p>
          <a:p>
            <a:pPr lvl="1"/>
            <a:r>
              <a:rPr lang="en-US" dirty="0"/>
              <a:t>errors in algorithm </a:t>
            </a:r>
            <a:r>
              <a:rPr lang="en-US" dirty="0" smtClean="0"/>
              <a:t>design (hardest to track down)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E7211-D60B-4440-BF4F-DB92A853E927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85</TotalTime>
  <Words>727</Words>
  <Application>Microsoft Macintosh PowerPoint</Application>
  <PresentationFormat>On-screen Show (4:3)</PresentationFormat>
  <Paragraphs>113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Capital</vt:lpstr>
      <vt:lpstr>Testing</vt:lpstr>
      <vt:lpstr>Objectives</vt:lpstr>
      <vt:lpstr>5 Phases of Software Life Cycle</vt:lpstr>
      <vt:lpstr>5 Phases of Software Life Cycle</vt:lpstr>
      <vt:lpstr>Coding</vt:lpstr>
      <vt:lpstr>Validation vs Verification</vt:lpstr>
      <vt:lpstr>Different kinds of tests</vt:lpstr>
      <vt:lpstr>The "V" Life Cycle Model</vt:lpstr>
      <vt:lpstr>Types of Errors</vt:lpstr>
      <vt:lpstr>Black Box or Functional Tests</vt:lpstr>
      <vt:lpstr>White Box or Structural Test</vt:lpstr>
      <vt:lpstr>Search code for White Box Tests – a recursive Binary Search Algorithm. Let’s try to write the code!</vt:lpstr>
      <vt:lpstr>Things to Test</vt:lpstr>
      <vt:lpstr>Maintenance</vt:lpstr>
    </vt:vector>
  </TitlesOfParts>
  <Company>The College of Wooster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 Services</dc:creator>
  <cp:lastModifiedBy>User Services</cp:lastModifiedBy>
  <cp:revision>27</cp:revision>
  <dcterms:created xsi:type="dcterms:W3CDTF">2017-08-29T16:29:38Z</dcterms:created>
  <dcterms:modified xsi:type="dcterms:W3CDTF">2019-01-21T18:01:56Z</dcterms:modified>
</cp:coreProperties>
</file>