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404" r:id="rId2"/>
    <p:sldId id="405" r:id="rId3"/>
    <p:sldId id="406" r:id="rId4"/>
    <p:sldId id="407" r:id="rId5"/>
    <p:sldId id="408" r:id="rId6"/>
    <p:sldId id="409" r:id="rId7"/>
    <p:sldId id="410" r:id="rId8"/>
    <p:sldId id="411" r:id="rId9"/>
    <p:sldId id="412" r:id="rId10"/>
    <p:sldId id="413" r:id="rId11"/>
    <p:sldId id="414" r:id="rId12"/>
    <p:sldId id="415" r:id="rId13"/>
    <p:sldId id="416" r:id="rId14"/>
    <p:sldId id="417" r:id="rId15"/>
    <p:sldId id="418" r:id="rId16"/>
    <p:sldId id="421" r:id="rId17"/>
    <p:sldId id="422" r:id="rId18"/>
    <p:sldId id="428" r:id="rId19"/>
    <p:sldId id="429" r:id="rId20"/>
    <p:sldId id="430" r:id="rId2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700" y="6438900"/>
            <a:ext cx="5581650" cy="41910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Nyhoff, ADTs, Data Structures and Problem Solving with C++, Second Edition, © 2005 Pearson Education, Inc. All rights reserved. 0-13-140909-3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7DED7E-DD3D-5946-B555-818E2EEF2B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426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700" y="6438900"/>
            <a:ext cx="5581650" cy="41910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Nyhoff, ADTs, Data Structures and Problem Solving with C++, Second Edition, © 2005 Pearson Education, Inc. All rights reserved. 0-13-140909-3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DCBB0C-C5BD-204C-8F05-40823A4ED8A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210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74638"/>
            <a:ext cx="2171700" cy="6069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62700" cy="6069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700" y="6438900"/>
            <a:ext cx="5581650" cy="41910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Nyhoff, ADTs, Data Structures and Problem Solving with C++, Second Edition, © 2005 Pearson Education, Inc. All rights reserved. 0-13-140909-3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A5466C-92E6-9B40-BDE5-E3DE294933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180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700" y="6438900"/>
            <a:ext cx="5581650" cy="41910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Nyhoff, ADTs, Data Structures and Problem Solving with C++, Second Edition, © 2005 Pearson Education, Inc. All rights reserved. 0-13-140909-3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D98F0B-5429-9B47-996B-FFF1704349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998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700" y="6438900"/>
            <a:ext cx="5581650" cy="41910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Nyhoff, ADTs, Data Structures and Problem Solving with C++, Second Edition, © 2005 Pearson Education, Inc. All rights reserved. 0-13-140909-3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2E15D9-F4BE-5E4A-8B3E-68E82F2928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795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67200" cy="474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267200" cy="4743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09700" y="6438900"/>
            <a:ext cx="5581650" cy="41910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Nyhoff, ADTs, Data Structures and Problem Solving with C++, Second Edition, © 2005 Pearson Education, Inc. All rights reserved. 0-13-140909-3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D98584-4F86-3640-AC5C-A00962E8D01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3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09700" y="6438900"/>
            <a:ext cx="5581650" cy="41910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Nyhoff, ADTs, Data Structures and Problem Solving with C++, Second Edition, © 2005 Pearson Education, Inc. All rights reserved. 0-13-140909-3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BE5120-DA9B-E14D-9832-7497F2C292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714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09700" y="6438900"/>
            <a:ext cx="5581650" cy="41910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Nyhoff, ADTs, Data Structures and Problem Solving with C++, Second Edition, © 2005 Pearson Education, Inc. All rights reserved. 0-13-140909-3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C9D0D9-0D8E-7D40-B587-27FDB42EAB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87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09700" y="6438900"/>
            <a:ext cx="5581650" cy="41910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Nyhoff, ADTs, Data Structures and Problem Solving with C++, Second Edition, © 2005 Pearson Education, Inc. All rights reserved. 0-13-140909-3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14461A-9015-B349-B926-E4C2735DCDC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47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09700" y="6438900"/>
            <a:ext cx="5581650" cy="41910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Nyhoff, ADTs, Data Structures and Problem Solving with C++, Second Edition, © 2005 Pearson Education, Inc. All rights reserved. 0-13-140909-3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2C60D1-72D7-CF4B-BAC7-E67C8B6317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057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09700" y="6438900"/>
            <a:ext cx="5581650" cy="419100"/>
          </a:xfrm>
          <a:prstGeom prst="rect">
            <a:avLst/>
          </a:prstGeom>
        </p:spPr>
        <p:txBody>
          <a:bodyPr/>
          <a:lstStyle>
            <a:lvl1pPr>
              <a:defRPr sz="1800" smtClean="0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Nyhoff, ADTs, Data Structures and Problem Solving with C++, Second Edition, © 2005 Pearson Education, Inc. All rights reserved. 0-13-140909-3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E2EBCE-5459-D047-A504-2546844F82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514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2A8DE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686800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67500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cs typeface="+mn-cs"/>
              </a:defRPr>
            </a:lvl1pPr>
          </a:lstStyle>
          <a:p>
            <a:pPr>
              <a:defRPr/>
            </a:pPr>
            <a:fld id="{B2720127-D6F8-8542-8AEC-264D3D19411C}" type="slidenum">
              <a:rPr 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7DEB5-740F-B24D-87CC-3A5B31C31915}" type="slidenum">
              <a:rPr lang="en-US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Standard C++ Input/Output</a:t>
            </a:r>
            <a:br>
              <a:rPr lang="en-US" smtClean="0">
                <a:cs typeface="+mj-cs"/>
              </a:rPr>
            </a:br>
            <a:r>
              <a:rPr lang="en-US" smtClean="0">
                <a:cs typeface="+mj-cs"/>
              </a:rPr>
              <a:t>and String Classes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F290D5-18AF-DD46-A2B2-D2B17D2E6779}" type="slidenum">
              <a:rPr lang="en-US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</a:t>
            </a:r>
            <a:r>
              <a:rPr lang="en-US" b="1" smtClean="0">
                <a:solidFill>
                  <a:srgbClr val="3366FF"/>
                </a:solidFill>
                <a:latin typeface="Courier New" charset="0"/>
                <a:cs typeface="+mj-cs"/>
              </a:rPr>
              <a:t>ostream</a:t>
            </a:r>
            <a:r>
              <a:rPr lang="en-US" smtClean="0">
                <a:cs typeface="+mj-cs"/>
              </a:rPr>
              <a:t> Class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Format control (read on your own)</a:t>
            </a:r>
          </a:p>
          <a:p>
            <a:pPr lvl="1" eaLnBrk="1" hangingPunct="1">
              <a:defRPr/>
            </a:pPr>
            <a:r>
              <a:rPr lang="en-US" dirty="0" smtClean="0"/>
              <a:t>Format manipulators used to specify various format features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Examples</a:t>
            </a:r>
          </a:p>
          <a:p>
            <a:pPr lvl="1" eaLnBrk="1" hangingPunct="1">
              <a:defRPr/>
            </a:pPr>
            <a:r>
              <a:rPr lang="en-US" sz="3200" b="1" dirty="0" err="1" smtClean="0">
                <a:solidFill>
                  <a:srgbClr val="3366FF"/>
                </a:solidFill>
                <a:latin typeface="Courier New" charset="0"/>
              </a:rPr>
              <a:t>endl</a:t>
            </a:r>
            <a:r>
              <a:rPr lang="en-US" dirty="0" smtClean="0"/>
              <a:t> to send a newline</a:t>
            </a:r>
          </a:p>
          <a:p>
            <a:pPr lvl="1" eaLnBrk="1" hangingPunct="1">
              <a:defRPr/>
            </a:pPr>
            <a:r>
              <a:rPr lang="en-US" sz="3200" b="1" dirty="0" err="1" smtClean="0">
                <a:solidFill>
                  <a:srgbClr val="3366FF"/>
                </a:solidFill>
                <a:latin typeface="Courier New" charset="0"/>
              </a:rPr>
              <a:t>showpoint</a:t>
            </a:r>
            <a:r>
              <a:rPr lang="en-US" dirty="0" smtClean="0"/>
              <a:t> to specify that decimal points be used in output of </a:t>
            </a:r>
            <a:r>
              <a:rPr lang="en-US" dirty="0" err="1" smtClean="0"/>
              <a:t>reals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EA3CA4-220F-2A47-A5E3-6ACCF7D8C64F}" type="slidenum">
              <a:rPr lang="en-US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>
                <a:cs typeface="+mj-cs"/>
              </a:rPr>
              <a:t>File I/O: </a:t>
            </a:r>
            <a:r>
              <a:rPr lang="en-US" sz="3600" b="1" smtClean="0">
                <a:solidFill>
                  <a:srgbClr val="3366FF"/>
                </a:solidFill>
                <a:latin typeface="Courier New" charset="0"/>
                <a:cs typeface="+mj-cs"/>
              </a:rPr>
              <a:t>ifstream</a:t>
            </a:r>
            <a:r>
              <a:rPr lang="en-US" sz="3600" smtClean="0">
                <a:cs typeface="+mj-cs"/>
              </a:rPr>
              <a:t>, </a:t>
            </a:r>
            <a:r>
              <a:rPr lang="en-US" sz="3600" b="1" smtClean="0">
                <a:solidFill>
                  <a:srgbClr val="3366FF"/>
                </a:solidFill>
                <a:latin typeface="Courier New" charset="0"/>
                <a:cs typeface="+mj-cs"/>
              </a:rPr>
              <a:t>ofstream</a:t>
            </a:r>
            <a:r>
              <a:rPr lang="en-US" sz="3600" smtClean="0">
                <a:cs typeface="+mj-cs"/>
              </a:rPr>
              <a:t> Classes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700" y="1271588"/>
            <a:ext cx="90043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Stream object must be constructed for purpose of receiving/sending I/O</a:t>
            </a:r>
          </a:p>
          <a:p>
            <a:pPr lvl="1" eaLnBrk="1" hangingPunct="1">
              <a:defRPr/>
            </a:pPr>
            <a:r>
              <a:rPr lang="en-US" sz="2400" dirty="0" smtClean="0"/>
              <a:t>Called </a:t>
            </a:r>
            <a:r>
              <a:rPr lang="en-US" sz="2400" u="sng" dirty="0" smtClean="0"/>
              <a:t>opening</a:t>
            </a:r>
            <a:r>
              <a:rPr lang="en-US" sz="2400" dirty="0" smtClean="0"/>
              <a:t> a stream to the file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Stream activities</a:t>
            </a:r>
          </a:p>
          <a:p>
            <a:pPr lvl="1" eaLnBrk="1" hangingPunct="1">
              <a:defRPr/>
            </a:pPr>
            <a:r>
              <a:rPr lang="en-US" sz="2400" dirty="0" smtClean="0"/>
              <a:t>Declaring</a:t>
            </a:r>
            <a:br>
              <a:rPr lang="en-US" sz="2400" dirty="0" smtClean="0"/>
            </a:br>
            <a:r>
              <a:rPr lang="en-US" sz="2400" b="1" dirty="0" err="1" smtClean="0">
                <a:solidFill>
                  <a:srgbClr val="3366FF"/>
                </a:solidFill>
                <a:latin typeface="Courier New" charset="0"/>
              </a:rPr>
              <a:t>ifstream</a:t>
            </a:r>
            <a:r>
              <a:rPr lang="en-US" sz="2400" b="1" dirty="0" smtClean="0">
                <a:solidFill>
                  <a:srgbClr val="3366FF"/>
                </a:solidFill>
                <a:latin typeface="Courier New" charset="0"/>
              </a:rPr>
              <a:t> </a:t>
            </a:r>
            <a:r>
              <a:rPr lang="en-US" sz="2400" b="1" dirty="0" err="1" smtClean="0">
                <a:solidFill>
                  <a:srgbClr val="3366FF"/>
                </a:solidFill>
                <a:latin typeface="Courier New" charset="0"/>
              </a:rPr>
              <a:t>inStream</a:t>
            </a:r>
            <a:r>
              <a:rPr lang="en-US" sz="2400" b="1" dirty="0" smtClean="0">
                <a:solidFill>
                  <a:srgbClr val="3366FF"/>
                </a:solidFill>
                <a:latin typeface="Courier New" charset="0"/>
              </a:rPr>
              <a:t>(</a:t>
            </a:r>
            <a:r>
              <a:rPr lang="en-US" sz="2400" b="1" dirty="0" err="1" smtClean="0">
                <a:solidFill>
                  <a:srgbClr val="3366FF"/>
                </a:solidFill>
                <a:latin typeface="Courier New" charset="0"/>
              </a:rPr>
              <a:t>file_name</a:t>
            </a:r>
            <a:r>
              <a:rPr lang="en-US" sz="2400" b="1" dirty="0" smtClean="0">
                <a:solidFill>
                  <a:srgbClr val="3366FF"/>
                </a:solidFill>
                <a:latin typeface="Courier New" charset="0"/>
              </a:rPr>
              <a:t>);</a:t>
            </a:r>
          </a:p>
          <a:p>
            <a:pPr lvl="1" eaLnBrk="1" hangingPunct="1">
              <a:defRPr/>
            </a:pPr>
            <a:r>
              <a:rPr lang="en-US" sz="2400" dirty="0" smtClean="0"/>
              <a:t>Opening</a:t>
            </a:r>
            <a:br>
              <a:rPr lang="en-US" sz="2400" dirty="0" smtClean="0"/>
            </a:br>
            <a:r>
              <a:rPr lang="en-US" sz="2400" b="1" dirty="0" err="1" smtClean="0">
                <a:solidFill>
                  <a:srgbClr val="3366FF"/>
                </a:solidFill>
                <a:latin typeface="Courier New" charset="0"/>
              </a:rPr>
              <a:t>inStream.open</a:t>
            </a:r>
            <a:r>
              <a:rPr lang="en-US" sz="2400" b="1" dirty="0" smtClean="0">
                <a:solidFill>
                  <a:srgbClr val="3366FF"/>
                </a:solidFill>
                <a:latin typeface="Courier New" charset="0"/>
              </a:rPr>
              <a:t>(</a:t>
            </a:r>
            <a:r>
              <a:rPr lang="en-US" sz="2400" b="1" dirty="0" err="1" smtClean="0">
                <a:solidFill>
                  <a:srgbClr val="3366FF"/>
                </a:solidFill>
                <a:latin typeface="Courier New" charset="0"/>
              </a:rPr>
              <a:t>file_name</a:t>
            </a:r>
            <a:r>
              <a:rPr lang="en-US" sz="2400" b="1" dirty="0" smtClean="0">
                <a:latin typeface="Courier New" charset="0"/>
              </a:rPr>
              <a:t>)</a:t>
            </a:r>
          </a:p>
          <a:p>
            <a:pPr lvl="1" eaLnBrk="1" hangingPunct="1">
              <a:defRPr/>
            </a:pPr>
            <a:r>
              <a:rPr lang="en-US" sz="2400" b="1" dirty="0" smtClean="0">
                <a:latin typeface="Courier New" charset="0"/>
              </a:rPr>
              <a:t> </a:t>
            </a:r>
            <a:r>
              <a:rPr lang="en-US" sz="2400" dirty="0" smtClean="0"/>
              <a:t>Closing</a:t>
            </a:r>
            <a:br>
              <a:rPr lang="en-US" sz="2400" dirty="0" smtClean="0"/>
            </a:br>
            <a:r>
              <a:rPr lang="en-US" sz="2400" b="1" dirty="0" err="1" smtClean="0">
                <a:solidFill>
                  <a:srgbClr val="3366FF"/>
                </a:solidFill>
                <a:latin typeface="Courier New" charset="0"/>
              </a:rPr>
              <a:t>inStream.close</a:t>
            </a:r>
            <a:r>
              <a:rPr lang="en-US" b="1" dirty="0" smtClean="0">
                <a:solidFill>
                  <a:srgbClr val="3366FF"/>
                </a:solidFill>
                <a:latin typeface="Courier New" charset="0"/>
              </a:rPr>
              <a:t>();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Courier New" charset="0"/>
              </a:rPr>
              <a:t>See code example from Lab3</a:t>
            </a:r>
            <a:endParaRPr lang="en-US" b="1" dirty="0" smtClean="0">
              <a:solidFill>
                <a:srgbClr val="3366FF"/>
              </a:solidFill>
              <a:latin typeface="Courier New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7A6669-8FFB-FD4E-9B25-87863E0603C0}" type="slidenum">
              <a:rPr lang="en-US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File I/O: </a:t>
            </a:r>
            <a:r>
              <a:rPr lang="en-US" sz="4000" b="1" smtClean="0">
                <a:solidFill>
                  <a:srgbClr val="3366FF"/>
                </a:solidFill>
                <a:latin typeface="Courier New" charset="0"/>
                <a:cs typeface="+mj-cs"/>
              </a:rPr>
              <a:t>ifstream</a:t>
            </a:r>
            <a:r>
              <a:rPr lang="en-US" sz="4000" smtClean="0">
                <a:cs typeface="+mj-cs"/>
              </a:rPr>
              <a:t>, </a:t>
            </a:r>
            <a:r>
              <a:rPr lang="en-US" sz="4000" b="1" smtClean="0">
                <a:solidFill>
                  <a:srgbClr val="3366FF"/>
                </a:solidFill>
                <a:latin typeface="Courier New" charset="0"/>
                <a:cs typeface="+mj-cs"/>
              </a:rPr>
              <a:t>ofstream</a:t>
            </a:r>
            <a:r>
              <a:rPr lang="en-US" sz="4000" smtClean="0">
                <a:cs typeface="+mj-cs"/>
              </a:rPr>
              <a:t> Classes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43050"/>
            <a:ext cx="8686800" cy="42148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cs typeface="+mn-cs"/>
              </a:rPr>
              <a:t>File opening modes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specify various properties of file being opened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err="1" smtClean="0"/>
              <a:t>Ifstream</a:t>
            </a:r>
            <a:r>
              <a:rPr lang="en-US" sz="2000" dirty="0" smtClean="0"/>
              <a:t> in(</a:t>
            </a:r>
            <a:r>
              <a:rPr lang="en-US" sz="2000" dirty="0" err="1" smtClean="0"/>
              <a:t>filename.data</a:t>
            </a:r>
            <a:r>
              <a:rPr lang="en-US" sz="2000" dirty="0" smtClean="0"/>
              <a:t>(), </a:t>
            </a:r>
            <a:r>
              <a:rPr lang="en-US" sz="2000" dirty="0" err="1" smtClean="0"/>
              <a:t>ios</a:t>
            </a:r>
            <a:r>
              <a:rPr lang="en-US" sz="2000" dirty="0" smtClean="0"/>
              <a:t>::mode);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Where mode may be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800" dirty="0" err="1" smtClean="0"/>
              <a:t>ios</a:t>
            </a:r>
            <a:r>
              <a:rPr lang="en-US" sz="1800" dirty="0" smtClean="0"/>
              <a:t>::in (default, read position at file begin)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800" dirty="0" err="1" smtClean="0"/>
              <a:t>ios</a:t>
            </a:r>
            <a:r>
              <a:rPr lang="en-US" sz="1800" dirty="0" smtClean="0"/>
              <a:t>::</a:t>
            </a:r>
            <a:r>
              <a:rPr lang="en-US" sz="1800" dirty="0" err="1" smtClean="0"/>
              <a:t>trunc</a:t>
            </a:r>
            <a:r>
              <a:rPr lang="en-US" sz="1800" dirty="0" smtClean="0"/>
              <a:t> (open but delete contents of file)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800" dirty="0" err="1" smtClean="0"/>
              <a:t>ios</a:t>
            </a:r>
            <a:r>
              <a:rPr lang="en-US" sz="1800" dirty="0" smtClean="0"/>
              <a:t>::out (default, open for write - uses </a:t>
            </a:r>
            <a:r>
              <a:rPr lang="en-US" sz="1800" dirty="0" err="1" smtClean="0"/>
              <a:t>trunc</a:t>
            </a:r>
            <a:r>
              <a:rPr lang="en-US" sz="1800" dirty="0" smtClean="0"/>
              <a:t>)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800" dirty="0" err="1" smtClean="0"/>
              <a:t>ios</a:t>
            </a:r>
            <a:r>
              <a:rPr lang="en-US" sz="1800" dirty="0" smtClean="0"/>
              <a:t>::app(open for write with write position at end of file-</a:t>
            </a:r>
            <a:r>
              <a:rPr lang="en-US" sz="1800" dirty="0" err="1" smtClean="0"/>
              <a:t>nondestruct</a:t>
            </a:r>
            <a:r>
              <a:rPr lang="en-US" sz="1800" dirty="0" smtClean="0"/>
              <a:t>)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800" dirty="0" err="1" smtClean="0"/>
              <a:t>ios</a:t>
            </a:r>
            <a:r>
              <a:rPr lang="en-US" sz="1800" dirty="0" smtClean="0"/>
              <a:t>::ate (read or write with position at end of file -</a:t>
            </a:r>
            <a:r>
              <a:rPr lang="en-US" sz="1800" dirty="0" err="1" smtClean="0"/>
              <a:t>nondestruct</a:t>
            </a:r>
            <a:r>
              <a:rPr lang="en-US" sz="1800" dirty="0" smtClean="0"/>
              <a:t>)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800" dirty="0" err="1" smtClean="0"/>
              <a:t>Ios</a:t>
            </a:r>
            <a:r>
              <a:rPr lang="en-US" sz="1800" dirty="0" smtClean="0"/>
              <a:t>::binary (open in binary mode)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i="1" dirty="0" smtClean="0">
                <a:cs typeface="+mn-cs"/>
              </a:rPr>
              <a:t>File-Opening Modes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i="1" dirty="0" err="1" smtClean="0"/>
              <a:t>Fstream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inout</a:t>
            </a:r>
            <a:r>
              <a:rPr lang="en-US" sz="2400" i="1" dirty="0" smtClean="0"/>
              <a:t>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i="1" dirty="0" err="1" smtClean="0"/>
              <a:t>inout.open</a:t>
            </a:r>
            <a:r>
              <a:rPr lang="en-US" sz="2400" i="1" dirty="0" smtClean="0"/>
              <a:t>(</a:t>
            </a:r>
            <a:r>
              <a:rPr lang="en-US" sz="2400" i="1" dirty="0" err="1" smtClean="0"/>
              <a:t>filename.data</a:t>
            </a:r>
            <a:r>
              <a:rPr lang="en-US" sz="2400" i="1" dirty="0" smtClean="0"/>
              <a:t>(), </a:t>
            </a:r>
            <a:r>
              <a:rPr lang="en-US" sz="2400" i="1" dirty="0" err="1" smtClean="0"/>
              <a:t>ios</a:t>
            </a:r>
            <a:r>
              <a:rPr lang="en-US" sz="2400" i="1" dirty="0" smtClean="0"/>
              <a:t>::in | </a:t>
            </a:r>
            <a:r>
              <a:rPr lang="en-US" sz="2400" i="1" dirty="0" err="1" smtClean="0"/>
              <a:t>ios</a:t>
            </a:r>
            <a:r>
              <a:rPr lang="en-US" sz="2400" i="1" dirty="0" smtClean="0"/>
              <a:t>::out);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sz="2800" i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D3091-579F-B443-BBC9-4064CF400F43}" type="slidenum">
              <a:rPr lang="en-US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I/O Class Hierarchy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Characteristics of OOP hold</a:t>
            </a:r>
          </a:p>
          <a:p>
            <a:pPr lvl="1" eaLnBrk="1" hangingPunct="1">
              <a:defRPr/>
            </a:pPr>
            <a:r>
              <a:rPr lang="en-US" dirty="0" smtClean="0"/>
              <a:t>Encapsulation</a:t>
            </a:r>
          </a:p>
          <a:p>
            <a:pPr lvl="1" eaLnBrk="1" hangingPunct="1">
              <a:defRPr/>
            </a:pPr>
            <a:r>
              <a:rPr lang="en-US" dirty="0" smtClean="0"/>
              <a:t>Inheritance</a:t>
            </a:r>
          </a:p>
          <a:p>
            <a:pPr lvl="1" eaLnBrk="1" hangingPunct="1">
              <a:defRPr/>
            </a:pPr>
            <a:r>
              <a:rPr lang="en-US" dirty="0" smtClean="0"/>
              <a:t>Polymorphism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Note demo of file I/O, see code example</a:t>
            </a:r>
          </a:p>
        </p:txBody>
      </p:sp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050" y="2603500"/>
            <a:ext cx="4503738" cy="2894013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B66D4-05E3-1A43-9667-74ED35C1F4CD}" type="slidenum">
              <a:rPr lang="en-US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C++ String Class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50577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Variety of constructors provided for defining strings</a:t>
            </a:r>
          </a:p>
          <a:p>
            <a:pPr lvl="1" eaLnBrk="1" hangingPunct="1">
              <a:defRPr/>
            </a:pPr>
            <a:r>
              <a:rPr lang="en-US" dirty="0" smtClean="0"/>
              <a:t>Define an empty string   </a:t>
            </a:r>
            <a:br>
              <a:rPr lang="en-US" dirty="0" smtClean="0"/>
            </a:br>
            <a:r>
              <a:rPr lang="en-US" b="1" dirty="0" smtClean="0">
                <a:solidFill>
                  <a:srgbClr val="3366FF"/>
                </a:solidFill>
                <a:latin typeface="Courier New" charset="0"/>
              </a:rPr>
              <a:t>string s;</a:t>
            </a:r>
          </a:p>
          <a:p>
            <a:pPr lvl="1" eaLnBrk="1" hangingPunct="1">
              <a:defRPr/>
            </a:pPr>
            <a:r>
              <a:rPr lang="en-US" dirty="0" smtClean="0"/>
              <a:t>Define a string initialized with another string</a:t>
            </a:r>
            <a:br>
              <a:rPr lang="en-US" dirty="0" smtClean="0"/>
            </a:br>
            <a:r>
              <a:rPr lang="en-US" b="1" dirty="0" smtClean="0">
                <a:solidFill>
                  <a:srgbClr val="3366FF"/>
                </a:solidFill>
                <a:latin typeface="Courier New" charset="0"/>
              </a:rPr>
              <a:t>string s("some other string);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Note further options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>
                <a:cs typeface="+mn-cs"/>
              </a:rPr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>
                <a:cs typeface="+mn-cs"/>
              </a:rPr>
              <a:t>string s(</a:t>
            </a:r>
            <a:r>
              <a:rPr lang="en-US" sz="2000" dirty="0" err="1" smtClean="0">
                <a:cs typeface="+mn-cs"/>
              </a:rPr>
              <a:t>charArray</a:t>
            </a:r>
            <a:r>
              <a:rPr lang="en-US" sz="2000" dirty="0" smtClean="0">
                <a:cs typeface="+mn-cs"/>
              </a:rPr>
              <a:t>);		string s(</a:t>
            </a:r>
            <a:r>
              <a:rPr lang="en-US" sz="2000" dirty="0" err="1" smtClean="0">
                <a:cs typeface="+mn-cs"/>
              </a:rPr>
              <a:t>charArray,nchars</a:t>
            </a:r>
            <a:r>
              <a:rPr lang="en-US" sz="2000" dirty="0" smtClean="0">
                <a:cs typeface="+mn-cs"/>
              </a:rPr>
              <a:t>);</a:t>
            </a:r>
          </a:p>
          <a:p>
            <a:pPr marL="457200" lvl="1" indent="0" eaLnBrk="1" hangingPunct="1">
              <a:buFontTx/>
              <a:buNone/>
              <a:defRPr/>
            </a:pPr>
            <a:r>
              <a:rPr lang="en-US" sz="2000" dirty="0" smtClean="0"/>
              <a:t>string s(</a:t>
            </a:r>
            <a:r>
              <a:rPr lang="en-US" sz="2000" dirty="0" err="1" smtClean="0"/>
              <a:t>str</a:t>
            </a:r>
            <a:r>
              <a:rPr lang="en-US" sz="2000" dirty="0" smtClean="0"/>
              <a:t>, </a:t>
            </a:r>
            <a:r>
              <a:rPr lang="en-US" sz="2000" dirty="0" err="1" smtClean="0"/>
              <a:t>startPos</a:t>
            </a:r>
            <a:r>
              <a:rPr lang="en-US" sz="2000" dirty="0" smtClean="0"/>
              <a:t>, </a:t>
            </a:r>
            <a:r>
              <a:rPr lang="en-US" sz="2000" dirty="0" err="1" smtClean="0"/>
              <a:t>nchars</a:t>
            </a:r>
            <a:r>
              <a:rPr lang="en-US" sz="2000" dirty="0" smtClean="0"/>
              <a:t>);	string s(</a:t>
            </a:r>
            <a:r>
              <a:rPr lang="en-US" sz="2000" dirty="0" err="1" smtClean="0"/>
              <a:t>ncopies</a:t>
            </a:r>
            <a:r>
              <a:rPr lang="en-US" sz="2000" dirty="0" smtClean="0"/>
              <a:t>, </a:t>
            </a:r>
            <a:r>
              <a:rPr lang="en-US" sz="2000" dirty="0" err="1" smtClean="0"/>
              <a:t>ch</a:t>
            </a:r>
            <a:r>
              <a:rPr lang="en-US" sz="2000" dirty="0" smtClean="0"/>
              <a:t>);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EA203-44B1-3E40-A51B-AC350AAA78B4}" type="slidenum">
              <a:rPr lang="en-US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C++ String Class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Storage differs by implementation</a:t>
            </a:r>
          </a:p>
          <a:p>
            <a:pPr lvl="1" eaLnBrk="1" hangingPunct="1">
              <a:defRPr/>
            </a:pPr>
            <a:r>
              <a:rPr lang="en-US" sz="2400" dirty="0" smtClean="0"/>
              <a:t>May use </a:t>
            </a:r>
            <a:r>
              <a:rPr lang="en-US" sz="2400" b="1" dirty="0" smtClean="0">
                <a:solidFill>
                  <a:srgbClr val="3366FF"/>
                </a:solidFill>
                <a:latin typeface="Courier New" charset="0"/>
              </a:rPr>
              <a:t>char</a:t>
            </a:r>
            <a:r>
              <a:rPr lang="en-US" sz="2400" dirty="0" smtClean="0"/>
              <a:t> arrays</a:t>
            </a:r>
          </a:p>
          <a:p>
            <a:pPr lvl="1" eaLnBrk="1" hangingPunct="1">
              <a:defRPr/>
            </a:pPr>
            <a:r>
              <a:rPr lang="en-US" sz="2400" dirty="0" smtClean="0"/>
              <a:t>May use dynamic storage</a:t>
            </a:r>
          </a:p>
          <a:p>
            <a:pPr eaLnBrk="1" hangingPunct="1">
              <a:defRPr/>
            </a:pPr>
            <a:r>
              <a:rPr lang="en-US" sz="2800" i="1" dirty="0" smtClean="0">
                <a:cs typeface="+mn-cs"/>
              </a:rPr>
              <a:t>String Storage Information Methods</a:t>
            </a:r>
          </a:p>
          <a:p>
            <a:pPr marL="457200" lvl="1" indent="0" eaLnBrk="1" hangingPunct="1">
              <a:buFontTx/>
              <a:buNone/>
              <a:defRPr/>
            </a:pPr>
            <a:r>
              <a:rPr lang="en-US" sz="2000" i="1" dirty="0" err="1" smtClean="0"/>
              <a:t>s.capacity</a:t>
            </a:r>
            <a:r>
              <a:rPr lang="en-US" sz="2000" i="1" dirty="0" smtClean="0"/>
              <a:t>()		</a:t>
            </a:r>
            <a:r>
              <a:rPr lang="en-US" sz="2000" i="1" dirty="0" err="1" smtClean="0"/>
              <a:t>s.size</a:t>
            </a:r>
            <a:r>
              <a:rPr lang="en-US" sz="2000" i="1" dirty="0" smtClean="0"/>
              <a:t>() and </a:t>
            </a:r>
            <a:r>
              <a:rPr lang="en-US" sz="2000" i="1" dirty="0" err="1" smtClean="0"/>
              <a:t>s.length</a:t>
            </a:r>
            <a:r>
              <a:rPr lang="en-US" sz="2000" i="1" dirty="0" smtClean="0"/>
              <a:t>()	</a:t>
            </a:r>
            <a:r>
              <a:rPr lang="en-US" sz="2000" i="1" dirty="0" err="1" smtClean="0"/>
              <a:t>s.empty</a:t>
            </a:r>
            <a:r>
              <a:rPr lang="en-US" sz="2000" i="1" dirty="0" smtClean="0"/>
              <a:t>()		</a:t>
            </a:r>
            <a:r>
              <a:rPr lang="en-US" sz="2000" i="1" dirty="0" err="1" smtClean="0"/>
              <a:t>s.max_size</a:t>
            </a:r>
            <a:r>
              <a:rPr lang="en-US" sz="2000" i="1" dirty="0" smtClean="0"/>
              <a:t>()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Input and output</a:t>
            </a:r>
          </a:p>
          <a:p>
            <a:pPr lvl="1" eaLnBrk="1" hangingPunct="1">
              <a:defRPr/>
            </a:pPr>
            <a:r>
              <a:rPr lang="en-US" sz="2400" dirty="0" smtClean="0"/>
              <a:t>Use insertion </a:t>
            </a:r>
            <a:r>
              <a:rPr lang="en-US" sz="2400" b="1" dirty="0" smtClean="0">
                <a:solidFill>
                  <a:srgbClr val="3366FF"/>
                </a:solidFill>
                <a:latin typeface="Courier New" charset="0"/>
              </a:rPr>
              <a:t>&lt;&lt;</a:t>
            </a:r>
            <a:r>
              <a:rPr lang="en-US" sz="2400" dirty="0" smtClean="0"/>
              <a:t> and extraction </a:t>
            </a:r>
            <a:r>
              <a:rPr lang="en-US" sz="2400" b="1" dirty="0" smtClean="0">
                <a:solidFill>
                  <a:srgbClr val="3366FF"/>
                </a:solidFill>
                <a:latin typeface="Courier New" charset="0"/>
              </a:rPr>
              <a:t>&gt;&gt;</a:t>
            </a:r>
            <a:r>
              <a:rPr lang="en-US" sz="2400" dirty="0" smtClean="0"/>
              <a:t> operators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3366FF"/>
                </a:solidFill>
                <a:latin typeface="Courier New" charset="0"/>
              </a:rPr>
              <a:t>getline</a:t>
            </a:r>
            <a:r>
              <a:rPr lang="en-US" sz="2400" b="1" dirty="0" smtClean="0">
                <a:solidFill>
                  <a:srgbClr val="3366FF"/>
                </a:solidFill>
                <a:latin typeface="Courier New" charset="0"/>
              </a:rPr>
              <a:t> ()</a:t>
            </a:r>
            <a:r>
              <a:rPr lang="en-US" sz="2400" dirty="0" smtClean="0"/>
              <a:t> for reading a string and including white spaces</a:t>
            </a:r>
          </a:p>
          <a:p>
            <a:pPr marL="914400" lvl="2" indent="0" eaLnBrk="1" hangingPunct="1">
              <a:buFontTx/>
              <a:buNone/>
              <a:defRPr/>
            </a:pPr>
            <a:r>
              <a:rPr lang="en-US" sz="2000" dirty="0" err="1" smtClean="0"/>
              <a:t>getline</a:t>
            </a:r>
            <a:r>
              <a:rPr lang="en-US" sz="2000" dirty="0" smtClean="0"/>
              <a:t>(</a:t>
            </a:r>
            <a:r>
              <a:rPr lang="en-US" sz="2000" dirty="0" err="1" smtClean="0"/>
              <a:t>cin,s,termChar</a:t>
            </a:r>
            <a:r>
              <a:rPr lang="en-US" sz="2000" dirty="0" smtClean="0"/>
              <a:t>); 	//</a:t>
            </a:r>
            <a:r>
              <a:rPr lang="en-US" sz="2000" dirty="0" err="1" smtClean="0"/>
              <a:t>termChar</a:t>
            </a:r>
            <a:r>
              <a:rPr lang="en-US" sz="2000" dirty="0" smtClean="0"/>
              <a:t> typically = </a:t>
            </a:r>
            <a:r>
              <a:rPr lang="ja-JP" altLang="en-US" sz="2000" dirty="0" smtClean="0">
                <a:latin typeface="Arial"/>
              </a:rPr>
              <a:t>‘</a:t>
            </a:r>
            <a:r>
              <a:rPr lang="en-US" sz="2000" dirty="0" smtClean="0"/>
              <a:t>\n</a:t>
            </a:r>
            <a:r>
              <a:rPr lang="ja-JP" altLang="en-US" sz="2000" dirty="0" smtClean="0">
                <a:latin typeface="Arial"/>
              </a:rPr>
              <a:t>’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8827-5695-954E-A9F5-1508017BFDD3}" type="slidenum">
              <a:rPr lang="en-US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157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C++ String Class</a:t>
            </a:r>
          </a:p>
        </p:txBody>
      </p:sp>
      <p:sp>
        <p:nvSpPr>
          <p:cNvPr id="1157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038225"/>
            <a:ext cx="82296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String element accessors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Returns string :: npos if not found, defualt for pos is 0</a:t>
            </a:r>
          </a:p>
          <a:p>
            <a:pPr lvl="2" eaLnBrk="1" hangingPunct="1">
              <a:defRPr/>
            </a:pPr>
            <a:r>
              <a:rPr lang="en-US" sz="1600" smtClean="0"/>
              <a:t>int p = s.find(str_charArray_ch,pos) //match all chars</a:t>
            </a:r>
          </a:p>
          <a:p>
            <a:pPr lvl="2" eaLnBrk="1" hangingPunct="1">
              <a:defRPr/>
            </a:pPr>
            <a:r>
              <a:rPr lang="en-US" sz="1600" smtClean="0"/>
              <a:t>int p = s.find_first_of(str_charArray_ch,pos) //match any char</a:t>
            </a:r>
          </a:p>
          <a:p>
            <a:pPr lvl="2" eaLnBrk="1" hangingPunct="1">
              <a:defRPr/>
            </a:pPr>
            <a:r>
              <a:rPr lang="en-US" sz="1600" smtClean="0"/>
              <a:t>int p = s.find_first_of_not_of(str_charArray_ch,pos) //no match</a:t>
            </a:r>
          </a:p>
          <a:p>
            <a:pPr lvl="2" eaLnBrk="1" hangingPunct="1">
              <a:defRPr/>
            </a:pPr>
            <a:r>
              <a:rPr lang="en-US" sz="1600" smtClean="0"/>
              <a:t>int p = s.find_last_of(str_charArray_ch,pos) //last match of any char</a:t>
            </a:r>
          </a:p>
          <a:p>
            <a:pPr lvl="2" eaLnBrk="1" hangingPunct="1">
              <a:defRPr/>
            </a:pPr>
            <a:r>
              <a:rPr lang="en-US" sz="1600" smtClean="0"/>
              <a:t>int p = s.find_last_not_of(str_charArray_ch,pos) //last pos of no match</a:t>
            </a:r>
          </a:p>
          <a:p>
            <a:pPr lvl="2" eaLnBrk="1" hangingPunct="1">
              <a:defRPr/>
            </a:pPr>
            <a:r>
              <a:rPr lang="en-US" sz="1600" smtClean="0"/>
              <a:t>etc.</a:t>
            </a:r>
          </a:p>
          <a:p>
            <a:pPr lvl="2" eaLnBrk="1" hangingPunct="1">
              <a:defRPr/>
            </a:pPr>
            <a:endParaRPr lang="en-US" sz="1600" smtClean="0"/>
          </a:p>
          <a:p>
            <a:pPr lvl="2" eaLnBrk="1" hangingPunct="1">
              <a:defRPr/>
            </a:pPr>
            <a:endParaRPr lang="en-US" sz="1600" smtClean="0"/>
          </a:p>
          <a:p>
            <a:pPr lvl="2" eaLnBrk="1" hangingPunct="1">
              <a:defRPr/>
            </a:pPr>
            <a:endParaRPr lang="en-US" sz="1600" smtClean="0"/>
          </a:p>
          <a:p>
            <a:pPr lvl="2" eaLnBrk="1" hangingPunct="1">
              <a:defRPr/>
            </a:pPr>
            <a:endParaRPr lang="en-US" sz="160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A1EA6C-E184-AB46-9345-392C643E80BC}" type="slidenum">
              <a:rPr lang="en-US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C++ String Class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Comparisons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Overloaded operators for </a:t>
            </a:r>
            <a:r>
              <a:rPr lang="en-US" b="1" smtClean="0">
                <a:solidFill>
                  <a:srgbClr val="3366FF"/>
                </a:solidFill>
                <a:latin typeface="Courier New" charset="0"/>
              </a:rPr>
              <a:t>&lt;, &gt;, ==,</a:t>
            </a:r>
            <a:r>
              <a:rPr lang="en-US" smtClean="0"/>
              <a:t> all relational ops.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Also </a:t>
            </a:r>
            <a:r>
              <a:rPr lang="en-US" b="1" smtClean="0">
                <a:solidFill>
                  <a:srgbClr val="3366FF"/>
                </a:solidFill>
                <a:latin typeface="Courier New" charset="0"/>
              </a:rPr>
              <a:t>compare()</a:t>
            </a:r>
            <a:r>
              <a:rPr lang="en-US" smtClean="0"/>
              <a:t> function which returns a negative, 0, or positive value for </a:t>
            </a:r>
            <a:r>
              <a:rPr lang="en-US" b="1" smtClean="0">
                <a:solidFill>
                  <a:srgbClr val="3366FF"/>
                </a:solidFill>
                <a:latin typeface="Courier New" charset="0"/>
              </a:rPr>
              <a:t>&lt;, ==,</a:t>
            </a:r>
            <a:r>
              <a:rPr lang="en-US" smtClean="0"/>
              <a:t> or </a:t>
            </a:r>
            <a:r>
              <a:rPr lang="en-US" b="1" smtClean="0">
                <a:solidFill>
                  <a:srgbClr val="3366FF"/>
                </a:solidFill>
                <a:latin typeface="Courier New" charset="0"/>
              </a:rPr>
              <a:t>&gt;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String conversions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When C-style string needed instead of a string object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Converts to an array of </a:t>
            </a:r>
            <a:r>
              <a:rPr lang="en-US" b="1" smtClean="0">
                <a:solidFill>
                  <a:srgbClr val="3366FF"/>
                </a:solidFill>
                <a:latin typeface="Courier New" charset="0"/>
              </a:rPr>
              <a:t>char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600" b="1" smtClean="0">
                <a:latin typeface="Courier New" charset="0"/>
              </a:rPr>
              <a:t>char c[] =s.c_str()//null terminated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sz="1600" b="1" smtClean="0">
                <a:latin typeface="Courier New" charset="0"/>
              </a:rPr>
              <a:t>char c[] =s.data()//not null terminated 	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1693CD-E86E-244C-9131-91B658334DFF}" type="slidenum">
              <a:rPr lang="en-US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Intro to Data Encryption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Definition:  Encryption is the coding of information to keep it secret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Accomplished by transforming</a:t>
            </a:r>
          </a:p>
          <a:p>
            <a:pPr lvl="1" eaLnBrk="1" hangingPunct="1">
              <a:defRPr/>
            </a:pPr>
            <a:r>
              <a:rPr lang="en-US" smtClean="0"/>
              <a:t>From a string of characters with information</a:t>
            </a:r>
          </a:p>
          <a:p>
            <a:pPr lvl="1" eaLnBrk="1" hangingPunct="1">
              <a:defRPr/>
            </a:pPr>
            <a:r>
              <a:rPr lang="en-US" smtClean="0"/>
              <a:t>To a new string that is the coded message or the ciphertext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The ciphertext may be safely transmitted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At a later time the ciphertext is deciphered into plaintext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BEF4C-366F-774A-872E-EC7FFC470799}" type="slidenum">
              <a:rPr lang="en-US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Data Encryption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Simplest encryption schemes use substitution</a:t>
            </a:r>
          </a:p>
          <a:p>
            <a:pPr lvl="1" eaLnBrk="1" hangingPunct="1">
              <a:defRPr/>
            </a:pPr>
            <a:r>
              <a:rPr lang="en-US" smtClean="0"/>
              <a:t>Each letter replaced by some other letter according to a fixed rule (Caesar cipher)</a:t>
            </a:r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4030663"/>
            <a:ext cx="5227638" cy="1539875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B0641A-B65B-0D49-AEF3-41EC9151115D}" type="slidenum">
              <a:rPr lang="en-US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Lecture Contents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4878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The C++ Standard I/O Classes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The C++ String Types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Case Study: Text Editing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93E131-C7BD-2943-AD6D-0697FB20C629}" type="slidenum">
              <a:rPr lang="en-US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229600" cy="585788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>
                <a:cs typeface="+mj-cs"/>
              </a:rPr>
              <a:t>Caesar Cipher Ex</a:t>
            </a:r>
            <a:endParaRPr lang="en-US" smtClean="0">
              <a:cs typeface="+mj-cs"/>
            </a:endParaRPr>
          </a:p>
        </p:txBody>
      </p:sp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155575" y="533400"/>
            <a:ext cx="8988425" cy="640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#include &lt;iostream&gt;	//use ascii coding for chars, a-z = [97-122]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#include &lt;cctype&gt;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#include &lt;string&gt;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using namespace std;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int main() {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    int cipher = -3;		//rotate cipher text to the left, a positive cipher rotates right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    string cipherText = </a:t>
            </a:r>
            <a:r>
              <a:rPr lang="ja-JP" altLang="en-US" sz="1800">
                <a:solidFill>
                  <a:srgbClr val="000000"/>
                </a:solidFill>
                <a:latin typeface="Arial"/>
              </a:rPr>
              <a:t>“</a:t>
            </a:r>
            <a:r>
              <a:rPr lang="en-US" sz="1800">
                <a:solidFill>
                  <a:srgbClr val="000000"/>
                </a:solidFill>
                <a:latin typeface="Times" charset="0"/>
              </a:rPr>
              <a:t>WKH TXLFN EURZQ IRA MXPSV RYHU WKH ODCB GRJ</a:t>
            </a:r>
            <a:r>
              <a:rPr lang="ja-JP" altLang="en-US" sz="1800">
                <a:solidFill>
                  <a:srgbClr val="000000"/>
                </a:solidFill>
                <a:latin typeface="Arial"/>
              </a:rPr>
              <a:t>”</a:t>
            </a:r>
            <a:r>
              <a:rPr lang="en-US" sz="1800">
                <a:solidFill>
                  <a:srgbClr val="000000"/>
                </a:solidFill>
                <a:latin typeface="Times" charset="0"/>
              </a:rPr>
              <a:t>;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    string plainText = cipherText;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//plain text will = the quick brown fox jumps over the lazy dog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//create plainText = lowercase of cipherText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    for(int i=0; i &lt; cipherText.length(); i++)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       plainText[i] = tolower(plainText[i]);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//decipher plainText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    for(int i=0; i &lt; plainText.length(); i++){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	int ascii = (int) plainText[i];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	if(ascii != 32) { //ignore a blank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	     int newChar = ascii + cipher;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	if(newChar &lt; 97) //below an a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		newChar = 123 – (97 – newChar) ;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	plainText[I] = (char) newChar;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}}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    cout &lt;&lt;plainText&lt;&lt;endl;</a:t>
            </a:r>
          </a:p>
          <a:p>
            <a:pPr>
              <a:defRPr/>
            </a:pPr>
            <a:r>
              <a:rPr lang="en-US" sz="1800">
                <a:solidFill>
                  <a:srgbClr val="000000"/>
                </a:solidFill>
                <a:latin typeface="Times" charset="0"/>
              </a:rPr>
              <a:t>}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2115D9-0561-3942-8173-DEFD94B9116F}" type="slidenum">
              <a:rPr lang="en-US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Lecture Objectives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89063"/>
            <a:ext cx="8686800" cy="4743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Study in detail C++ classes for I/O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Look at C++ hierarchy for I/O classes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In particular for file I/O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Study in detail the C++ </a:t>
            </a:r>
            <a:r>
              <a:rPr lang="en-US" b="1" dirty="0" smtClean="0">
                <a:solidFill>
                  <a:srgbClr val="3366FF"/>
                </a:solidFill>
                <a:latin typeface="Courier New" charset="0"/>
                <a:cs typeface="+mn-cs"/>
              </a:rPr>
              <a:t>string</a:t>
            </a:r>
            <a:r>
              <a:rPr lang="en-US" dirty="0" smtClean="0">
                <a:cs typeface="+mn-cs"/>
              </a:rPr>
              <a:t> class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cs typeface="+mn-cs"/>
              </a:rPr>
              <a:t>Illustrate with use of string operators used in text editors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A4416F-DBB8-4849-8ABA-5BEFB0B58E08}" type="slidenum">
              <a:rPr lang="en-US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C++ Standard I/O Classes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Input viewed as a stream of characters </a:t>
            </a:r>
          </a:p>
          <a:p>
            <a:pPr lvl="1" eaLnBrk="1" hangingPunct="1">
              <a:defRPr/>
            </a:pPr>
            <a:r>
              <a:rPr lang="en-US" smtClean="0"/>
              <a:t>Flowing from some source into an executing program</a:t>
            </a: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Output viewed as a stream of characters</a:t>
            </a:r>
          </a:p>
          <a:p>
            <a:pPr lvl="1" eaLnBrk="1" hangingPunct="1">
              <a:defRPr/>
            </a:pPr>
            <a:r>
              <a:rPr lang="en-US" smtClean="0"/>
              <a:t>Flowing from program to output device</a:t>
            </a:r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5" y="2876550"/>
            <a:ext cx="4198938" cy="1612900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924175"/>
            <a:ext cx="4473575" cy="1643063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charRg st="94" end="1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charRg st="133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5053C-F21A-1146-8C6C-40147EBE0BEA}" type="slidenum">
              <a:rPr lang="en-US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C++ Standard I/O Classes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C++ has </a:t>
            </a:r>
            <a:r>
              <a:rPr lang="en-US" b="1" smtClean="0">
                <a:solidFill>
                  <a:srgbClr val="3366FF"/>
                </a:solidFill>
                <a:latin typeface="Courier New" charset="0"/>
                <a:cs typeface="+mn-cs"/>
              </a:rPr>
              <a:t>&lt;iostream&gt;</a:t>
            </a:r>
            <a:r>
              <a:rPr lang="en-US" smtClean="0">
                <a:cs typeface="+mn-cs"/>
              </a:rPr>
              <a:t> library</a:t>
            </a:r>
          </a:p>
          <a:p>
            <a:pPr lvl="1" eaLnBrk="1" hangingPunct="1">
              <a:defRPr/>
            </a:pPr>
            <a:r>
              <a:rPr lang="en-US" sz="3200" b="1" smtClean="0">
                <a:solidFill>
                  <a:srgbClr val="3366FF"/>
                </a:solidFill>
                <a:latin typeface="Courier New" charset="0"/>
              </a:rPr>
              <a:t>istream</a:t>
            </a:r>
            <a:r>
              <a:rPr lang="en-US" smtClean="0"/>
              <a:t> for input</a:t>
            </a:r>
          </a:p>
          <a:p>
            <a:pPr lvl="1" eaLnBrk="1" hangingPunct="1">
              <a:defRPr/>
            </a:pPr>
            <a:r>
              <a:rPr lang="en-US" sz="3200" b="1" smtClean="0">
                <a:solidFill>
                  <a:srgbClr val="3366FF"/>
                </a:solidFill>
                <a:latin typeface="Courier New" charset="0"/>
              </a:rPr>
              <a:t>ostream</a:t>
            </a:r>
            <a:r>
              <a:rPr lang="en-US" smtClean="0"/>
              <a:t> for output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63" y="3694113"/>
            <a:ext cx="5745162" cy="1654175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2555875" y="3141663"/>
            <a:ext cx="679450" cy="984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0902" name="Freeform 6"/>
          <p:cNvSpPr>
            <a:spLocks/>
          </p:cNvSpPr>
          <p:nvPr/>
        </p:nvSpPr>
        <p:spPr bwMode="auto">
          <a:xfrm>
            <a:off x="4665663" y="2141538"/>
            <a:ext cx="1527175" cy="2149475"/>
          </a:xfrm>
          <a:custGeom>
            <a:avLst/>
            <a:gdLst>
              <a:gd name="T0" fmla="*/ 0 w 1257"/>
              <a:gd name="T1" fmla="*/ 231 h 1354"/>
              <a:gd name="T2" fmla="*/ 1107 w 1257"/>
              <a:gd name="T3" fmla="*/ 187 h 1354"/>
              <a:gd name="T4" fmla="*/ 901 w 1257"/>
              <a:gd name="T5" fmla="*/ 1354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7" h="1354">
                <a:moveTo>
                  <a:pt x="0" y="231"/>
                </a:moveTo>
                <a:cubicBezTo>
                  <a:pt x="478" y="115"/>
                  <a:pt x="957" y="0"/>
                  <a:pt x="1107" y="187"/>
                </a:cubicBezTo>
                <a:cubicBezTo>
                  <a:pt x="1257" y="374"/>
                  <a:pt x="1079" y="864"/>
                  <a:pt x="901" y="135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C130C-04A4-C746-8A41-CC4794982F08}" type="slidenum">
              <a:rPr lang="en-US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</a:t>
            </a:r>
            <a:r>
              <a:rPr lang="en-US" b="1" smtClean="0">
                <a:solidFill>
                  <a:srgbClr val="3366FF"/>
                </a:solidFill>
                <a:latin typeface="Courier New" charset="0"/>
                <a:cs typeface="+mj-cs"/>
              </a:rPr>
              <a:t>istream</a:t>
            </a:r>
            <a:r>
              <a:rPr lang="en-US" smtClean="0">
                <a:cs typeface="+mj-cs"/>
              </a:rPr>
              <a:t> Class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30300"/>
            <a:ext cx="8686800" cy="4743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Models flow of characters from input device to program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Characters enter an </a:t>
            </a:r>
            <a:r>
              <a:rPr lang="en-US" b="1" smtClean="0">
                <a:solidFill>
                  <a:srgbClr val="3366FF"/>
                </a:solidFill>
                <a:latin typeface="Courier New" charset="0"/>
              </a:rPr>
              <a:t>istream</a:t>
            </a:r>
            <a:r>
              <a:rPr lang="en-US" smtClean="0"/>
              <a:t> object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Object transmits characters</a:t>
            </a:r>
            <a:br>
              <a:rPr lang="en-US" smtClean="0"/>
            </a:br>
            <a:r>
              <a:rPr lang="en-US" smtClean="0"/>
              <a:t> from device to program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Input operator</a:t>
            </a:r>
            <a:r>
              <a:rPr lang="en-US" sz="2800" b="1" smtClean="0">
                <a:solidFill>
                  <a:srgbClr val="3366FF"/>
                </a:solidFill>
                <a:latin typeface="Courier New" charset="0"/>
                <a:cs typeface="+mn-cs"/>
              </a:rPr>
              <a:t> &gt;&gt;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Extraction operator</a:t>
            </a:r>
            <a:br>
              <a:rPr lang="en-US" smtClean="0"/>
            </a:br>
            <a:r>
              <a:rPr lang="en-US" b="1" smtClean="0">
                <a:solidFill>
                  <a:srgbClr val="3366FF"/>
                </a:solidFill>
                <a:latin typeface="Courier New" charset="0"/>
              </a:rPr>
              <a:t>istreamObject &gt;&gt; variable;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Stream states accessed with methods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smtClean="0">
                <a:solidFill>
                  <a:srgbClr val="3366FF"/>
                </a:solidFill>
                <a:latin typeface="Courier New" charset="0"/>
              </a:rPr>
              <a:t>.good(), .bad(),  .fail(),  .eof()</a:t>
            </a: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563" y="2905125"/>
            <a:ext cx="2868612" cy="1350963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256B-FD8F-BD40-8432-300D751CE217}" type="slidenum">
              <a:rPr lang="en-US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The </a:t>
            </a:r>
            <a:r>
              <a:rPr lang="en-US" b="1" smtClean="0">
                <a:solidFill>
                  <a:srgbClr val="3366FF"/>
                </a:solidFill>
                <a:latin typeface="Courier New" charset="0"/>
                <a:cs typeface="+mj-cs"/>
              </a:rPr>
              <a:t>istream</a:t>
            </a:r>
            <a:r>
              <a:rPr lang="en-US" smtClean="0">
                <a:cs typeface="+mj-cs"/>
              </a:rPr>
              <a:t> Class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863" y="1600200"/>
            <a:ext cx="8720137" cy="50768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Input manipulators</a:t>
            </a:r>
          </a:p>
          <a:p>
            <a:pPr lvl="1" eaLnBrk="1" hangingPunct="1">
              <a:defRPr/>
            </a:pPr>
            <a:r>
              <a:rPr lang="en-US" dirty="0" smtClean="0"/>
              <a:t>Specify whether or not to skip white space</a:t>
            </a:r>
            <a:br>
              <a:rPr lang="en-US" dirty="0" smtClean="0"/>
            </a:br>
            <a:r>
              <a:rPr lang="en-US" b="1" dirty="0" err="1" smtClean="0">
                <a:solidFill>
                  <a:srgbClr val="3366FF"/>
                </a:solidFill>
                <a:latin typeface="Courier New" charset="0"/>
              </a:rPr>
              <a:t>noskipws</a:t>
            </a:r>
            <a:r>
              <a:rPr lang="en-US" dirty="0" smtClean="0"/>
              <a:t>   or    </a:t>
            </a:r>
            <a:r>
              <a:rPr lang="en-US" b="1" dirty="0" err="1" smtClean="0">
                <a:solidFill>
                  <a:srgbClr val="3366FF"/>
                </a:solidFill>
                <a:latin typeface="Courier New" charset="0"/>
              </a:rPr>
              <a:t>skipws</a:t>
            </a:r>
            <a:endParaRPr lang="en-US" b="1" dirty="0" smtClean="0">
              <a:solidFill>
                <a:srgbClr val="3366FF"/>
              </a:solidFill>
              <a:latin typeface="Courier New" charset="0"/>
            </a:endParaRPr>
          </a:p>
          <a:p>
            <a:pPr eaLnBrk="1" hangingPunct="1">
              <a:defRPr/>
            </a:pPr>
            <a:r>
              <a:rPr lang="en-US" i="1" dirty="0" smtClean="0">
                <a:cs typeface="+mn-cs"/>
              </a:rPr>
              <a:t>Input Stream Operations and Methods</a:t>
            </a:r>
          </a:p>
          <a:p>
            <a:pPr marL="0" indent="0" eaLnBrk="1" hangingPunct="1">
              <a:buFontTx/>
              <a:buNone/>
              <a:defRPr/>
            </a:pPr>
            <a:endParaRPr lang="en-US" sz="2000" i="1" dirty="0" smtClean="0"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n-US" sz="2000" dirty="0" err="1" smtClean="0">
                <a:cs typeface="+mn-cs"/>
              </a:rPr>
              <a:t>str</a:t>
            </a:r>
            <a:r>
              <a:rPr lang="en-US" sz="2000" dirty="0" smtClean="0">
                <a:cs typeface="+mn-cs"/>
              </a:rPr>
              <a:t>&gt;&gt;</a:t>
            </a:r>
            <a:r>
              <a:rPr lang="en-US" sz="2000" dirty="0" err="1" smtClean="0">
                <a:cs typeface="+mn-cs"/>
              </a:rPr>
              <a:t>var</a:t>
            </a:r>
            <a:r>
              <a:rPr lang="en-US" sz="2000" dirty="0" smtClean="0">
                <a:cs typeface="+mn-cs"/>
              </a:rPr>
              <a:t>		</a:t>
            </a:r>
            <a:r>
              <a:rPr lang="en-US" sz="2000" dirty="0" err="1" smtClean="0">
                <a:cs typeface="+mn-cs"/>
              </a:rPr>
              <a:t>str.get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 err="1" smtClean="0">
                <a:cs typeface="+mn-cs"/>
              </a:rPr>
              <a:t>ch</a:t>
            </a:r>
            <a:r>
              <a:rPr lang="en-US" sz="2000" dirty="0" smtClean="0">
                <a:cs typeface="+mn-cs"/>
              </a:rPr>
              <a:t>)	</a:t>
            </a:r>
            <a:r>
              <a:rPr lang="en-US" sz="2000" dirty="0" err="1" smtClean="0">
                <a:cs typeface="+mn-cs"/>
              </a:rPr>
              <a:t>ch</a:t>
            </a:r>
            <a:r>
              <a:rPr lang="en-US" sz="2000" dirty="0" smtClean="0">
                <a:cs typeface="+mn-cs"/>
              </a:rPr>
              <a:t> = </a:t>
            </a:r>
            <a:r>
              <a:rPr lang="en-US" sz="2000" dirty="0" err="1" smtClean="0">
                <a:cs typeface="+mn-cs"/>
              </a:rPr>
              <a:t>str.get</a:t>
            </a:r>
            <a:r>
              <a:rPr lang="en-US" sz="2000" dirty="0" smtClean="0">
                <a:cs typeface="+mn-cs"/>
              </a:rPr>
              <a:t>()	</a:t>
            </a:r>
            <a:r>
              <a:rPr lang="en-US" sz="2000" dirty="0" err="1" smtClean="0">
                <a:cs typeface="+mn-cs"/>
              </a:rPr>
              <a:t>str.get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 err="1" smtClean="0">
                <a:cs typeface="+mn-cs"/>
              </a:rPr>
              <a:t>chArray,n,stopch</a:t>
            </a:r>
            <a:r>
              <a:rPr lang="en-US" sz="2000" dirty="0" smtClean="0">
                <a:cs typeface="+mn-cs"/>
              </a:rPr>
              <a:t>)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err="1" smtClean="0">
                <a:cs typeface="+mn-cs"/>
              </a:rPr>
              <a:t>str.getline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 err="1" smtClean="0">
                <a:cs typeface="+mn-cs"/>
              </a:rPr>
              <a:t>chArray,n,stopch</a:t>
            </a:r>
            <a:r>
              <a:rPr lang="en-US" sz="2000" dirty="0" smtClean="0">
                <a:cs typeface="+mn-cs"/>
              </a:rPr>
              <a:t>)		</a:t>
            </a:r>
            <a:r>
              <a:rPr lang="en-US" sz="2000" dirty="0" err="1" smtClean="0">
                <a:cs typeface="+mn-cs"/>
              </a:rPr>
              <a:t>str.read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 err="1" smtClean="0">
                <a:cs typeface="+mn-cs"/>
              </a:rPr>
              <a:t>chArray,n</a:t>
            </a:r>
            <a:r>
              <a:rPr lang="en-US" sz="2000" dirty="0" smtClean="0">
                <a:cs typeface="+mn-cs"/>
              </a:rPr>
              <a:t>)	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err="1" smtClean="0">
                <a:cs typeface="+mn-cs"/>
              </a:rPr>
              <a:t>int</a:t>
            </a:r>
            <a:r>
              <a:rPr lang="en-US" sz="2000" dirty="0" smtClean="0">
                <a:cs typeface="+mn-cs"/>
              </a:rPr>
              <a:t> </a:t>
            </a:r>
            <a:r>
              <a:rPr lang="en-US" sz="2000" dirty="0" err="1" smtClean="0">
                <a:cs typeface="+mn-cs"/>
              </a:rPr>
              <a:t>num</a:t>
            </a:r>
            <a:r>
              <a:rPr lang="en-US" sz="2000" dirty="0" smtClean="0">
                <a:cs typeface="+mn-cs"/>
              </a:rPr>
              <a:t> = </a:t>
            </a:r>
            <a:r>
              <a:rPr lang="en-US" sz="2000" dirty="0" err="1" smtClean="0">
                <a:cs typeface="+mn-cs"/>
              </a:rPr>
              <a:t>str.readsome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 err="1" smtClean="0">
                <a:cs typeface="+mn-cs"/>
              </a:rPr>
              <a:t>chArray,n</a:t>
            </a:r>
            <a:r>
              <a:rPr lang="en-US" sz="2000" dirty="0" smtClean="0">
                <a:cs typeface="+mn-cs"/>
              </a:rPr>
              <a:t>)	char </a:t>
            </a:r>
            <a:r>
              <a:rPr lang="en-US" sz="2000" dirty="0" err="1" smtClean="0">
                <a:cs typeface="+mn-cs"/>
              </a:rPr>
              <a:t>ch</a:t>
            </a:r>
            <a:r>
              <a:rPr lang="en-US" sz="2000" dirty="0" smtClean="0">
                <a:cs typeface="+mn-cs"/>
              </a:rPr>
              <a:t> = </a:t>
            </a:r>
            <a:r>
              <a:rPr lang="en-US" sz="2000" dirty="0" err="1" smtClean="0">
                <a:cs typeface="+mn-cs"/>
              </a:rPr>
              <a:t>str.peek</a:t>
            </a:r>
            <a:r>
              <a:rPr lang="en-US" sz="2000" dirty="0" smtClean="0">
                <a:cs typeface="+mn-cs"/>
              </a:rPr>
              <a:t>()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err="1" smtClean="0">
                <a:cs typeface="+mn-cs"/>
              </a:rPr>
              <a:t>str.ignore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 err="1" smtClean="0">
                <a:cs typeface="+mn-cs"/>
              </a:rPr>
              <a:t>n,stopch</a:t>
            </a:r>
            <a:r>
              <a:rPr lang="en-US" sz="2000" dirty="0" smtClean="0">
                <a:cs typeface="+mn-cs"/>
              </a:rPr>
              <a:t>)			</a:t>
            </a:r>
            <a:r>
              <a:rPr lang="en-US" sz="2000" dirty="0" err="1" smtClean="0">
                <a:cs typeface="+mn-cs"/>
              </a:rPr>
              <a:t>str.putback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 err="1" smtClean="0">
                <a:cs typeface="+mn-cs"/>
              </a:rPr>
              <a:t>ch</a:t>
            </a:r>
            <a:r>
              <a:rPr lang="en-US" sz="2000" dirty="0" smtClean="0">
                <a:cs typeface="+mn-cs"/>
              </a:rPr>
              <a:t>)	</a:t>
            </a:r>
            <a:r>
              <a:rPr lang="en-US" sz="2000" dirty="0" err="1" smtClean="0">
                <a:cs typeface="+mn-cs"/>
              </a:rPr>
              <a:t>str.unget</a:t>
            </a:r>
            <a:r>
              <a:rPr lang="en-US" sz="2000" dirty="0" smtClean="0">
                <a:cs typeface="+mn-cs"/>
              </a:rPr>
              <a:t>()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err="1" smtClean="0">
                <a:cs typeface="+mn-cs"/>
              </a:rPr>
              <a:t>str.seekg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 err="1" smtClean="0">
                <a:cs typeface="+mn-cs"/>
              </a:rPr>
              <a:t>offsetbytes</a:t>
            </a:r>
            <a:r>
              <a:rPr lang="en-US" sz="2000" dirty="0" smtClean="0">
                <a:cs typeface="+mn-cs"/>
              </a:rPr>
              <a:t>, base) base = </a:t>
            </a:r>
            <a:r>
              <a:rPr lang="en-US" sz="2000" dirty="0" err="1" smtClean="0">
                <a:cs typeface="+mn-cs"/>
              </a:rPr>
              <a:t>ios</a:t>
            </a:r>
            <a:r>
              <a:rPr lang="en-US" sz="2000" dirty="0" smtClean="0">
                <a:cs typeface="+mn-cs"/>
              </a:rPr>
              <a:t>::beg, </a:t>
            </a:r>
            <a:r>
              <a:rPr lang="en-US" sz="2000" dirty="0" err="1" smtClean="0">
                <a:cs typeface="+mn-cs"/>
              </a:rPr>
              <a:t>ios</a:t>
            </a:r>
            <a:r>
              <a:rPr lang="en-US" sz="2000" dirty="0" smtClean="0">
                <a:cs typeface="+mn-cs"/>
              </a:rPr>
              <a:t>::cur, </a:t>
            </a:r>
            <a:r>
              <a:rPr lang="en-US" sz="2000" dirty="0" err="1" smtClean="0">
                <a:cs typeface="+mn-cs"/>
              </a:rPr>
              <a:t>ios</a:t>
            </a:r>
            <a:r>
              <a:rPr lang="en-US" sz="2000" dirty="0" smtClean="0">
                <a:cs typeface="+mn-cs"/>
              </a:rPr>
              <a:t>::end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err="1" smtClean="0">
                <a:cs typeface="+mn-cs"/>
              </a:rPr>
              <a:t>int</a:t>
            </a:r>
            <a:r>
              <a:rPr lang="en-US" sz="2000" dirty="0" smtClean="0">
                <a:cs typeface="+mn-cs"/>
              </a:rPr>
              <a:t> </a:t>
            </a:r>
            <a:r>
              <a:rPr lang="en-US" sz="2000" dirty="0" err="1" smtClean="0">
                <a:cs typeface="+mn-cs"/>
              </a:rPr>
              <a:t>currReadPos</a:t>
            </a:r>
            <a:r>
              <a:rPr lang="en-US" sz="2000" dirty="0" smtClean="0">
                <a:cs typeface="+mn-cs"/>
              </a:rPr>
              <a:t> = </a:t>
            </a:r>
            <a:r>
              <a:rPr lang="en-US" sz="2000" dirty="0" err="1" smtClean="0">
                <a:cs typeface="+mn-cs"/>
              </a:rPr>
              <a:t>str.tellg</a:t>
            </a:r>
            <a:r>
              <a:rPr lang="en-US" sz="2000" dirty="0" smtClean="0">
                <a:cs typeface="+mn-cs"/>
              </a:rPr>
              <a:t>()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848093-F204-4A42-BE78-5D7C9ECED437}" type="slidenum">
              <a:rPr lang="en-US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The </a:t>
            </a:r>
            <a:r>
              <a:rPr lang="en-US" b="1" dirty="0" err="1" smtClean="0">
                <a:solidFill>
                  <a:srgbClr val="3366FF"/>
                </a:solidFill>
                <a:latin typeface="Courier New" charset="0"/>
                <a:cs typeface="+mj-cs"/>
              </a:rPr>
              <a:t>ostream</a:t>
            </a:r>
            <a:r>
              <a:rPr lang="en-US" dirty="0" smtClean="0">
                <a:cs typeface="+mj-cs"/>
              </a:rPr>
              <a:t> Class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9050"/>
            <a:ext cx="8686800" cy="55689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Models flow of characters from executing program to output device</a:t>
            </a:r>
          </a:p>
          <a:p>
            <a:pPr lvl="1" eaLnBrk="1" hangingPunct="1">
              <a:defRPr/>
            </a:pPr>
            <a:r>
              <a:rPr lang="en-US" dirty="0" smtClean="0"/>
              <a:t>Characters enter </a:t>
            </a:r>
            <a:r>
              <a:rPr lang="en-US" b="1" dirty="0" err="1" smtClean="0">
                <a:solidFill>
                  <a:srgbClr val="3366FF"/>
                </a:solidFill>
                <a:latin typeface="Courier New" charset="0"/>
              </a:rPr>
              <a:t>ostream</a:t>
            </a:r>
            <a:r>
              <a:rPr lang="en-US" dirty="0" smtClean="0"/>
              <a:t> object</a:t>
            </a:r>
          </a:p>
          <a:p>
            <a:pPr lvl="1" eaLnBrk="1" hangingPunct="1">
              <a:defRPr/>
            </a:pPr>
            <a:r>
              <a:rPr lang="en-US" dirty="0" smtClean="0"/>
              <a:t>Transmitted to specified output device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Output operator </a:t>
            </a:r>
            <a:r>
              <a:rPr lang="en-US" sz="2800" b="1" dirty="0" smtClean="0">
                <a:solidFill>
                  <a:srgbClr val="3366FF"/>
                </a:solidFill>
                <a:latin typeface="Courier New" charset="0"/>
                <a:cs typeface="+mn-cs"/>
              </a:rPr>
              <a:t>&lt;&lt;</a:t>
            </a:r>
          </a:p>
          <a:p>
            <a:pPr lvl="1" eaLnBrk="1" hangingPunct="1">
              <a:defRPr/>
            </a:pPr>
            <a:r>
              <a:rPr lang="en-US" dirty="0" smtClean="0"/>
              <a:t>Insertion operator</a:t>
            </a:r>
            <a:br>
              <a:rPr lang="en-US" dirty="0" smtClean="0"/>
            </a:br>
            <a:r>
              <a:rPr lang="en-US" b="1" dirty="0" err="1" smtClean="0">
                <a:solidFill>
                  <a:srgbClr val="3366FF"/>
                </a:solidFill>
                <a:latin typeface="Courier New" charset="0"/>
              </a:rPr>
              <a:t>ostreamObject</a:t>
            </a:r>
            <a:r>
              <a:rPr lang="en-US" b="1" dirty="0" smtClean="0">
                <a:solidFill>
                  <a:srgbClr val="3366FF"/>
                </a:solidFill>
                <a:latin typeface="Courier New" charset="0"/>
              </a:rPr>
              <a:t> &lt;&lt; expression;</a:t>
            </a:r>
          </a:p>
          <a:p>
            <a:pPr eaLnBrk="1" hangingPunct="1">
              <a:defRPr/>
            </a:pPr>
            <a:r>
              <a:rPr lang="en-US" sz="2000" i="1" dirty="0" smtClean="0">
                <a:cs typeface="+mn-cs"/>
              </a:rPr>
              <a:t>Output Stream Operations and Methods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err="1" smtClean="0">
                <a:cs typeface="+mn-cs"/>
              </a:rPr>
              <a:t>ostr</a:t>
            </a:r>
            <a:r>
              <a:rPr lang="en-US" sz="2000" dirty="0" smtClean="0">
                <a:cs typeface="+mn-cs"/>
              </a:rPr>
              <a:t>&lt;&lt;</a:t>
            </a:r>
            <a:r>
              <a:rPr lang="en-US" sz="2000" dirty="0" err="1" smtClean="0">
                <a:cs typeface="+mn-cs"/>
              </a:rPr>
              <a:t>exp</a:t>
            </a:r>
            <a:r>
              <a:rPr lang="en-US" sz="2000" dirty="0" smtClean="0">
                <a:cs typeface="+mn-cs"/>
              </a:rPr>
              <a:t>	</a:t>
            </a:r>
            <a:r>
              <a:rPr lang="en-US" sz="2000" dirty="0" err="1" smtClean="0">
                <a:cs typeface="+mn-cs"/>
              </a:rPr>
              <a:t>ostr.put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 err="1" smtClean="0">
                <a:cs typeface="+mn-cs"/>
              </a:rPr>
              <a:t>ch</a:t>
            </a:r>
            <a:r>
              <a:rPr lang="en-US" sz="2000" dirty="0" smtClean="0">
                <a:cs typeface="+mn-cs"/>
              </a:rPr>
              <a:t>)	</a:t>
            </a:r>
            <a:r>
              <a:rPr lang="en-US" sz="2000" dirty="0" err="1" smtClean="0">
                <a:cs typeface="+mn-cs"/>
              </a:rPr>
              <a:t>ostr.write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 err="1" smtClean="0">
                <a:cs typeface="+mn-cs"/>
              </a:rPr>
              <a:t>chArray,n</a:t>
            </a:r>
            <a:r>
              <a:rPr lang="en-US" sz="2000" dirty="0" smtClean="0">
                <a:cs typeface="+mn-cs"/>
              </a:rPr>
              <a:t>)      </a:t>
            </a:r>
            <a:r>
              <a:rPr lang="en-US" sz="2000" dirty="0" err="1" smtClean="0">
                <a:cs typeface="+mn-cs"/>
              </a:rPr>
              <a:t>ostr.flush</a:t>
            </a:r>
            <a:r>
              <a:rPr lang="en-US" sz="2000" dirty="0" smtClean="0">
                <a:cs typeface="+mn-cs"/>
              </a:rPr>
              <a:t>()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err="1" smtClean="0">
                <a:cs typeface="+mn-cs"/>
              </a:rPr>
              <a:t>ostr.seekp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 err="1" smtClean="0">
                <a:cs typeface="+mn-cs"/>
              </a:rPr>
              <a:t>offsetbytes,base</a:t>
            </a:r>
            <a:r>
              <a:rPr lang="en-US" sz="2000" dirty="0" smtClean="0">
                <a:cs typeface="+mn-cs"/>
              </a:rPr>
              <a:t>) base same as for </a:t>
            </a:r>
            <a:r>
              <a:rPr lang="en-US" sz="2000" dirty="0" err="1" smtClean="0">
                <a:cs typeface="+mn-cs"/>
              </a:rPr>
              <a:t>istream</a:t>
            </a:r>
            <a:r>
              <a:rPr lang="en-US" sz="2000" dirty="0" smtClean="0">
                <a:cs typeface="+mn-cs"/>
              </a:rPr>
              <a:t>	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err="1" smtClean="0">
                <a:cs typeface="+mn-cs"/>
              </a:rPr>
              <a:t>int</a:t>
            </a:r>
            <a:r>
              <a:rPr lang="en-US" sz="2000" dirty="0" smtClean="0">
                <a:cs typeface="+mn-cs"/>
              </a:rPr>
              <a:t> </a:t>
            </a:r>
            <a:r>
              <a:rPr lang="en-US" sz="2000" dirty="0" err="1" smtClean="0">
                <a:cs typeface="+mn-cs"/>
              </a:rPr>
              <a:t>currWritePos</a:t>
            </a:r>
            <a:r>
              <a:rPr lang="en-US" sz="2000" dirty="0" smtClean="0">
                <a:cs typeface="+mn-cs"/>
              </a:rPr>
              <a:t> = </a:t>
            </a:r>
            <a:r>
              <a:rPr lang="en-US" sz="2000" dirty="0" err="1" smtClean="0">
                <a:cs typeface="+mn-cs"/>
              </a:rPr>
              <a:t>ostr.tellp</a:t>
            </a:r>
            <a:r>
              <a:rPr lang="en-US" sz="2000" dirty="0" smtClean="0">
                <a:cs typeface="+mn-cs"/>
              </a:rPr>
              <a:t>()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2BC58A-E66A-9141-8BE0-3CC9A7C99411}" type="slidenum">
              <a:rPr lang="en-US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The </a:t>
            </a:r>
            <a:r>
              <a:rPr lang="en-US" b="1" dirty="0" err="1" smtClean="0">
                <a:solidFill>
                  <a:srgbClr val="3366FF"/>
                </a:solidFill>
                <a:latin typeface="Courier New" charset="0"/>
                <a:cs typeface="+mj-cs"/>
              </a:rPr>
              <a:t>ostream</a:t>
            </a:r>
            <a:r>
              <a:rPr lang="en-US" dirty="0" smtClean="0">
                <a:cs typeface="+mj-cs"/>
              </a:rPr>
              <a:t> Class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025" y="1220788"/>
            <a:ext cx="8816975" cy="54562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dirty="0" smtClean="0">
                <a:cs typeface="+mn-cs"/>
              </a:rPr>
              <a:t>Standard </a:t>
            </a:r>
            <a:r>
              <a:rPr lang="en-US" sz="2000" b="1" dirty="0" err="1" smtClean="0">
                <a:solidFill>
                  <a:srgbClr val="3366FF"/>
                </a:solidFill>
                <a:latin typeface="Courier New" charset="0"/>
                <a:cs typeface="+mn-cs"/>
              </a:rPr>
              <a:t>ostream</a:t>
            </a:r>
            <a:r>
              <a:rPr lang="en-US" sz="2000" dirty="0" smtClean="0">
                <a:cs typeface="+mn-cs"/>
              </a:rPr>
              <a:t> </a:t>
            </a:r>
            <a:br>
              <a:rPr lang="en-US" sz="2000" dirty="0" smtClean="0">
                <a:cs typeface="+mn-cs"/>
              </a:rPr>
            </a:br>
            <a:r>
              <a:rPr lang="en-US" sz="2000" dirty="0" smtClean="0">
                <a:cs typeface="+mn-cs"/>
              </a:rPr>
              <a:t>objects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b="1" dirty="0" err="1" smtClean="0">
                <a:solidFill>
                  <a:srgbClr val="3366FF"/>
                </a:solidFill>
                <a:latin typeface="Courier New" charset="0"/>
              </a:rPr>
              <a:t>cout</a:t>
            </a:r>
            <a:r>
              <a:rPr lang="en-US" sz="2000" dirty="0" smtClean="0"/>
              <a:t> for normal output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b="1" dirty="0" err="1" smtClean="0">
                <a:solidFill>
                  <a:srgbClr val="3366FF"/>
                </a:solidFill>
                <a:latin typeface="Courier New" charset="0"/>
              </a:rPr>
              <a:t>cerr</a:t>
            </a:r>
            <a:r>
              <a:rPr lang="en-US" sz="2000" dirty="0" smtClean="0"/>
              <a:t> and </a:t>
            </a:r>
            <a:r>
              <a:rPr lang="en-US" sz="2000" b="1" dirty="0" smtClean="0">
                <a:solidFill>
                  <a:srgbClr val="3366FF"/>
                </a:solidFill>
                <a:latin typeface="Courier New" charset="0"/>
              </a:rPr>
              <a:t>clog</a:t>
            </a:r>
            <a:r>
              <a:rPr lang="en-US" sz="2000" dirty="0" smtClean="0"/>
              <a:t> for error</a:t>
            </a:r>
            <a:br>
              <a:rPr lang="en-US" sz="2000" dirty="0" smtClean="0"/>
            </a:br>
            <a:r>
              <a:rPr lang="en-US" sz="2000" dirty="0" smtClean="0"/>
              <a:t>and diagnostic messages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smtClean="0">
                <a:cs typeface="+mn-cs"/>
              </a:rPr>
              <a:t>Buffered streams (</a:t>
            </a:r>
            <a:r>
              <a:rPr lang="en-US" sz="2000" b="1" dirty="0" err="1" smtClean="0">
                <a:solidFill>
                  <a:srgbClr val="3366FF"/>
                </a:solidFill>
                <a:latin typeface="Courier New" charset="0"/>
                <a:cs typeface="+mn-cs"/>
              </a:rPr>
              <a:t>cout</a:t>
            </a:r>
            <a:r>
              <a:rPr lang="en-US" sz="2000" dirty="0" smtClean="0">
                <a:cs typeface="+mn-cs"/>
              </a:rPr>
              <a:t> and </a:t>
            </a:r>
            <a:r>
              <a:rPr lang="en-US" sz="2000" b="1" dirty="0" smtClean="0">
                <a:solidFill>
                  <a:srgbClr val="3366FF"/>
                </a:solidFill>
                <a:latin typeface="Courier New" charset="0"/>
                <a:cs typeface="+mn-cs"/>
              </a:rPr>
              <a:t>clog</a:t>
            </a:r>
            <a:r>
              <a:rPr lang="en-US" sz="2000" dirty="0" smtClean="0">
                <a:cs typeface="+mn-cs"/>
              </a:rPr>
              <a:t>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Held in the stream until it is flushed 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smtClean="0">
                <a:cs typeface="+mn-cs"/>
              </a:rPr>
              <a:t>Contrast </a:t>
            </a:r>
            <a:r>
              <a:rPr lang="en-US" sz="2000" b="1" dirty="0" err="1" smtClean="0">
                <a:solidFill>
                  <a:srgbClr val="3366FF"/>
                </a:solidFill>
                <a:latin typeface="Courier New" charset="0"/>
                <a:cs typeface="+mn-cs"/>
              </a:rPr>
              <a:t>cerr</a:t>
            </a:r>
            <a:r>
              <a:rPr lang="en-US" sz="2000" dirty="0" smtClean="0">
                <a:cs typeface="+mn-cs"/>
              </a:rPr>
              <a:t> which is sent to the output device immediately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Can cause confusion when debugging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How to flush the output buffer?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It is flushed when full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Flushed when a </a:t>
            </a:r>
            <a:r>
              <a:rPr lang="en-US" sz="2000" dirty="0" err="1" smtClean="0"/>
              <a:t>cin</a:t>
            </a:r>
            <a:r>
              <a:rPr lang="en-US" sz="2000" dirty="0" smtClean="0"/>
              <a:t> is used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Flushed if the </a:t>
            </a:r>
            <a:r>
              <a:rPr lang="en-US" sz="2000" dirty="0" err="1" smtClean="0"/>
              <a:t>endl</a:t>
            </a:r>
            <a:r>
              <a:rPr lang="en-US" sz="2000" dirty="0" smtClean="0"/>
              <a:t> manipulator is used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When </a:t>
            </a:r>
            <a:r>
              <a:rPr lang="en-US" sz="2000" dirty="0" err="1" smtClean="0"/>
              <a:t>cout.flush</a:t>
            </a:r>
            <a:r>
              <a:rPr lang="en-US" sz="2000" dirty="0" smtClean="0"/>
              <a:t>() is used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When </a:t>
            </a:r>
            <a:r>
              <a:rPr lang="en-US" sz="2000" dirty="0" err="1" smtClean="0"/>
              <a:t>cerr</a:t>
            </a:r>
            <a:r>
              <a:rPr lang="en-US" sz="2000" dirty="0" smtClean="0"/>
              <a:t>&lt;&lt;</a:t>
            </a:r>
            <a:r>
              <a:rPr lang="ja-JP" altLang="en-US" sz="2000" dirty="0" smtClean="0">
                <a:latin typeface="Arial"/>
              </a:rPr>
              <a:t>“</a:t>
            </a:r>
            <a:r>
              <a:rPr lang="en-US" sz="2000" dirty="0" smtClean="0"/>
              <a:t>Message\n</a:t>
            </a:r>
            <a:r>
              <a:rPr lang="ja-JP" altLang="en-US" sz="2000" dirty="0" smtClean="0">
                <a:latin typeface="Arial"/>
              </a:rPr>
              <a:t>”</a:t>
            </a:r>
            <a:r>
              <a:rPr lang="en-US" sz="2000" dirty="0" smtClean="0"/>
              <a:t>; is used</a:t>
            </a:r>
          </a:p>
        </p:txBody>
      </p:sp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975" y="1481138"/>
            <a:ext cx="3475038" cy="1600200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NyhoffDS2eB">
  <a:themeElements>
    <a:clrScheme name="1_NyhoffDS2e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hoffDS2eB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1_NyhoffDS2e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hoffDS2e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hoffDS2e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hoffDS2e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hoffDS2e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hoffDS2e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hoffDS2e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hoffDS2e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hoffDS2e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hoffDS2e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hoffDS2e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hoffDS2e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9</TotalTime>
  <Words>776</Words>
  <Application>Microsoft Macintosh PowerPoint</Application>
  <PresentationFormat>On-screen Show (4:3)</PresentationFormat>
  <Paragraphs>197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1_NyhoffDS2eB</vt:lpstr>
      <vt:lpstr>Standard C++ Input/Output and String Classes</vt:lpstr>
      <vt:lpstr>Lecture Contents</vt:lpstr>
      <vt:lpstr>Lecture Objectives</vt:lpstr>
      <vt:lpstr>The C++ Standard I/O Classes</vt:lpstr>
      <vt:lpstr>The C++ Standard I/O Classes</vt:lpstr>
      <vt:lpstr>The istream Class</vt:lpstr>
      <vt:lpstr>The istream Class</vt:lpstr>
      <vt:lpstr>The ostream Class</vt:lpstr>
      <vt:lpstr>The ostream Class</vt:lpstr>
      <vt:lpstr>The ostream Class</vt:lpstr>
      <vt:lpstr>File I/O: ifstream, ofstream Classes</vt:lpstr>
      <vt:lpstr>File I/O: ifstream, ofstream Classes</vt:lpstr>
      <vt:lpstr>The I/O Class Hierarchy</vt:lpstr>
      <vt:lpstr>The C++ String Class</vt:lpstr>
      <vt:lpstr>The C++ String Class</vt:lpstr>
      <vt:lpstr>The C++ String Class</vt:lpstr>
      <vt:lpstr>The C++ String Class</vt:lpstr>
      <vt:lpstr>Intro to Data Encryption</vt:lpstr>
      <vt:lpstr>Data Encryption</vt:lpstr>
      <vt:lpstr>Caesar Cipher Ex</vt:lpstr>
    </vt:vector>
  </TitlesOfParts>
  <Company>The College of Wooster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Services</dc:creator>
  <cp:lastModifiedBy>User Services</cp:lastModifiedBy>
  <cp:revision>2</cp:revision>
  <dcterms:created xsi:type="dcterms:W3CDTF">2018-09-09T18:18:29Z</dcterms:created>
  <dcterms:modified xsi:type="dcterms:W3CDTF">2018-09-09T18:27:53Z</dcterms:modified>
</cp:coreProperties>
</file>