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2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4" d="100"/>
          <a:sy n="34" d="100"/>
        </p:scale>
        <p:origin x="-2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F7D24-75FA-B049-B82D-7014E757BCF6}" type="datetimeFigureOut">
              <a:rPr lang="en-US" smtClean="0"/>
              <a:t>2/24/18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6DD62-DC0B-B741-A19B-F7CC41C95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355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E8D7B-0302-6D45-BF01-069C384AACEC}" type="datetimeFigureOut">
              <a:rPr lang="en-US" smtClean="0"/>
              <a:t>2/24/18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921D8-6509-134C-8CC6-5327AFAC3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054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CA9B4B-D479-3140-9F2D-3F9351DFA67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1640F8-2537-4F4D-9AE1-3BE6389A026F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3DE27C-624E-9946-82EC-4214E7DB3D32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08267E-601E-C74C-A322-76C714E751D9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78C35E-61A7-2C44-B23A-435E8F2EF10B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18368A-4A3D-584C-8828-01A80ACBAAAD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357391-0E9B-0D4A-BDCF-D363C744E9F4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13CCBD-F4DB-434F-9062-F26C4F750519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A8F5A2-1A6B-FF47-85AD-C0C797E6252E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78FCB0-6B25-2C49-A553-9308659C91AE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361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14" tIns="45857" rIns="91714" bIns="45857"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1E633F-FBA3-7A45-A5A3-302B7C8F7AA8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698352-07F4-3549-A9E7-A16E8311738D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5F6E93-E056-294D-A898-1C89A46AA512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A9D8EF-EAB7-914E-B632-0FA35E7E340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BC31A7-9A93-2B4F-BF2D-B8075859E8E2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050D40-8ECA-B14A-864E-B66D1A09F799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AA89C6-D8CA-AB48-9A14-757F8E5D4F7F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D8F4D0-15D4-2346-A288-8165920B4C80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8D8177-D93B-2446-A707-508E958E7E45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758F37-253D-5D48-AE14-9712E1653891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EC5E24-F557-2049-BCBD-9AB5042926FF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A057B9-2AD4-6C4E-A1FC-40840623C47E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3CC246-0EDA-A543-9730-2A1D9119FB72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59B152-A4CE-9941-9CC0-071D47EB0247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0C57AF-F085-494F-BB5A-583F5B0AD296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09578-65AD-074D-9E38-A59CBEB47107}" type="datetime1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4D180-BC1E-894B-9C51-8E9018BC96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44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CB135-CCAF-C146-8E72-B10856C67E2A}" type="datetime1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5B730-C5AC-3A46-8425-87ED3582FA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193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AE78E-74AA-9C44-B776-2A301293D544}" type="datetime1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87429-2CCB-8149-9216-20934C78F4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7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B224-D2E7-7E4A-84E9-32E027BCB340}" type="datetime1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A5DD4-DBC8-544F-9CBD-F5D21544CD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91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08F3F-901A-AF45-A75E-62A0DCFFEA98}" type="datetime1">
              <a:rPr lang="en-US" smtClean="0"/>
              <a:t>2/24/18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566C0-A5B6-DF46-8152-6A38545493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29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17F58-27DF-8B42-9F81-6E76C517041A}" type="datetime1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26CF-FF99-BC4D-8004-F65DB3FD44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89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99708-BDD0-064E-9E85-7D633417C4EE}" type="datetime1">
              <a:rPr lang="en-US" smtClean="0"/>
              <a:t>2/24/18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F1799-6E3C-5442-B3C5-ED71FD2B3D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302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87FB-D151-4E47-913B-1FA00F0EBAF9}" type="datetime1">
              <a:rPr lang="en-US" smtClean="0"/>
              <a:t>2/24/18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23C21-E0B1-6D46-A817-52B30EAFA4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76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7AF4B-F986-E747-8892-D972F5B2B5CE}" type="datetime1">
              <a:rPr lang="en-US" smtClean="0"/>
              <a:t>2/24/18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331BB-F0D8-8F4F-ADF7-05732D7F27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9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24014-905B-5A48-8F82-9150506E1190}" type="datetime1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DF777-ED71-F544-A17F-623A9EDF5F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09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9F5B5-B357-6F46-8D6D-6676113DF4C8}" type="datetime1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CF131-F238-0E49-B476-39317057FE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8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555200D-84A0-7042-925B-2A91CC56EB1C}" type="datetime1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Nyhoff, ADTs, Data Structures and Problem Solving with C++, Second Edition, © 2005 Pearson Education, Inc. All rights reserved. 0-13-140909-3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43E3EB8B-E8F3-A045-9AB7-0B46884668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ＭＳ Ｐゴシック" charset="0"/>
          <a:cs typeface="ＭＳ Ｐゴシック" charset="0"/>
        </a:defRPr>
      </a:lvl1pPr>
      <a:lvl2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2pPr>
      <a:lvl3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3pPr>
      <a:lvl4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4pPr>
      <a:lvl5pPr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Courier New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2813C7-E331-C644-BD14-E53718332DAC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Linked Stacks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Another alternative to allowing stacks to grow as needed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Linked list stack needs only one data member</a:t>
            </a:r>
          </a:p>
          <a:p>
            <a:pPr lvl="1" eaLnBrk="1" hangingPunct="1">
              <a:defRPr/>
            </a:pPr>
            <a:r>
              <a:rPr lang="en-US" dirty="0" smtClean="0"/>
              <a:t>Pointer </a:t>
            </a:r>
            <a:r>
              <a:rPr lang="en-US" sz="3200" b="1" dirty="0" err="1" smtClean="0">
                <a:solidFill>
                  <a:srgbClr val="6666FF"/>
                </a:solidFill>
                <a:latin typeface="Courier New" charset="0"/>
              </a:rPr>
              <a:t>myTop</a:t>
            </a:r>
            <a:endParaRPr lang="en-US" sz="3200" b="1" dirty="0" smtClean="0">
              <a:solidFill>
                <a:srgbClr val="6666FF"/>
              </a:solidFill>
              <a:latin typeface="Courier New" charset="0"/>
            </a:endParaRPr>
          </a:p>
          <a:p>
            <a:pPr lvl="1" eaLnBrk="1" hangingPunct="1">
              <a:defRPr/>
            </a:pPr>
            <a:r>
              <a:rPr lang="en-US" dirty="0" smtClean="0"/>
              <a:t>Nodes allocated (but not </a:t>
            </a:r>
            <a:br>
              <a:rPr lang="en-US" dirty="0" smtClean="0"/>
            </a:br>
            <a:r>
              <a:rPr lang="en-US" dirty="0" smtClean="0"/>
              <a:t>part of stack class)</a:t>
            </a:r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363" y="3482975"/>
            <a:ext cx="1938337" cy="2401888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3F595-AD14-0244-8438-F2EC92D1208D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Use of Run-time Stack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smtClean="0">
                <a:cs typeface="+mn-cs"/>
              </a:rPr>
              <a:t>When function terminates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Run-time stack popped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Removes activation record of terminated function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exposes activation record of previously executing function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Activation record used to restore environment of interrupted function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Interrupted function resumes execution</a:t>
            </a:r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338" y="3831070"/>
            <a:ext cx="4373562" cy="1519238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E3327-AEB0-D848-BF4B-DBE1D5C5A75A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683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cs typeface="+mj-cs"/>
              </a:rPr>
              <a:t>In-Class Problems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152400" y="5257800"/>
            <a:ext cx="8837613" cy="1219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196850" y="1079500"/>
            <a:ext cx="3276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Trace run-time stack for the following:</a:t>
            </a:r>
            <a:endParaRPr lang="en-US" sz="2400" b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2000">
                <a:latin typeface="Courier New" charset="0"/>
                <a:cs typeface="+mn-cs"/>
              </a:rPr>
              <a:t>. . .</a:t>
            </a:r>
            <a:br>
              <a:rPr lang="en-US" sz="2000">
                <a:latin typeface="Courier New" charset="0"/>
                <a:cs typeface="+mn-cs"/>
              </a:rPr>
            </a:br>
            <a:r>
              <a:rPr lang="en-US" sz="2000">
                <a:latin typeface="Courier New" charset="0"/>
                <a:cs typeface="+mn-cs"/>
              </a:rPr>
              <a:t>int main()</a:t>
            </a:r>
            <a:br>
              <a:rPr lang="en-US" sz="2000">
                <a:latin typeface="Courier New" charset="0"/>
                <a:cs typeface="+mn-cs"/>
              </a:rPr>
            </a:br>
            <a:r>
              <a:rPr lang="en-US" sz="2000">
                <a:latin typeface="Courier New" charset="0"/>
                <a:cs typeface="+mn-cs"/>
              </a:rPr>
              <a:t>{ . . .</a:t>
            </a:r>
            <a:br>
              <a:rPr lang="en-US" sz="2000">
                <a:latin typeface="Courier New" charset="0"/>
                <a:cs typeface="+mn-cs"/>
              </a:rPr>
            </a:br>
            <a:r>
              <a:rPr lang="en-US" sz="2000">
                <a:latin typeface="Courier New" charset="0"/>
                <a:cs typeface="+mn-cs"/>
              </a:rPr>
              <a:t>  f2(...);</a:t>
            </a:r>
            <a:br>
              <a:rPr lang="en-US" sz="2000">
                <a:latin typeface="Courier New" charset="0"/>
                <a:cs typeface="+mn-cs"/>
              </a:rPr>
            </a:br>
            <a:r>
              <a:rPr lang="en-US" sz="2000">
                <a:latin typeface="Courier New" charset="0"/>
                <a:cs typeface="+mn-cs"/>
              </a:rPr>
              <a:t>  f3(...);</a:t>
            </a:r>
            <a:br>
              <a:rPr lang="en-US" sz="2000">
                <a:latin typeface="Courier New" charset="0"/>
                <a:cs typeface="+mn-cs"/>
              </a:rPr>
            </a:br>
            <a:r>
              <a:rPr lang="en-US" sz="2000">
                <a:latin typeface="Courier New" charset="0"/>
                <a:cs typeface="+mn-cs"/>
              </a:rPr>
              <a:t>}</a:t>
            </a:r>
            <a:br>
              <a:rPr lang="en-US" sz="2000">
                <a:latin typeface="Courier New" charset="0"/>
                <a:cs typeface="+mn-cs"/>
              </a:rPr>
            </a:br>
            <a:r>
              <a:rPr lang="en-US" sz="900">
                <a:latin typeface="Courier New" charset="0"/>
                <a:cs typeface="+mn-cs"/>
              </a:rPr>
              <a:t/>
            </a:r>
            <a:br>
              <a:rPr lang="en-US" sz="900">
                <a:latin typeface="Courier New" charset="0"/>
                <a:cs typeface="+mn-cs"/>
              </a:rPr>
            </a:br>
            <a:r>
              <a:rPr lang="en-US" sz="2000">
                <a:latin typeface="Courier New" charset="0"/>
                <a:cs typeface="+mn-cs"/>
              </a:rPr>
              <a:t>void f1(...) {. . .}</a:t>
            </a:r>
            <a:br>
              <a:rPr lang="en-US" sz="2000">
                <a:latin typeface="Courier New" charset="0"/>
                <a:cs typeface="+mn-cs"/>
              </a:rPr>
            </a:br>
            <a:r>
              <a:rPr lang="en-US" sz="2000">
                <a:latin typeface="Courier New" charset="0"/>
                <a:cs typeface="+mn-cs"/>
              </a:rPr>
              <a:t>void f2(...) {...          	f1(...); ...}</a:t>
            </a:r>
            <a:br>
              <a:rPr lang="en-US" sz="2000">
                <a:latin typeface="Courier New" charset="0"/>
                <a:cs typeface="+mn-cs"/>
              </a:rPr>
            </a:br>
            <a:r>
              <a:rPr lang="en-US" sz="2000">
                <a:latin typeface="Courier New" charset="0"/>
                <a:cs typeface="+mn-cs"/>
              </a:rPr>
              <a:t>void f3(...) {... 	f2(...); ...}</a:t>
            </a:r>
            <a:endParaRPr lang="en-US" sz="2400" b="0">
              <a:latin typeface="Times New Roman MT Extra Bold" charset="0"/>
              <a:cs typeface="+mn-cs"/>
            </a:endParaRPr>
          </a:p>
        </p:txBody>
      </p:sp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4114800" y="1014413"/>
            <a:ext cx="4800600" cy="326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latin typeface="Courier New" charset="0"/>
                <a:cs typeface="+mn-cs"/>
              </a:rPr>
              <a:t>int factorial(int n)</a:t>
            </a:r>
          </a:p>
          <a:p>
            <a:pPr eaLnBrk="0" hangingPunct="0">
              <a:defRPr/>
            </a:pPr>
            <a:r>
              <a:rPr lang="en-US" sz="2000">
                <a:latin typeface="Courier New" charset="0"/>
                <a:cs typeface="+mn-cs"/>
              </a:rPr>
              <a:t>{</a:t>
            </a:r>
          </a:p>
          <a:p>
            <a:pPr eaLnBrk="0" hangingPunct="0">
              <a:defRPr/>
            </a:pPr>
            <a:r>
              <a:rPr lang="en-US" sz="2000">
                <a:latin typeface="Courier New" charset="0"/>
                <a:cs typeface="+mn-cs"/>
              </a:rPr>
              <a:t>  if (n &lt; 2) </a:t>
            </a:r>
          </a:p>
          <a:p>
            <a:pPr eaLnBrk="0" hangingPunct="0">
              <a:defRPr/>
            </a:pPr>
            <a:r>
              <a:rPr lang="en-US" sz="2000">
                <a:latin typeface="Courier New" charset="0"/>
                <a:cs typeface="+mn-cs"/>
              </a:rPr>
              <a:t>    return 1;</a:t>
            </a:r>
          </a:p>
          <a:p>
            <a:pPr eaLnBrk="0" hangingPunct="0">
              <a:defRPr/>
            </a:pPr>
            <a:r>
              <a:rPr lang="en-US" sz="2000">
                <a:latin typeface="Courier New" charset="0"/>
                <a:cs typeface="+mn-cs"/>
              </a:rPr>
              <a:t>  else </a:t>
            </a:r>
          </a:p>
          <a:p>
            <a:pPr eaLnBrk="0" hangingPunct="0">
              <a:defRPr/>
            </a:pPr>
            <a:r>
              <a:rPr lang="en-US" sz="2000">
                <a:latin typeface="Courier New" charset="0"/>
                <a:cs typeface="+mn-cs"/>
              </a:rPr>
              <a:t>    return n * factorial(n-1);</a:t>
            </a:r>
          </a:p>
          <a:p>
            <a:pPr eaLnBrk="0" hangingPunct="0">
              <a:defRPr/>
            </a:pPr>
            <a:r>
              <a:rPr lang="en-US" sz="2000">
                <a:latin typeface="Courier New" charset="0"/>
                <a:cs typeface="+mn-cs"/>
              </a:rPr>
              <a:t>}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What happens to the run-time stack when the following statement executes?</a:t>
            </a:r>
          </a:p>
          <a:p>
            <a:pPr eaLnBrk="0" hangingPunct="0">
              <a:defRPr/>
            </a:pPr>
            <a:endParaRPr lang="en-US" sz="800" b="0">
              <a:latin typeface="Courier New" charset="0"/>
              <a:cs typeface="+mn-cs"/>
            </a:endParaRPr>
          </a:p>
          <a:p>
            <a:pPr eaLnBrk="0" hangingPunct="0">
              <a:defRPr/>
            </a:pPr>
            <a:r>
              <a:rPr lang="en-US" sz="2000">
                <a:latin typeface="Courier New" charset="0"/>
                <a:cs typeface="+mn-cs"/>
              </a:rPr>
              <a:t>int answer = factorial(4);</a:t>
            </a:r>
            <a:endParaRPr lang="en-US" sz="2400" b="0">
              <a:latin typeface="Courier New" charset="0"/>
              <a:cs typeface="+mn-cs"/>
            </a:endParaRPr>
          </a:p>
        </p:txBody>
      </p:sp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338138" y="5276850"/>
            <a:ext cx="84899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400" b="0">
                <a:latin typeface="Times New Roman MT Extra Bold" charset="0"/>
                <a:cs typeface="+mn-cs"/>
              </a:rPr>
              <a:t>This pushing and popping of the run-time stack is the real </a:t>
            </a:r>
            <a:r>
              <a:rPr lang="en-US" sz="2400">
                <a:solidFill>
                  <a:srgbClr val="FF0000"/>
                </a:solidFill>
                <a:latin typeface="Times New Roman MT Extra Bold" charset="0"/>
                <a:cs typeface="+mn-cs"/>
              </a:rPr>
              <a:t>overhead</a:t>
            </a:r>
            <a:r>
              <a:rPr lang="en-US" sz="2400" b="0">
                <a:latin typeface="Times New Roman MT Extra Bold" charset="0"/>
                <a:cs typeface="+mn-cs"/>
              </a:rPr>
              <a:t> associated with function calls that </a:t>
            </a:r>
            <a:r>
              <a:rPr lang="en-US" sz="2400">
                <a:solidFill>
                  <a:srgbClr val="FF0000"/>
                </a:solidFill>
                <a:latin typeface="Times New Roman MT Extra Bold" charset="0"/>
                <a:cs typeface="+mn-cs"/>
              </a:rPr>
              <a:t>inlining </a:t>
            </a:r>
            <a:r>
              <a:rPr lang="en-US" sz="2400" b="0">
                <a:latin typeface="Times New Roman MT Extra Bold" charset="0"/>
                <a:cs typeface="+mn-cs"/>
              </a:rPr>
              <a:t>avoids by replacing the function call with the body of the function.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animBg="1"/>
      <p:bldP spid="92167" grpId="0" autoUpdateAnimBg="0"/>
      <p:bldP spid="9216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36B07-AAF8-3349-A755-B1EE4174564C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Application of Stacks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sz="2800" smtClean="0">
                <a:cs typeface="+mn-cs"/>
              </a:rPr>
              <a:t>Consider the arithmetic statement in the assignment statement: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sz="2800" smtClean="0">
                <a:cs typeface="+mn-cs"/>
              </a:rPr>
              <a:t>      			x = a * b + c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sz="2800" smtClean="0">
                <a:cs typeface="+mn-cs"/>
              </a:rPr>
              <a:t>Compiler must generate </a:t>
            </a:r>
            <a:br>
              <a:rPr lang="en-US" sz="2800" smtClean="0">
                <a:cs typeface="+mn-cs"/>
              </a:rPr>
            </a:br>
            <a:r>
              <a:rPr lang="en-US" sz="2800" smtClean="0">
                <a:cs typeface="+mn-cs"/>
              </a:rPr>
              <a:t>machine instructions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z="2800" smtClean="0">
                <a:cs typeface="+mn-cs"/>
              </a:rPr>
              <a:t>LOAD 		a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z="2800" smtClean="0">
                <a:cs typeface="+mn-cs"/>
              </a:rPr>
              <a:t>MULT 		b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z="2800" smtClean="0">
                <a:cs typeface="+mn-cs"/>
              </a:rPr>
              <a:t>ADD 		c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z="2800" smtClean="0">
                <a:cs typeface="+mn-cs"/>
              </a:rPr>
              <a:t>STORE 	x</a:t>
            </a:r>
          </a:p>
        </p:txBody>
      </p:sp>
      <p:grpSp>
        <p:nvGrpSpPr>
          <p:cNvPr id="78852" name="Group 4"/>
          <p:cNvGrpSpPr>
            <a:grpSpLocks/>
          </p:cNvGrpSpPr>
          <p:nvPr/>
        </p:nvGrpSpPr>
        <p:grpSpPr bwMode="auto">
          <a:xfrm>
            <a:off x="2786063" y="2540000"/>
            <a:ext cx="5949950" cy="2744788"/>
            <a:chOff x="1755" y="1600"/>
            <a:chExt cx="3748" cy="1729"/>
          </a:xfrm>
        </p:grpSpPr>
        <p:sp>
          <p:nvSpPr>
            <p:cNvPr id="78853" name="Oval 5"/>
            <p:cNvSpPr>
              <a:spLocks noChangeArrowheads="1"/>
            </p:cNvSpPr>
            <p:nvPr/>
          </p:nvSpPr>
          <p:spPr bwMode="auto">
            <a:xfrm>
              <a:off x="1755" y="1600"/>
              <a:ext cx="1318" cy="35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78854" name="Text Box 6"/>
            <p:cNvSpPr txBox="1">
              <a:spLocks noChangeArrowheads="1"/>
            </p:cNvSpPr>
            <p:nvPr/>
          </p:nvSpPr>
          <p:spPr bwMode="auto">
            <a:xfrm>
              <a:off x="3469" y="2599"/>
              <a:ext cx="2034" cy="7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 b="0">
                  <a:cs typeface="+mn-cs"/>
                </a:rPr>
                <a:t>Note: this is "infix" notation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2000" b="0">
                  <a:cs typeface="+mn-cs"/>
                </a:rPr>
                <a:t>The operators are </a:t>
              </a:r>
              <a:r>
                <a:rPr lang="en-US" sz="2000" b="0" u="sng">
                  <a:cs typeface="+mn-cs"/>
                </a:rPr>
                <a:t>between</a:t>
              </a:r>
              <a:r>
                <a:rPr lang="en-US" sz="2000" b="0">
                  <a:cs typeface="+mn-cs"/>
                </a:rPr>
                <a:t> the operands</a:t>
              </a:r>
            </a:p>
          </p:txBody>
        </p:sp>
        <p:sp>
          <p:nvSpPr>
            <p:cNvPr id="78855" name="Line 7"/>
            <p:cNvSpPr>
              <a:spLocks noChangeShapeType="1"/>
            </p:cNvSpPr>
            <p:nvPr/>
          </p:nvSpPr>
          <p:spPr bwMode="auto">
            <a:xfrm flipH="1" flipV="1">
              <a:off x="2982" y="1933"/>
              <a:ext cx="1063" cy="6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FBF7B-EAB0-1248-86B6-F791C76432D8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RPN or Postfix Notation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Most compilers convert an expression in </a:t>
            </a:r>
            <a:r>
              <a:rPr lang="en-US" b="1" i="1" smtClean="0">
                <a:cs typeface="+mn-cs"/>
              </a:rPr>
              <a:t>infix</a:t>
            </a:r>
            <a:r>
              <a:rPr lang="en-US" smtClean="0">
                <a:cs typeface="+mn-cs"/>
              </a:rPr>
              <a:t> notation to </a:t>
            </a:r>
            <a:r>
              <a:rPr lang="en-US" b="1" i="1" smtClean="0">
                <a:cs typeface="+mn-cs"/>
              </a:rPr>
              <a:t>postfix</a:t>
            </a:r>
            <a:r>
              <a:rPr lang="en-US" smtClean="0">
                <a:cs typeface="+mn-cs"/>
              </a:rPr>
              <a:t> </a:t>
            </a:r>
          </a:p>
          <a:p>
            <a:pPr lvl="1" eaLnBrk="1" hangingPunct="1">
              <a:defRPr/>
            </a:pPr>
            <a:r>
              <a:rPr lang="en-US" smtClean="0"/>
              <a:t>the operators are written </a:t>
            </a:r>
            <a:r>
              <a:rPr lang="en-US" u="sng" smtClean="0"/>
              <a:t>after</a:t>
            </a:r>
            <a:r>
              <a:rPr lang="en-US" smtClean="0"/>
              <a:t> the operands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So    a * b + c   becomes   a  b * c +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Advantage:</a:t>
            </a:r>
          </a:p>
          <a:p>
            <a:pPr lvl="1" eaLnBrk="1" hangingPunct="1">
              <a:defRPr/>
            </a:pPr>
            <a:r>
              <a:rPr lang="en-US" smtClean="0"/>
              <a:t>expressions can be written without parentheses</a:t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A42BE7-045E-DC45-A2F4-BDBA54BC30C4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Postfix and Prefix Examples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600200"/>
            <a:ext cx="842010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400" b="1" u="sng" smtClean="0">
                <a:cs typeface="+mn-cs"/>
              </a:rPr>
              <a:t>INFIX</a:t>
            </a:r>
            <a:r>
              <a:rPr lang="en-US" sz="2400" b="1" smtClean="0">
                <a:cs typeface="+mn-cs"/>
              </a:rPr>
              <a:t>			  </a:t>
            </a:r>
            <a:r>
              <a:rPr lang="en-US" sz="2400" b="1" u="sng" smtClean="0">
                <a:cs typeface="+mn-cs"/>
              </a:rPr>
              <a:t>RPN (POSTFIX)	     PREFIX</a:t>
            </a:r>
            <a:endParaRPr lang="en-US" sz="2400" b="1" smtClean="0"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US" sz="2400" b="1" smtClean="0">
                <a:cs typeface="+mn-cs"/>
              </a:rPr>
              <a:t>    A + B	</a:t>
            </a:r>
            <a:br>
              <a:rPr lang="en-US" sz="2400" b="1" smtClean="0">
                <a:cs typeface="+mn-cs"/>
              </a:rPr>
            </a:br>
            <a:r>
              <a:rPr lang="en-US" sz="2400" b="1" smtClean="0">
                <a:cs typeface="+mn-cs"/>
              </a:rPr>
              <a:t>A * B + C	</a:t>
            </a:r>
            <a:br>
              <a:rPr lang="en-US" sz="2400" b="1" smtClean="0">
                <a:cs typeface="+mn-cs"/>
              </a:rPr>
            </a:br>
            <a:r>
              <a:rPr lang="en-US" sz="2400" b="1" smtClean="0">
                <a:cs typeface="+mn-cs"/>
              </a:rPr>
              <a:t>A * (B + C)	</a:t>
            </a:r>
            <a:br>
              <a:rPr lang="en-US" sz="2400" b="1" smtClean="0">
                <a:cs typeface="+mn-cs"/>
              </a:rPr>
            </a:br>
            <a:r>
              <a:rPr lang="en-US" sz="2400" b="1" smtClean="0">
                <a:cs typeface="+mn-cs"/>
              </a:rPr>
              <a:t>A - (B - (C - D))	</a:t>
            </a:r>
            <a:br>
              <a:rPr lang="en-US" sz="2400" b="1" smtClean="0">
                <a:cs typeface="+mn-cs"/>
              </a:rPr>
            </a:br>
            <a:r>
              <a:rPr lang="en-US" sz="2400" b="1" smtClean="0">
                <a:cs typeface="+mn-cs"/>
              </a:rPr>
              <a:t>A - B - C - D</a:t>
            </a:r>
            <a:endParaRPr lang="en-US" sz="2400" smtClean="0"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US" sz="2400" smtClean="0">
              <a:cs typeface="+mn-cs"/>
            </a:endParaRP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3048000" y="23622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A B * C +</a:t>
            </a:r>
            <a:endParaRPr lang="en-US" sz="2800" b="0">
              <a:solidFill>
                <a:srgbClr val="6666FF"/>
              </a:solidFill>
              <a:latin typeface="Courier New" charset="0"/>
              <a:cs typeface="+mn-cs"/>
            </a:endParaRP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3067050" y="27051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A B C + *</a:t>
            </a:r>
            <a:endParaRPr lang="en-US" sz="2800" b="0">
              <a:solidFill>
                <a:srgbClr val="6666FF"/>
              </a:solidFill>
              <a:latin typeface="Courier New" charset="0"/>
              <a:cs typeface="+mn-cs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124200" y="3146425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A B C D---</a:t>
            </a:r>
            <a:endParaRPr lang="en-US" sz="2800" b="0">
              <a:solidFill>
                <a:srgbClr val="6666FF"/>
              </a:solidFill>
              <a:latin typeface="Courier New" charset="0"/>
              <a:cs typeface="+mn-cs"/>
            </a:endParaRP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3143250" y="3584575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A B-C-D-</a:t>
            </a:r>
            <a:endParaRPr lang="en-US" sz="2800" b="0">
              <a:solidFill>
                <a:srgbClr val="6666FF"/>
              </a:solidFill>
              <a:latin typeface="Courier New" charset="0"/>
              <a:cs typeface="+mn-cs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5791200" y="238125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+ * A B C</a:t>
            </a:r>
            <a:endParaRPr lang="en-US" sz="2800" b="0">
              <a:solidFill>
                <a:srgbClr val="6666FF"/>
              </a:solidFill>
              <a:latin typeface="Courier New" charset="0"/>
              <a:cs typeface="+mn-cs"/>
            </a:endParaRP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5772150" y="27051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* A + B C</a:t>
            </a:r>
            <a:endParaRPr lang="en-US" sz="2800" b="0">
              <a:solidFill>
                <a:srgbClr val="6666FF"/>
              </a:solidFill>
              <a:latin typeface="Courier New" charset="0"/>
              <a:cs typeface="+mn-cs"/>
            </a:endParaRPr>
          </a:p>
        </p:txBody>
      </p:sp>
      <p:sp>
        <p:nvSpPr>
          <p:cNvPr id="80906" name="Text Box 10"/>
          <p:cNvSpPr txBox="1">
            <a:spLocks noChangeArrowheads="1"/>
          </p:cNvSpPr>
          <p:nvPr/>
        </p:nvSpPr>
        <p:spPr bwMode="auto">
          <a:xfrm>
            <a:off x="5829300" y="3089275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-A-B-C D</a:t>
            </a:r>
            <a:endParaRPr lang="en-US" sz="2800" b="0">
              <a:solidFill>
                <a:srgbClr val="6666FF"/>
              </a:solidFill>
              <a:latin typeface="Courier New" charset="0"/>
              <a:cs typeface="+mn-cs"/>
            </a:endParaRPr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5886450" y="3546475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---A B C D</a:t>
            </a:r>
            <a:endParaRPr lang="en-US" sz="2800" b="0">
              <a:solidFill>
                <a:srgbClr val="6666FF"/>
              </a:solidFill>
              <a:latin typeface="Courier New" charset="0"/>
              <a:cs typeface="+mn-cs"/>
            </a:endParaRP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3086100" y="19431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A B +</a:t>
            </a: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5791200" y="1943100"/>
            <a:ext cx="274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>
                <a:solidFill>
                  <a:srgbClr val="6666FF"/>
                </a:solidFill>
                <a:latin typeface="Courier New" charset="0"/>
                <a:cs typeface="+mn-cs"/>
              </a:rPr>
              <a:t>+ A B</a:t>
            </a:r>
          </a:p>
        </p:txBody>
      </p:sp>
      <p:grpSp>
        <p:nvGrpSpPr>
          <p:cNvPr id="80910" name="Group 14"/>
          <p:cNvGrpSpPr>
            <a:grpSpLocks/>
          </p:cNvGrpSpPr>
          <p:nvPr/>
        </p:nvGrpSpPr>
        <p:grpSpPr bwMode="auto">
          <a:xfrm>
            <a:off x="4400550" y="3695700"/>
            <a:ext cx="4076700" cy="1984375"/>
            <a:chOff x="2772" y="2328"/>
            <a:chExt cx="2568" cy="1250"/>
          </a:xfrm>
        </p:grpSpPr>
        <p:sp>
          <p:nvSpPr>
            <p:cNvPr id="80911" name="Text Box 15"/>
            <p:cNvSpPr txBox="1">
              <a:spLocks noChangeArrowheads="1"/>
            </p:cNvSpPr>
            <p:nvPr/>
          </p:nvSpPr>
          <p:spPr bwMode="auto">
            <a:xfrm>
              <a:off x="2772" y="3060"/>
              <a:ext cx="2568" cy="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b="0">
                  <a:cs typeface="+mn-cs"/>
                </a:rPr>
                <a:t>Prefix : Operators come </a:t>
              </a:r>
              <a:r>
                <a:rPr lang="en-US" sz="2400" b="0" u="sng">
                  <a:cs typeface="+mn-cs"/>
                </a:rPr>
                <a:t>before</a:t>
              </a:r>
              <a:r>
                <a:rPr lang="en-US" sz="2400" b="0">
                  <a:cs typeface="+mn-cs"/>
                </a:rPr>
                <a:t> the operands</a:t>
              </a:r>
            </a:p>
          </p:txBody>
        </p:sp>
        <p:sp>
          <p:nvSpPr>
            <p:cNvPr id="80912" name="Line 16"/>
            <p:cNvSpPr>
              <a:spLocks noChangeShapeType="1"/>
            </p:cNvSpPr>
            <p:nvPr/>
          </p:nvSpPr>
          <p:spPr bwMode="auto">
            <a:xfrm flipV="1">
              <a:off x="3108" y="2328"/>
              <a:ext cx="48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  <p:bldP spid="80901" grpId="0"/>
      <p:bldP spid="80902" grpId="0"/>
      <p:bldP spid="80903" grpId="0"/>
      <p:bldP spid="80904" grpId="0"/>
      <p:bldP spid="80905" grpId="0"/>
      <p:bldP spid="80906" grpId="0"/>
      <p:bldP spid="80907" grpId="0"/>
      <p:bldP spid="80908" grpId="0"/>
      <p:bldP spid="8090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7FA6B6-BC68-8043-99A2-78406E216B73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685800" y="5000625"/>
            <a:ext cx="4572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2400" smtClean="0">
                <a:latin typeface="Symbol" charset="0"/>
                <a:cs typeface="+mn-cs"/>
              </a:rPr>
              <a:t>®</a:t>
            </a:r>
            <a:r>
              <a:rPr lang="en-US" sz="2400" smtClean="0">
                <a:latin typeface="Courier New" charset="0"/>
                <a:cs typeface="+mn-cs"/>
              </a:rPr>
              <a:t>	2 </a:t>
            </a:r>
            <a:r>
              <a:rPr lang="en-US" sz="2400" smtClean="0">
                <a:solidFill>
                  <a:srgbClr val="6666FF"/>
                </a:solidFill>
                <a:latin typeface="Courier New" charset="0"/>
                <a:cs typeface="+mn-cs"/>
              </a:rPr>
              <a:t>7</a:t>
            </a:r>
            <a:r>
              <a:rPr lang="en-US" sz="2400" smtClean="0">
                <a:latin typeface="Courier New" charset="0"/>
                <a:cs typeface="+mn-cs"/>
              </a:rPr>
              <a:t> 5 6 - - *</a:t>
            </a:r>
            <a:endParaRPr lang="en-US" sz="240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2400" smtClean="0">
                <a:latin typeface="Symbol" charset="0"/>
                <a:cs typeface="+mn-cs"/>
              </a:rPr>
              <a:t>®</a:t>
            </a:r>
            <a:r>
              <a:rPr lang="en-US" sz="2400" smtClean="0">
                <a:latin typeface="Courier New" charset="0"/>
                <a:cs typeface="+mn-cs"/>
              </a:rPr>
              <a:t>	2 7 5 6 - - *  	</a:t>
            </a:r>
            <a:endParaRPr lang="en-US" sz="2400" smtClean="0">
              <a:latin typeface="Symbol" charset="0"/>
              <a:cs typeface="+mn-cs"/>
            </a:endParaRPr>
          </a:p>
        </p:txBody>
      </p:sp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685800" y="5715000"/>
            <a:ext cx="3657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2400" smtClean="0">
                <a:latin typeface="Symbol" charset="0"/>
                <a:cs typeface="+mn-cs"/>
              </a:rPr>
              <a:t>®</a:t>
            </a:r>
            <a:r>
              <a:rPr lang="en-US" sz="2400" smtClean="0">
                <a:latin typeface="Courier New" charset="0"/>
                <a:cs typeface="+mn-cs"/>
              </a:rPr>
              <a:t>	2 7 </a:t>
            </a:r>
            <a:r>
              <a:rPr lang="en-US" sz="2400" smtClean="0">
                <a:solidFill>
                  <a:srgbClr val="6666FF"/>
                </a:solidFill>
                <a:latin typeface="Courier New" charset="0"/>
                <a:cs typeface="+mn-cs"/>
              </a:rPr>
              <a:t>-1</a:t>
            </a:r>
            <a:r>
              <a:rPr lang="en-US" sz="2400" smtClean="0">
                <a:latin typeface="Courier New" charset="0"/>
                <a:cs typeface="+mn-cs"/>
              </a:rPr>
              <a:t> - *</a:t>
            </a:r>
            <a:endParaRPr lang="en-US" sz="240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2400" smtClean="0">
                <a:latin typeface="Symbol" charset="0"/>
                <a:cs typeface="+mn-cs"/>
              </a:rPr>
              <a:t>®</a:t>
            </a:r>
            <a:r>
              <a:rPr lang="en-US" sz="2400" smtClean="0">
                <a:latin typeface="Courier New" charset="0"/>
                <a:cs typeface="+mn-cs"/>
              </a:rPr>
              <a:t>	2 7 -1 - *  </a:t>
            </a:r>
            <a:r>
              <a:rPr lang="en-US" sz="2400" smtClean="0">
                <a:latin typeface="Symbol" charset="0"/>
                <a:cs typeface="+mn-cs"/>
              </a:rPr>
              <a:t>®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xfrm>
            <a:off x="152399" y="152400"/>
            <a:ext cx="8760691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  <a:cs typeface="+mj-cs"/>
              </a:rPr>
              <a:t>Evaluating RPN Expressions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152400" y="1304925"/>
            <a:ext cx="89916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7850" algn="l"/>
                <a:tab pos="11398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577850" algn="l"/>
                <a:tab pos="11398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577850" algn="l"/>
                <a:tab pos="11398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577850" algn="l"/>
                <a:tab pos="11398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577850" algn="l"/>
                <a:tab pos="11398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  <a:tab pos="11398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  <a:tab pos="11398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  <a:tab pos="11398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7850" algn="l"/>
                <a:tab pos="113982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sz="2400" b="0" i="1" smtClean="0">
                <a:cs typeface="+mn-cs"/>
              </a:rPr>
              <a:t>"By hand" (Underlining technique)</a:t>
            </a:r>
            <a:r>
              <a:rPr lang="en-US" sz="2400" b="0" smtClean="0">
                <a:cs typeface="+mn-cs"/>
              </a:rPr>
              <a:t>: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400" b="0" smtClean="0">
                <a:cs typeface="+mn-cs"/>
              </a:rPr>
              <a:t>1. Scan the expression from left to right to find an operator.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400" b="0" smtClean="0">
                <a:cs typeface="+mn-cs"/>
              </a:rPr>
              <a:t>2. Locate ("underline") the last two preceding operands </a:t>
            </a:r>
            <a:br>
              <a:rPr lang="en-US" sz="2400" b="0" smtClean="0">
                <a:cs typeface="+mn-cs"/>
              </a:rPr>
            </a:br>
            <a:r>
              <a:rPr lang="en-US" sz="2400" b="0" smtClean="0">
                <a:cs typeface="+mn-cs"/>
              </a:rPr>
              <a:t>	and combine them using this operator. </a:t>
            </a:r>
          </a:p>
          <a:p>
            <a:pPr eaLnBrk="0" hangingPunct="0">
              <a:defRPr/>
            </a:pPr>
            <a:r>
              <a:rPr lang="en-US" sz="2400" b="0" smtClean="0">
                <a:cs typeface="+mn-cs"/>
              </a:rPr>
              <a:t>3. Repeat until the end of the expression is reached.</a:t>
            </a:r>
          </a:p>
          <a:p>
            <a:pPr eaLnBrk="0" hangingPunct="0">
              <a:defRPr/>
            </a:pPr>
            <a:endParaRPr lang="en-US" sz="2400" b="0" smtClean="0">
              <a:cs typeface="+mn-cs"/>
            </a:endParaRPr>
          </a:p>
          <a:p>
            <a:pPr eaLnBrk="0" hangingPunct="0">
              <a:defRPr/>
            </a:pPr>
            <a:r>
              <a:rPr lang="en-US" sz="2400" b="0" smtClean="0">
                <a:cs typeface="+mn-cs"/>
              </a:rPr>
              <a:t>Example:</a:t>
            </a:r>
            <a:r>
              <a:rPr lang="en-US" sz="2400" b="0" smtClean="0">
                <a:latin typeface="Times New Roman MT Extra Bold" charset="0"/>
                <a:cs typeface="+mn-cs"/>
              </a:rPr>
              <a:t>    	</a:t>
            </a:r>
          </a:p>
          <a:p>
            <a:pPr eaLnBrk="0" hangingPunct="0">
              <a:defRPr/>
            </a:pPr>
            <a:r>
              <a:rPr lang="en-US" sz="2400" b="0" smtClean="0">
                <a:latin typeface="Courier New" charset="0"/>
                <a:cs typeface="+mn-cs"/>
              </a:rPr>
              <a:t>		</a:t>
            </a:r>
            <a:r>
              <a:rPr lang="en-US" sz="2400" smtClean="0">
                <a:latin typeface="Courier New" charset="0"/>
                <a:cs typeface="+mn-cs"/>
              </a:rPr>
              <a:t>2 3 4 + 5 6 - - *</a:t>
            </a:r>
          </a:p>
          <a:p>
            <a:pPr eaLnBrk="0" hangingPunct="0">
              <a:defRPr/>
            </a:pPr>
            <a:r>
              <a:rPr lang="en-US" sz="2400" smtClean="0">
                <a:latin typeface="Symbol" charset="0"/>
                <a:cs typeface="+mn-cs"/>
              </a:rPr>
              <a:t>	®</a:t>
            </a:r>
            <a:r>
              <a:rPr lang="en-US" sz="2400" smtClean="0">
                <a:latin typeface="Courier New" charset="0"/>
                <a:cs typeface="+mn-cs"/>
              </a:rPr>
              <a:t> 	2 3 4 + 5 6 - - *	</a:t>
            </a:r>
            <a:endParaRPr lang="en-US" sz="2400" b="0" smtClean="0">
              <a:latin typeface="Times New Roman MT Extra Bold" charset="0"/>
              <a:cs typeface="+mn-cs"/>
            </a:endParaRP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4038600" y="60960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2 </a:t>
            </a: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8</a:t>
            </a:r>
            <a:r>
              <a:rPr lang="en-US" sz="2400">
                <a:latin typeface="Courier New" charset="0"/>
                <a:cs typeface="+mn-cs"/>
              </a:rPr>
              <a:t> *</a:t>
            </a:r>
            <a:r>
              <a:rPr lang="en-US" sz="2400">
                <a:latin typeface="Times New Roman MT Extra Bold" charset="0"/>
                <a:cs typeface="+mn-cs"/>
              </a:rPr>
              <a:t>   </a:t>
            </a:r>
            <a:r>
              <a:rPr lang="en-US" sz="2400">
                <a:latin typeface="Symbol" charset="0"/>
                <a:cs typeface="+mn-cs"/>
              </a:rPr>
              <a:t>®</a:t>
            </a:r>
            <a:endParaRPr lang="en-US" sz="2400" b="0">
              <a:latin typeface="Times New Roman MT Extra Bold" charset="0"/>
              <a:cs typeface="+mn-cs"/>
            </a:endParaRP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5715000" y="6111875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2 8 *</a:t>
            </a:r>
            <a:r>
              <a:rPr lang="en-US" sz="2400">
                <a:latin typeface="Times New Roman MT Extra Bold" charset="0"/>
                <a:cs typeface="+mn-cs"/>
              </a:rPr>
              <a:t>   </a:t>
            </a:r>
            <a:r>
              <a:rPr lang="en-US" sz="2400">
                <a:latin typeface="Symbol" charset="0"/>
                <a:cs typeface="+mn-cs"/>
              </a:rPr>
              <a:t>®</a:t>
            </a:r>
            <a:endParaRPr lang="en-US" sz="2400" b="0">
              <a:latin typeface="Times New Roman MT Extra Bold" charset="0"/>
              <a:cs typeface="+mn-cs"/>
            </a:endParaRP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7315200" y="60960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16</a:t>
            </a:r>
            <a:endParaRPr lang="en-US" sz="2400" b="0">
              <a:solidFill>
                <a:srgbClr val="6666FF"/>
              </a:solidFill>
              <a:latin typeface="Times New Roman MT Extra Bold" charset="0"/>
              <a:cs typeface="+mn-cs"/>
            </a:endParaRPr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>
            <a:off x="1638300" y="4953000"/>
            <a:ext cx="993775" cy="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>
            <a:off x="2057400" y="5715000"/>
            <a:ext cx="838200" cy="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1752600" y="6477000"/>
            <a:ext cx="1219200" cy="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>
            <a:off x="5791200" y="6477000"/>
            <a:ext cx="838200" cy="0"/>
          </a:xfrm>
          <a:prstGeom prst="line">
            <a:avLst/>
          </a:prstGeom>
          <a:noFill/>
          <a:ln w="28575">
            <a:solidFill>
              <a:srgbClr val="66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E1EF80-EC71-F149-B251-46699312E3E6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  <a:cs typeface="+mj-cs"/>
              </a:rPr>
              <a:t>Evaluating RPN Expressions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074738"/>
            <a:ext cx="8229600" cy="5257800"/>
          </a:xfrm>
        </p:spPr>
        <p:txBody>
          <a:bodyPr/>
          <a:lstStyle/>
          <a:p>
            <a:pPr marL="660400" indent="-6604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smtClean="0">
                <a:cs typeface="+mn-cs"/>
              </a:rPr>
              <a:t>By using a stack algorithm</a:t>
            </a:r>
          </a:p>
          <a:p>
            <a:pPr marL="660400" indent="-660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2800" smtClean="0">
                <a:cs typeface="+mn-cs"/>
              </a:rPr>
              <a:t>Initialize an empty stack</a:t>
            </a:r>
          </a:p>
          <a:p>
            <a:pPr marL="660400" indent="-660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2800" smtClean="0">
                <a:cs typeface="+mn-cs"/>
              </a:rPr>
              <a:t>Repeat the following until the end of the expression is encountered</a:t>
            </a:r>
          </a:p>
          <a:p>
            <a:pPr marL="1035050" lvl="1" indent="-57785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Get the next token (const, var, operator) in the expression</a:t>
            </a:r>
          </a:p>
          <a:p>
            <a:pPr marL="1035050" lvl="1" indent="-57785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en-US" sz="2400" smtClean="0"/>
              <a:t>Operand – push onto stack</a:t>
            </a:r>
            <a:br>
              <a:rPr lang="en-US" sz="2400" smtClean="0"/>
            </a:br>
            <a:r>
              <a:rPr lang="en-US" sz="2400" smtClean="0"/>
              <a:t>Operator – do the following</a:t>
            </a:r>
          </a:p>
          <a:p>
            <a:pPr marL="1409700" lvl="2" indent="-495300" eaLnBrk="1" hangingPunct="1">
              <a:lnSpc>
                <a:spcPct val="90000"/>
              </a:lnSpc>
              <a:buFontTx/>
              <a:buAutoNum type="romanLcPeriod"/>
              <a:defRPr/>
            </a:pPr>
            <a:r>
              <a:rPr lang="en-US" sz="2000" smtClean="0"/>
              <a:t>Pop 2 values from stack</a:t>
            </a:r>
          </a:p>
          <a:p>
            <a:pPr marL="1409700" lvl="2" indent="-495300" eaLnBrk="1" hangingPunct="1">
              <a:lnSpc>
                <a:spcPct val="90000"/>
              </a:lnSpc>
              <a:buFontTx/>
              <a:buAutoNum type="romanLcPeriod"/>
              <a:defRPr/>
            </a:pPr>
            <a:r>
              <a:rPr lang="en-US" sz="2000" smtClean="0"/>
              <a:t>Apply operator to the two values</a:t>
            </a:r>
          </a:p>
          <a:p>
            <a:pPr marL="1409700" lvl="2" indent="-495300" eaLnBrk="1" hangingPunct="1">
              <a:lnSpc>
                <a:spcPct val="90000"/>
              </a:lnSpc>
              <a:buFontTx/>
              <a:buAutoNum type="romanLcPeriod"/>
              <a:defRPr/>
            </a:pPr>
            <a:r>
              <a:rPr lang="en-US" sz="2000" smtClean="0"/>
              <a:t>Push resulting value back onto stack</a:t>
            </a:r>
          </a:p>
          <a:p>
            <a:pPr marL="660400" indent="-6604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2800" smtClean="0">
                <a:cs typeface="+mn-cs"/>
              </a:rPr>
              <a:t>When end of expression encountered, value of expression is the (only) number left in stack</a:t>
            </a:r>
          </a:p>
        </p:txBody>
      </p:sp>
      <p:grpSp>
        <p:nvGrpSpPr>
          <p:cNvPr id="82948" name="Group 4"/>
          <p:cNvGrpSpPr>
            <a:grpSpLocks/>
          </p:cNvGrpSpPr>
          <p:nvPr/>
        </p:nvGrpSpPr>
        <p:grpSpPr bwMode="auto">
          <a:xfrm>
            <a:off x="4922838" y="3638550"/>
            <a:ext cx="3851275" cy="915988"/>
            <a:chOff x="3101" y="2292"/>
            <a:chExt cx="2426" cy="577"/>
          </a:xfrm>
        </p:grpSpPr>
        <p:sp>
          <p:nvSpPr>
            <p:cNvPr id="82949" name="Text Box 5"/>
            <p:cNvSpPr txBox="1">
              <a:spLocks noChangeArrowheads="1"/>
            </p:cNvSpPr>
            <p:nvPr/>
          </p:nvSpPr>
          <p:spPr bwMode="auto">
            <a:xfrm>
              <a:off x="3652" y="2292"/>
              <a:ext cx="1875" cy="5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0">
                  <a:cs typeface="+mn-cs"/>
                </a:rPr>
                <a:t>Note: if only 1 value on stack, this is an invalid RPN expression</a:t>
              </a:r>
            </a:p>
          </p:txBody>
        </p:sp>
        <p:sp>
          <p:nvSpPr>
            <p:cNvPr id="82950" name="Line 6"/>
            <p:cNvSpPr>
              <a:spLocks noChangeShapeType="1"/>
            </p:cNvSpPr>
            <p:nvPr/>
          </p:nvSpPr>
          <p:spPr bwMode="auto">
            <a:xfrm flipH="1">
              <a:off x="3101" y="2708"/>
              <a:ext cx="527" cy="1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D20A2-2558-CC4F-A6B3-1D366E8048B2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4000" smtClean="0">
                <a:cs typeface="+mj-cs"/>
              </a:rPr>
              <a:t>Evaluation </a:t>
            </a:r>
            <a:br>
              <a:rPr lang="en-US" sz="4000" smtClean="0">
                <a:cs typeface="+mj-cs"/>
              </a:rPr>
            </a:br>
            <a:r>
              <a:rPr lang="en-US" sz="4000" smtClean="0">
                <a:cs typeface="+mj-cs"/>
              </a:rPr>
              <a:t>of Postfix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16075"/>
            <a:ext cx="8686800" cy="4743450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Note the</a:t>
            </a:r>
            <a:br>
              <a:rPr lang="en-US" smtClean="0">
                <a:cs typeface="+mn-cs"/>
              </a:rPr>
            </a:br>
            <a:r>
              <a:rPr lang="en-US" smtClean="0">
                <a:cs typeface="+mn-cs"/>
              </a:rPr>
              <a:t>changing</a:t>
            </a:r>
            <a:br>
              <a:rPr lang="en-US" smtClean="0">
                <a:cs typeface="+mn-cs"/>
              </a:rPr>
            </a:br>
            <a:r>
              <a:rPr lang="en-US" smtClean="0">
                <a:cs typeface="+mn-cs"/>
              </a:rPr>
              <a:t>status of the </a:t>
            </a:r>
            <a:br>
              <a:rPr lang="en-US" smtClean="0">
                <a:cs typeface="+mn-cs"/>
              </a:rPr>
            </a:br>
            <a:r>
              <a:rPr lang="en-US" smtClean="0">
                <a:cs typeface="+mn-cs"/>
              </a:rPr>
              <a:t>stack</a:t>
            </a:r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5" y="277813"/>
            <a:ext cx="4862513" cy="5903912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2520FE-BB08-D149-AB7A-BB29E5CBA1F6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35170" name="Line 2"/>
          <p:cNvSpPr>
            <a:spLocks noChangeShapeType="1"/>
          </p:cNvSpPr>
          <p:nvPr/>
        </p:nvSpPr>
        <p:spPr bwMode="auto">
          <a:xfrm>
            <a:off x="6248400" y="65532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cs typeface="+mj-cs"/>
              </a:rPr>
              <a:t>Sample RPN Evaluation</a:t>
            </a: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50292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 b="0" i="1">
                <a:latin typeface="Times New Roman MT Extra Bold" charset="0"/>
                <a:cs typeface="+mn-cs"/>
              </a:rPr>
              <a:t>Example:</a:t>
            </a:r>
            <a:r>
              <a:rPr lang="en-US" sz="2400" b="0">
                <a:latin typeface="Times New Roman MT Extra Bold" charset="0"/>
                <a:cs typeface="+mn-cs"/>
              </a:rPr>
              <a:t>    </a:t>
            </a:r>
            <a:r>
              <a:rPr lang="en-US" sz="2000">
                <a:latin typeface="Courier New" charset="0"/>
                <a:cs typeface="+mn-cs"/>
              </a:rPr>
              <a:t>2 3 4 + 5 6 - - *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Push</a:t>
            </a:r>
            <a:r>
              <a:rPr lang="en-US" sz="2000">
                <a:latin typeface="Courier New" charset="0"/>
                <a:cs typeface="+mn-cs"/>
              </a:rPr>
              <a:t> 2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Push</a:t>
            </a:r>
            <a:r>
              <a:rPr lang="en-US" sz="2000">
                <a:latin typeface="Courier New" charset="0"/>
                <a:cs typeface="+mn-cs"/>
              </a:rPr>
              <a:t> 3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Push</a:t>
            </a:r>
            <a:r>
              <a:rPr lang="en-US" sz="2000">
                <a:latin typeface="Courier New" charset="0"/>
                <a:cs typeface="+mn-cs"/>
              </a:rPr>
              <a:t> 4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Read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+</a:t>
            </a:r>
            <a:r>
              <a:rPr lang="en-US" sz="2000" b="0">
                <a:latin typeface="Courier New" charset="0"/>
                <a:cs typeface="+mn-cs"/>
              </a:rPr>
              <a:t> </a:t>
            </a:r>
          </a:p>
          <a:p>
            <a:pPr eaLnBrk="0" hangingPunct="0">
              <a:defRPr/>
            </a:pPr>
            <a:r>
              <a:rPr lang="en-US" sz="2000" b="0">
                <a:latin typeface="Courier New" charset="0"/>
                <a:cs typeface="+mn-cs"/>
              </a:rPr>
              <a:t>	</a:t>
            </a:r>
            <a:r>
              <a:rPr lang="en-US" sz="2000" b="0">
                <a:latin typeface="Times New Roman MT Extra Bold" charset="0"/>
                <a:cs typeface="+mn-cs"/>
              </a:rPr>
              <a:t>Pop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4</a:t>
            </a:r>
            <a:r>
              <a:rPr lang="en-US" sz="2000" b="0">
                <a:latin typeface="Courier New" charset="0"/>
                <a:cs typeface="+mn-cs"/>
              </a:rPr>
              <a:t>, </a:t>
            </a:r>
            <a:r>
              <a:rPr lang="en-US" sz="2000" b="0">
                <a:latin typeface="Times New Roman MT Extra Bold" charset="0"/>
                <a:cs typeface="+mn-cs"/>
              </a:rPr>
              <a:t>Pop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3, 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Push</a:t>
            </a:r>
            <a:r>
              <a:rPr lang="en-US" sz="2000">
                <a:latin typeface="Courier New" charset="0"/>
                <a:cs typeface="+mn-cs"/>
              </a:rPr>
              <a:t> 7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Push</a:t>
            </a:r>
            <a:r>
              <a:rPr lang="en-US" sz="2000">
                <a:latin typeface="Courier New" charset="0"/>
                <a:cs typeface="+mn-cs"/>
              </a:rPr>
              <a:t> 5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Push</a:t>
            </a:r>
            <a:r>
              <a:rPr lang="en-US" sz="2000">
                <a:latin typeface="Courier New" charset="0"/>
                <a:cs typeface="+mn-cs"/>
              </a:rPr>
              <a:t> 6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Read</a:t>
            </a:r>
            <a:r>
              <a:rPr lang="en-US" sz="2000" b="0">
                <a:latin typeface="Courier New" charset="0"/>
                <a:cs typeface="+mn-cs"/>
              </a:rPr>
              <a:t> -</a:t>
            </a:r>
          </a:p>
          <a:p>
            <a:pPr eaLnBrk="0" hangingPunct="0">
              <a:defRPr/>
            </a:pPr>
            <a:r>
              <a:rPr lang="en-US" sz="2000" b="0">
                <a:latin typeface="Courier New" charset="0"/>
                <a:cs typeface="+mn-cs"/>
              </a:rPr>
              <a:t>	</a:t>
            </a:r>
            <a:r>
              <a:rPr lang="en-US" sz="2000" b="0">
                <a:latin typeface="Times New Roman MT Extra Bold" charset="0"/>
                <a:cs typeface="+mn-cs"/>
              </a:rPr>
              <a:t>Pop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6,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 b="0">
                <a:latin typeface="Times New Roman MT Extra Bold" charset="0"/>
                <a:cs typeface="+mn-cs"/>
              </a:rPr>
              <a:t>Pop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5, </a:t>
            </a:r>
            <a:endParaRPr lang="en-US" sz="2000" b="0">
              <a:latin typeface="Courier New" charset="0"/>
              <a:cs typeface="+mn-cs"/>
            </a:endParaRP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Push</a:t>
            </a:r>
            <a:r>
              <a:rPr lang="en-US" sz="2000">
                <a:latin typeface="Courier New" charset="0"/>
                <a:cs typeface="+mn-cs"/>
              </a:rPr>
              <a:t> -1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Read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-</a:t>
            </a:r>
            <a:r>
              <a:rPr lang="en-US" sz="2000" b="0">
                <a:latin typeface="Courier New" charset="0"/>
                <a:cs typeface="+mn-cs"/>
              </a:rPr>
              <a:t> </a:t>
            </a:r>
          </a:p>
          <a:p>
            <a:pPr eaLnBrk="0" hangingPunct="0">
              <a:defRPr/>
            </a:pPr>
            <a:r>
              <a:rPr lang="en-US" sz="2000" b="0">
                <a:latin typeface="Courier New" charset="0"/>
                <a:cs typeface="+mn-cs"/>
              </a:rPr>
              <a:t>	</a:t>
            </a:r>
            <a:r>
              <a:rPr lang="en-US" sz="2000" b="0">
                <a:latin typeface="Times New Roman MT Extra Bold" charset="0"/>
                <a:cs typeface="+mn-cs"/>
              </a:rPr>
              <a:t>Pop</a:t>
            </a:r>
            <a:r>
              <a:rPr lang="en-US" sz="2000" b="0">
                <a:latin typeface="Courier New" charset="0"/>
                <a:cs typeface="+mn-cs"/>
              </a:rPr>
              <a:t> -1, </a:t>
            </a:r>
            <a:r>
              <a:rPr lang="en-US" sz="2000" b="0">
                <a:latin typeface="Times New Roman MT Extra Bold" charset="0"/>
                <a:cs typeface="+mn-cs"/>
              </a:rPr>
              <a:t>Pop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7, </a:t>
            </a:r>
            <a:endParaRPr lang="en-US" sz="2000" b="0">
              <a:latin typeface="Courier New" charset="0"/>
              <a:cs typeface="+mn-cs"/>
            </a:endParaRP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Push</a:t>
            </a:r>
            <a:r>
              <a:rPr lang="en-US" sz="2000">
                <a:latin typeface="Courier New" charset="0"/>
                <a:cs typeface="+mn-cs"/>
              </a:rPr>
              <a:t> 8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Read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*</a:t>
            </a:r>
          </a:p>
          <a:p>
            <a:pPr eaLnBrk="0" hangingPunct="0">
              <a:defRPr/>
            </a:pPr>
            <a:r>
              <a:rPr lang="en-US" sz="2000" b="0">
                <a:latin typeface="Courier New" charset="0"/>
                <a:cs typeface="+mn-cs"/>
              </a:rPr>
              <a:t>	</a:t>
            </a:r>
            <a:r>
              <a:rPr lang="en-US" sz="2000" b="0">
                <a:latin typeface="Times New Roman MT Extra Bold" charset="0"/>
                <a:cs typeface="+mn-cs"/>
              </a:rPr>
              <a:t>Pop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8</a:t>
            </a:r>
            <a:r>
              <a:rPr lang="en-US" sz="2000" b="0">
                <a:latin typeface="Courier New" charset="0"/>
                <a:cs typeface="+mn-cs"/>
              </a:rPr>
              <a:t>, </a:t>
            </a:r>
            <a:r>
              <a:rPr lang="en-US" sz="2000" b="0">
                <a:latin typeface="Times New Roman MT Extra Bold" charset="0"/>
                <a:cs typeface="+mn-cs"/>
              </a:rPr>
              <a:t>Pop</a:t>
            </a:r>
            <a:r>
              <a:rPr lang="en-US" sz="2000" b="0">
                <a:latin typeface="Courier New" charset="0"/>
                <a:cs typeface="+mn-cs"/>
              </a:rPr>
              <a:t> </a:t>
            </a:r>
            <a:r>
              <a:rPr lang="en-US" sz="2000">
                <a:latin typeface="Courier New" charset="0"/>
                <a:cs typeface="+mn-cs"/>
              </a:rPr>
              <a:t>2, </a:t>
            </a:r>
          </a:p>
          <a:p>
            <a:pPr eaLnBrk="0" hangingPunct="0">
              <a:defRPr/>
            </a:pPr>
            <a:r>
              <a:rPr lang="en-US" sz="2000" b="0">
                <a:latin typeface="Times New Roman MT Extra Bold" charset="0"/>
                <a:cs typeface="+mn-cs"/>
              </a:rPr>
              <a:t>Push</a:t>
            </a:r>
            <a:r>
              <a:rPr lang="en-US" sz="2000">
                <a:latin typeface="Courier New" charset="0"/>
                <a:cs typeface="+mn-cs"/>
              </a:rPr>
              <a:t> 16</a:t>
            </a:r>
          </a:p>
        </p:txBody>
      </p:sp>
      <p:grpSp>
        <p:nvGrpSpPr>
          <p:cNvPr id="135173" name="Group 5"/>
          <p:cNvGrpSpPr>
            <a:grpSpLocks/>
          </p:cNvGrpSpPr>
          <p:nvPr/>
        </p:nvGrpSpPr>
        <p:grpSpPr bwMode="auto">
          <a:xfrm>
            <a:off x="6172200" y="1981200"/>
            <a:ext cx="533400" cy="457200"/>
            <a:chOff x="3888" y="1344"/>
            <a:chExt cx="336" cy="288"/>
          </a:xfrm>
        </p:grpSpPr>
        <p:sp>
          <p:nvSpPr>
            <p:cNvPr id="135174" name="Rectangle 6"/>
            <p:cNvSpPr>
              <a:spLocks noChangeArrowheads="1"/>
            </p:cNvSpPr>
            <p:nvPr/>
          </p:nvSpPr>
          <p:spPr bwMode="auto">
            <a:xfrm>
              <a:off x="3888" y="1344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175" name="Text Box 7"/>
            <p:cNvSpPr txBox="1">
              <a:spLocks noChangeArrowheads="1"/>
            </p:cNvSpPr>
            <p:nvPr/>
          </p:nvSpPr>
          <p:spPr bwMode="auto">
            <a:xfrm>
              <a:off x="3936" y="1344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2</a:t>
              </a:r>
            </a:p>
          </p:txBody>
        </p:sp>
      </p:grpSp>
      <p:grpSp>
        <p:nvGrpSpPr>
          <p:cNvPr id="135176" name="Group 8"/>
          <p:cNvGrpSpPr>
            <a:grpSpLocks/>
          </p:cNvGrpSpPr>
          <p:nvPr/>
        </p:nvGrpSpPr>
        <p:grpSpPr bwMode="auto">
          <a:xfrm>
            <a:off x="6172200" y="1600200"/>
            <a:ext cx="533400" cy="457200"/>
            <a:chOff x="3888" y="1104"/>
            <a:chExt cx="336" cy="288"/>
          </a:xfrm>
        </p:grpSpPr>
        <p:sp>
          <p:nvSpPr>
            <p:cNvPr id="135177" name="Rectangle 9"/>
            <p:cNvSpPr>
              <a:spLocks noChangeArrowheads="1"/>
            </p:cNvSpPr>
            <p:nvPr/>
          </p:nvSpPr>
          <p:spPr bwMode="auto">
            <a:xfrm>
              <a:off x="3888" y="1104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178" name="Text Box 10"/>
            <p:cNvSpPr txBox="1">
              <a:spLocks noChangeArrowheads="1"/>
            </p:cNvSpPr>
            <p:nvPr/>
          </p:nvSpPr>
          <p:spPr bwMode="auto">
            <a:xfrm>
              <a:off x="3936" y="1104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3</a:t>
              </a:r>
            </a:p>
          </p:txBody>
        </p:sp>
      </p:grpSp>
      <p:grpSp>
        <p:nvGrpSpPr>
          <p:cNvPr id="135179" name="Group 11"/>
          <p:cNvGrpSpPr>
            <a:grpSpLocks/>
          </p:cNvGrpSpPr>
          <p:nvPr/>
        </p:nvGrpSpPr>
        <p:grpSpPr bwMode="auto">
          <a:xfrm>
            <a:off x="6172200" y="1219200"/>
            <a:ext cx="533400" cy="457200"/>
            <a:chOff x="3888" y="864"/>
            <a:chExt cx="336" cy="288"/>
          </a:xfrm>
        </p:grpSpPr>
        <p:sp>
          <p:nvSpPr>
            <p:cNvPr id="135180" name="Rectangle 12"/>
            <p:cNvSpPr>
              <a:spLocks noChangeArrowheads="1"/>
            </p:cNvSpPr>
            <p:nvPr/>
          </p:nvSpPr>
          <p:spPr bwMode="auto">
            <a:xfrm>
              <a:off x="3888" y="864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181" name="Text Box 13"/>
            <p:cNvSpPr txBox="1">
              <a:spLocks noChangeArrowheads="1"/>
            </p:cNvSpPr>
            <p:nvPr/>
          </p:nvSpPr>
          <p:spPr bwMode="auto">
            <a:xfrm>
              <a:off x="3936" y="864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4</a:t>
              </a:r>
            </a:p>
          </p:txBody>
        </p:sp>
      </p:grpSp>
      <p:sp>
        <p:nvSpPr>
          <p:cNvPr id="135182" name="Line 14"/>
          <p:cNvSpPr>
            <a:spLocks noChangeShapeType="1"/>
          </p:cNvSpPr>
          <p:nvPr/>
        </p:nvSpPr>
        <p:spPr bwMode="auto">
          <a:xfrm flipH="1">
            <a:off x="4114800" y="1371600"/>
            <a:ext cx="2209800" cy="1295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183" name="Line 15"/>
          <p:cNvSpPr>
            <a:spLocks noChangeShapeType="1"/>
          </p:cNvSpPr>
          <p:nvPr/>
        </p:nvSpPr>
        <p:spPr bwMode="auto">
          <a:xfrm flipH="1">
            <a:off x="3581400" y="1752600"/>
            <a:ext cx="26670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135184" name="Group 16"/>
          <p:cNvGrpSpPr>
            <a:grpSpLocks/>
          </p:cNvGrpSpPr>
          <p:nvPr/>
        </p:nvGrpSpPr>
        <p:grpSpPr bwMode="auto">
          <a:xfrm>
            <a:off x="7467600" y="3505200"/>
            <a:ext cx="533400" cy="457200"/>
            <a:chOff x="3888" y="2448"/>
            <a:chExt cx="336" cy="288"/>
          </a:xfrm>
        </p:grpSpPr>
        <p:sp>
          <p:nvSpPr>
            <p:cNvPr id="135185" name="Rectangle 17"/>
            <p:cNvSpPr>
              <a:spLocks noChangeArrowheads="1"/>
            </p:cNvSpPr>
            <p:nvPr/>
          </p:nvSpPr>
          <p:spPr bwMode="auto">
            <a:xfrm>
              <a:off x="3888" y="244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186" name="Text Box 18"/>
            <p:cNvSpPr txBox="1">
              <a:spLocks noChangeArrowheads="1"/>
            </p:cNvSpPr>
            <p:nvPr/>
          </p:nvSpPr>
          <p:spPr bwMode="auto">
            <a:xfrm>
              <a:off x="3936" y="244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2</a:t>
              </a:r>
            </a:p>
          </p:txBody>
        </p:sp>
      </p:grpSp>
      <p:grpSp>
        <p:nvGrpSpPr>
          <p:cNvPr id="135187" name="Group 19"/>
          <p:cNvGrpSpPr>
            <a:grpSpLocks/>
          </p:cNvGrpSpPr>
          <p:nvPr/>
        </p:nvGrpSpPr>
        <p:grpSpPr bwMode="auto">
          <a:xfrm>
            <a:off x="7467600" y="3124200"/>
            <a:ext cx="533400" cy="457200"/>
            <a:chOff x="3888" y="2208"/>
            <a:chExt cx="336" cy="288"/>
          </a:xfrm>
        </p:grpSpPr>
        <p:sp>
          <p:nvSpPr>
            <p:cNvPr id="135188" name="Rectangle 20"/>
            <p:cNvSpPr>
              <a:spLocks noChangeArrowheads="1"/>
            </p:cNvSpPr>
            <p:nvPr/>
          </p:nvSpPr>
          <p:spPr bwMode="auto">
            <a:xfrm>
              <a:off x="3888" y="220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189" name="Text Box 21"/>
            <p:cNvSpPr txBox="1">
              <a:spLocks noChangeArrowheads="1"/>
            </p:cNvSpPr>
            <p:nvPr/>
          </p:nvSpPr>
          <p:spPr bwMode="auto">
            <a:xfrm>
              <a:off x="3936" y="220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solidFill>
                    <a:srgbClr val="FF0000"/>
                  </a:solidFill>
                  <a:latin typeface="Courier New" charset="0"/>
                  <a:cs typeface="+mn-cs"/>
                </a:rPr>
                <a:t>7</a:t>
              </a:r>
              <a:endParaRPr lang="en-US" sz="2400">
                <a:latin typeface="Courier New" charset="0"/>
                <a:cs typeface="+mn-cs"/>
              </a:endParaRPr>
            </a:p>
          </p:txBody>
        </p:sp>
      </p:grpSp>
      <p:grpSp>
        <p:nvGrpSpPr>
          <p:cNvPr id="135190" name="Group 22"/>
          <p:cNvGrpSpPr>
            <a:grpSpLocks/>
          </p:cNvGrpSpPr>
          <p:nvPr/>
        </p:nvGrpSpPr>
        <p:grpSpPr bwMode="auto">
          <a:xfrm>
            <a:off x="7467600" y="2743200"/>
            <a:ext cx="533400" cy="457200"/>
            <a:chOff x="3888" y="1968"/>
            <a:chExt cx="336" cy="288"/>
          </a:xfrm>
        </p:grpSpPr>
        <p:sp>
          <p:nvSpPr>
            <p:cNvPr id="135191" name="Rectangle 23"/>
            <p:cNvSpPr>
              <a:spLocks noChangeArrowheads="1"/>
            </p:cNvSpPr>
            <p:nvPr/>
          </p:nvSpPr>
          <p:spPr bwMode="auto">
            <a:xfrm>
              <a:off x="3888" y="196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192" name="Text Box 24"/>
            <p:cNvSpPr txBox="1">
              <a:spLocks noChangeArrowheads="1"/>
            </p:cNvSpPr>
            <p:nvPr/>
          </p:nvSpPr>
          <p:spPr bwMode="auto">
            <a:xfrm>
              <a:off x="3936" y="196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5</a:t>
              </a:r>
            </a:p>
          </p:txBody>
        </p:sp>
      </p:grpSp>
      <p:grpSp>
        <p:nvGrpSpPr>
          <p:cNvPr id="135193" name="Group 25"/>
          <p:cNvGrpSpPr>
            <a:grpSpLocks/>
          </p:cNvGrpSpPr>
          <p:nvPr/>
        </p:nvGrpSpPr>
        <p:grpSpPr bwMode="auto">
          <a:xfrm>
            <a:off x="7467600" y="2362200"/>
            <a:ext cx="533400" cy="457200"/>
            <a:chOff x="3888" y="1728"/>
            <a:chExt cx="336" cy="288"/>
          </a:xfrm>
        </p:grpSpPr>
        <p:sp>
          <p:nvSpPr>
            <p:cNvPr id="135194" name="Rectangle 26"/>
            <p:cNvSpPr>
              <a:spLocks noChangeArrowheads="1"/>
            </p:cNvSpPr>
            <p:nvPr/>
          </p:nvSpPr>
          <p:spPr bwMode="auto">
            <a:xfrm>
              <a:off x="3888" y="172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195" name="Text Box 27"/>
            <p:cNvSpPr txBox="1">
              <a:spLocks noChangeArrowheads="1"/>
            </p:cNvSpPr>
            <p:nvPr/>
          </p:nvSpPr>
          <p:spPr bwMode="auto">
            <a:xfrm>
              <a:off x="3936" y="172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6</a:t>
              </a:r>
            </a:p>
          </p:txBody>
        </p:sp>
      </p:grpSp>
      <p:sp>
        <p:nvSpPr>
          <p:cNvPr id="135196" name="Line 28"/>
          <p:cNvSpPr>
            <a:spLocks noChangeShapeType="1"/>
          </p:cNvSpPr>
          <p:nvPr/>
        </p:nvSpPr>
        <p:spPr bwMode="auto">
          <a:xfrm flipH="1">
            <a:off x="4114800" y="2590800"/>
            <a:ext cx="3352800" cy="1600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197" name="Line 29"/>
          <p:cNvSpPr>
            <a:spLocks noChangeShapeType="1"/>
          </p:cNvSpPr>
          <p:nvPr/>
        </p:nvSpPr>
        <p:spPr bwMode="auto">
          <a:xfrm flipH="1">
            <a:off x="3581400" y="2971800"/>
            <a:ext cx="403860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135198" name="Group 30"/>
          <p:cNvGrpSpPr>
            <a:grpSpLocks/>
          </p:cNvGrpSpPr>
          <p:nvPr/>
        </p:nvGrpSpPr>
        <p:grpSpPr bwMode="auto">
          <a:xfrm>
            <a:off x="6248400" y="4953000"/>
            <a:ext cx="533400" cy="457200"/>
            <a:chOff x="3888" y="1344"/>
            <a:chExt cx="336" cy="288"/>
          </a:xfrm>
        </p:grpSpPr>
        <p:sp>
          <p:nvSpPr>
            <p:cNvPr id="135199" name="Rectangle 31"/>
            <p:cNvSpPr>
              <a:spLocks noChangeArrowheads="1"/>
            </p:cNvSpPr>
            <p:nvPr/>
          </p:nvSpPr>
          <p:spPr bwMode="auto">
            <a:xfrm>
              <a:off x="3888" y="1344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200" name="Text Box 32"/>
            <p:cNvSpPr txBox="1">
              <a:spLocks noChangeArrowheads="1"/>
            </p:cNvSpPr>
            <p:nvPr/>
          </p:nvSpPr>
          <p:spPr bwMode="auto">
            <a:xfrm>
              <a:off x="3936" y="1344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2</a:t>
              </a:r>
            </a:p>
          </p:txBody>
        </p:sp>
      </p:grpSp>
      <p:grpSp>
        <p:nvGrpSpPr>
          <p:cNvPr id="135201" name="Group 33"/>
          <p:cNvGrpSpPr>
            <a:grpSpLocks/>
          </p:cNvGrpSpPr>
          <p:nvPr/>
        </p:nvGrpSpPr>
        <p:grpSpPr bwMode="auto">
          <a:xfrm>
            <a:off x="6248400" y="4572000"/>
            <a:ext cx="533400" cy="457200"/>
            <a:chOff x="3888" y="1104"/>
            <a:chExt cx="336" cy="288"/>
          </a:xfrm>
        </p:grpSpPr>
        <p:sp>
          <p:nvSpPr>
            <p:cNvPr id="135202" name="Rectangle 34"/>
            <p:cNvSpPr>
              <a:spLocks noChangeArrowheads="1"/>
            </p:cNvSpPr>
            <p:nvPr/>
          </p:nvSpPr>
          <p:spPr bwMode="auto">
            <a:xfrm>
              <a:off x="3888" y="1104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203" name="Text Box 35"/>
            <p:cNvSpPr txBox="1">
              <a:spLocks noChangeArrowheads="1"/>
            </p:cNvSpPr>
            <p:nvPr/>
          </p:nvSpPr>
          <p:spPr bwMode="auto">
            <a:xfrm>
              <a:off x="3936" y="1104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7</a:t>
              </a:r>
            </a:p>
          </p:txBody>
        </p:sp>
      </p:grpSp>
      <p:grpSp>
        <p:nvGrpSpPr>
          <p:cNvPr id="135204" name="Group 36"/>
          <p:cNvGrpSpPr>
            <a:grpSpLocks/>
          </p:cNvGrpSpPr>
          <p:nvPr/>
        </p:nvGrpSpPr>
        <p:grpSpPr bwMode="auto">
          <a:xfrm>
            <a:off x="6248400" y="4191000"/>
            <a:ext cx="838200" cy="457200"/>
            <a:chOff x="3936" y="2880"/>
            <a:chExt cx="528" cy="288"/>
          </a:xfrm>
        </p:grpSpPr>
        <p:sp>
          <p:nvSpPr>
            <p:cNvPr id="135205" name="Rectangle 37"/>
            <p:cNvSpPr>
              <a:spLocks noChangeArrowheads="1"/>
            </p:cNvSpPr>
            <p:nvPr/>
          </p:nvSpPr>
          <p:spPr bwMode="auto">
            <a:xfrm>
              <a:off x="3936" y="2880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206" name="Text Box 38"/>
            <p:cNvSpPr txBox="1">
              <a:spLocks noChangeArrowheads="1"/>
            </p:cNvSpPr>
            <p:nvPr/>
          </p:nvSpPr>
          <p:spPr bwMode="auto">
            <a:xfrm>
              <a:off x="3936" y="2880"/>
              <a:ext cx="5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solidFill>
                    <a:srgbClr val="FF0000"/>
                  </a:solidFill>
                  <a:latin typeface="Courier New" charset="0"/>
                  <a:cs typeface="+mn-cs"/>
                </a:rPr>
                <a:t>-1</a:t>
              </a:r>
              <a:endParaRPr lang="en-US" sz="2400">
                <a:latin typeface="Courier New" charset="0"/>
                <a:cs typeface="+mn-cs"/>
              </a:endParaRPr>
            </a:p>
          </p:txBody>
        </p:sp>
      </p:grpSp>
      <p:sp>
        <p:nvSpPr>
          <p:cNvPr id="135207" name="Line 39"/>
          <p:cNvSpPr>
            <a:spLocks noChangeShapeType="1"/>
          </p:cNvSpPr>
          <p:nvPr/>
        </p:nvSpPr>
        <p:spPr bwMode="auto">
          <a:xfrm flipH="1">
            <a:off x="4419600" y="4419600"/>
            <a:ext cx="19050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08" name="Line 40"/>
          <p:cNvSpPr>
            <a:spLocks noChangeShapeType="1"/>
          </p:cNvSpPr>
          <p:nvPr/>
        </p:nvSpPr>
        <p:spPr bwMode="auto">
          <a:xfrm flipH="1">
            <a:off x="3657600" y="4800600"/>
            <a:ext cx="27432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135209" name="Group 41"/>
          <p:cNvGrpSpPr>
            <a:grpSpLocks/>
          </p:cNvGrpSpPr>
          <p:nvPr/>
        </p:nvGrpSpPr>
        <p:grpSpPr bwMode="auto">
          <a:xfrm>
            <a:off x="7086600" y="5715000"/>
            <a:ext cx="533400" cy="457200"/>
            <a:chOff x="3888" y="1344"/>
            <a:chExt cx="336" cy="288"/>
          </a:xfrm>
        </p:grpSpPr>
        <p:sp>
          <p:nvSpPr>
            <p:cNvPr id="135210" name="Rectangle 42"/>
            <p:cNvSpPr>
              <a:spLocks noChangeArrowheads="1"/>
            </p:cNvSpPr>
            <p:nvPr/>
          </p:nvSpPr>
          <p:spPr bwMode="auto">
            <a:xfrm>
              <a:off x="3888" y="1344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211" name="Text Box 43"/>
            <p:cNvSpPr txBox="1">
              <a:spLocks noChangeArrowheads="1"/>
            </p:cNvSpPr>
            <p:nvPr/>
          </p:nvSpPr>
          <p:spPr bwMode="auto">
            <a:xfrm>
              <a:off x="3936" y="1344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2</a:t>
              </a:r>
            </a:p>
          </p:txBody>
        </p:sp>
      </p:grpSp>
      <p:grpSp>
        <p:nvGrpSpPr>
          <p:cNvPr id="135212" name="Group 44"/>
          <p:cNvGrpSpPr>
            <a:grpSpLocks/>
          </p:cNvGrpSpPr>
          <p:nvPr/>
        </p:nvGrpSpPr>
        <p:grpSpPr bwMode="auto">
          <a:xfrm>
            <a:off x="7086600" y="5334000"/>
            <a:ext cx="533400" cy="457200"/>
            <a:chOff x="3888" y="1104"/>
            <a:chExt cx="336" cy="288"/>
          </a:xfrm>
        </p:grpSpPr>
        <p:sp>
          <p:nvSpPr>
            <p:cNvPr id="135213" name="Rectangle 45"/>
            <p:cNvSpPr>
              <a:spLocks noChangeArrowheads="1"/>
            </p:cNvSpPr>
            <p:nvPr/>
          </p:nvSpPr>
          <p:spPr bwMode="auto">
            <a:xfrm>
              <a:off x="3888" y="1104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214" name="Text Box 46"/>
            <p:cNvSpPr txBox="1">
              <a:spLocks noChangeArrowheads="1"/>
            </p:cNvSpPr>
            <p:nvPr/>
          </p:nvSpPr>
          <p:spPr bwMode="auto">
            <a:xfrm>
              <a:off x="3936" y="1104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solidFill>
                    <a:srgbClr val="FF0000"/>
                  </a:solidFill>
                  <a:latin typeface="Courier New" charset="0"/>
                  <a:cs typeface="+mn-cs"/>
                </a:rPr>
                <a:t>8</a:t>
              </a:r>
              <a:endParaRPr lang="en-US" sz="2400">
                <a:latin typeface="Courier New" charset="0"/>
                <a:cs typeface="+mn-cs"/>
              </a:endParaRPr>
            </a:p>
          </p:txBody>
        </p:sp>
      </p:grpSp>
      <p:sp>
        <p:nvSpPr>
          <p:cNvPr id="135215" name="Line 47"/>
          <p:cNvSpPr>
            <a:spLocks noChangeShapeType="1"/>
          </p:cNvSpPr>
          <p:nvPr/>
        </p:nvSpPr>
        <p:spPr bwMode="auto">
          <a:xfrm flipH="1">
            <a:off x="4191000" y="5562600"/>
            <a:ext cx="2971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135216" name="Group 48"/>
          <p:cNvGrpSpPr>
            <a:grpSpLocks/>
          </p:cNvGrpSpPr>
          <p:nvPr/>
        </p:nvGrpSpPr>
        <p:grpSpPr bwMode="auto">
          <a:xfrm>
            <a:off x="3505200" y="5867400"/>
            <a:ext cx="3733800" cy="152400"/>
            <a:chOff x="2208" y="3792"/>
            <a:chExt cx="2352" cy="96"/>
          </a:xfrm>
        </p:grpSpPr>
        <p:sp>
          <p:nvSpPr>
            <p:cNvPr id="135217" name="Line 49"/>
            <p:cNvSpPr>
              <a:spLocks noChangeShapeType="1"/>
            </p:cNvSpPr>
            <p:nvPr/>
          </p:nvSpPr>
          <p:spPr bwMode="auto">
            <a:xfrm flipH="1">
              <a:off x="2304" y="3792"/>
              <a:ext cx="225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218" name="Line 50"/>
            <p:cNvSpPr>
              <a:spLocks noChangeShapeType="1"/>
            </p:cNvSpPr>
            <p:nvPr/>
          </p:nvSpPr>
          <p:spPr bwMode="auto">
            <a:xfrm flipH="1">
              <a:off x="2208" y="3792"/>
              <a:ext cx="96" cy="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  <p:grpSp>
        <p:nvGrpSpPr>
          <p:cNvPr id="135219" name="Group 51"/>
          <p:cNvGrpSpPr>
            <a:grpSpLocks/>
          </p:cNvGrpSpPr>
          <p:nvPr/>
        </p:nvGrpSpPr>
        <p:grpSpPr bwMode="auto">
          <a:xfrm>
            <a:off x="6248400" y="6172200"/>
            <a:ext cx="838200" cy="457200"/>
            <a:chOff x="3936" y="2880"/>
            <a:chExt cx="528" cy="288"/>
          </a:xfrm>
        </p:grpSpPr>
        <p:sp>
          <p:nvSpPr>
            <p:cNvPr id="135220" name="Rectangle 52"/>
            <p:cNvSpPr>
              <a:spLocks noChangeArrowheads="1"/>
            </p:cNvSpPr>
            <p:nvPr/>
          </p:nvSpPr>
          <p:spPr bwMode="auto">
            <a:xfrm>
              <a:off x="3936" y="2880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5221" name="Text Box 53"/>
            <p:cNvSpPr txBox="1">
              <a:spLocks noChangeArrowheads="1"/>
            </p:cNvSpPr>
            <p:nvPr/>
          </p:nvSpPr>
          <p:spPr bwMode="auto">
            <a:xfrm>
              <a:off x="3936" y="2880"/>
              <a:ext cx="5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solidFill>
                    <a:srgbClr val="FF0000"/>
                  </a:solidFill>
                  <a:latin typeface="Courier New" charset="0"/>
                  <a:cs typeface="+mn-cs"/>
                </a:rPr>
                <a:t>16</a:t>
              </a:r>
              <a:endParaRPr lang="en-US" sz="2400">
                <a:latin typeface="Courier New" charset="0"/>
                <a:cs typeface="+mn-cs"/>
              </a:endParaRPr>
            </a:p>
          </p:txBody>
        </p:sp>
      </p:grpSp>
      <p:sp>
        <p:nvSpPr>
          <p:cNvPr id="135222" name="Line 54"/>
          <p:cNvSpPr>
            <a:spLocks noChangeShapeType="1"/>
          </p:cNvSpPr>
          <p:nvPr/>
        </p:nvSpPr>
        <p:spPr bwMode="auto">
          <a:xfrm>
            <a:off x="6172200" y="23622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23" name="Text Box 55"/>
          <p:cNvSpPr txBox="1">
            <a:spLocks noChangeArrowheads="1"/>
          </p:cNvSpPr>
          <p:nvPr/>
        </p:nvSpPr>
        <p:spPr bwMode="auto">
          <a:xfrm>
            <a:off x="3352800" y="2590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3 + 4 = 7</a:t>
            </a:r>
          </a:p>
        </p:txBody>
      </p:sp>
      <p:sp>
        <p:nvSpPr>
          <p:cNvPr id="135224" name="Text Box 56"/>
          <p:cNvSpPr txBox="1">
            <a:spLocks noChangeArrowheads="1"/>
          </p:cNvSpPr>
          <p:nvPr/>
        </p:nvSpPr>
        <p:spPr bwMode="auto">
          <a:xfrm>
            <a:off x="3200400" y="4114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5 - 6 = -1</a:t>
            </a:r>
          </a:p>
        </p:txBody>
      </p:sp>
      <p:sp>
        <p:nvSpPr>
          <p:cNvPr id="135225" name="Text Box 57"/>
          <p:cNvSpPr txBox="1">
            <a:spLocks noChangeArrowheads="1"/>
          </p:cNvSpPr>
          <p:nvPr/>
        </p:nvSpPr>
        <p:spPr bwMode="auto">
          <a:xfrm>
            <a:off x="3352800" y="5029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7 - -1 = 8</a:t>
            </a:r>
          </a:p>
        </p:txBody>
      </p:sp>
      <p:sp>
        <p:nvSpPr>
          <p:cNvPr id="135226" name="Text Box 58"/>
          <p:cNvSpPr txBox="1">
            <a:spLocks noChangeArrowheads="1"/>
          </p:cNvSpPr>
          <p:nvPr/>
        </p:nvSpPr>
        <p:spPr bwMode="auto">
          <a:xfrm>
            <a:off x="3276600" y="59277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2 * 8 = 16</a:t>
            </a:r>
          </a:p>
        </p:txBody>
      </p:sp>
      <p:sp>
        <p:nvSpPr>
          <p:cNvPr id="135227" name="Line 59"/>
          <p:cNvSpPr>
            <a:spLocks noChangeShapeType="1"/>
          </p:cNvSpPr>
          <p:nvPr/>
        </p:nvSpPr>
        <p:spPr bwMode="auto">
          <a:xfrm flipV="1">
            <a:off x="19050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28" name="Line 60"/>
          <p:cNvSpPr>
            <a:spLocks noChangeShapeType="1"/>
          </p:cNvSpPr>
          <p:nvPr/>
        </p:nvSpPr>
        <p:spPr bwMode="auto">
          <a:xfrm flipV="1">
            <a:off x="22098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29" name="Line 61"/>
          <p:cNvSpPr>
            <a:spLocks noChangeShapeType="1"/>
          </p:cNvSpPr>
          <p:nvPr/>
        </p:nvSpPr>
        <p:spPr bwMode="auto">
          <a:xfrm flipV="1">
            <a:off x="25146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0" name="Line 62"/>
          <p:cNvSpPr>
            <a:spLocks noChangeShapeType="1"/>
          </p:cNvSpPr>
          <p:nvPr/>
        </p:nvSpPr>
        <p:spPr bwMode="auto">
          <a:xfrm flipV="1">
            <a:off x="28194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1" name="Line 63"/>
          <p:cNvSpPr>
            <a:spLocks noChangeShapeType="1"/>
          </p:cNvSpPr>
          <p:nvPr/>
        </p:nvSpPr>
        <p:spPr bwMode="auto">
          <a:xfrm flipV="1">
            <a:off x="31242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2" name="Line 64"/>
          <p:cNvSpPr>
            <a:spLocks noChangeShapeType="1"/>
          </p:cNvSpPr>
          <p:nvPr/>
        </p:nvSpPr>
        <p:spPr bwMode="auto">
          <a:xfrm flipV="1">
            <a:off x="34290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3" name="Line 65"/>
          <p:cNvSpPr>
            <a:spLocks noChangeShapeType="1"/>
          </p:cNvSpPr>
          <p:nvPr/>
        </p:nvSpPr>
        <p:spPr bwMode="auto">
          <a:xfrm flipV="1">
            <a:off x="37338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4" name="Line 66"/>
          <p:cNvSpPr>
            <a:spLocks noChangeShapeType="1"/>
          </p:cNvSpPr>
          <p:nvPr/>
        </p:nvSpPr>
        <p:spPr bwMode="auto">
          <a:xfrm flipV="1">
            <a:off x="40386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5" name="Line 67"/>
          <p:cNvSpPr>
            <a:spLocks noChangeShapeType="1"/>
          </p:cNvSpPr>
          <p:nvPr/>
        </p:nvSpPr>
        <p:spPr bwMode="auto">
          <a:xfrm flipV="1">
            <a:off x="43434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6" name="Line 68"/>
          <p:cNvSpPr>
            <a:spLocks noChangeShapeType="1"/>
          </p:cNvSpPr>
          <p:nvPr/>
        </p:nvSpPr>
        <p:spPr bwMode="auto">
          <a:xfrm flipV="1">
            <a:off x="4648200" y="1143000"/>
            <a:ext cx="0" cy="381000"/>
          </a:xfrm>
          <a:prstGeom prst="line">
            <a:avLst/>
          </a:prstGeom>
          <a:noFill/>
          <a:ln w="28575">
            <a:solidFill>
              <a:srgbClr val="99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7" name="AutoShape 69"/>
          <p:cNvSpPr>
            <a:spLocks noChangeArrowheads="1"/>
          </p:cNvSpPr>
          <p:nvPr/>
        </p:nvSpPr>
        <p:spPr bwMode="auto">
          <a:xfrm>
            <a:off x="0" y="1524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8" name="AutoShape 70"/>
          <p:cNvSpPr>
            <a:spLocks noChangeArrowheads="1"/>
          </p:cNvSpPr>
          <p:nvPr/>
        </p:nvSpPr>
        <p:spPr bwMode="auto">
          <a:xfrm>
            <a:off x="0" y="18288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39" name="AutoShape 71"/>
          <p:cNvSpPr>
            <a:spLocks noChangeArrowheads="1"/>
          </p:cNvSpPr>
          <p:nvPr/>
        </p:nvSpPr>
        <p:spPr bwMode="auto">
          <a:xfrm>
            <a:off x="0" y="21336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0" name="AutoShape 72"/>
          <p:cNvSpPr>
            <a:spLocks noChangeArrowheads="1"/>
          </p:cNvSpPr>
          <p:nvPr/>
        </p:nvSpPr>
        <p:spPr bwMode="auto">
          <a:xfrm>
            <a:off x="0" y="2438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1" name="AutoShape 73"/>
          <p:cNvSpPr>
            <a:spLocks noChangeArrowheads="1"/>
          </p:cNvSpPr>
          <p:nvPr/>
        </p:nvSpPr>
        <p:spPr bwMode="auto">
          <a:xfrm>
            <a:off x="0" y="3048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2" name="AutoShape 74"/>
          <p:cNvSpPr>
            <a:spLocks noChangeArrowheads="1"/>
          </p:cNvSpPr>
          <p:nvPr/>
        </p:nvSpPr>
        <p:spPr bwMode="auto">
          <a:xfrm>
            <a:off x="0" y="33528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3" name="AutoShape 75"/>
          <p:cNvSpPr>
            <a:spLocks noChangeArrowheads="1"/>
          </p:cNvSpPr>
          <p:nvPr/>
        </p:nvSpPr>
        <p:spPr bwMode="auto">
          <a:xfrm>
            <a:off x="0" y="36576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4" name="AutoShape 76"/>
          <p:cNvSpPr>
            <a:spLocks noChangeArrowheads="1"/>
          </p:cNvSpPr>
          <p:nvPr/>
        </p:nvSpPr>
        <p:spPr bwMode="auto">
          <a:xfrm>
            <a:off x="0" y="3962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5" name="AutoShape 77"/>
          <p:cNvSpPr>
            <a:spLocks noChangeArrowheads="1"/>
          </p:cNvSpPr>
          <p:nvPr/>
        </p:nvSpPr>
        <p:spPr bwMode="auto">
          <a:xfrm>
            <a:off x="0" y="4572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6" name="AutoShape 78"/>
          <p:cNvSpPr>
            <a:spLocks noChangeArrowheads="1"/>
          </p:cNvSpPr>
          <p:nvPr/>
        </p:nvSpPr>
        <p:spPr bwMode="auto">
          <a:xfrm>
            <a:off x="0" y="48768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7" name="AutoShape 79"/>
          <p:cNvSpPr>
            <a:spLocks noChangeArrowheads="1"/>
          </p:cNvSpPr>
          <p:nvPr/>
        </p:nvSpPr>
        <p:spPr bwMode="auto">
          <a:xfrm>
            <a:off x="0" y="5486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8" name="AutoShape 80"/>
          <p:cNvSpPr>
            <a:spLocks noChangeArrowheads="1"/>
          </p:cNvSpPr>
          <p:nvPr/>
        </p:nvSpPr>
        <p:spPr bwMode="auto">
          <a:xfrm>
            <a:off x="0" y="57912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49" name="AutoShape 81"/>
          <p:cNvSpPr>
            <a:spLocks noChangeArrowheads="1"/>
          </p:cNvSpPr>
          <p:nvPr/>
        </p:nvSpPr>
        <p:spPr bwMode="auto">
          <a:xfrm>
            <a:off x="0" y="64008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50" name="AutoShape 82"/>
          <p:cNvSpPr>
            <a:spLocks noChangeArrowheads="1"/>
          </p:cNvSpPr>
          <p:nvPr/>
        </p:nvSpPr>
        <p:spPr bwMode="auto">
          <a:xfrm>
            <a:off x="0" y="6629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51" name="AutoShape 83"/>
          <p:cNvSpPr>
            <a:spLocks noChangeArrowheads="1"/>
          </p:cNvSpPr>
          <p:nvPr/>
        </p:nvSpPr>
        <p:spPr bwMode="auto">
          <a:xfrm>
            <a:off x="0" y="27432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52" name="AutoShape 84"/>
          <p:cNvSpPr>
            <a:spLocks noChangeArrowheads="1"/>
          </p:cNvSpPr>
          <p:nvPr/>
        </p:nvSpPr>
        <p:spPr bwMode="auto">
          <a:xfrm>
            <a:off x="457200" y="27432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53" name="AutoShape 85"/>
          <p:cNvSpPr>
            <a:spLocks noChangeArrowheads="1"/>
          </p:cNvSpPr>
          <p:nvPr/>
        </p:nvSpPr>
        <p:spPr bwMode="auto">
          <a:xfrm>
            <a:off x="0" y="42672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54" name="AutoShape 86"/>
          <p:cNvSpPr>
            <a:spLocks noChangeArrowheads="1"/>
          </p:cNvSpPr>
          <p:nvPr/>
        </p:nvSpPr>
        <p:spPr bwMode="auto">
          <a:xfrm>
            <a:off x="457200" y="42672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55" name="AutoShape 87"/>
          <p:cNvSpPr>
            <a:spLocks noChangeArrowheads="1"/>
          </p:cNvSpPr>
          <p:nvPr/>
        </p:nvSpPr>
        <p:spPr bwMode="auto">
          <a:xfrm>
            <a:off x="0" y="5105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56" name="AutoShape 88"/>
          <p:cNvSpPr>
            <a:spLocks noChangeArrowheads="1"/>
          </p:cNvSpPr>
          <p:nvPr/>
        </p:nvSpPr>
        <p:spPr bwMode="auto">
          <a:xfrm>
            <a:off x="457200" y="5105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57" name="AutoShape 89"/>
          <p:cNvSpPr>
            <a:spLocks noChangeArrowheads="1"/>
          </p:cNvSpPr>
          <p:nvPr/>
        </p:nvSpPr>
        <p:spPr bwMode="auto">
          <a:xfrm>
            <a:off x="0" y="6096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5258" name="AutoShape 90"/>
          <p:cNvSpPr>
            <a:spLocks noChangeArrowheads="1"/>
          </p:cNvSpPr>
          <p:nvPr/>
        </p:nvSpPr>
        <p:spPr bwMode="auto">
          <a:xfrm>
            <a:off x="457200" y="6096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5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5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5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5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35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35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35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35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Par">
                      <p:stCondLst>
                        <p:cond delay="indefinite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 nodeType="clickPar">
                      <p:stCondLst>
                        <p:cond delay="indefinite"/>
                      </p:stCondLst>
                      <p:childTnLst>
                        <p:par>
                          <p:cTn id="1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 nodeType="clickPar">
                      <p:stCondLst>
                        <p:cond delay="indefinite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 nodeType="clickPar">
                      <p:stCondLst>
                        <p:cond delay="indefinite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223" grpId="0" autoUpdateAnimBg="0"/>
      <p:bldP spid="135224" grpId="0" autoUpdateAnimBg="0"/>
      <p:bldP spid="135225" grpId="0" autoUpdateAnimBg="0"/>
      <p:bldP spid="135226" grpId="0" autoUpdateAnimBg="0"/>
      <p:bldP spid="135237" grpId="0" animBg="1"/>
      <p:bldP spid="135238" grpId="0" animBg="1"/>
      <p:bldP spid="135239" grpId="0" animBg="1"/>
      <p:bldP spid="135240" grpId="0" animBg="1"/>
      <p:bldP spid="135241" grpId="0" animBg="1"/>
      <p:bldP spid="135242" grpId="0" animBg="1"/>
      <p:bldP spid="135243" grpId="0" animBg="1"/>
      <p:bldP spid="135244" grpId="0" animBg="1"/>
      <p:bldP spid="135245" grpId="0" animBg="1"/>
      <p:bldP spid="135246" grpId="0" animBg="1"/>
      <p:bldP spid="135247" grpId="0" animBg="1"/>
      <p:bldP spid="135248" grpId="0" animBg="1"/>
      <p:bldP spid="135249" grpId="0" animBg="1"/>
      <p:bldP spid="135250" grpId="0" animBg="1"/>
      <p:bldP spid="135251" grpId="0" animBg="1"/>
      <p:bldP spid="135252" grpId="0" animBg="1"/>
      <p:bldP spid="135253" grpId="0" animBg="1"/>
      <p:bldP spid="135254" grpId="0" animBg="1"/>
      <p:bldP spid="135255" grpId="0" animBg="1"/>
      <p:bldP spid="135256" grpId="0" animBg="1"/>
      <p:bldP spid="135257" grpId="0" animBg="1"/>
      <p:bldP spid="13525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A8882-A825-4746-B000-49CA1F2B4CD7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cs typeface="+mj-cs"/>
              </a:rPr>
              <a:t>Converting Infix to RPN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304800" y="16002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 b="0" i="1">
                <a:cs typeface="+mn-cs"/>
              </a:rPr>
              <a:t>By hand:</a:t>
            </a:r>
            <a:r>
              <a:rPr lang="en-US" sz="2400" b="0">
                <a:cs typeface="+mn-cs"/>
              </a:rPr>
              <a:t> Represent infix expression as an </a:t>
            </a:r>
            <a:r>
              <a:rPr lang="en-US" sz="2400" b="0" i="1">
                <a:cs typeface="+mn-cs"/>
              </a:rPr>
              <a:t>expression tree</a:t>
            </a:r>
            <a:r>
              <a:rPr lang="en-US" sz="2400" b="0">
                <a:cs typeface="+mn-cs"/>
              </a:rPr>
              <a:t>:</a:t>
            </a:r>
          </a:p>
        </p:txBody>
      </p:sp>
      <p:sp>
        <p:nvSpPr>
          <p:cNvPr id="76805" name="Rectangle 4"/>
          <p:cNvSpPr>
            <a:spLocks noChangeArrowheads="1"/>
          </p:cNvSpPr>
          <p:nvPr/>
        </p:nvSpPr>
        <p:spPr bwMode="auto">
          <a:xfrm>
            <a:off x="685800" y="2438400"/>
            <a:ext cx="152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0">
                <a:solidFill>
                  <a:srgbClr val="6666FF"/>
                </a:solidFill>
                <a:latin typeface="Courier New" charset="0"/>
              </a:rPr>
              <a:t>A * B + C</a:t>
            </a:r>
            <a:r>
              <a:rPr lang="en-US" sz="2000" b="0">
                <a:solidFill>
                  <a:srgbClr val="6666FF"/>
                </a:solidFill>
                <a:latin typeface="Courier New" charset="0"/>
              </a:rPr>
              <a:t> </a:t>
            </a:r>
            <a:endParaRPr lang="en-US" sz="2000" b="0">
              <a:solidFill>
                <a:srgbClr val="6666FF"/>
              </a:solidFill>
              <a:latin typeface="Times New Roman MT Extra Bold" charset="0"/>
            </a:endParaRPr>
          </a:p>
        </p:txBody>
      </p:sp>
      <p:grpSp>
        <p:nvGrpSpPr>
          <p:cNvPr id="84997" name="Group 5"/>
          <p:cNvGrpSpPr>
            <a:grpSpLocks/>
          </p:cNvGrpSpPr>
          <p:nvPr/>
        </p:nvGrpSpPr>
        <p:grpSpPr bwMode="auto">
          <a:xfrm>
            <a:off x="1149350" y="2967038"/>
            <a:ext cx="1149350" cy="1227137"/>
            <a:chOff x="724" y="1869"/>
            <a:chExt cx="724" cy="773"/>
          </a:xfrm>
        </p:grpSpPr>
        <p:sp>
          <p:nvSpPr>
            <p:cNvPr id="76862" name="Rectangle 6"/>
            <p:cNvSpPr>
              <a:spLocks noChangeAspect="1" noChangeArrowheads="1"/>
            </p:cNvSpPr>
            <p:nvPr/>
          </p:nvSpPr>
          <p:spPr bwMode="auto">
            <a:xfrm>
              <a:off x="972" y="1908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+</a:t>
              </a:r>
              <a:endParaRPr lang="en-US" sz="2000" b="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63" name="Rectangle 7"/>
            <p:cNvSpPr>
              <a:spLocks noChangeAspect="1" noChangeArrowheads="1"/>
            </p:cNvSpPr>
            <p:nvPr/>
          </p:nvSpPr>
          <p:spPr bwMode="auto">
            <a:xfrm>
              <a:off x="1352" y="2450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C</a:t>
              </a:r>
              <a:endParaRPr lang="en-US" sz="2000" b="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64" name="Line 8"/>
            <p:cNvSpPr>
              <a:spLocks noChangeAspect="1" noChangeShapeType="1"/>
            </p:cNvSpPr>
            <p:nvPr/>
          </p:nvSpPr>
          <p:spPr bwMode="auto">
            <a:xfrm flipH="1">
              <a:off x="724" y="2126"/>
              <a:ext cx="213" cy="268"/>
            </a:xfrm>
            <a:prstGeom prst="lin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65" name="Line 9"/>
            <p:cNvSpPr>
              <a:spLocks noChangeAspect="1" noChangeShapeType="1"/>
            </p:cNvSpPr>
            <p:nvPr/>
          </p:nvSpPr>
          <p:spPr bwMode="auto">
            <a:xfrm>
              <a:off x="1082" y="2125"/>
              <a:ext cx="270" cy="305"/>
            </a:xfrm>
            <a:prstGeom prst="lin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66" name="Oval 10"/>
            <p:cNvSpPr>
              <a:spLocks noChangeAspect="1" noChangeArrowheads="1"/>
            </p:cNvSpPr>
            <p:nvPr/>
          </p:nvSpPr>
          <p:spPr bwMode="auto">
            <a:xfrm>
              <a:off x="869" y="1869"/>
              <a:ext cx="250" cy="268"/>
            </a:xfrm>
            <a:prstGeom prst="ellips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b="0"/>
            </a:p>
          </p:txBody>
        </p:sp>
      </p:grpSp>
      <p:grpSp>
        <p:nvGrpSpPr>
          <p:cNvPr id="85003" name="Group 11"/>
          <p:cNvGrpSpPr>
            <a:grpSpLocks/>
          </p:cNvGrpSpPr>
          <p:nvPr/>
        </p:nvGrpSpPr>
        <p:grpSpPr bwMode="auto">
          <a:xfrm>
            <a:off x="387350" y="3790950"/>
            <a:ext cx="1373188" cy="1144588"/>
            <a:chOff x="244" y="2388"/>
            <a:chExt cx="865" cy="721"/>
          </a:xfrm>
        </p:grpSpPr>
        <p:sp>
          <p:nvSpPr>
            <p:cNvPr id="76856" name="Rectangle 12"/>
            <p:cNvSpPr>
              <a:spLocks noChangeAspect="1" noChangeArrowheads="1"/>
            </p:cNvSpPr>
            <p:nvPr/>
          </p:nvSpPr>
          <p:spPr bwMode="auto">
            <a:xfrm>
              <a:off x="628" y="2416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*</a:t>
              </a:r>
              <a:endParaRPr lang="en-US" sz="2000" b="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57" name="Rectangle 13"/>
            <p:cNvSpPr>
              <a:spLocks noChangeAspect="1" noChangeArrowheads="1"/>
            </p:cNvSpPr>
            <p:nvPr/>
          </p:nvSpPr>
          <p:spPr bwMode="auto">
            <a:xfrm>
              <a:off x="244" y="2893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A</a:t>
              </a:r>
              <a:endParaRPr lang="en-US" sz="2000" b="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58" name="Rectangle 14"/>
            <p:cNvSpPr>
              <a:spLocks noChangeAspect="1" noChangeArrowheads="1"/>
            </p:cNvSpPr>
            <p:nvPr/>
          </p:nvSpPr>
          <p:spPr bwMode="auto">
            <a:xfrm>
              <a:off x="1013" y="2917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B</a:t>
              </a:r>
              <a:endParaRPr lang="en-US" sz="2000" b="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59" name="Line 15"/>
            <p:cNvSpPr>
              <a:spLocks noChangeAspect="1" noChangeShapeType="1"/>
            </p:cNvSpPr>
            <p:nvPr/>
          </p:nvSpPr>
          <p:spPr bwMode="auto">
            <a:xfrm flipH="1">
              <a:off x="360" y="2645"/>
              <a:ext cx="231" cy="325"/>
            </a:xfrm>
            <a:prstGeom prst="lin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60" name="Line 16"/>
            <p:cNvSpPr>
              <a:spLocks noChangeAspect="1" noChangeShapeType="1"/>
            </p:cNvSpPr>
            <p:nvPr/>
          </p:nvSpPr>
          <p:spPr bwMode="auto">
            <a:xfrm>
              <a:off x="761" y="2631"/>
              <a:ext cx="232" cy="306"/>
            </a:xfrm>
            <a:prstGeom prst="lin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61" name="Oval 17"/>
            <p:cNvSpPr>
              <a:spLocks noChangeAspect="1" noChangeArrowheads="1"/>
            </p:cNvSpPr>
            <p:nvPr/>
          </p:nvSpPr>
          <p:spPr bwMode="auto">
            <a:xfrm>
              <a:off x="543" y="2388"/>
              <a:ext cx="250" cy="266"/>
            </a:xfrm>
            <a:prstGeom prst="ellips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b="0"/>
            </a:p>
          </p:txBody>
        </p:sp>
      </p:grpSp>
      <p:sp>
        <p:nvSpPr>
          <p:cNvPr id="76808" name="Rectangle 18"/>
          <p:cNvSpPr>
            <a:spLocks noChangeArrowheads="1"/>
          </p:cNvSpPr>
          <p:nvPr/>
        </p:nvSpPr>
        <p:spPr bwMode="auto">
          <a:xfrm>
            <a:off x="3124200" y="2446338"/>
            <a:ext cx="182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000">
                <a:solidFill>
                  <a:srgbClr val="6666FF"/>
                </a:solidFill>
                <a:latin typeface="Courier New" charset="0"/>
              </a:rPr>
              <a:t>A * (B + C) </a:t>
            </a:r>
            <a:endParaRPr lang="en-US" sz="2000">
              <a:solidFill>
                <a:srgbClr val="6666FF"/>
              </a:solidFill>
              <a:latin typeface="Times New Roman MT Extra Bold" charset="0"/>
            </a:endParaRPr>
          </a:p>
        </p:txBody>
      </p:sp>
      <p:sp>
        <p:nvSpPr>
          <p:cNvPr id="76809" name="Rectangle 19"/>
          <p:cNvSpPr>
            <a:spLocks noChangeArrowheads="1"/>
          </p:cNvSpPr>
          <p:nvPr/>
        </p:nvSpPr>
        <p:spPr bwMode="auto">
          <a:xfrm>
            <a:off x="5181600" y="2454275"/>
            <a:ext cx="396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2000">
                <a:solidFill>
                  <a:srgbClr val="6666FF"/>
                </a:solidFill>
                <a:latin typeface="Courier New" charset="0"/>
              </a:rPr>
              <a:t>((A + B) * C) / (D - E)</a:t>
            </a:r>
            <a:endParaRPr lang="en-US" sz="2400">
              <a:solidFill>
                <a:srgbClr val="6666FF"/>
              </a:solidFill>
              <a:latin typeface="Courier New" charset="0"/>
            </a:endParaRPr>
          </a:p>
        </p:txBody>
      </p:sp>
      <p:grpSp>
        <p:nvGrpSpPr>
          <p:cNvPr id="85012" name="Group 20"/>
          <p:cNvGrpSpPr>
            <a:grpSpLocks/>
          </p:cNvGrpSpPr>
          <p:nvPr/>
        </p:nvGrpSpPr>
        <p:grpSpPr bwMode="auto">
          <a:xfrm>
            <a:off x="2981325" y="2903538"/>
            <a:ext cx="1152525" cy="1109662"/>
            <a:chOff x="1878" y="1829"/>
            <a:chExt cx="726" cy="699"/>
          </a:xfrm>
        </p:grpSpPr>
        <p:sp>
          <p:nvSpPr>
            <p:cNvPr id="76851" name="Rectangle 21"/>
            <p:cNvSpPr>
              <a:spLocks noChangeAspect="1" noChangeArrowheads="1"/>
            </p:cNvSpPr>
            <p:nvPr/>
          </p:nvSpPr>
          <p:spPr bwMode="auto">
            <a:xfrm>
              <a:off x="2241" y="1858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*</a:t>
              </a:r>
              <a:endParaRPr lang="en-US" sz="200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52" name="Rectangle 22"/>
            <p:cNvSpPr>
              <a:spLocks noChangeAspect="1" noChangeArrowheads="1"/>
            </p:cNvSpPr>
            <p:nvPr/>
          </p:nvSpPr>
          <p:spPr bwMode="auto">
            <a:xfrm>
              <a:off x="1878" y="2336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A</a:t>
              </a:r>
              <a:endParaRPr lang="en-US" sz="200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53" name="Line 23"/>
            <p:cNvSpPr>
              <a:spLocks noChangeAspect="1" noChangeShapeType="1"/>
            </p:cNvSpPr>
            <p:nvPr/>
          </p:nvSpPr>
          <p:spPr bwMode="auto">
            <a:xfrm flipH="1">
              <a:off x="1994" y="2087"/>
              <a:ext cx="229" cy="326"/>
            </a:xfrm>
            <a:prstGeom prst="lin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4" name="Line 24"/>
            <p:cNvSpPr>
              <a:spLocks noChangeAspect="1" noChangeShapeType="1"/>
            </p:cNvSpPr>
            <p:nvPr/>
          </p:nvSpPr>
          <p:spPr bwMode="auto">
            <a:xfrm>
              <a:off x="2375" y="2087"/>
              <a:ext cx="229" cy="345"/>
            </a:xfrm>
            <a:prstGeom prst="lin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55" name="Oval 25"/>
            <p:cNvSpPr>
              <a:spLocks noChangeAspect="1" noChangeArrowheads="1"/>
            </p:cNvSpPr>
            <p:nvPr/>
          </p:nvSpPr>
          <p:spPr bwMode="auto">
            <a:xfrm>
              <a:off x="2175" y="1829"/>
              <a:ext cx="248" cy="267"/>
            </a:xfrm>
            <a:prstGeom prst="ellips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b="0"/>
            </a:p>
          </p:txBody>
        </p:sp>
      </p:grpSp>
      <p:grpSp>
        <p:nvGrpSpPr>
          <p:cNvPr id="85018" name="Group 26"/>
          <p:cNvGrpSpPr>
            <a:grpSpLocks/>
          </p:cNvGrpSpPr>
          <p:nvPr/>
        </p:nvGrpSpPr>
        <p:grpSpPr bwMode="auto">
          <a:xfrm>
            <a:off x="3709988" y="3844925"/>
            <a:ext cx="1195387" cy="1200150"/>
            <a:chOff x="2337" y="2422"/>
            <a:chExt cx="753" cy="756"/>
          </a:xfrm>
        </p:grpSpPr>
        <p:sp>
          <p:nvSpPr>
            <p:cNvPr id="76845" name="Rectangle 27"/>
            <p:cNvSpPr>
              <a:spLocks noChangeAspect="1" noChangeArrowheads="1"/>
            </p:cNvSpPr>
            <p:nvPr/>
          </p:nvSpPr>
          <p:spPr bwMode="auto">
            <a:xfrm>
              <a:off x="2652" y="2463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+</a:t>
              </a:r>
              <a:endParaRPr lang="en-US" sz="200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46" name="Rectangle 28"/>
            <p:cNvSpPr>
              <a:spLocks noChangeAspect="1" noChangeArrowheads="1"/>
            </p:cNvSpPr>
            <p:nvPr/>
          </p:nvSpPr>
          <p:spPr bwMode="auto">
            <a:xfrm>
              <a:off x="2337" y="2966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B</a:t>
              </a:r>
              <a:endParaRPr lang="en-US" sz="200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47" name="Rectangle 29"/>
            <p:cNvSpPr>
              <a:spLocks noChangeAspect="1" noChangeArrowheads="1"/>
            </p:cNvSpPr>
            <p:nvPr/>
          </p:nvSpPr>
          <p:spPr bwMode="auto">
            <a:xfrm>
              <a:off x="2994" y="2986"/>
              <a:ext cx="9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6666FF"/>
                  </a:solidFill>
                  <a:latin typeface="Courier New" charset="0"/>
                </a:rPr>
                <a:t>C</a:t>
              </a:r>
              <a:endParaRPr lang="en-US" sz="2000">
                <a:solidFill>
                  <a:srgbClr val="6666FF"/>
                </a:solidFill>
                <a:latin typeface="Times New Roman MT Extra Bold" charset="0"/>
              </a:endParaRPr>
            </a:p>
          </p:txBody>
        </p:sp>
        <p:sp>
          <p:nvSpPr>
            <p:cNvPr id="76848" name="Line 30"/>
            <p:cNvSpPr>
              <a:spLocks noChangeAspect="1" noChangeShapeType="1"/>
            </p:cNvSpPr>
            <p:nvPr/>
          </p:nvSpPr>
          <p:spPr bwMode="auto">
            <a:xfrm flipH="1">
              <a:off x="2432" y="2680"/>
              <a:ext cx="210" cy="268"/>
            </a:xfrm>
            <a:prstGeom prst="lin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49" name="Oval 31"/>
            <p:cNvSpPr>
              <a:spLocks noChangeAspect="1" noChangeArrowheads="1"/>
            </p:cNvSpPr>
            <p:nvPr/>
          </p:nvSpPr>
          <p:spPr bwMode="auto">
            <a:xfrm>
              <a:off x="2576" y="2422"/>
              <a:ext cx="247" cy="268"/>
            </a:xfrm>
            <a:prstGeom prst="ellips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b="0"/>
            </a:p>
          </p:txBody>
        </p:sp>
        <p:sp>
          <p:nvSpPr>
            <p:cNvPr id="76850" name="Line 32"/>
            <p:cNvSpPr>
              <a:spLocks noChangeAspect="1" noChangeShapeType="1"/>
            </p:cNvSpPr>
            <p:nvPr/>
          </p:nvSpPr>
          <p:spPr bwMode="auto">
            <a:xfrm>
              <a:off x="2771" y="2651"/>
              <a:ext cx="229" cy="345"/>
            </a:xfrm>
            <a:prstGeom prst="lin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5025" name="Group 33"/>
          <p:cNvGrpSpPr>
            <a:grpSpLocks/>
          </p:cNvGrpSpPr>
          <p:nvPr/>
        </p:nvGrpSpPr>
        <p:grpSpPr bwMode="auto">
          <a:xfrm>
            <a:off x="5181600" y="2971800"/>
            <a:ext cx="3584575" cy="2700338"/>
            <a:chOff x="3264" y="1872"/>
            <a:chExt cx="2258" cy="1701"/>
          </a:xfrm>
        </p:grpSpPr>
        <p:grpSp>
          <p:nvGrpSpPr>
            <p:cNvPr id="76822" name="Group 34"/>
            <p:cNvGrpSpPr>
              <a:grpSpLocks/>
            </p:cNvGrpSpPr>
            <p:nvPr/>
          </p:nvGrpSpPr>
          <p:grpSpPr bwMode="auto">
            <a:xfrm>
              <a:off x="3264" y="1872"/>
              <a:ext cx="2258" cy="1701"/>
              <a:chOff x="3264" y="1872"/>
              <a:chExt cx="2258" cy="1701"/>
            </a:xfrm>
          </p:grpSpPr>
          <p:sp>
            <p:nvSpPr>
              <p:cNvPr id="76824" name="Line 35"/>
              <p:cNvSpPr>
                <a:spLocks noChangeAspect="1" noChangeShapeType="1"/>
              </p:cNvSpPr>
              <p:nvPr/>
            </p:nvSpPr>
            <p:spPr bwMode="auto">
              <a:xfrm flipH="1">
                <a:off x="3315" y="3070"/>
                <a:ext cx="242" cy="293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6825" name="Group 36"/>
              <p:cNvGrpSpPr>
                <a:grpSpLocks/>
              </p:cNvGrpSpPr>
              <p:nvPr/>
            </p:nvGrpSpPr>
            <p:grpSpPr bwMode="auto">
              <a:xfrm>
                <a:off x="3264" y="1872"/>
                <a:ext cx="2258" cy="1701"/>
                <a:chOff x="3264" y="1872"/>
                <a:chExt cx="2258" cy="1701"/>
              </a:xfrm>
            </p:grpSpPr>
            <p:sp>
              <p:nvSpPr>
                <p:cNvPr id="76826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4371" y="2897"/>
                  <a:ext cx="9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>
                      <a:solidFill>
                        <a:srgbClr val="6666FF"/>
                      </a:solidFill>
                      <a:latin typeface="Courier New" charset="0"/>
                    </a:rPr>
                    <a:t>C</a:t>
                  </a:r>
                  <a:endParaRPr lang="en-US" sz="2000">
                    <a:solidFill>
                      <a:srgbClr val="6666FF"/>
                    </a:solidFill>
                    <a:latin typeface="Times New Roman MT Extra Bold" charset="0"/>
                  </a:endParaRPr>
                </a:p>
              </p:txBody>
            </p:sp>
            <p:sp>
              <p:nvSpPr>
                <p:cNvPr id="76827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3264" y="3381"/>
                  <a:ext cx="9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>
                      <a:solidFill>
                        <a:srgbClr val="6666FF"/>
                      </a:solidFill>
                      <a:latin typeface="Courier New" charset="0"/>
                    </a:rPr>
                    <a:t>A</a:t>
                  </a:r>
                  <a:endParaRPr lang="en-US" sz="2000">
                    <a:solidFill>
                      <a:srgbClr val="6666FF"/>
                    </a:solidFill>
                    <a:latin typeface="Times New Roman MT Extra Bold" charset="0"/>
                  </a:endParaRPr>
                </a:p>
              </p:txBody>
            </p:sp>
            <p:sp>
              <p:nvSpPr>
                <p:cNvPr id="76828" name="Rectangle 39"/>
                <p:cNvSpPr>
                  <a:spLocks noChangeAspect="1" noChangeArrowheads="1"/>
                </p:cNvSpPr>
                <p:nvPr/>
              </p:nvSpPr>
              <p:spPr bwMode="auto">
                <a:xfrm>
                  <a:off x="3926" y="3369"/>
                  <a:ext cx="9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>
                      <a:solidFill>
                        <a:srgbClr val="6666FF"/>
                      </a:solidFill>
                      <a:latin typeface="Courier New" charset="0"/>
                    </a:rPr>
                    <a:t>B</a:t>
                  </a:r>
                  <a:endParaRPr lang="en-US" sz="2000">
                    <a:solidFill>
                      <a:srgbClr val="6666FF"/>
                    </a:solidFill>
                    <a:latin typeface="Times New Roman MT Extra Bold" charset="0"/>
                  </a:endParaRPr>
                </a:p>
              </p:txBody>
            </p:sp>
            <p:sp>
              <p:nvSpPr>
                <p:cNvPr id="76829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4806" y="2880"/>
                  <a:ext cx="9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>
                      <a:solidFill>
                        <a:srgbClr val="6666FF"/>
                      </a:solidFill>
                      <a:latin typeface="Courier New" charset="0"/>
                    </a:rPr>
                    <a:t>D</a:t>
                  </a:r>
                  <a:endParaRPr lang="en-US" sz="2000">
                    <a:solidFill>
                      <a:srgbClr val="6666FF"/>
                    </a:solidFill>
                    <a:latin typeface="Times New Roman MT Extra Bold" charset="0"/>
                  </a:endParaRPr>
                </a:p>
              </p:txBody>
            </p:sp>
            <p:sp>
              <p:nvSpPr>
                <p:cNvPr id="76830" name="Rectangle 41"/>
                <p:cNvSpPr>
                  <a:spLocks noChangeAspect="1" noChangeArrowheads="1"/>
                </p:cNvSpPr>
                <p:nvPr/>
              </p:nvSpPr>
              <p:spPr bwMode="auto">
                <a:xfrm>
                  <a:off x="5426" y="2846"/>
                  <a:ext cx="9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>
                      <a:solidFill>
                        <a:srgbClr val="6666FF"/>
                      </a:solidFill>
                      <a:latin typeface="Courier New" charset="0"/>
                    </a:rPr>
                    <a:t>E</a:t>
                  </a:r>
                  <a:endParaRPr lang="en-US" sz="2000">
                    <a:solidFill>
                      <a:srgbClr val="6666FF"/>
                    </a:solidFill>
                    <a:latin typeface="Times New Roman MT Extra Bold" charset="0"/>
                  </a:endParaRPr>
                </a:p>
              </p:txBody>
            </p:sp>
            <p:sp>
              <p:nvSpPr>
                <p:cNvPr id="76831" name="Rectangle 42"/>
                <p:cNvSpPr>
                  <a:spLocks noChangeAspect="1" noChangeArrowheads="1"/>
                </p:cNvSpPr>
                <p:nvPr/>
              </p:nvSpPr>
              <p:spPr bwMode="auto">
                <a:xfrm>
                  <a:off x="4074" y="2400"/>
                  <a:ext cx="9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>
                      <a:solidFill>
                        <a:srgbClr val="6666FF"/>
                      </a:solidFill>
                      <a:latin typeface="Courier New" charset="0"/>
                    </a:rPr>
                    <a:t>*</a:t>
                  </a:r>
                  <a:endParaRPr lang="en-US" sz="2000">
                    <a:solidFill>
                      <a:srgbClr val="6666FF"/>
                    </a:solidFill>
                    <a:latin typeface="Times New Roman MT Extra Bold" charset="0"/>
                  </a:endParaRPr>
                </a:p>
              </p:txBody>
            </p:sp>
            <p:sp>
              <p:nvSpPr>
                <p:cNvPr id="76832" name="Rectangle 43"/>
                <p:cNvSpPr>
                  <a:spLocks noChangeAspect="1" noChangeArrowheads="1"/>
                </p:cNvSpPr>
                <p:nvPr/>
              </p:nvSpPr>
              <p:spPr bwMode="auto">
                <a:xfrm>
                  <a:off x="3552" y="2861"/>
                  <a:ext cx="9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>
                      <a:solidFill>
                        <a:srgbClr val="6666FF"/>
                      </a:solidFill>
                      <a:latin typeface="Courier New" charset="0"/>
                    </a:rPr>
                    <a:t>+</a:t>
                  </a:r>
                  <a:endParaRPr lang="en-US" sz="2000">
                    <a:solidFill>
                      <a:srgbClr val="6666FF"/>
                    </a:solidFill>
                    <a:latin typeface="Times New Roman MT Extra Bold" charset="0"/>
                  </a:endParaRPr>
                </a:p>
              </p:txBody>
            </p:sp>
            <p:sp>
              <p:nvSpPr>
                <p:cNvPr id="76833" name="Line 4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679" y="2569"/>
                  <a:ext cx="311" cy="277"/>
                </a:xfrm>
                <a:prstGeom prst="lin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834" name="Oval 45"/>
                <p:cNvSpPr>
                  <a:spLocks noChangeAspect="1" noChangeArrowheads="1"/>
                </p:cNvSpPr>
                <p:nvPr/>
              </p:nvSpPr>
              <p:spPr bwMode="auto">
                <a:xfrm>
                  <a:off x="3500" y="2837"/>
                  <a:ext cx="225" cy="242"/>
                </a:xfrm>
                <a:prstGeom prst="ellips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800" b="0"/>
                </a:p>
              </p:txBody>
            </p:sp>
            <p:sp>
              <p:nvSpPr>
                <p:cNvPr id="76835" name="Oval 46"/>
                <p:cNvSpPr>
                  <a:spLocks noChangeAspect="1" noChangeArrowheads="1"/>
                </p:cNvSpPr>
                <p:nvPr/>
              </p:nvSpPr>
              <p:spPr bwMode="auto">
                <a:xfrm>
                  <a:off x="3999" y="2354"/>
                  <a:ext cx="225" cy="242"/>
                </a:xfrm>
                <a:prstGeom prst="ellips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800" b="0"/>
                </a:p>
              </p:txBody>
            </p:sp>
            <p:sp>
              <p:nvSpPr>
                <p:cNvPr id="76836" name="Rectangl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4561" y="1901"/>
                  <a:ext cx="9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>
                      <a:solidFill>
                        <a:srgbClr val="6666FF"/>
                      </a:solidFill>
                      <a:latin typeface="Courier New" charset="0"/>
                    </a:rPr>
                    <a:t>/</a:t>
                  </a:r>
                  <a:endParaRPr lang="en-US" sz="2000">
                    <a:solidFill>
                      <a:srgbClr val="6666FF"/>
                    </a:solidFill>
                    <a:latin typeface="Times New Roman MT Extra Bold" charset="0"/>
                  </a:endParaRPr>
                </a:p>
              </p:txBody>
            </p:sp>
            <p:sp>
              <p:nvSpPr>
                <p:cNvPr id="76837" name="Line 48"/>
                <p:cNvSpPr>
                  <a:spLocks noChangeAspect="1" noChangeShapeType="1"/>
                </p:cNvSpPr>
                <p:nvPr/>
              </p:nvSpPr>
              <p:spPr bwMode="auto">
                <a:xfrm>
                  <a:off x="4717" y="2052"/>
                  <a:ext cx="347" cy="328"/>
                </a:xfrm>
                <a:prstGeom prst="lin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838" name="Oval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501" y="1872"/>
                  <a:ext cx="225" cy="242"/>
                </a:xfrm>
                <a:prstGeom prst="ellips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800" b="0"/>
                </a:p>
              </p:txBody>
            </p:sp>
            <p:sp>
              <p:nvSpPr>
                <p:cNvPr id="76839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5114" y="2379"/>
                  <a:ext cx="9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>
                      <a:solidFill>
                        <a:srgbClr val="6666FF"/>
                      </a:solidFill>
                      <a:latin typeface="Courier New" charset="0"/>
                    </a:rPr>
                    <a:t>-</a:t>
                  </a:r>
                  <a:endParaRPr lang="en-US" sz="2000">
                    <a:solidFill>
                      <a:srgbClr val="6666FF"/>
                    </a:solidFill>
                    <a:latin typeface="Times New Roman MT Extra Bold" charset="0"/>
                  </a:endParaRPr>
                </a:p>
              </p:txBody>
            </p:sp>
            <p:sp>
              <p:nvSpPr>
                <p:cNvPr id="76840" name="Line 5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873" y="2587"/>
                  <a:ext cx="242" cy="293"/>
                </a:xfrm>
                <a:prstGeom prst="lin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841" name="Line 52"/>
                <p:cNvSpPr>
                  <a:spLocks noChangeAspect="1" noChangeShapeType="1"/>
                </p:cNvSpPr>
                <p:nvPr/>
              </p:nvSpPr>
              <p:spPr bwMode="auto">
                <a:xfrm>
                  <a:off x="5219" y="2587"/>
                  <a:ext cx="207" cy="259"/>
                </a:xfrm>
                <a:prstGeom prst="lin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842" name="Oval 53"/>
                <p:cNvSpPr>
                  <a:spLocks noChangeAspect="1" noChangeArrowheads="1"/>
                </p:cNvSpPr>
                <p:nvPr/>
              </p:nvSpPr>
              <p:spPr bwMode="auto">
                <a:xfrm>
                  <a:off x="5055" y="2354"/>
                  <a:ext cx="226" cy="242"/>
                </a:xfrm>
                <a:prstGeom prst="ellips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800" b="0"/>
                </a:p>
              </p:txBody>
            </p:sp>
            <p:sp>
              <p:nvSpPr>
                <p:cNvPr id="76843" name="Line 5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199" y="2087"/>
                  <a:ext cx="311" cy="276"/>
                </a:xfrm>
                <a:prstGeom prst="lin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844" name="Line 55"/>
                <p:cNvSpPr>
                  <a:spLocks noChangeAspect="1" noChangeShapeType="1"/>
                </p:cNvSpPr>
                <p:nvPr/>
              </p:nvSpPr>
              <p:spPr bwMode="auto">
                <a:xfrm>
                  <a:off x="4199" y="2587"/>
                  <a:ext cx="189" cy="310"/>
                </a:xfrm>
                <a:prstGeom prst="line">
                  <a:avLst/>
                </a:prstGeom>
                <a:noFill/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76823" name="Line 56"/>
            <p:cNvSpPr>
              <a:spLocks noChangeAspect="1" noChangeShapeType="1"/>
            </p:cNvSpPr>
            <p:nvPr/>
          </p:nvSpPr>
          <p:spPr bwMode="auto">
            <a:xfrm>
              <a:off x="3689" y="3087"/>
              <a:ext cx="232" cy="306"/>
            </a:xfrm>
            <a:prstGeom prst="line">
              <a:avLst/>
            </a:prstGeom>
            <a:noFill/>
            <a:ln w="2032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5049" name="Group 57"/>
          <p:cNvGrpSpPr>
            <a:grpSpLocks/>
          </p:cNvGrpSpPr>
          <p:nvPr/>
        </p:nvGrpSpPr>
        <p:grpSpPr bwMode="auto">
          <a:xfrm>
            <a:off x="698500" y="5299075"/>
            <a:ext cx="2668588" cy="995363"/>
            <a:chOff x="146" y="3485"/>
            <a:chExt cx="1681" cy="627"/>
          </a:xfrm>
        </p:grpSpPr>
        <p:sp>
          <p:nvSpPr>
            <p:cNvPr id="76814" name="Rectangle 58"/>
            <p:cNvSpPr>
              <a:spLocks noChangeAspect="1" noChangeArrowheads="1"/>
            </p:cNvSpPr>
            <p:nvPr/>
          </p:nvSpPr>
          <p:spPr bwMode="auto">
            <a:xfrm>
              <a:off x="1487" y="3522"/>
              <a:ext cx="7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 b="0">
                  <a:solidFill>
                    <a:schemeClr val="accent2"/>
                  </a:solidFill>
                  <a:latin typeface="Symbol" charset="0"/>
                </a:rPr>
                <a:t>D</a:t>
              </a:r>
            </a:p>
          </p:txBody>
        </p:sp>
        <p:sp>
          <p:nvSpPr>
            <p:cNvPr id="76815" name="Line 59"/>
            <p:cNvSpPr>
              <a:spLocks noChangeAspect="1" noChangeShapeType="1"/>
            </p:cNvSpPr>
            <p:nvPr/>
          </p:nvSpPr>
          <p:spPr bwMode="auto">
            <a:xfrm flipH="1">
              <a:off x="1307" y="3742"/>
              <a:ext cx="140" cy="197"/>
            </a:xfrm>
            <a:prstGeom prst="line">
              <a:avLst/>
            </a:prstGeom>
            <a:noFill/>
            <a:ln w="2032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16" name="Oval 60"/>
            <p:cNvSpPr>
              <a:spLocks noChangeAspect="1" noChangeArrowheads="1"/>
            </p:cNvSpPr>
            <p:nvPr/>
          </p:nvSpPr>
          <p:spPr bwMode="auto">
            <a:xfrm>
              <a:off x="1399" y="3485"/>
              <a:ext cx="259" cy="266"/>
            </a:xfrm>
            <a:prstGeom prst="ellipse">
              <a:avLst/>
            </a:prstGeom>
            <a:noFill/>
            <a:ln w="2032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latin typeface="Times New Roman MT Extra Bold" charset="0"/>
              </a:endParaRPr>
            </a:p>
          </p:txBody>
        </p:sp>
        <p:sp>
          <p:nvSpPr>
            <p:cNvPr id="85053" name="Text Box 61"/>
            <p:cNvSpPr txBox="1">
              <a:spLocks noChangeArrowheads="1"/>
            </p:cNvSpPr>
            <p:nvPr/>
          </p:nvSpPr>
          <p:spPr bwMode="auto">
            <a:xfrm>
              <a:off x="1178" y="3862"/>
              <a:ext cx="2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en-US" sz="2000" b="0" i="1">
                  <a:solidFill>
                    <a:schemeClr val="accent2"/>
                  </a:solidFill>
                  <a:latin typeface="Courier New" charset="0"/>
                  <a:cs typeface="+mn-cs"/>
                </a:rPr>
                <a:t>x</a:t>
              </a:r>
            </a:p>
          </p:txBody>
        </p:sp>
        <p:sp>
          <p:nvSpPr>
            <p:cNvPr id="85054" name="Text Box 62"/>
            <p:cNvSpPr txBox="1">
              <a:spLocks noChangeArrowheads="1"/>
            </p:cNvSpPr>
            <p:nvPr/>
          </p:nvSpPr>
          <p:spPr bwMode="auto">
            <a:xfrm>
              <a:off x="1607" y="3850"/>
              <a:ext cx="2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en-US" sz="2000" b="0" i="1">
                  <a:solidFill>
                    <a:schemeClr val="accent2"/>
                  </a:solidFill>
                  <a:latin typeface="Courier New" charset="0"/>
                  <a:cs typeface="+mn-cs"/>
                </a:rPr>
                <a:t>y</a:t>
              </a:r>
            </a:p>
          </p:txBody>
        </p:sp>
        <p:sp>
          <p:nvSpPr>
            <p:cNvPr id="85055" name="Line 63"/>
            <p:cNvSpPr>
              <a:spLocks noChangeShapeType="1"/>
            </p:cNvSpPr>
            <p:nvPr/>
          </p:nvSpPr>
          <p:spPr bwMode="auto">
            <a:xfrm>
              <a:off x="1581" y="3749"/>
              <a:ext cx="109" cy="1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85056" name="Text Box 64"/>
            <p:cNvSpPr txBox="1">
              <a:spLocks noChangeArrowheads="1"/>
            </p:cNvSpPr>
            <p:nvPr/>
          </p:nvSpPr>
          <p:spPr bwMode="auto">
            <a:xfrm>
              <a:off x="146" y="3593"/>
              <a:ext cx="71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en-US" sz="2000" b="0" i="1">
                  <a:solidFill>
                    <a:schemeClr val="accent2"/>
                  </a:solidFill>
                  <a:latin typeface="Courier New" charset="0"/>
                  <a:cs typeface="+mn-cs"/>
                </a:rPr>
                <a:t>x </a:t>
              </a:r>
              <a:r>
                <a:rPr lang="en-US" sz="2000" b="0">
                  <a:solidFill>
                    <a:schemeClr val="accent2"/>
                  </a:solidFill>
                  <a:latin typeface="Symbol" charset="0"/>
                  <a:cs typeface="+mn-cs"/>
                </a:rPr>
                <a:t>D</a:t>
              </a:r>
              <a:r>
                <a:rPr lang="en-US" sz="2000" b="0" i="1">
                  <a:solidFill>
                    <a:schemeClr val="accent2"/>
                  </a:solidFill>
                  <a:latin typeface="Courier New" charset="0"/>
                  <a:cs typeface="+mn-cs"/>
                </a:rPr>
                <a:t> y</a:t>
              </a:r>
            </a:p>
          </p:txBody>
        </p:sp>
        <p:sp>
          <p:nvSpPr>
            <p:cNvPr id="85057" name="Line 65"/>
            <p:cNvSpPr>
              <a:spLocks noChangeShapeType="1"/>
            </p:cNvSpPr>
            <p:nvPr/>
          </p:nvSpPr>
          <p:spPr bwMode="auto">
            <a:xfrm>
              <a:off x="822" y="3730"/>
              <a:ext cx="4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5A0523-895D-8048-B89E-279EE1226163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Implementing Linked Stack Operations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Constructor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Simply assign null pointer to </a:t>
            </a: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myTop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Empty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Check for </a:t>
            </a: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myTop == null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Push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Insertion at beginning of list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Top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Return data to which </a:t>
            </a:r>
            <a:r>
              <a:rPr lang="en-US" sz="3200" b="1" smtClean="0">
                <a:solidFill>
                  <a:srgbClr val="6666FF"/>
                </a:solidFill>
                <a:latin typeface="Courier New" charset="0"/>
              </a:rPr>
              <a:t>myTop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points</a:t>
            </a:r>
          </a:p>
        </p:txBody>
      </p:sp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088" y="3151188"/>
            <a:ext cx="1846262" cy="2774950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A25ADA-5469-844F-B9BA-595B6A87DD37}" type="slidenum">
              <a:rPr lang="en-US"/>
              <a:pPr>
                <a:defRPr/>
              </a:pPr>
              <a:t>20</a:t>
            </a:fld>
            <a:endParaRPr lang="en-US"/>
          </a:p>
        </p:txBody>
      </p:sp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5330825" y="2133600"/>
            <a:ext cx="3584575" cy="2700338"/>
            <a:chOff x="3264" y="1872"/>
            <a:chExt cx="2258" cy="1701"/>
          </a:xfrm>
        </p:grpSpPr>
        <p:sp>
          <p:nvSpPr>
            <p:cNvPr id="78950" name="Line 3"/>
            <p:cNvSpPr>
              <a:spLocks noChangeAspect="1" noChangeShapeType="1"/>
            </p:cNvSpPr>
            <p:nvPr/>
          </p:nvSpPr>
          <p:spPr bwMode="auto">
            <a:xfrm flipH="1">
              <a:off x="3315" y="3070"/>
              <a:ext cx="242" cy="293"/>
            </a:xfrm>
            <a:prstGeom prst="line">
              <a:avLst/>
            </a:prstGeom>
            <a:noFill/>
            <a:ln w="1841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8951" name="Group 4"/>
            <p:cNvGrpSpPr>
              <a:grpSpLocks/>
            </p:cNvGrpSpPr>
            <p:nvPr/>
          </p:nvGrpSpPr>
          <p:grpSpPr bwMode="auto">
            <a:xfrm>
              <a:off x="3264" y="1872"/>
              <a:ext cx="2258" cy="1701"/>
              <a:chOff x="3264" y="1872"/>
              <a:chExt cx="2258" cy="1701"/>
            </a:xfrm>
          </p:grpSpPr>
          <p:sp>
            <p:nvSpPr>
              <p:cNvPr id="78952" name="Rectangle 5"/>
              <p:cNvSpPr>
                <a:spLocks noChangeAspect="1" noChangeArrowheads="1"/>
              </p:cNvSpPr>
              <p:nvPr/>
            </p:nvSpPr>
            <p:spPr bwMode="auto">
              <a:xfrm>
                <a:off x="4371" y="2897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C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53" name="Rectangle 6"/>
              <p:cNvSpPr>
                <a:spLocks noChangeAspect="1" noChangeArrowheads="1"/>
              </p:cNvSpPr>
              <p:nvPr/>
            </p:nvSpPr>
            <p:spPr bwMode="auto">
              <a:xfrm>
                <a:off x="3264" y="3381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A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54" name="Rectangle 7"/>
              <p:cNvSpPr>
                <a:spLocks noChangeAspect="1" noChangeArrowheads="1"/>
              </p:cNvSpPr>
              <p:nvPr/>
            </p:nvSpPr>
            <p:spPr bwMode="auto">
              <a:xfrm>
                <a:off x="3782" y="3381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B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55" name="Rectangle 8"/>
              <p:cNvSpPr>
                <a:spLocks noChangeAspect="1" noChangeArrowheads="1"/>
              </p:cNvSpPr>
              <p:nvPr/>
            </p:nvSpPr>
            <p:spPr bwMode="auto">
              <a:xfrm>
                <a:off x="4806" y="2880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D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56" name="Rectangle 9"/>
              <p:cNvSpPr>
                <a:spLocks noChangeAspect="1" noChangeArrowheads="1"/>
              </p:cNvSpPr>
              <p:nvPr/>
            </p:nvSpPr>
            <p:spPr bwMode="auto">
              <a:xfrm>
                <a:off x="5426" y="2846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E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57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4074" y="2400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*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58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3552" y="2861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+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59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3679" y="2569"/>
                <a:ext cx="311" cy="277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60" name="Line 13"/>
              <p:cNvSpPr>
                <a:spLocks noChangeAspect="1" noChangeShapeType="1"/>
              </p:cNvSpPr>
              <p:nvPr/>
            </p:nvSpPr>
            <p:spPr bwMode="auto">
              <a:xfrm>
                <a:off x="3662" y="3070"/>
                <a:ext cx="155" cy="293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61" name="Oval 14"/>
              <p:cNvSpPr>
                <a:spLocks noChangeAspect="1" noChangeArrowheads="1"/>
              </p:cNvSpPr>
              <p:nvPr/>
            </p:nvSpPr>
            <p:spPr bwMode="auto">
              <a:xfrm>
                <a:off x="3500" y="2837"/>
                <a:ext cx="225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62" name="Oval 15"/>
              <p:cNvSpPr>
                <a:spLocks noChangeAspect="1" noChangeArrowheads="1"/>
              </p:cNvSpPr>
              <p:nvPr/>
            </p:nvSpPr>
            <p:spPr bwMode="auto">
              <a:xfrm>
                <a:off x="3999" y="2354"/>
                <a:ext cx="225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63" name="Rectangle 16"/>
              <p:cNvSpPr>
                <a:spLocks noChangeAspect="1" noChangeArrowheads="1"/>
              </p:cNvSpPr>
              <p:nvPr/>
            </p:nvSpPr>
            <p:spPr bwMode="auto">
              <a:xfrm>
                <a:off x="4561" y="1901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/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64" name="Line 17"/>
              <p:cNvSpPr>
                <a:spLocks noChangeAspect="1" noChangeShapeType="1"/>
              </p:cNvSpPr>
              <p:nvPr/>
            </p:nvSpPr>
            <p:spPr bwMode="auto">
              <a:xfrm>
                <a:off x="4717" y="2052"/>
                <a:ext cx="347" cy="328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65" name="Oval 18"/>
              <p:cNvSpPr>
                <a:spLocks noChangeAspect="1" noChangeArrowheads="1"/>
              </p:cNvSpPr>
              <p:nvPr/>
            </p:nvSpPr>
            <p:spPr bwMode="auto">
              <a:xfrm>
                <a:off x="4501" y="1872"/>
                <a:ext cx="225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66" name="Rectangle 19"/>
              <p:cNvSpPr>
                <a:spLocks noChangeAspect="1" noChangeArrowheads="1"/>
              </p:cNvSpPr>
              <p:nvPr/>
            </p:nvSpPr>
            <p:spPr bwMode="auto">
              <a:xfrm>
                <a:off x="5114" y="2379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-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67" name="Line 20"/>
              <p:cNvSpPr>
                <a:spLocks noChangeAspect="1" noChangeShapeType="1"/>
              </p:cNvSpPr>
              <p:nvPr/>
            </p:nvSpPr>
            <p:spPr bwMode="auto">
              <a:xfrm flipH="1">
                <a:off x="4873" y="2587"/>
                <a:ext cx="242" cy="293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68" name="Line 21"/>
              <p:cNvSpPr>
                <a:spLocks noChangeAspect="1" noChangeShapeType="1"/>
              </p:cNvSpPr>
              <p:nvPr/>
            </p:nvSpPr>
            <p:spPr bwMode="auto">
              <a:xfrm>
                <a:off x="5219" y="2587"/>
                <a:ext cx="207" cy="259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69" name="Oval 22"/>
              <p:cNvSpPr>
                <a:spLocks noChangeAspect="1" noChangeArrowheads="1"/>
              </p:cNvSpPr>
              <p:nvPr/>
            </p:nvSpPr>
            <p:spPr bwMode="auto">
              <a:xfrm>
                <a:off x="5055" y="2354"/>
                <a:ext cx="226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70" name="Line 23"/>
              <p:cNvSpPr>
                <a:spLocks noChangeAspect="1" noChangeShapeType="1"/>
              </p:cNvSpPr>
              <p:nvPr/>
            </p:nvSpPr>
            <p:spPr bwMode="auto">
              <a:xfrm flipH="1">
                <a:off x="4199" y="2087"/>
                <a:ext cx="311" cy="276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71" name="Line 24"/>
              <p:cNvSpPr>
                <a:spLocks noChangeAspect="1" noChangeShapeType="1"/>
              </p:cNvSpPr>
              <p:nvPr/>
            </p:nvSpPr>
            <p:spPr bwMode="auto">
              <a:xfrm>
                <a:off x="4199" y="2587"/>
                <a:ext cx="189" cy="310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6041" name="Text Box 25"/>
          <p:cNvSpPr txBox="1">
            <a:spLocks noChangeArrowheads="1"/>
          </p:cNvSpPr>
          <p:nvPr/>
        </p:nvSpPr>
        <p:spPr bwMode="auto">
          <a:xfrm>
            <a:off x="152400" y="152400"/>
            <a:ext cx="5410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400" b="0">
                <a:cs typeface="+mn-cs"/>
              </a:rPr>
              <a:t>Traverse the tree in </a:t>
            </a:r>
            <a:r>
              <a:rPr lang="en-US" sz="2400" b="0" i="1">
                <a:cs typeface="+mn-cs"/>
              </a:rPr>
              <a:t>Left-Right-Parent</a:t>
            </a:r>
            <a:r>
              <a:rPr lang="en-US" sz="2400" b="0">
                <a:cs typeface="+mn-cs"/>
              </a:rPr>
              <a:t> </a:t>
            </a:r>
            <a:br>
              <a:rPr lang="en-US" sz="2400" b="0">
                <a:cs typeface="+mn-cs"/>
              </a:rPr>
            </a:br>
            <a:r>
              <a:rPr lang="en-US" sz="2400" b="0">
                <a:cs typeface="+mn-cs"/>
              </a:rPr>
              <a:t>order (</a:t>
            </a:r>
            <a:r>
              <a:rPr lang="en-US" sz="2400" b="0" i="1">
                <a:cs typeface="+mn-cs"/>
              </a:rPr>
              <a:t>postorder</a:t>
            </a:r>
            <a:r>
              <a:rPr lang="en-US" sz="2400" b="0">
                <a:cs typeface="+mn-cs"/>
              </a:rPr>
              <a:t>) to get </a:t>
            </a:r>
            <a:r>
              <a:rPr lang="en-US" sz="2400" b="0">
                <a:solidFill>
                  <a:srgbClr val="6666FF"/>
                </a:solidFill>
                <a:cs typeface="+mn-cs"/>
              </a:rPr>
              <a:t>RPN</a:t>
            </a:r>
            <a:r>
              <a:rPr lang="en-US" sz="2400">
                <a:cs typeface="+mn-cs"/>
              </a:rPr>
              <a:t>:</a:t>
            </a:r>
            <a:endParaRPr lang="en-US" sz="2400" b="0">
              <a:cs typeface="+mn-cs"/>
            </a:endParaRPr>
          </a:p>
        </p:txBody>
      </p:sp>
      <p:sp>
        <p:nvSpPr>
          <p:cNvPr id="86042" name="Line 26"/>
          <p:cNvSpPr>
            <a:spLocks noChangeShapeType="1"/>
          </p:cNvSpPr>
          <p:nvPr/>
        </p:nvSpPr>
        <p:spPr bwMode="auto">
          <a:xfrm>
            <a:off x="4876800" y="2590800"/>
            <a:ext cx="381000" cy="0"/>
          </a:xfrm>
          <a:prstGeom prst="line">
            <a:avLst/>
          </a:prstGeom>
          <a:noFill/>
          <a:ln w="38100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6043" name="Line 27"/>
          <p:cNvSpPr>
            <a:spLocks noChangeShapeType="1"/>
          </p:cNvSpPr>
          <p:nvPr/>
        </p:nvSpPr>
        <p:spPr bwMode="auto">
          <a:xfrm>
            <a:off x="5562600" y="2590800"/>
            <a:ext cx="533400" cy="0"/>
          </a:xfrm>
          <a:prstGeom prst="line">
            <a:avLst/>
          </a:prstGeom>
          <a:noFill/>
          <a:ln w="38100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6044" name="Freeform 28"/>
          <p:cNvSpPr>
            <a:spLocks/>
          </p:cNvSpPr>
          <p:nvPr/>
        </p:nvSpPr>
        <p:spPr bwMode="auto">
          <a:xfrm>
            <a:off x="6019800" y="1905000"/>
            <a:ext cx="762000" cy="609600"/>
          </a:xfrm>
          <a:custGeom>
            <a:avLst/>
            <a:gdLst>
              <a:gd name="T0" fmla="*/ 336 w 664"/>
              <a:gd name="T1" fmla="*/ 480 h 480"/>
              <a:gd name="T2" fmla="*/ 528 w 664"/>
              <a:gd name="T3" fmla="*/ 384 h 480"/>
              <a:gd name="T4" fmla="*/ 576 w 664"/>
              <a:gd name="T5" fmla="*/ 240 h 480"/>
              <a:gd name="T6" fmla="*/ 0 w 664"/>
              <a:gd name="T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4" h="480">
                <a:moveTo>
                  <a:pt x="336" y="480"/>
                </a:moveTo>
                <a:cubicBezTo>
                  <a:pt x="412" y="452"/>
                  <a:pt x="488" y="424"/>
                  <a:pt x="528" y="384"/>
                </a:cubicBezTo>
                <a:cubicBezTo>
                  <a:pt x="568" y="344"/>
                  <a:pt x="664" y="304"/>
                  <a:pt x="576" y="240"/>
                </a:cubicBezTo>
                <a:cubicBezTo>
                  <a:pt x="488" y="176"/>
                  <a:pt x="96" y="40"/>
                  <a:pt x="0" y="0"/>
                </a:cubicBezTo>
              </a:path>
            </a:pathLst>
          </a:custGeom>
          <a:noFill/>
          <a:ln w="38100" cap="flat" cmpd="sng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6045" name="Line 29"/>
          <p:cNvSpPr>
            <a:spLocks noChangeShapeType="1"/>
          </p:cNvSpPr>
          <p:nvPr/>
        </p:nvSpPr>
        <p:spPr bwMode="auto">
          <a:xfrm>
            <a:off x="8001000" y="1752600"/>
            <a:ext cx="762000" cy="0"/>
          </a:xfrm>
          <a:prstGeom prst="line">
            <a:avLst/>
          </a:prstGeom>
          <a:noFill/>
          <a:ln w="38100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78857" name="Group 30"/>
          <p:cNvGrpSpPr>
            <a:grpSpLocks/>
          </p:cNvGrpSpPr>
          <p:nvPr/>
        </p:nvGrpSpPr>
        <p:grpSpPr bwMode="auto">
          <a:xfrm>
            <a:off x="5330825" y="42863"/>
            <a:ext cx="3584575" cy="2700337"/>
            <a:chOff x="3264" y="1872"/>
            <a:chExt cx="2258" cy="1701"/>
          </a:xfrm>
        </p:grpSpPr>
        <p:sp>
          <p:nvSpPr>
            <p:cNvPr id="78928" name="Line 31"/>
            <p:cNvSpPr>
              <a:spLocks noChangeAspect="1" noChangeShapeType="1"/>
            </p:cNvSpPr>
            <p:nvPr/>
          </p:nvSpPr>
          <p:spPr bwMode="auto">
            <a:xfrm flipH="1">
              <a:off x="3315" y="3070"/>
              <a:ext cx="242" cy="293"/>
            </a:xfrm>
            <a:prstGeom prst="line">
              <a:avLst/>
            </a:prstGeom>
            <a:noFill/>
            <a:ln w="1841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8929" name="Group 32"/>
            <p:cNvGrpSpPr>
              <a:grpSpLocks/>
            </p:cNvGrpSpPr>
            <p:nvPr/>
          </p:nvGrpSpPr>
          <p:grpSpPr bwMode="auto">
            <a:xfrm>
              <a:off x="3264" y="1872"/>
              <a:ext cx="2258" cy="1701"/>
              <a:chOff x="3264" y="1872"/>
              <a:chExt cx="2258" cy="1701"/>
            </a:xfrm>
          </p:grpSpPr>
          <p:sp>
            <p:nvSpPr>
              <p:cNvPr id="78930" name="Rectangle 33"/>
              <p:cNvSpPr>
                <a:spLocks noChangeAspect="1" noChangeArrowheads="1"/>
              </p:cNvSpPr>
              <p:nvPr/>
            </p:nvSpPr>
            <p:spPr bwMode="auto">
              <a:xfrm>
                <a:off x="4371" y="2897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C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31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3264" y="3381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A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32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3782" y="3381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B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33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4806" y="2880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D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34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5426" y="2846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E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35" name="Rectangle 38"/>
              <p:cNvSpPr>
                <a:spLocks noChangeAspect="1" noChangeArrowheads="1"/>
              </p:cNvSpPr>
              <p:nvPr/>
            </p:nvSpPr>
            <p:spPr bwMode="auto">
              <a:xfrm>
                <a:off x="4074" y="2400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*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36" name="Rectangle 39"/>
              <p:cNvSpPr>
                <a:spLocks noChangeAspect="1" noChangeArrowheads="1"/>
              </p:cNvSpPr>
              <p:nvPr/>
            </p:nvSpPr>
            <p:spPr bwMode="auto">
              <a:xfrm>
                <a:off x="3552" y="2861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+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37" name="Line 40"/>
              <p:cNvSpPr>
                <a:spLocks noChangeAspect="1" noChangeShapeType="1"/>
              </p:cNvSpPr>
              <p:nvPr/>
            </p:nvSpPr>
            <p:spPr bwMode="auto">
              <a:xfrm flipH="1">
                <a:off x="3679" y="2569"/>
                <a:ext cx="311" cy="277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38" name="Line 41"/>
              <p:cNvSpPr>
                <a:spLocks noChangeAspect="1" noChangeShapeType="1"/>
              </p:cNvSpPr>
              <p:nvPr/>
            </p:nvSpPr>
            <p:spPr bwMode="auto">
              <a:xfrm>
                <a:off x="3662" y="3070"/>
                <a:ext cx="155" cy="293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39" name="Oval 42"/>
              <p:cNvSpPr>
                <a:spLocks noChangeAspect="1" noChangeArrowheads="1"/>
              </p:cNvSpPr>
              <p:nvPr/>
            </p:nvSpPr>
            <p:spPr bwMode="auto">
              <a:xfrm>
                <a:off x="3500" y="2837"/>
                <a:ext cx="225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40" name="Oval 43"/>
              <p:cNvSpPr>
                <a:spLocks noChangeAspect="1" noChangeArrowheads="1"/>
              </p:cNvSpPr>
              <p:nvPr/>
            </p:nvSpPr>
            <p:spPr bwMode="auto">
              <a:xfrm>
                <a:off x="3999" y="2354"/>
                <a:ext cx="225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41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4561" y="1901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/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42" name="Line 45"/>
              <p:cNvSpPr>
                <a:spLocks noChangeAspect="1" noChangeShapeType="1"/>
              </p:cNvSpPr>
              <p:nvPr/>
            </p:nvSpPr>
            <p:spPr bwMode="auto">
              <a:xfrm>
                <a:off x="4717" y="2052"/>
                <a:ext cx="347" cy="328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43" name="Oval 46"/>
              <p:cNvSpPr>
                <a:spLocks noChangeAspect="1" noChangeArrowheads="1"/>
              </p:cNvSpPr>
              <p:nvPr/>
            </p:nvSpPr>
            <p:spPr bwMode="auto">
              <a:xfrm>
                <a:off x="4501" y="1872"/>
                <a:ext cx="225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44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5114" y="2379"/>
                <a:ext cx="9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-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45" name="Line 48"/>
              <p:cNvSpPr>
                <a:spLocks noChangeAspect="1" noChangeShapeType="1"/>
              </p:cNvSpPr>
              <p:nvPr/>
            </p:nvSpPr>
            <p:spPr bwMode="auto">
              <a:xfrm flipH="1">
                <a:off x="4873" y="2587"/>
                <a:ext cx="242" cy="293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46" name="Line 49"/>
              <p:cNvSpPr>
                <a:spLocks noChangeAspect="1" noChangeShapeType="1"/>
              </p:cNvSpPr>
              <p:nvPr/>
            </p:nvSpPr>
            <p:spPr bwMode="auto">
              <a:xfrm>
                <a:off x="5219" y="2587"/>
                <a:ext cx="207" cy="259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47" name="Oval 50"/>
              <p:cNvSpPr>
                <a:spLocks noChangeAspect="1" noChangeArrowheads="1"/>
              </p:cNvSpPr>
              <p:nvPr/>
            </p:nvSpPr>
            <p:spPr bwMode="auto">
              <a:xfrm>
                <a:off x="5055" y="2354"/>
                <a:ext cx="226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48" name="Line 51"/>
              <p:cNvSpPr>
                <a:spLocks noChangeAspect="1" noChangeShapeType="1"/>
              </p:cNvSpPr>
              <p:nvPr/>
            </p:nvSpPr>
            <p:spPr bwMode="auto">
              <a:xfrm flipH="1">
                <a:off x="4199" y="2087"/>
                <a:ext cx="311" cy="276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49" name="Line 52"/>
              <p:cNvSpPr>
                <a:spLocks noChangeAspect="1" noChangeShapeType="1"/>
              </p:cNvSpPr>
              <p:nvPr/>
            </p:nvSpPr>
            <p:spPr bwMode="auto">
              <a:xfrm>
                <a:off x="4199" y="2587"/>
                <a:ext cx="189" cy="310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6069" name="Line 53"/>
          <p:cNvSpPr>
            <a:spLocks noChangeShapeType="1"/>
          </p:cNvSpPr>
          <p:nvPr/>
        </p:nvSpPr>
        <p:spPr bwMode="auto">
          <a:xfrm>
            <a:off x="6172200" y="1752600"/>
            <a:ext cx="838200" cy="0"/>
          </a:xfrm>
          <a:prstGeom prst="line">
            <a:avLst/>
          </a:prstGeom>
          <a:noFill/>
          <a:ln w="38100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6070" name="Freeform 54"/>
          <p:cNvSpPr>
            <a:spLocks/>
          </p:cNvSpPr>
          <p:nvPr/>
        </p:nvSpPr>
        <p:spPr bwMode="auto">
          <a:xfrm>
            <a:off x="6934200" y="1143000"/>
            <a:ext cx="457200" cy="609600"/>
          </a:xfrm>
          <a:custGeom>
            <a:avLst/>
            <a:gdLst>
              <a:gd name="T0" fmla="*/ 336 w 664"/>
              <a:gd name="T1" fmla="*/ 480 h 480"/>
              <a:gd name="T2" fmla="*/ 528 w 664"/>
              <a:gd name="T3" fmla="*/ 384 h 480"/>
              <a:gd name="T4" fmla="*/ 576 w 664"/>
              <a:gd name="T5" fmla="*/ 240 h 480"/>
              <a:gd name="T6" fmla="*/ 0 w 664"/>
              <a:gd name="T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4" h="480">
                <a:moveTo>
                  <a:pt x="336" y="480"/>
                </a:moveTo>
                <a:cubicBezTo>
                  <a:pt x="412" y="452"/>
                  <a:pt x="488" y="424"/>
                  <a:pt x="528" y="384"/>
                </a:cubicBezTo>
                <a:cubicBezTo>
                  <a:pt x="568" y="344"/>
                  <a:pt x="664" y="304"/>
                  <a:pt x="576" y="240"/>
                </a:cubicBezTo>
                <a:cubicBezTo>
                  <a:pt x="488" y="176"/>
                  <a:pt x="96" y="40"/>
                  <a:pt x="0" y="0"/>
                </a:cubicBezTo>
              </a:path>
            </a:pathLst>
          </a:custGeom>
          <a:noFill/>
          <a:ln w="38100" cap="flat" cmpd="sng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6071" name="Freeform 55"/>
          <p:cNvSpPr>
            <a:spLocks/>
          </p:cNvSpPr>
          <p:nvPr/>
        </p:nvSpPr>
        <p:spPr bwMode="auto">
          <a:xfrm>
            <a:off x="6934200" y="889000"/>
            <a:ext cx="838200" cy="787400"/>
          </a:xfrm>
          <a:custGeom>
            <a:avLst/>
            <a:gdLst>
              <a:gd name="T0" fmla="*/ 0 w 544"/>
              <a:gd name="T1" fmla="*/ 64 h 520"/>
              <a:gd name="T2" fmla="*/ 144 w 544"/>
              <a:gd name="T3" fmla="*/ 64 h 520"/>
              <a:gd name="T4" fmla="*/ 480 w 544"/>
              <a:gd name="T5" fmla="*/ 448 h 520"/>
              <a:gd name="T6" fmla="*/ 528 w 544"/>
              <a:gd name="T7" fmla="*/ 496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4" h="520">
                <a:moveTo>
                  <a:pt x="0" y="64"/>
                </a:moveTo>
                <a:cubicBezTo>
                  <a:pt x="32" y="32"/>
                  <a:pt x="64" y="0"/>
                  <a:pt x="144" y="64"/>
                </a:cubicBezTo>
                <a:cubicBezTo>
                  <a:pt x="224" y="128"/>
                  <a:pt x="416" y="376"/>
                  <a:pt x="480" y="448"/>
                </a:cubicBezTo>
                <a:cubicBezTo>
                  <a:pt x="544" y="520"/>
                  <a:pt x="536" y="508"/>
                  <a:pt x="528" y="496"/>
                </a:cubicBezTo>
              </a:path>
            </a:pathLst>
          </a:custGeom>
          <a:noFill/>
          <a:ln w="38100" cap="flat" cmpd="sng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6072" name="Freeform 56"/>
          <p:cNvSpPr>
            <a:spLocks/>
          </p:cNvSpPr>
          <p:nvPr/>
        </p:nvSpPr>
        <p:spPr bwMode="auto">
          <a:xfrm>
            <a:off x="8610600" y="1143000"/>
            <a:ext cx="381000" cy="457200"/>
          </a:xfrm>
          <a:custGeom>
            <a:avLst/>
            <a:gdLst>
              <a:gd name="T0" fmla="*/ 336 w 664"/>
              <a:gd name="T1" fmla="*/ 480 h 480"/>
              <a:gd name="T2" fmla="*/ 528 w 664"/>
              <a:gd name="T3" fmla="*/ 384 h 480"/>
              <a:gd name="T4" fmla="*/ 576 w 664"/>
              <a:gd name="T5" fmla="*/ 240 h 480"/>
              <a:gd name="T6" fmla="*/ 0 w 664"/>
              <a:gd name="T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4" h="480">
                <a:moveTo>
                  <a:pt x="336" y="480"/>
                </a:moveTo>
                <a:cubicBezTo>
                  <a:pt x="412" y="452"/>
                  <a:pt x="488" y="424"/>
                  <a:pt x="528" y="384"/>
                </a:cubicBezTo>
                <a:cubicBezTo>
                  <a:pt x="568" y="344"/>
                  <a:pt x="664" y="304"/>
                  <a:pt x="576" y="240"/>
                </a:cubicBezTo>
                <a:cubicBezTo>
                  <a:pt x="488" y="176"/>
                  <a:pt x="96" y="40"/>
                  <a:pt x="0" y="0"/>
                </a:cubicBezTo>
              </a:path>
            </a:pathLst>
          </a:custGeom>
          <a:noFill/>
          <a:ln w="38100" cap="flat" cmpd="sng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6073" name="Line 57"/>
          <p:cNvSpPr>
            <a:spLocks noChangeShapeType="1"/>
          </p:cNvSpPr>
          <p:nvPr/>
        </p:nvSpPr>
        <p:spPr bwMode="auto">
          <a:xfrm flipH="1" flipV="1">
            <a:off x="7696200" y="152400"/>
            <a:ext cx="609600" cy="609600"/>
          </a:xfrm>
          <a:prstGeom prst="line">
            <a:avLst/>
          </a:prstGeom>
          <a:noFill/>
          <a:ln w="38100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86074" name="Text Box 58"/>
          <p:cNvSpPr txBox="1">
            <a:spLocks noChangeArrowheads="1"/>
          </p:cNvSpPr>
          <p:nvPr/>
        </p:nvSpPr>
        <p:spPr bwMode="auto">
          <a:xfrm>
            <a:off x="76200" y="1981200"/>
            <a:ext cx="5181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400" b="0">
                <a:cs typeface="+mn-cs"/>
              </a:rPr>
              <a:t>Traverse tree in </a:t>
            </a:r>
            <a:r>
              <a:rPr lang="en-US" sz="2400" b="0" i="1">
                <a:cs typeface="+mn-cs"/>
              </a:rPr>
              <a:t>Parent-Left-Right</a:t>
            </a:r>
            <a:r>
              <a:rPr lang="en-US" sz="2400" b="0">
                <a:cs typeface="+mn-cs"/>
              </a:rPr>
              <a:t> </a:t>
            </a:r>
            <a:br>
              <a:rPr lang="en-US" sz="2400" b="0">
                <a:cs typeface="+mn-cs"/>
              </a:rPr>
            </a:br>
            <a:r>
              <a:rPr lang="en-US" sz="2400" b="0">
                <a:cs typeface="+mn-cs"/>
              </a:rPr>
              <a:t>order (</a:t>
            </a:r>
            <a:r>
              <a:rPr lang="en-US" sz="2400" b="0" i="1">
                <a:cs typeface="+mn-cs"/>
              </a:rPr>
              <a:t>preorder</a:t>
            </a:r>
            <a:r>
              <a:rPr lang="en-US" sz="2400" b="0">
                <a:cs typeface="+mn-cs"/>
              </a:rPr>
              <a:t>) to get </a:t>
            </a:r>
            <a:r>
              <a:rPr lang="en-US" sz="2400">
                <a:solidFill>
                  <a:srgbClr val="6666FF"/>
                </a:solidFill>
                <a:cs typeface="+mn-cs"/>
              </a:rPr>
              <a:t>prefix:</a:t>
            </a:r>
          </a:p>
        </p:txBody>
      </p:sp>
      <p:sp>
        <p:nvSpPr>
          <p:cNvPr id="86075" name="Text Box 59"/>
          <p:cNvSpPr txBox="1">
            <a:spLocks noChangeArrowheads="1"/>
          </p:cNvSpPr>
          <p:nvPr/>
        </p:nvSpPr>
        <p:spPr bwMode="auto">
          <a:xfrm>
            <a:off x="76200" y="4102100"/>
            <a:ext cx="5181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400" b="0">
                <a:cs typeface="+mn-cs"/>
              </a:rPr>
              <a:t>Traverse tree in </a:t>
            </a:r>
            <a:r>
              <a:rPr lang="en-US" sz="2400" b="0" i="1">
                <a:cs typeface="+mn-cs"/>
              </a:rPr>
              <a:t>Left-Parent-Right</a:t>
            </a:r>
            <a:r>
              <a:rPr lang="en-US" sz="2400" b="0">
                <a:cs typeface="+mn-cs"/>
              </a:rPr>
              <a:t> </a:t>
            </a:r>
            <a:br>
              <a:rPr lang="en-US" sz="2400" b="0">
                <a:cs typeface="+mn-cs"/>
              </a:rPr>
            </a:br>
            <a:r>
              <a:rPr lang="en-US" sz="2400" b="0">
                <a:cs typeface="+mn-cs"/>
              </a:rPr>
              <a:t>order (</a:t>
            </a:r>
            <a:r>
              <a:rPr lang="en-US" sz="2400" b="0" i="1">
                <a:cs typeface="+mn-cs"/>
              </a:rPr>
              <a:t>inorder</a:t>
            </a:r>
            <a:r>
              <a:rPr lang="en-US" sz="2400" b="0">
                <a:cs typeface="+mn-cs"/>
              </a:rPr>
              <a:t>) to get </a:t>
            </a:r>
            <a:r>
              <a:rPr lang="en-US" sz="2400">
                <a:solidFill>
                  <a:srgbClr val="6666FF"/>
                </a:solidFill>
                <a:cs typeface="+mn-cs"/>
              </a:rPr>
              <a:t>infix:</a:t>
            </a:r>
            <a:r>
              <a:rPr lang="en-US" sz="2400" b="0">
                <a:cs typeface="+mn-cs"/>
              </a:rPr>
              <a:t> </a:t>
            </a:r>
            <a:br>
              <a:rPr lang="en-US" sz="2400" b="0">
                <a:cs typeface="+mn-cs"/>
              </a:rPr>
            </a:br>
            <a:r>
              <a:rPr lang="en-US" sz="2400" b="0">
                <a:cs typeface="+mn-cs"/>
              </a:rPr>
              <a:t>— must insert ()'s</a:t>
            </a:r>
            <a:endParaRPr lang="en-US" sz="2400">
              <a:solidFill>
                <a:srgbClr val="FF0000"/>
              </a:solidFill>
              <a:cs typeface="+mn-cs"/>
            </a:endParaRPr>
          </a:p>
        </p:txBody>
      </p:sp>
      <p:sp>
        <p:nvSpPr>
          <p:cNvPr id="86076" name="Text Box 60"/>
          <p:cNvSpPr txBox="1">
            <a:spLocks noChangeArrowheads="1"/>
          </p:cNvSpPr>
          <p:nvPr/>
        </p:nvSpPr>
        <p:spPr bwMode="auto">
          <a:xfrm>
            <a:off x="685800" y="11795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A</a:t>
            </a:r>
          </a:p>
        </p:txBody>
      </p:sp>
      <p:sp>
        <p:nvSpPr>
          <p:cNvPr id="86077" name="Text Box 61"/>
          <p:cNvSpPr txBox="1">
            <a:spLocks noChangeArrowheads="1"/>
          </p:cNvSpPr>
          <p:nvPr/>
        </p:nvSpPr>
        <p:spPr bwMode="auto">
          <a:xfrm>
            <a:off x="990600" y="11795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B</a:t>
            </a:r>
          </a:p>
        </p:txBody>
      </p:sp>
      <p:sp>
        <p:nvSpPr>
          <p:cNvPr id="86078" name="Text Box 62"/>
          <p:cNvSpPr txBox="1">
            <a:spLocks noChangeArrowheads="1"/>
          </p:cNvSpPr>
          <p:nvPr/>
        </p:nvSpPr>
        <p:spPr bwMode="auto">
          <a:xfrm>
            <a:off x="1295400" y="11795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+</a:t>
            </a:r>
          </a:p>
        </p:txBody>
      </p:sp>
      <p:sp>
        <p:nvSpPr>
          <p:cNvPr id="86079" name="Text Box 63"/>
          <p:cNvSpPr txBox="1">
            <a:spLocks noChangeArrowheads="1"/>
          </p:cNvSpPr>
          <p:nvPr/>
        </p:nvSpPr>
        <p:spPr bwMode="auto">
          <a:xfrm>
            <a:off x="1600200" y="11795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C</a:t>
            </a:r>
          </a:p>
        </p:txBody>
      </p:sp>
      <p:sp>
        <p:nvSpPr>
          <p:cNvPr id="86080" name="Text Box 64"/>
          <p:cNvSpPr txBox="1">
            <a:spLocks noChangeArrowheads="1"/>
          </p:cNvSpPr>
          <p:nvPr/>
        </p:nvSpPr>
        <p:spPr bwMode="auto">
          <a:xfrm>
            <a:off x="1905000" y="11795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*</a:t>
            </a:r>
          </a:p>
        </p:txBody>
      </p:sp>
      <p:sp>
        <p:nvSpPr>
          <p:cNvPr id="86081" name="Text Box 65"/>
          <p:cNvSpPr txBox="1">
            <a:spLocks noChangeArrowheads="1"/>
          </p:cNvSpPr>
          <p:nvPr/>
        </p:nvSpPr>
        <p:spPr bwMode="auto">
          <a:xfrm>
            <a:off x="2209800" y="11795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D</a:t>
            </a:r>
          </a:p>
        </p:txBody>
      </p:sp>
      <p:sp>
        <p:nvSpPr>
          <p:cNvPr id="86082" name="Text Box 66"/>
          <p:cNvSpPr txBox="1">
            <a:spLocks noChangeArrowheads="1"/>
          </p:cNvSpPr>
          <p:nvPr/>
        </p:nvSpPr>
        <p:spPr bwMode="auto">
          <a:xfrm>
            <a:off x="2514600" y="11795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E</a:t>
            </a:r>
          </a:p>
        </p:txBody>
      </p:sp>
      <p:sp>
        <p:nvSpPr>
          <p:cNvPr id="86083" name="Text Box 67"/>
          <p:cNvSpPr txBox="1">
            <a:spLocks noChangeArrowheads="1"/>
          </p:cNvSpPr>
          <p:nvPr/>
        </p:nvSpPr>
        <p:spPr bwMode="auto">
          <a:xfrm>
            <a:off x="2819400" y="11795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-</a:t>
            </a:r>
          </a:p>
        </p:txBody>
      </p:sp>
      <p:sp>
        <p:nvSpPr>
          <p:cNvPr id="86084" name="Text Box 68"/>
          <p:cNvSpPr txBox="1">
            <a:spLocks noChangeArrowheads="1"/>
          </p:cNvSpPr>
          <p:nvPr/>
        </p:nvSpPr>
        <p:spPr bwMode="auto">
          <a:xfrm>
            <a:off x="3124200" y="1179513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/</a:t>
            </a:r>
          </a:p>
        </p:txBody>
      </p:sp>
      <p:sp>
        <p:nvSpPr>
          <p:cNvPr id="86085" name="Line 69"/>
          <p:cNvSpPr>
            <a:spLocks noChangeShapeType="1"/>
          </p:cNvSpPr>
          <p:nvPr/>
        </p:nvSpPr>
        <p:spPr bwMode="auto">
          <a:xfrm flipV="1">
            <a:off x="6324600" y="3962400"/>
            <a:ext cx="762000" cy="533400"/>
          </a:xfrm>
          <a:prstGeom prst="line">
            <a:avLst/>
          </a:prstGeom>
          <a:noFill/>
          <a:ln w="38100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86086" name="Group 70"/>
          <p:cNvGrpSpPr>
            <a:grpSpLocks/>
          </p:cNvGrpSpPr>
          <p:nvPr/>
        </p:nvGrpSpPr>
        <p:grpSpPr bwMode="auto">
          <a:xfrm>
            <a:off x="5257800" y="2362200"/>
            <a:ext cx="1905000" cy="2286000"/>
            <a:chOff x="3312" y="1488"/>
            <a:chExt cx="1200" cy="1440"/>
          </a:xfrm>
        </p:grpSpPr>
        <p:sp>
          <p:nvSpPr>
            <p:cNvPr id="86087" name="Line 71"/>
            <p:cNvSpPr>
              <a:spLocks noChangeShapeType="1"/>
            </p:cNvSpPr>
            <p:nvPr/>
          </p:nvSpPr>
          <p:spPr bwMode="auto">
            <a:xfrm>
              <a:off x="3504" y="2928"/>
              <a:ext cx="336" cy="0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dash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grpSp>
          <p:nvGrpSpPr>
            <p:cNvPr id="78924" name="Group 72"/>
            <p:cNvGrpSpPr>
              <a:grpSpLocks/>
            </p:cNvGrpSpPr>
            <p:nvPr/>
          </p:nvGrpSpPr>
          <p:grpSpPr bwMode="auto">
            <a:xfrm>
              <a:off x="3312" y="1488"/>
              <a:ext cx="1200" cy="1344"/>
              <a:chOff x="3312" y="1488"/>
              <a:chExt cx="1200" cy="1344"/>
            </a:xfrm>
          </p:grpSpPr>
          <p:sp>
            <p:nvSpPr>
              <p:cNvPr id="86089" name="Line 73"/>
              <p:cNvSpPr>
                <a:spLocks noChangeShapeType="1"/>
              </p:cNvSpPr>
              <p:nvPr/>
            </p:nvSpPr>
            <p:spPr bwMode="auto">
              <a:xfrm flipH="1">
                <a:off x="3696" y="1920"/>
                <a:ext cx="336" cy="288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prstDash val="dash"/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 b="0">
                  <a:cs typeface="+mn-cs"/>
                </a:endParaRPr>
              </a:p>
            </p:txBody>
          </p:sp>
          <p:sp>
            <p:nvSpPr>
              <p:cNvPr id="86090" name="Line 74"/>
              <p:cNvSpPr>
                <a:spLocks noChangeShapeType="1"/>
              </p:cNvSpPr>
              <p:nvPr/>
            </p:nvSpPr>
            <p:spPr bwMode="auto">
              <a:xfrm flipH="1">
                <a:off x="4176" y="1488"/>
                <a:ext cx="336" cy="288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prstDash val="dash"/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 b="0">
                  <a:cs typeface="+mn-cs"/>
                </a:endParaRPr>
              </a:p>
            </p:txBody>
          </p:sp>
          <p:sp>
            <p:nvSpPr>
              <p:cNvPr id="86091" name="Line 75"/>
              <p:cNvSpPr>
                <a:spLocks noChangeShapeType="1"/>
              </p:cNvSpPr>
              <p:nvPr/>
            </p:nvSpPr>
            <p:spPr bwMode="auto">
              <a:xfrm flipH="1">
                <a:off x="3312" y="2496"/>
                <a:ext cx="240" cy="336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prstDash val="dash"/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 b="0">
                  <a:cs typeface="+mn-cs"/>
                </a:endParaRPr>
              </a:p>
            </p:txBody>
          </p:sp>
        </p:grpSp>
      </p:grpSp>
      <p:grpSp>
        <p:nvGrpSpPr>
          <p:cNvPr id="86092" name="Group 76"/>
          <p:cNvGrpSpPr>
            <a:grpSpLocks/>
          </p:cNvGrpSpPr>
          <p:nvPr/>
        </p:nvGrpSpPr>
        <p:grpSpPr bwMode="auto">
          <a:xfrm>
            <a:off x="7239000" y="3124200"/>
            <a:ext cx="1524000" cy="685800"/>
            <a:chOff x="4560" y="1968"/>
            <a:chExt cx="960" cy="432"/>
          </a:xfrm>
        </p:grpSpPr>
        <p:sp>
          <p:nvSpPr>
            <p:cNvPr id="86093" name="Line 77"/>
            <p:cNvSpPr>
              <a:spLocks noChangeShapeType="1"/>
            </p:cNvSpPr>
            <p:nvPr/>
          </p:nvSpPr>
          <p:spPr bwMode="auto">
            <a:xfrm>
              <a:off x="5040" y="2400"/>
              <a:ext cx="480" cy="0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dash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86094" name="Freeform 78"/>
            <p:cNvSpPr>
              <a:spLocks/>
            </p:cNvSpPr>
            <p:nvPr/>
          </p:nvSpPr>
          <p:spPr bwMode="auto">
            <a:xfrm>
              <a:off x="4560" y="1968"/>
              <a:ext cx="624" cy="384"/>
            </a:xfrm>
            <a:custGeom>
              <a:avLst/>
              <a:gdLst>
                <a:gd name="T0" fmla="*/ 0 w 528"/>
                <a:gd name="T1" fmla="*/ 384 h 384"/>
                <a:gd name="T2" fmla="*/ 144 w 528"/>
                <a:gd name="T3" fmla="*/ 144 h 384"/>
                <a:gd name="T4" fmla="*/ 528 w 528"/>
                <a:gd name="T5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8" h="384">
                  <a:moveTo>
                    <a:pt x="0" y="384"/>
                  </a:moveTo>
                  <a:cubicBezTo>
                    <a:pt x="28" y="296"/>
                    <a:pt x="56" y="208"/>
                    <a:pt x="144" y="144"/>
                  </a:cubicBezTo>
                  <a:cubicBezTo>
                    <a:pt x="232" y="80"/>
                    <a:pt x="464" y="24"/>
                    <a:pt x="528" y="0"/>
                  </a:cubicBezTo>
                </a:path>
              </a:pathLst>
            </a:custGeom>
            <a:noFill/>
            <a:ln w="38100" cap="flat" cmpd="sng">
              <a:solidFill>
                <a:srgbClr val="00FFFF"/>
              </a:solidFill>
              <a:prstDash val="dash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86095" name="Line 79"/>
            <p:cNvSpPr>
              <a:spLocks noChangeShapeType="1"/>
            </p:cNvSpPr>
            <p:nvPr/>
          </p:nvSpPr>
          <p:spPr bwMode="auto">
            <a:xfrm flipH="1">
              <a:off x="4848" y="2064"/>
              <a:ext cx="240" cy="288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dash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  <p:sp>
        <p:nvSpPr>
          <p:cNvPr id="86096" name="Text Box 80"/>
          <p:cNvSpPr txBox="1">
            <a:spLocks noChangeArrowheads="1"/>
          </p:cNvSpPr>
          <p:nvPr/>
        </p:nvSpPr>
        <p:spPr bwMode="auto">
          <a:xfrm>
            <a:off x="381000" y="31242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            - D E</a:t>
            </a:r>
          </a:p>
        </p:txBody>
      </p:sp>
      <p:grpSp>
        <p:nvGrpSpPr>
          <p:cNvPr id="86097" name="Group 81"/>
          <p:cNvGrpSpPr>
            <a:grpSpLocks/>
          </p:cNvGrpSpPr>
          <p:nvPr/>
        </p:nvGrpSpPr>
        <p:grpSpPr bwMode="auto">
          <a:xfrm>
            <a:off x="5588000" y="5749925"/>
            <a:ext cx="838200" cy="533400"/>
            <a:chOff x="3264" y="2880"/>
            <a:chExt cx="528" cy="336"/>
          </a:xfrm>
        </p:grpSpPr>
        <p:sp>
          <p:nvSpPr>
            <p:cNvPr id="86098" name="Line 82"/>
            <p:cNvSpPr>
              <a:spLocks noChangeShapeType="1"/>
            </p:cNvSpPr>
            <p:nvPr/>
          </p:nvSpPr>
          <p:spPr bwMode="auto">
            <a:xfrm flipV="1">
              <a:off x="3264" y="2880"/>
              <a:ext cx="288" cy="336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dash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86099" name="Line 83"/>
            <p:cNvSpPr>
              <a:spLocks noChangeShapeType="1"/>
            </p:cNvSpPr>
            <p:nvPr/>
          </p:nvSpPr>
          <p:spPr bwMode="auto">
            <a:xfrm>
              <a:off x="3648" y="2928"/>
              <a:ext cx="144" cy="288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dash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  <p:sp>
        <p:nvSpPr>
          <p:cNvPr id="86100" name="Freeform 84"/>
          <p:cNvSpPr>
            <a:spLocks/>
          </p:cNvSpPr>
          <p:nvPr/>
        </p:nvSpPr>
        <p:spPr bwMode="auto">
          <a:xfrm>
            <a:off x="7239000" y="4341813"/>
            <a:ext cx="304800" cy="1295400"/>
          </a:xfrm>
          <a:custGeom>
            <a:avLst/>
            <a:gdLst>
              <a:gd name="T0" fmla="*/ 0 w 384"/>
              <a:gd name="T1" fmla="*/ 384 h 400"/>
              <a:gd name="T2" fmla="*/ 240 w 384"/>
              <a:gd name="T3" fmla="*/ 336 h 400"/>
              <a:gd name="T4" fmla="*/ 384 w 384"/>
              <a:gd name="T5" fmla="*/ 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4" h="400">
                <a:moveTo>
                  <a:pt x="0" y="384"/>
                </a:moveTo>
                <a:cubicBezTo>
                  <a:pt x="88" y="392"/>
                  <a:pt x="176" y="400"/>
                  <a:pt x="240" y="336"/>
                </a:cubicBezTo>
                <a:cubicBezTo>
                  <a:pt x="304" y="272"/>
                  <a:pt x="360" y="56"/>
                  <a:pt x="384" y="0"/>
                </a:cubicBezTo>
              </a:path>
            </a:pathLst>
          </a:custGeom>
          <a:noFill/>
          <a:ln w="38100" cap="flat" cmpd="sng">
            <a:solidFill>
              <a:srgbClr val="00FFFF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86101" name="Group 85"/>
          <p:cNvGrpSpPr>
            <a:grpSpLocks/>
          </p:cNvGrpSpPr>
          <p:nvPr/>
        </p:nvGrpSpPr>
        <p:grpSpPr bwMode="auto">
          <a:xfrm>
            <a:off x="7772400" y="4518025"/>
            <a:ext cx="1371600" cy="1219200"/>
            <a:chOff x="4704" y="2880"/>
            <a:chExt cx="864" cy="768"/>
          </a:xfrm>
        </p:grpSpPr>
        <p:sp>
          <p:nvSpPr>
            <p:cNvPr id="86102" name="Freeform 86"/>
            <p:cNvSpPr>
              <a:spLocks/>
            </p:cNvSpPr>
            <p:nvPr/>
          </p:nvSpPr>
          <p:spPr bwMode="auto">
            <a:xfrm>
              <a:off x="4704" y="2880"/>
              <a:ext cx="224" cy="768"/>
            </a:xfrm>
            <a:custGeom>
              <a:avLst/>
              <a:gdLst>
                <a:gd name="T0" fmla="*/ 0 w 224"/>
                <a:gd name="T1" fmla="*/ 0 h 768"/>
                <a:gd name="T2" fmla="*/ 192 w 224"/>
                <a:gd name="T3" fmla="*/ 192 h 768"/>
                <a:gd name="T4" fmla="*/ 192 w 224"/>
                <a:gd name="T5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4" h="768">
                  <a:moveTo>
                    <a:pt x="0" y="0"/>
                  </a:moveTo>
                  <a:cubicBezTo>
                    <a:pt x="80" y="32"/>
                    <a:pt x="160" y="64"/>
                    <a:pt x="192" y="192"/>
                  </a:cubicBezTo>
                  <a:cubicBezTo>
                    <a:pt x="224" y="320"/>
                    <a:pt x="192" y="672"/>
                    <a:pt x="192" y="768"/>
                  </a:cubicBezTo>
                </a:path>
              </a:pathLst>
            </a:custGeom>
            <a:noFill/>
            <a:ln w="38100" cap="flat" cmpd="sng">
              <a:solidFill>
                <a:srgbClr val="00FFFF"/>
              </a:solidFill>
              <a:prstDash val="dash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grpSp>
          <p:nvGrpSpPr>
            <p:cNvPr id="78915" name="Group 87"/>
            <p:cNvGrpSpPr>
              <a:grpSpLocks/>
            </p:cNvGrpSpPr>
            <p:nvPr/>
          </p:nvGrpSpPr>
          <p:grpSpPr bwMode="auto">
            <a:xfrm>
              <a:off x="4896" y="3312"/>
              <a:ext cx="672" cy="336"/>
              <a:chOff x="4896" y="3312"/>
              <a:chExt cx="672" cy="336"/>
            </a:xfrm>
          </p:grpSpPr>
          <p:sp>
            <p:nvSpPr>
              <p:cNvPr id="86104" name="Line 88"/>
              <p:cNvSpPr>
                <a:spLocks noChangeShapeType="1"/>
              </p:cNvSpPr>
              <p:nvPr/>
            </p:nvSpPr>
            <p:spPr bwMode="auto">
              <a:xfrm>
                <a:off x="5328" y="3312"/>
                <a:ext cx="240" cy="336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prstDash val="dash"/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 b="0">
                  <a:cs typeface="+mn-cs"/>
                </a:endParaRPr>
              </a:p>
            </p:txBody>
          </p:sp>
          <p:sp>
            <p:nvSpPr>
              <p:cNvPr id="86105" name="Line 89"/>
              <p:cNvSpPr>
                <a:spLocks noChangeShapeType="1"/>
              </p:cNvSpPr>
              <p:nvPr/>
            </p:nvSpPr>
            <p:spPr bwMode="auto">
              <a:xfrm flipV="1">
                <a:off x="4896" y="3360"/>
                <a:ext cx="192" cy="288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prstDash val="dash"/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 b="0">
                  <a:cs typeface="+mn-cs"/>
                </a:endParaRPr>
              </a:p>
            </p:txBody>
          </p:sp>
        </p:grpSp>
      </p:grpSp>
      <p:grpSp>
        <p:nvGrpSpPr>
          <p:cNvPr id="86106" name="Group 90"/>
          <p:cNvGrpSpPr>
            <a:grpSpLocks/>
          </p:cNvGrpSpPr>
          <p:nvPr/>
        </p:nvGrpSpPr>
        <p:grpSpPr bwMode="auto">
          <a:xfrm>
            <a:off x="6499225" y="5140325"/>
            <a:ext cx="604838" cy="852488"/>
            <a:chOff x="3888" y="3408"/>
            <a:chExt cx="528" cy="672"/>
          </a:xfrm>
        </p:grpSpPr>
        <p:sp>
          <p:nvSpPr>
            <p:cNvPr id="86107" name="Line 91"/>
            <p:cNvSpPr>
              <a:spLocks noChangeShapeType="1"/>
            </p:cNvSpPr>
            <p:nvPr/>
          </p:nvSpPr>
          <p:spPr bwMode="auto">
            <a:xfrm>
              <a:off x="4223" y="3408"/>
              <a:ext cx="193" cy="288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dash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86108" name="Line 92"/>
            <p:cNvSpPr>
              <a:spLocks noChangeShapeType="1"/>
            </p:cNvSpPr>
            <p:nvPr/>
          </p:nvSpPr>
          <p:spPr bwMode="auto">
            <a:xfrm flipV="1">
              <a:off x="3888" y="3408"/>
              <a:ext cx="240" cy="672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prstDash val="dash"/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  <p:sp>
        <p:nvSpPr>
          <p:cNvPr id="86109" name="Text Box 93"/>
          <p:cNvSpPr txBox="1">
            <a:spLocks noChangeArrowheads="1"/>
          </p:cNvSpPr>
          <p:nvPr/>
        </p:nvSpPr>
        <p:spPr bwMode="auto">
          <a:xfrm>
            <a:off x="685800" y="5486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(A + B)</a:t>
            </a:r>
          </a:p>
        </p:txBody>
      </p:sp>
      <p:sp>
        <p:nvSpPr>
          <p:cNvPr id="86110" name="Text Box 94"/>
          <p:cNvSpPr txBox="1">
            <a:spLocks noChangeArrowheads="1"/>
          </p:cNvSpPr>
          <p:nvPr/>
        </p:nvSpPr>
        <p:spPr bwMode="auto">
          <a:xfrm>
            <a:off x="533400" y="54864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(       * C)</a:t>
            </a:r>
          </a:p>
        </p:txBody>
      </p:sp>
      <p:sp>
        <p:nvSpPr>
          <p:cNvPr id="86111" name="Text Box 95"/>
          <p:cNvSpPr txBox="1">
            <a:spLocks noChangeArrowheads="1"/>
          </p:cNvSpPr>
          <p:nvPr/>
        </p:nvSpPr>
        <p:spPr bwMode="auto">
          <a:xfrm>
            <a:off x="457200" y="54864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            /</a:t>
            </a:r>
          </a:p>
        </p:txBody>
      </p:sp>
      <p:sp>
        <p:nvSpPr>
          <p:cNvPr id="86112" name="Text Box 96"/>
          <p:cNvSpPr txBox="1">
            <a:spLocks noChangeArrowheads="1"/>
          </p:cNvSpPr>
          <p:nvPr/>
        </p:nvSpPr>
        <p:spPr bwMode="auto">
          <a:xfrm>
            <a:off x="304800" y="54864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(                    )</a:t>
            </a:r>
          </a:p>
        </p:txBody>
      </p:sp>
      <p:sp>
        <p:nvSpPr>
          <p:cNvPr id="86113" name="Text Box 97"/>
          <p:cNvSpPr txBox="1">
            <a:spLocks noChangeArrowheads="1"/>
          </p:cNvSpPr>
          <p:nvPr/>
        </p:nvSpPr>
        <p:spPr bwMode="auto">
          <a:xfrm>
            <a:off x="2819400" y="5486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(D - E)</a:t>
            </a:r>
          </a:p>
        </p:txBody>
      </p:sp>
      <p:grpSp>
        <p:nvGrpSpPr>
          <p:cNvPr id="86114" name="Group 98"/>
          <p:cNvGrpSpPr>
            <a:grpSpLocks/>
          </p:cNvGrpSpPr>
          <p:nvPr/>
        </p:nvGrpSpPr>
        <p:grpSpPr bwMode="auto">
          <a:xfrm>
            <a:off x="5583238" y="4038600"/>
            <a:ext cx="3416300" cy="2330450"/>
            <a:chOff x="3264" y="1872"/>
            <a:chExt cx="2263" cy="1736"/>
          </a:xfrm>
        </p:grpSpPr>
        <p:sp>
          <p:nvSpPr>
            <p:cNvPr id="78890" name="Line 99"/>
            <p:cNvSpPr>
              <a:spLocks noChangeAspect="1" noChangeShapeType="1"/>
            </p:cNvSpPr>
            <p:nvPr/>
          </p:nvSpPr>
          <p:spPr bwMode="auto">
            <a:xfrm flipH="1">
              <a:off x="3315" y="3070"/>
              <a:ext cx="242" cy="293"/>
            </a:xfrm>
            <a:prstGeom prst="line">
              <a:avLst/>
            </a:prstGeom>
            <a:noFill/>
            <a:ln w="1841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8891" name="Group 100"/>
            <p:cNvGrpSpPr>
              <a:grpSpLocks/>
            </p:cNvGrpSpPr>
            <p:nvPr/>
          </p:nvGrpSpPr>
          <p:grpSpPr bwMode="auto">
            <a:xfrm>
              <a:off x="3264" y="1872"/>
              <a:ext cx="2263" cy="1736"/>
              <a:chOff x="3264" y="1872"/>
              <a:chExt cx="2263" cy="1736"/>
            </a:xfrm>
          </p:grpSpPr>
          <p:sp>
            <p:nvSpPr>
              <p:cNvPr id="78892" name="Rectangle 101"/>
              <p:cNvSpPr>
                <a:spLocks noChangeAspect="1" noChangeArrowheads="1"/>
              </p:cNvSpPr>
              <p:nvPr/>
            </p:nvSpPr>
            <p:spPr bwMode="auto">
              <a:xfrm>
                <a:off x="4371" y="2897"/>
                <a:ext cx="10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C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893" name="Rectangle 102"/>
              <p:cNvSpPr>
                <a:spLocks noChangeAspect="1" noChangeArrowheads="1"/>
              </p:cNvSpPr>
              <p:nvPr/>
            </p:nvSpPr>
            <p:spPr bwMode="auto">
              <a:xfrm>
                <a:off x="3264" y="3381"/>
                <a:ext cx="10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A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894" name="Rectangle 103"/>
              <p:cNvSpPr>
                <a:spLocks noChangeAspect="1" noChangeArrowheads="1"/>
              </p:cNvSpPr>
              <p:nvPr/>
            </p:nvSpPr>
            <p:spPr bwMode="auto">
              <a:xfrm>
                <a:off x="3782" y="3381"/>
                <a:ext cx="10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B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895" name="Rectangle 104"/>
              <p:cNvSpPr>
                <a:spLocks noChangeAspect="1" noChangeArrowheads="1"/>
              </p:cNvSpPr>
              <p:nvPr/>
            </p:nvSpPr>
            <p:spPr bwMode="auto">
              <a:xfrm>
                <a:off x="4806" y="2880"/>
                <a:ext cx="10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D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896" name="Rectangle 105"/>
              <p:cNvSpPr>
                <a:spLocks noChangeAspect="1" noChangeArrowheads="1"/>
              </p:cNvSpPr>
              <p:nvPr/>
            </p:nvSpPr>
            <p:spPr bwMode="auto">
              <a:xfrm>
                <a:off x="5426" y="2846"/>
                <a:ext cx="10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E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897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4074" y="2400"/>
                <a:ext cx="10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*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898" name="Rectangle 107"/>
              <p:cNvSpPr>
                <a:spLocks noChangeAspect="1" noChangeArrowheads="1"/>
              </p:cNvSpPr>
              <p:nvPr/>
            </p:nvSpPr>
            <p:spPr bwMode="auto">
              <a:xfrm>
                <a:off x="3552" y="2861"/>
                <a:ext cx="96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+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899" name="Line 108"/>
              <p:cNvSpPr>
                <a:spLocks noChangeAspect="1" noChangeShapeType="1"/>
              </p:cNvSpPr>
              <p:nvPr/>
            </p:nvSpPr>
            <p:spPr bwMode="auto">
              <a:xfrm flipH="1">
                <a:off x="3679" y="2569"/>
                <a:ext cx="311" cy="277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00" name="Line 109"/>
              <p:cNvSpPr>
                <a:spLocks noChangeAspect="1" noChangeShapeType="1"/>
              </p:cNvSpPr>
              <p:nvPr/>
            </p:nvSpPr>
            <p:spPr bwMode="auto">
              <a:xfrm>
                <a:off x="3662" y="3070"/>
                <a:ext cx="155" cy="293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01" name="Oval 110"/>
              <p:cNvSpPr>
                <a:spLocks noChangeAspect="1" noChangeArrowheads="1"/>
              </p:cNvSpPr>
              <p:nvPr/>
            </p:nvSpPr>
            <p:spPr bwMode="auto">
              <a:xfrm>
                <a:off x="3500" y="2837"/>
                <a:ext cx="225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02" name="Oval 111"/>
              <p:cNvSpPr>
                <a:spLocks noChangeAspect="1" noChangeArrowheads="1"/>
              </p:cNvSpPr>
              <p:nvPr/>
            </p:nvSpPr>
            <p:spPr bwMode="auto">
              <a:xfrm>
                <a:off x="3999" y="2354"/>
                <a:ext cx="225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03" name="Rectangle 112"/>
              <p:cNvSpPr>
                <a:spLocks noChangeAspect="1" noChangeArrowheads="1"/>
              </p:cNvSpPr>
              <p:nvPr/>
            </p:nvSpPr>
            <p:spPr bwMode="auto">
              <a:xfrm>
                <a:off x="4561" y="1902"/>
                <a:ext cx="10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/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04" name="Line 113"/>
              <p:cNvSpPr>
                <a:spLocks noChangeAspect="1" noChangeShapeType="1"/>
              </p:cNvSpPr>
              <p:nvPr/>
            </p:nvSpPr>
            <p:spPr bwMode="auto">
              <a:xfrm>
                <a:off x="4717" y="2052"/>
                <a:ext cx="347" cy="328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05" name="Oval 114"/>
              <p:cNvSpPr>
                <a:spLocks noChangeAspect="1" noChangeArrowheads="1"/>
              </p:cNvSpPr>
              <p:nvPr/>
            </p:nvSpPr>
            <p:spPr bwMode="auto">
              <a:xfrm>
                <a:off x="4501" y="1872"/>
                <a:ext cx="225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06" name="Rectangle 115"/>
              <p:cNvSpPr>
                <a:spLocks noChangeAspect="1" noChangeArrowheads="1"/>
              </p:cNvSpPr>
              <p:nvPr/>
            </p:nvSpPr>
            <p:spPr bwMode="auto">
              <a:xfrm>
                <a:off x="5114" y="2379"/>
                <a:ext cx="101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2000">
                    <a:solidFill>
                      <a:srgbClr val="6666FF"/>
                    </a:solidFill>
                    <a:latin typeface="Courier New" charset="0"/>
                  </a:rPr>
                  <a:t>-</a:t>
                </a:r>
                <a:endParaRPr lang="en-US" sz="2000">
                  <a:solidFill>
                    <a:srgbClr val="6666FF"/>
                  </a:solidFill>
                  <a:latin typeface="Times New Roman MT Extra Bold" charset="0"/>
                </a:endParaRPr>
              </a:p>
            </p:txBody>
          </p:sp>
          <p:sp>
            <p:nvSpPr>
              <p:cNvPr id="78907" name="Line 116"/>
              <p:cNvSpPr>
                <a:spLocks noChangeAspect="1" noChangeShapeType="1"/>
              </p:cNvSpPr>
              <p:nvPr/>
            </p:nvSpPr>
            <p:spPr bwMode="auto">
              <a:xfrm flipH="1">
                <a:off x="4873" y="2587"/>
                <a:ext cx="242" cy="293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08" name="Line 117"/>
              <p:cNvSpPr>
                <a:spLocks noChangeAspect="1" noChangeShapeType="1"/>
              </p:cNvSpPr>
              <p:nvPr/>
            </p:nvSpPr>
            <p:spPr bwMode="auto">
              <a:xfrm>
                <a:off x="5219" y="2587"/>
                <a:ext cx="207" cy="259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09" name="Oval 118"/>
              <p:cNvSpPr>
                <a:spLocks noChangeAspect="1" noChangeArrowheads="1"/>
              </p:cNvSpPr>
              <p:nvPr/>
            </p:nvSpPr>
            <p:spPr bwMode="auto">
              <a:xfrm>
                <a:off x="5055" y="2354"/>
                <a:ext cx="226" cy="242"/>
              </a:xfrm>
              <a:prstGeom prst="ellips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b="0"/>
              </a:p>
            </p:txBody>
          </p:sp>
          <p:sp>
            <p:nvSpPr>
              <p:cNvPr id="78910" name="Line 119"/>
              <p:cNvSpPr>
                <a:spLocks noChangeAspect="1" noChangeShapeType="1"/>
              </p:cNvSpPr>
              <p:nvPr/>
            </p:nvSpPr>
            <p:spPr bwMode="auto">
              <a:xfrm flipH="1">
                <a:off x="4199" y="2087"/>
                <a:ext cx="311" cy="276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11" name="Line 120"/>
              <p:cNvSpPr>
                <a:spLocks noChangeAspect="1" noChangeShapeType="1"/>
              </p:cNvSpPr>
              <p:nvPr/>
            </p:nvSpPr>
            <p:spPr bwMode="auto">
              <a:xfrm>
                <a:off x="4199" y="2587"/>
                <a:ext cx="189" cy="310"/>
              </a:xfrm>
              <a:prstGeom prst="line">
                <a:avLst/>
              </a:prstGeom>
              <a:noFill/>
              <a:ln w="1841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6137" name="Text Box 121"/>
          <p:cNvSpPr txBox="1">
            <a:spLocks noChangeArrowheads="1"/>
          </p:cNvSpPr>
          <p:nvPr/>
        </p:nvSpPr>
        <p:spPr bwMode="auto">
          <a:xfrm>
            <a:off x="533400" y="312102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/ * + A B</a:t>
            </a:r>
          </a:p>
        </p:txBody>
      </p:sp>
      <p:sp>
        <p:nvSpPr>
          <p:cNvPr id="86138" name="Text Box 122"/>
          <p:cNvSpPr txBox="1">
            <a:spLocks noChangeArrowheads="1"/>
          </p:cNvSpPr>
          <p:nvPr/>
        </p:nvSpPr>
        <p:spPr bwMode="auto">
          <a:xfrm>
            <a:off x="2286000" y="3124200"/>
            <a:ext cx="366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400">
                <a:solidFill>
                  <a:srgbClr val="6666FF"/>
                </a:solidFill>
                <a:latin typeface="Courier New" charset="0"/>
                <a:cs typeface="+mn-cs"/>
              </a:rPr>
              <a:t>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74" grpId="0" autoUpdateAnimBg="0"/>
      <p:bldP spid="86075" grpId="0" autoUpdateAnimBg="0"/>
      <p:bldP spid="86076" grpId="0" autoUpdateAnimBg="0"/>
      <p:bldP spid="86077" grpId="0" autoUpdateAnimBg="0"/>
      <p:bldP spid="86078" grpId="0" autoUpdateAnimBg="0"/>
      <p:bldP spid="86079" grpId="0" autoUpdateAnimBg="0"/>
      <p:bldP spid="86080" grpId="0" autoUpdateAnimBg="0"/>
      <p:bldP spid="86081" grpId="0" autoUpdateAnimBg="0"/>
      <p:bldP spid="86082" grpId="0" autoUpdateAnimBg="0"/>
      <p:bldP spid="86083" grpId="0" autoUpdateAnimBg="0"/>
      <p:bldP spid="86084" grpId="0" autoUpdateAnimBg="0"/>
      <p:bldP spid="86096" grpId="0" autoUpdateAnimBg="0"/>
      <p:bldP spid="86109" grpId="0" autoUpdateAnimBg="0"/>
      <p:bldP spid="86110" grpId="0" autoUpdateAnimBg="0"/>
      <p:bldP spid="86111" grpId="0" autoUpdateAnimBg="0"/>
      <p:bldP spid="86112" grpId="0" autoUpdateAnimBg="0"/>
      <p:bldP spid="86113" grpId="0" autoUpdateAnimBg="0"/>
      <p:bldP spid="86137" grpId="0" autoUpdateAnimBg="0"/>
      <p:bldP spid="8613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D23C21-E0B1-6D46-A817-52B30EAFA47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1" y="298783"/>
            <a:ext cx="854392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  <a:buFontTx/>
              <a:buNone/>
              <a:defRPr/>
            </a:pPr>
            <a:r>
              <a:rPr lang="en-US" sz="1800" b="1" dirty="0">
                <a:solidFill>
                  <a:schemeClr val="accent2"/>
                </a:solidFill>
              </a:rPr>
              <a:t>	</a:t>
            </a:r>
            <a:r>
              <a:rPr lang="en-US" sz="2800" b="1" dirty="0" err="1">
                <a:solidFill>
                  <a:schemeClr val="accent1"/>
                </a:solidFill>
              </a:rPr>
              <a:t>InorderTreeWalk</a:t>
            </a:r>
            <a:r>
              <a:rPr lang="en-US" sz="2800" b="1" dirty="0">
                <a:solidFill>
                  <a:schemeClr val="accent1"/>
                </a:solidFill>
              </a:rPr>
              <a:t>(x)  //start at root</a:t>
            </a:r>
          </a:p>
          <a:p>
            <a:pPr>
              <a:buClr>
                <a:schemeClr val="accent1"/>
              </a:buClr>
              <a:buFontTx/>
              <a:buNone/>
              <a:defRPr/>
            </a:pPr>
            <a:r>
              <a:rPr lang="en-US" sz="2800" b="1" dirty="0">
                <a:solidFill>
                  <a:schemeClr val="accent1"/>
                </a:solidFill>
              </a:rPr>
              <a:t>		if x != null then</a:t>
            </a:r>
          </a:p>
          <a:p>
            <a:pPr>
              <a:buClr>
                <a:schemeClr val="accent1"/>
              </a:buClr>
              <a:buFontTx/>
              <a:buNone/>
              <a:defRPr/>
            </a:pPr>
            <a:r>
              <a:rPr lang="en-US" sz="2800" b="1" dirty="0">
                <a:solidFill>
                  <a:schemeClr val="accent1"/>
                </a:solidFill>
              </a:rPr>
              <a:t>		   </a:t>
            </a:r>
            <a:r>
              <a:rPr lang="en-US" sz="2800" b="1" dirty="0" err="1">
                <a:solidFill>
                  <a:schemeClr val="accent1"/>
                </a:solidFill>
              </a:rPr>
              <a:t>InorderTreeWalk</a:t>
            </a:r>
            <a:r>
              <a:rPr lang="en-US" sz="2800" b="1" dirty="0">
                <a:solidFill>
                  <a:schemeClr val="accent1"/>
                </a:solidFill>
              </a:rPr>
              <a:t>(Left[x]</a:t>
            </a:r>
            <a:r>
              <a:rPr lang="en-US" sz="2800" b="1" dirty="0" smtClean="0">
                <a:solidFill>
                  <a:schemeClr val="accent1"/>
                </a:solidFill>
              </a:rPr>
              <a:t>)  //left</a:t>
            </a:r>
            <a:endParaRPr lang="en-US" sz="2800" b="1" dirty="0">
              <a:solidFill>
                <a:schemeClr val="accent1"/>
              </a:solidFill>
            </a:endParaRPr>
          </a:p>
          <a:p>
            <a:pPr>
              <a:buClr>
                <a:schemeClr val="accent1"/>
              </a:buClr>
              <a:buFontTx/>
              <a:buNone/>
              <a:defRPr/>
            </a:pPr>
            <a:r>
              <a:rPr lang="en-US" sz="2800" b="1" dirty="0">
                <a:solidFill>
                  <a:schemeClr val="accent1"/>
                </a:solidFill>
              </a:rPr>
              <a:t>		   print(key[x]</a:t>
            </a:r>
            <a:r>
              <a:rPr lang="en-US" sz="2800" b="1" dirty="0" smtClean="0">
                <a:solidFill>
                  <a:schemeClr val="accent1"/>
                </a:solidFill>
              </a:rPr>
              <a:t>)			//parent</a:t>
            </a:r>
            <a:endParaRPr lang="en-US" sz="2800" b="1" dirty="0">
              <a:solidFill>
                <a:schemeClr val="accent1"/>
              </a:solidFill>
            </a:endParaRPr>
          </a:p>
          <a:p>
            <a:pPr>
              <a:buClr>
                <a:schemeClr val="accent1"/>
              </a:buClr>
              <a:buFontTx/>
              <a:buNone/>
              <a:defRPr/>
            </a:pPr>
            <a:r>
              <a:rPr lang="en-US" sz="2800" b="1" dirty="0">
                <a:solidFill>
                  <a:schemeClr val="accent1"/>
                </a:solidFill>
              </a:rPr>
              <a:t>		   </a:t>
            </a:r>
            <a:r>
              <a:rPr lang="en-US" sz="2800" b="1" dirty="0" err="1">
                <a:solidFill>
                  <a:schemeClr val="accent1"/>
                </a:solidFill>
              </a:rPr>
              <a:t>InorderTreeWalk</a:t>
            </a:r>
            <a:r>
              <a:rPr lang="en-US" sz="2800" b="1" dirty="0">
                <a:solidFill>
                  <a:schemeClr val="accent1"/>
                </a:solidFill>
              </a:rPr>
              <a:t>(Right[x]</a:t>
            </a:r>
            <a:r>
              <a:rPr lang="en-US" sz="2800" b="1" dirty="0" smtClean="0">
                <a:solidFill>
                  <a:schemeClr val="accent1"/>
                </a:solidFill>
              </a:rPr>
              <a:t>)  //right</a:t>
            </a:r>
          </a:p>
          <a:p>
            <a:pPr>
              <a:buClr>
                <a:schemeClr val="accent1"/>
              </a:buClr>
              <a:buFontTx/>
              <a:buNone/>
              <a:defRPr/>
            </a:pPr>
            <a:endParaRPr lang="en-US" sz="2800" b="1" dirty="0">
              <a:solidFill>
                <a:schemeClr val="accent1"/>
              </a:solidFill>
            </a:endParaRPr>
          </a:p>
          <a:p>
            <a:pPr>
              <a:buClr>
                <a:schemeClr val="accent1"/>
              </a:buClr>
              <a:buFontTx/>
              <a:buNone/>
              <a:defRPr/>
            </a:pPr>
            <a:r>
              <a:rPr lang="en-US" sz="2800" b="1" dirty="0" smtClean="0">
                <a:solidFill>
                  <a:schemeClr val="accent1"/>
                </a:solidFill>
              </a:rPr>
              <a:t>For Preorder and </a:t>
            </a:r>
            <a:r>
              <a:rPr lang="en-US" sz="2800" b="1" dirty="0" err="1" smtClean="0">
                <a:solidFill>
                  <a:schemeClr val="accent1"/>
                </a:solidFill>
              </a:rPr>
              <a:t>Postorder</a:t>
            </a:r>
            <a:r>
              <a:rPr lang="en-US" sz="2800" b="1" dirty="0" smtClean="0">
                <a:solidFill>
                  <a:schemeClr val="accent1"/>
                </a:solidFill>
              </a:rPr>
              <a:t> simply move the “print” statement (pre =&gt; parent, left, right; post=&gt; left, right, parent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65" y="4436111"/>
            <a:ext cx="6854524" cy="192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1396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3AB090-9B58-EE46-895F-6D45641CCA14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544513" y="1098550"/>
            <a:ext cx="7513637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 b="0" i="1">
                <a:cs typeface="+mn-cs"/>
              </a:rPr>
              <a:t>By hand:</a:t>
            </a:r>
            <a:r>
              <a:rPr lang="en-US" sz="2400" b="0">
                <a:cs typeface="+mn-cs"/>
              </a:rPr>
              <a:t>  "Fully parenthesize-move-erase" method: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400" b="0">
                <a:cs typeface="+mn-cs"/>
              </a:rPr>
              <a:t>1. Fully parenthesize the expression.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400" b="0">
                <a:cs typeface="+mn-cs"/>
              </a:rPr>
              <a:t>2. Replace each right parenthesis by the corresponding operator.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400" b="0">
                <a:cs typeface="+mn-cs"/>
              </a:rPr>
              <a:t>3. Erase all left parentheses.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400" b="0">
                <a:cs typeface="+mn-cs"/>
              </a:rPr>
              <a:t>Examples:</a:t>
            </a: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290513" y="4694238"/>
            <a:ext cx="172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Courier New" charset="0"/>
              </a:rPr>
              <a:t>A * B + C  </a:t>
            </a:r>
            <a:r>
              <a:rPr lang="en-US" sz="1800">
                <a:solidFill>
                  <a:srgbClr val="000000"/>
                </a:solidFill>
                <a:latin typeface="Courier New" charset="0"/>
                <a:sym typeface="Symbol" charset="0"/>
              </a:rPr>
              <a:t></a:t>
            </a:r>
            <a:endParaRPr lang="en-US" sz="2400" b="0">
              <a:solidFill>
                <a:srgbClr val="FF0000"/>
              </a:solidFill>
              <a:latin typeface="Times New Roman MT Extra Bold" charset="0"/>
            </a:endParaRP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1779588" y="5059363"/>
            <a:ext cx="186372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>
                <a:solidFill>
                  <a:srgbClr val="6666FF"/>
                </a:solidFill>
                <a:latin typeface="Courier New" charset="0"/>
                <a:sym typeface="Symbol" charset="0"/>
              </a:rPr>
              <a:t> </a:t>
            </a:r>
            <a:r>
              <a:rPr lang="en-US" sz="1800">
                <a:solidFill>
                  <a:srgbClr val="6666FF"/>
                </a:solidFill>
                <a:latin typeface="Courier New" charset="0"/>
              </a:rPr>
              <a:t>((A B * C +</a:t>
            </a:r>
          </a:p>
          <a:p>
            <a:pPr eaLnBrk="0" hangingPunct="0">
              <a:spcBef>
                <a:spcPct val="20000"/>
              </a:spcBef>
            </a:pPr>
            <a:r>
              <a:rPr lang="en-US" sz="1800">
                <a:solidFill>
                  <a:srgbClr val="6666FF"/>
                </a:solidFill>
                <a:latin typeface="Courier New" charset="0"/>
                <a:sym typeface="Symbol" charset="0"/>
              </a:rPr>
              <a:t></a:t>
            </a:r>
            <a:r>
              <a:rPr lang="en-US" sz="1800">
                <a:solidFill>
                  <a:srgbClr val="6666FF"/>
                </a:solidFill>
                <a:latin typeface="Courier New" charset="0"/>
              </a:rPr>
              <a:t> A B * C +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4224338" y="4710113"/>
            <a:ext cx="20002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>
                <a:solidFill>
                  <a:srgbClr val="000000"/>
                </a:solidFill>
                <a:latin typeface="Courier New" charset="0"/>
              </a:rPr>
              <a:t>A * (B + C)  </a:t>
            </a:r>
            <a:r>
              <a:rPr lang="en-US" sz="1800">
                <a:solidFill>
                  <a:srgbClr val="000000"/>
                </a:solidFill>
                <a:latin typeface="Courier New" charset="0"/>
                <a:sym typeface="Symbol" charset="0"/>
              </a:rPr>
              <a:t></a:t>
            </a:r>
            <a:endParaRPr lang="en-US" sz="2400" b="0">
              <a:solidFill>
                <a:srgbClr val="FF0000"/>
              </a:solidFill>
              <a:latin typeface="Times New Roman MT Extra Bold" charset="0"/>
            </a:endParaRP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6018213" y="5075238"/>
            <a:ext cx="186372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>
                <a:solidFill>
                  <a:srgbClr val="6666FF"/>
                </a:solidFill>
                <a:latin typeface="Courier New" charset="0"/>
                <a:sym typeface="Symbol" charset="0"/>
              </a:rPr>
              <a:t> </a:t>
            </a:r>
            <a:r>
              <a:rPr lang="en-US" sz="1800">
                <a:solidFill>
                  <a:srgbClr val="6666FF"/>
                </a:solidFill>
                <a:latin typeface="Courier New" charset="0"/>
              </a:rPr>
              <a:t>(A (B C + *</a:t>
            </a:r>
          </a:p>
          <a:p>
            <a:pPr eaLnBrk="0" hangingPunct="0">
              <a:spcBef>
                <a:spcPct val="20000"/>
              </a:spcBef>
            </a:pPr>
            <a:r>
              <a:rPr lang="en-US" sz="1800">
                <a:solidFill>
                  <a:srgbClr val="6666FF"/>
                </a:solidFill>
                <a:latin typeface="Courier New" charset="0"/>
                <a:sym typeface="Symbol" charset="0"/>
              </a:rPr>
              <a:t></a:t>
            </a:r>
            <a:r>
              <a:rPr lang="en-US" sz="1800">
                <a:solidFill>
                  <a:srgbClr val="6666FF"/>
                </a:solidFill>
                <a:latin typeface="Courier New" charset="0"/>
              </a:rPr>
              <a:t> A B C + *</a:t>
            </a:r>
          </a:p>
        </p:txBody>
      </p:sp>
      <p:grpSp>
        <p:nvGrpSpPr>
          <p:cNvPr id="87049" name="Group 9"/>
          <p:cNvGrpSpPr>
            <a:grpSpLocks/>
          </p:cNvGrpSpPr>
          <p:nvPr/>
        </p:nvGrpSpPr>
        <p:grpSpPr bwMode="auto">
          <a:xfrm>
            <a:off x="6815138" y="4176713"/>
            <a:ext cx="1371600" cy="606425"/>
            <a:chOff x="4512" y="1872"/>
            <a:chExt cx="864" cy="382"/>
          </a:xfrm>
        </p:grpSpPr>
        <p:sp>
          <p:nvSpPr>
            <p:cNvPr id="80920" name="Line 10"/>
            <p:cNvSpPr>
              <a:spLocks noChangeShapeType="1"/>
            </p:cNvSpPr>
            <p:nvPr/>
          </p:nvSpPr>
          <p:spPr bwMode="auto">
            <a:xfrm flipV="1">
              <a:off x="4512" y="1872"/>
              <a:ext cx="1" cy="38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051" name="Line 11"/>
            <p:cNvSpPr>
              <a:spLocks noChangeShapeType="1"/>
            </p:cNvSpPr>
            <p:nvPr/>
          </p:nvSpPr>
          <p:spPr bwMode="auto">
            <a:xfrm>
              <a:off x="4512" y="1872"/>
              <a:ext cx="86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87052" name="Line 12"/>
            <p:cNvSpPr>
              <a:spLocks noChangeShapeType="1"/>
            </p:cNvSpPr>
            <p:nvPr/>
          </p:nvSpPr>
          <p:spPr bwMode="auto">
            <a:xfrm>
              <a:off x="5376" y="1872"/>
              <a:ext cx="0" cy="33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  <p:grpSp>
        <p:nvGrpSpPr>
          <p:cNvPr id="87053" name="Group 13"/>
          <p:cNvGrpSpPr>
            <a:grpSpLocks/>
          </p:cNvGrpSpPr>
          <p:nvPr/>
        </p:nvGrpSpPr>
        <p:grpSpPr bwMode="auto">
          <a:xfrm>
            <a:off x="7500938" y="4405313"/>
            <a:ext cx="457200" cy="304800"/>
            <a:chOff x="4944" y="2016"/>
            <a:chExt cx="288" cy="192"/>
          </a:xfrm>
        </p:grpSpPr>
        <p:sp>
          <p:nvSpPr>
            <p:cNvPr id="80917" name="Line 14"/>
            <p:cNvSpPr>
              <a:spLocks noChangeShapeType="1"/>
            </p:cNvSpPr>
            <p:nvPr/>
          </p:nvSpPr>
          <p:spPr bwMode="auto">
            <a:xfrm flipV="1">
              <a:off x="4944" y="2016"/>
              <a:ext cx="1" cy="191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055" name="Line 15"/>
            <p:cNvSpPr>
              <a:spLocks noChangeShapeType="1"/>
            </p:cNvSpPr>
            <p:nvPr/>
          </p:nvSpPr>
          <p:spPr bwMode="auto">
            <a:xfrm>
              <a:off x="4944" y="2016"/>
              <a:ext cx="288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87056" name="Line 16"/>
            <p:cNvSpPr>
              <a:spLocks noChangeShapeType="1"/>
            </p:cNvSpPr>
            <p:nvPr/>
          </p:nvSpPr>
          <p:spPr bwMode="auto">
            <a:xfrm>
              <a:off x="5232" y="2016"/>
              <a:ext cx="0" cy="19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2043113" y="4632325"/>
            <a:ext cx="2057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800">
                <a:solidFill>
                  <a:srgbClr val="6666FF"/>
                </a:solidFill>
                <a:latin typeface="Courier New" charset="0"/>
                <a:cs typeface="+mn-cs"/>
              </a:rPr>
              <a:t>((A * B) + C)</a:t>
            </a:r>
          </a:p>
        </p:txBody>
      </p:sp>
      <p:sp>
        <p:nvSpPr>
          <p:cNvPr id="87058" name="Text Box 18"/>
          <p:cNvSpPr txBox="1">
            <a:spLocks noChangeArrowheads="1"/>
          </p:cNvSpPr>
          <p:nvPr/>
        </p:nvSpPr>
        <p:spPr bwMode="auto">
          <a:xfrm>
            <a:off x="6281738" y="4648200"/>
            <a:ext cx="220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800">
                <a:solidFill>
                  <a:srgbClr val="6666FF"/>
                </a:solidFill>
                <a:latin typeface="Courier New" charset="0"/>
                <a:cs typeface="+mn-cs"/>
              </a:rPr>
              <a:t>(A * (B + C) )</a:t>
            </a:r>
          </a:p>
        </p:txBody>
      </p:sp>
      <p:grpSp>
        <p:nvGrpSpPr>
          <p:cNvPr id="87059" name="Group 19"/>
          <p:cNvGrpSpPr>
            <a:grpSpLocks/>
          </p:cNvGrpSpPr>
          <p:nvPr/>
        </p:nvGrpSpPr>
        <p:grpSpPr bwMode="auto">
          <a:xfrm>
            <a:off x="3414713" y="4389438"/>
            <a:ext cx="381000" cy="304800"/>
            <a:chOff x="2112" y="1968"/>
            <a:chExt cx="240" cy="192"/>
          </a:xfrm>
        </p:grpSpPr>
        <p:sp>
          <p:nvSpPr>
            <p:cNvPr id="80914" name="Line 20"/>
            <p:cNvSpPr>
              <a:spLocks noChangeShapeType="1"/>
            </p:cNvSpPr>
            <p:nvPr/>
          </p:nvSpPr>
          <p:spPr bwMode="auto">
            <a:xfrm flipV="1">
              <a:off x="2112" y="1968"/>
              <a:ext cx="1" cy="191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061" name="Line 21"/>
            <p:cNvSpPr>
              <a:spLocks noChangeShapeType="1"/>
            </p:cNvSpPr>
            <p:nvPr/>
          </p:nvSpPr>
          <p:spPr bwMode="auto">
            <a:xfrm>
              <a:off x="2112" y="1968"/>
              <a:ext cx="24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87062" name="Line 22"/>
            <p:cNvSpPr>
              <a:spLocks noChangeShapeType="1"/>
            </p:cNvSpPr>
            <p:nvPr/>
          </p:nvSpPr>
          <p:spPr bwMode="auto">
            <a:xfrm>
              <a:off x="2352" y="1968"/>
              <a:ext cx="0" cy="19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  <p:grpSp>
        <p:nvGrpSpPr>
          <p:cNvPr id="87063" name="Group 23"/>
          <p:cNvGrpSpPr>
            <a:grpSpLocks/>
          </p:cNvGrpSpPr>
          <p:nvPr/>
        </p:nvGrpSpPr>
        <p:grpSpPr bwMode="auto">
          <a:xfrm>
            <a:off x="2728913" y="4389438"/>
            <a:ext cx="381000" cy="304800"/>
            <a:chOff x="2112" y="1968"/>
            <a:chExt cx="240" cy="192"/>
          </a:xfrm>
        </p:grpSpPr>
        <p:sp>
          <p:nvSpPr>
            <p:cNvPr id="80911" name="Line 24"/>
            <p:cNvSpPr>
              <a:spLocks noChangeShapeType="1"/>
            </p:cNvSpPr>
            <p:nvPr/>
          </p:nvSpPr>
          <p:spPr bwMode="auto">
            <a:xfrm flipV="1">
              <a:off x="2112" y="1968"/>
              <a:ext cx="1" cy="191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065" name="Line 25"/>
            <p:cNvSpPr>
              <a:spLocks noChangeShapeType="1"/>
            </p:cNvSpPr>
            <p:nvPr/>
          </p:nvSpPr>
          <p:spPr bwMode="auto">
            <a:xfrm>
              <a:off x="2112" y="1968"/>
              <a:ext cx="24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87066" name="Line 26"/>
            <p:cNvSpPr>
              <a:spLocks noChangeShapeType="1"/>
            </p:cNvSpPr>
            <p:nvPr/>
          </p:nvSpPr>
          <p:spPr bwMode="auto">
            <a:xfrm>
              <a:off x="2352" y="1968"/>
              <a:ext cx="0" cy="19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  <p:sp>
        <p:nvSpPr>
          <p:cNvPr id="87067" name="Rectangle 2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087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Another RPN Conversion Method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utoUpdateAnimBg="0"/>
      <p:bldP spid="87044" grpId="0" build="p" autoUpdateAnimBg="0"/>
      <p:bldP spid="87045" grpId="0" autoUpdateAnimBg="0"/>
      <p:bldP spid="87046" grpId="0" build="p" autoUpdateAnimBg="0"/>
      <p:bldP spid="87057" grpId="0" autoUpdateAnimBg="0"/>
      <p:bldP spid="8705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1F2436-A4B6-BB43-9835-2D96F40D69C5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08062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Stack Algorithm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93875"/>
            <a:ext cx="8229600" cy="5064125"/>
          </a:xfrm>
        </p:spPr>
        <p:txBody>
          <a:bodyPr/>
          <a:lstStyle/>
          <a:p>
            <a:pPr marL="660400" indent="-660400" eaLnBrk="1" hangingPunct="1">
              <a:buFontTx/>
              <a:buAutoNum type="arabicPeriod"/>
              <a:defRPr/>
            </a:pPr>
            <a:r>
              <a:rPr lang="en-US" smtClean="0">
                <a:cs typeface="+mn-cs"/>
              </a:rPr>
              <a:t>Initialize an empty stack of operators</a:t>
            </a:r>
          </a:p>
          <a:p>
            <a:pPr marL="660400" indent="-660400" eaLnBrk="1" hangingPunct="1">
              <a:buFontTx/>
              <a:buAutoNum type="arabicPeriod"/>
              <a:defRPr/>
            </a:pPr>
            <a:r>
              <a:rPr lang="en-US" smtClean="0">
                <a:cs typeface="+mn-cs"/>
              </a:rPr>
              <a:t>While no error &amp;&amp;   !end of expression</a:t>
            </a:r>
          </a:p>
          <a:p>
            <a:pPr marL="1035050" lvl="1" indent="-577850" eaLnBrk="1" hangingPunct="1">
              <a:buFontTx/>
              <a:buAutoNum type="alphaLcParenR"/>
              <a:defRPr/>
            </a:pPr>
            <a:r>
              <a:rPr lang="en-US" smtClean="0"/>
              <a:t>Get next input "token" from infix expression</a:t>
            </a:r>
          </a:p>
          <a:p>
            <a:pPr marL="1035050" lvl="1" indent="-577850" eaLnBrk="1" hangingPunct="1">
              <a:buFontTx/>
              <a:buAutoNum type="alphaLcParenR"/>
              <a:defRPr/>
            </a:pPr>
            <a:r>
              <a:rPr lang="en-US" smtClean="0"/>
              <a:t>If token is …</a:t>
            </a:r>
          </a:p>
          <a:p>
            <a:pPr marL="1409700" lvl="2" indent="-495300" eaLnBrk="1" hangingPunct="1">
              <a:buFontTx/>
              <a:buAutoNum type="romanLcPeriod"/>
              <a:defRPr/>
            </a:pPr>
            <a:r>
              <a:rPr lang="en-US" sz="2800" smtClean="0"/>
              <a:t>"(" : push onto stack</a:t>
            </a:r>
          </a:p>
          <a:p>
            <a:pPr marL="1409700" lvl="2" indent="-495300" eaLnBrk="1" hangingPunct="1">
              <a:buFontTx/>
              <a:buAutoNum type="romanLcPeriod"/>
              <a:defRPr/>
            </a:pPr>
            <a:r>
              <a:rPr lang="en-US" sz="2800" smtClean="0"/>
              <a:t>")" : pop and display stack elements until</a:t>
            </a:r>
            <a:br>
              <a:rPr lang="en-US" sz="2800" smtClean="0"/>
            </a:br>
            <a:r>
              <a:rPr lang="en-US" sz="2800" smtClean="0"/>
              <a:t>       "(" occurs, do not display it</a:t>
            </a:r>
          </a:p>
          <a:p>
            <a:pPr marL="1035050" lvl="1" indent="-577850" eaLnBrk="1" hangingPunct="1">
              <a:buFontTx/>
              <a:buAutoNum type="alphaLcParenR"/>
              <a:defRPr/>
            </a:pPr>
            <a:endParaRPr lang="en-US" smtClean="0"/>
          </a:p>
        </p:txBody>
      </p:sp>
      <p:grpSp>
        <p:nvGrpSpPr>
          <p:cNvPr id="88068" name="Group 4"/>
          <p:cNvGrpSpPr>
            <a:grpSpLocks/>
          </p:cNvGrpSpPr>
          <p:nvPr/>
        </p:nvGrpSpPr>
        <p:grpSpPr bwMode="auto">
          <a:xfrm>
            <a:off x="4845050" y="2978151"/>
            <a:ext cx="3967163" cy="931862"/>
            <a:chOff x="3052" y="2145"/>
            <a:chExt cx="2499" cy="587"/>
          </a:xfrm>
        </p:grpSpPr>
        <p:sp>
          <p:nvSpPr>
            <p:cNvPr id="88069" name="Text Box 5"/>
            <p:cNvSpPr txBox="1">
              <a:spLocks noChangeArrowheads="1"/>
            </p:cNvSpPr>
            <p:nvPr/>
          </p:nvSpPr>
          <p:spPr bwMode="auto">
            <a:xfrm>
              <a:off x="3665" y="2328"/>
              <a:ext cx="1886" cy="4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0" dirty="0" err="1">
                  <a:cs typeface="+mn-cs"/>
                </a:rPr>
                <a:t>const</a:t>
              </a:r>
              <a:r>
                <a:rPr lang="en-US" sz="1800" b="0" dirty="0">
                  <a:cs typeface="+mn-cs"/>
                </a:rPr>
                <a:t>, </a:t>
              </a:r>
              <a:r>
                <a:rPr lang="en-US" sz="1800" b="0" dirty="0" err="1">
                  <a:cs typeface="+mn-cs"/>
                </a:rPr>
                <a:t>var</a:t>
              </a:r>
              <a:r>
                <a:rPr lang="en-US" sz="1800" b="0" dirty="0">
                  <a:cs typeface="+mn-cs"/>
                </a:rPr>
                <a:t>, </a:t>
              </a:r>
              <a:r>
                <a:rPr lang="en-US" sz="1800" b="0" dirty="0" err="1">
                  <a:cs typeface="+mn-cs"/>
                </a:rPr>
                <a:t>arith</a:t>
              </a:r>
              <a:r>
                <a:rPr lang="en-US" sz="1800" b="0" dirty="0">
                  <a:cs typeface="+mn-cs"/>
                </a:rPr>
                <a:t> operator, left or right </a:t>
              </a:r>
              <a:r>
                <a:rPr lang="en-US" sz="1800" b="0" dirty="0" err="1">
                  <a:cs typeface="+mn-cs"/>
                </a:rPr>
                <a:t>paren</a:t>
              </a:r>
              <a:endParaRPr lang="en-US" sz="1800" b="0" dirty="0">
                <a:cs typeface="+mn-cs"/>
              </a:endParaRPr>
            </a:p>
          </p:txBody>
        </p:sp>
        <p:sp>
          <p:nvSpPr>
            <p:cNvPr id="88070" name="Line 6"/>
            <p:cNvSpPr>
              <a:spLocks noChangeShapeType="1"/>
            </p:cNvSpPr>
            <p:nvPr/>
          </p:nvSpPr>
          <p:spPr bwMode="auto">
            <a:xfrm flipH="1" flipV="1">
              <a:off x="3052" y="2145"/>
              <a:ext cx="60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AF4548-29E7-7847-B0E6-D84DA74F59EA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>
                <a:cs typeface="+mj-cs"/>
              </a:rPr>
              <a:t>Stack Algorithm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1409700" lvl="2" indent="-495300" eaLnBrk="1" hangingPunct="1">
              <a:buFontTx/>
              <a:buAutoNum type="romanLcPeriod" startAt="3"/>
              <a:defRPr/>
            </a:pPr>
            <a:r>
              <a:rPr lang="en-US" sz="2800" smtClean="0"/>
              <a:t>operator </a:t>
            </a:r>
            <a:br>
              <a:rPr lang="en-US" sz="2800" smtClean="0"/>
            </a:br>
            <a:r>
              <a:rPr lang="en-US" sz="2800" smtClean="0"/>
              <a:t>if operator has higher priority than top of stack</a:t>
            </a:r>
            <a:br>
              <a:rPr lang="en-US" sz="2800" smtClean="0"/>
            </a:br>
            <a:r>
              <a:rPr lang="en-US" sz="2800" smtClean="0"/>
              <a:t>     push token onto stack</a:t>
            </a:r>
            <a:br>
              <a:rPr lang="en-US" sz="2800" smtClean="0"/>
            </a:br>
            <a:r>
              <a:rPr lang="en-US" sz="2800" smtClean="0"/>
              <a:t>else</a:t>
            </a:r>
            <a:br>
              <a:rPr lang="en-US" sz="2800" smtClean="0"/>
            </a:br>
            <a:r>
              <a:rPr lang="en-US" sz="2800" smtClean="0"/>
              <a:t>     pop and display top of stack</a:t>
            </a:r>
            <a:br>
              <a:rPr lang="en-US" sz="2800" smtClean="0"/>
            </a:br>
            <a:r>
              <a:rPr lang="en-US" sz="2800" smtClean="0"/>
              <a:t>     repeat comparison of token with top of stack</a:t>
            </a:r>
          </a:p>
          <a:p>
            <a:pPr marL="1409700" lvl="2" indent="-495300" eaLnBrk="1" hangingPunct="1">
              <a:buFontTx/>
              <a:buAutoNum type="romanLcPeriod" startAt="3"/>
              <a:defRPr/>
            </a:pPr>
            <a:r>
              <a:rPr lang="en-US" sz="2800" smtClean="0"/>
              <a:t>operand     display it</a:t>
            </a:r>
          </a:p>
          <a:p>
            <a:pPr marL="660400" indent="-660400" eaLnBrk="1" hangingPunct="1">
              <a:buFontTx/>
              <a:buAutoNum type="arabicPeriod" startAt="3"/>
              <a:defRPr/>
            </a:pPr>
            <a:r>
              <a:rPr lang="en-US" sz="2800" smtClean="0">
                <a:cs typeface="+mn-cs"/>
              </a:rPr>
              <a:t>When end of infix reached, pop and display stack items until empty</a:t>
            </a:r>
          </a:p>
        </p:txBody>
      </p:sp>
      <p:sp>
        <p:nvSpPr>
          <p:cNvPr id="89092" name="Freeform 4"/>
          <p:cNvSpPr>
            <a:spLocks/>
          </p:cNvSpPr>
          <p:nvPr/>
        </p:nvSpPr>
        <p:spPr bwMode="auto">
          <a:xfrm>
            <a:off x="519113" y="2344738"/>
            <a:ext cx="1028700" cy="1781175"/>
          </a:xfrm>
          <a:custGeom>
            <a:avLst/>
            <a:gdLst>
              <a:gd name="T0" fmla="*/ 648 w 648"/>
              <a:gd name="T1" fmla="*/ 1122 h 1122"/>
              <a:gd name="T2" fmla="*/ 101 w 648"/>
              <a:gd name="T3" fmla="*/ 916 h 1122"/>
              <a:gd name="T4" fmla="*/ 42 w 648"/>
              <a:gd name="T5" fmla="*/ 532 h 1122"/>
              <a:gd name="T6" fmla="*/ 116 w 648"/>
              <a:gd name="T7" fmla="*/ 89 h 1122"/>
              <a:gd name="T8" fmla="*/ 500 w 648"/>
              <a:gd name="T9" fmla="*/ 0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8" h="1122">
                <a:moveTo>
                  <a:pt x="648" y="1122"/>
                </a:moveTo>
                <a:cubicBezTo>
                  <a:pt x="425" y="1068"/>
                  <a:pt x="202" y="1014"/>
                  <a:pt x="101" y="916"/>
                </a:cubicBezTo>
                <a:cubicBezTo>
                  <a:pt x="0" y="818"/>
                  <a:pt x="40" y="670"/>
                  <a:pt x="42" y="532"/>
                </a:cubicBezTo>
                <a:cubicBezTo>
                  <a:pt x="44" y="394"/>
                  <a:pt x="40" y="178"/>
                  <a:pt x="116" y="89"/>
                </a:cubicBezTo>
                <a:cubicBezTo>
                  <a:pt x="192" y="0"/>
                  <a:pt x="346" y="0"/>
                  <a:pt x="50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89093" name="Group 5"/>
          <p:cNvGrpSpPr>
            <a:grpSpLocks/>
          </p:cNvGrpSpPr>
          <p:nvPr/>
        </p:nvGrpSpPr>
        <p:grpSpPr bwMode="auto">
          <a:xfrm>
            <a:off x="4338638" y="673100"/>
            <a:ext cx="4279900" cy="1273175"/>
            <a:chOff x="2733" y="424"/>
            <a:chExt cx="2696" cy="802"/>
          </a:xfrm>
        </p:grpSpPr>
        <p:sp>
          <p:nvSpPr>
            <p:cNvPr id="89094" name="Text Box 6"/>
            <p:cNvSpPr txBox="1">
              <a:spLocks noChangeArrowheads="1"/>
            </p:cNvSpPr>
            <p:nvPr/>
          </p:nvSpPr>
          <p:spPr bwMode="auto">
            <a:xfrm>
              <a:off x="3578" y="424"/>
              <a:ext cx="1851" cy="5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0">
                  <a:cs typeface="+mn-cs"/>
                </a:rPr>
                <a:t>Note: Left parenthesis in stack has lower priority </a:t>
              </a:r>
              <a:br>
                <a:rPr lang="en-US" sz="1800" b="0">
                  <a:cs typeface="+mn-cs"/>
                </a:rPr>
              </a:br>
              <a:r>
                <a:rPr lang="en-US" sz="1800" b="0">
                  <a:cs typeface="+mn-cs"/>
                </a:rPr>
                <a:t>than operators</a:t>
              </a:r>
            </a:p>
          </p:txBody>
        </p:sp>
        <p:sp>
          <p:nvSpPr>
            <p:cNvPr id="89095" name="Line 7"/>
            <p:cNvSpPr>
              <a:spLocks noChangeShapeType="1"/>
            </p:cNvSpPr>
            <p:nvPr/>
          </p:nvSpPr>
          <p:spPr bwMode="auto">
            <a:xfrm flipH="1">
              <a:off x="2733" y="699"/>
              <a:ext cx="821" cy="5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BB371-8EE0-F840-9ABD-99833DDAAA7C}" type="slidenum">
              <a:rPr lang="en-US"/>
              <a:pPr>
                <a:defRPr/>
              </a:pPr>
              <a:t>25</a:t>
            </a:fld>
            <a:endParaRPr lang="en-US"/>
          </a:p>
        </p:txBody>
      </p:sp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7315200" y="5029200"/>
            <a:ext cx="533400" cy="1219200"/>
            <a:chOff x="4416" y="3264"/>
            <a:chExt cx="336" cy="768"/>
          </a:xfrm>
        </p:grpSpPr>
        <p:grpSp>
          <p:nvGrpSpPr>
            <p:cNvPr id="87144" name="Group 3"/>
            <p:cNvGrpSpPr>
              <a:grpSpLocks/>
            </p:cNvGrpSpPr>
            <p:nvPr/>
          </p:nvGrpSpPr>
          <p:grpSpPr bwMode="auto">
            <a:xfrm>
              <a:off x="4416" y="3504"/>
              <a:ext cx="336" cy="288"/>
              <a:chOff x="3888" y="2208"/>
              <a:chExt cx="336" cy="288"/>
            </a:xfrm>
          </p:grpSpPr>
          <p:sp>
            <p:nvSpPr>
              <p:cNvPr id="137220" name="Rectangle 4"/>
              <p:cNvSpPr>
                <a:spLocks noChangeArrowheads="1"/>
              </p:cNvSpPr>
              <p:nvPr/>
            </p:nvSpPr>
            <p:spPr bwMode="auto">
              <a:xfrm>
                <a:off x="3888" y="2208"/>
                <a:ext cx="336" cy="240"/>
              </a:xfrm>
              <a:prstGeom prst="rect">
                <a:avLst/>
              </a:prstGeom>
              <a:solidFill>
                <a:srgbClr val="66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 b="0">
                  <a:cs typeface="+mn-cs"/>
                </a:endParaRPr>
              </a:p>
            </p:txBody>
          </p:sp>
          <p:sp>
            <p:nvSpPr>
              <p:cNvPr id="137221" name="Text Box 5"/>
              <p:cNvSpPr txBox="1">
                <a:spLocks noChangeArrowheads="1"/>
              </p:cNvSpPr>
              <p:nvPr/>
            </p:nvSpPr>
            <p:spPr bwMode="auto">
              <a:xfrm>
                <a:off x="3936" y="2208"/>
                <a:ext cx="24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400">
                    <a:latin typeface="Courier New" charset="0"/>
                    <a:cs typeface="+mn-cs"/>
                  </a:rPr>
                  <a:t>(</a:t>
                </a:r>
              </a:p>
            </p:txBody>
          </p:sp>
        </p:grpSp>
        <p:grpSp>
          <p:nvGrpSpPr>
            <p:cNvPr id="87145" name="Group 6"/>
            <p:cNvGrpSpPr>
              <a:grpSpLocks/>
            </p:cNvGrpSpPr>
            <p:nvPr/>
          </p:nvGrpSpPr>
          <p:grpSpPr bwMode="auto">
            <a:xfrm>
              <a:off x="4416" y="3264"/>
              <a:ext cx="336" cy="288"/>
              <a:chOff x="3888" y="1968"/>
              <a:chExt cx="336" cy="288"/>
            </a:xfrm>
          </p:grpSpPr>
          <p:sp>
            <p:nvSpPr>
              <p:cNvPr id="137223" name="Rectangle 7"/>
              <p:cNvSpPr>
                <a:spLocks noChangeArrowheads="1"/>
              </p:cNvSpPr>
              <p:nvPr/>
            </p:nvSpPr>
            <p:spPr bwMode="auto">
              <a:xfrm>
                <a:off x="3888" y="1968"/>
                <a:ext cx="336" cy="240"/>
              </a:xfrm>
              <a:prstGeom prst="rect">
                <a:avLst/>
              </a:prstGeom>
              <a:solidFill>
                <a:srgbClr val="66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 b="0">
                  <a:cs typeface="+mn-cs"/>
                </a:endParaRPr>
              </a:p>
            </p:txBody>
          </p:sp>
          <p:sp>
            <p:nvSpPr>
              <p:cNvPr id="137224" name="Text Box 8"/>
              <p:cNvSpPr txBox="1">
                <a:spLocks noChangeArrowheads="1"/>
              </p:cNvSpPr>
              <p:nvPr/>
            </p:nvSpPr>
            <p:spPr bwMode="auto">
              <a:xfrm>
                <a:off x="3936" y="1968"/>
                <a:ext cx="24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400">
                    <a:latin typeface="Courier New" charset="0"/>
                    <a:cs typeface="+mn-cs"/>
                  </a:rPr>
                  <a:t>-</a:t>
                </a:r>
              </a:p>
            </p:txBody>
          </p:sp>
        </p:grpSp>
        <p:grpSp>
          <p:nvGrpSpPr>
            <p:cNvPr id="87146" name="Group 9"/>
            <p:cNvGrpSpPr>
              <a:grpSpLocks/>
            </p:cNvGrpSpPr>
            <p:nvPr/>
          </p:nvGrpSpPr>
          <p:grpSpPr bwMode="auto">
            <a:xfrm>
              <a:off x="4416" y="3744"/>
              <a:ext cx="336" cy="288"/>
              <a:chOff x="3888" y="2448"/>
              <a:chExt cx="336" cy="288"/>
            </a:xfrm>
          </p:grpSpPr>
          <p:sp>
            <p:nvSpPr>
              <p:cNvPr id="137226" name="Rectangle 10"/>
              <p:cNvSpPr>
                <a:spLocks noChangeArrowheads="1"/>
              </p:cNvSpPr>
              <p:nvPr/>
            </p:nvSpPr>
            <p:spPr bwMode="auto">
              <a:xfrm>
                <a:off x="3888" y="2448"/>
                <a:ext cx="336" cy="240"/>
              </a:xfrm>
              <a:prstGeom prst="rect">
                <a:avLst/>
              </a:prstGeom>
              <a:solidFill>
                <a:srgbClr val="66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800" b="0">
                  <a:cs typeface="+mn-cs"/>
                </a:endParaRPr>
              </a:p>
            </p:txBody>
          </p:sp>
          <p:sp>
            <p:nvSpPr>
              <p:cNvPr id="137227" name="Text Box 11"/>
              <p:cNvSpPr txBox="1">
                <a:spLocks noChangeArrowheads="1"/>
              </p:cNvSpPr>
              <p:nvPr/>
            </p:nvSpPr>
            <p:spPr bwMode="auto">
              <a:xfrm>
                <a:off x="3936" y="2448"/>
                <a:ext cx="24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400">
                    <a:latin typeface="Courier New" charset="0"/>
                    <a:cs typeface="+mn-cs"/>
                  </a:rPr>
                  <a:t>/</a:t>
                </a:r>
              </a:p>
            </p:txBody>
          </p:sp>
        </p:grpSp>
      </p:grp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244475" y="228600"/>
            <a:ext cx="5410200" cy="652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19113" algn="l"/>
                <a:tab pos="1774825" algn="l"/>
                <a:tab pos="36512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519113" algn="l"/>
                <a:tab pos="1774825" algn="l"/>
                <a:tab pos="36512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519113" algn="l"/>
                <a:tab pos="1774825" algn="l"/>
                <a:tab pos="36512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519113" algn="l"/>
                <a:tab pos="1774825" algn="l"/>
                <a:tab pos="36512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519113" algn="l"/>
                <a:tab pos="1774825" algn="l"/>
                <a:tab pos="36512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19113" algn="l"/>
                <a:tab pos="1774825" algn="l"/>
                <a:tab pos="36512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19113" algn="l"/>
                <a:tab pos="1774825" algn="l"/>
                <a:tab pos="36512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19113" algn="l"/>
                <a:tab pos="1774825" algn="l"/>
                <a:tab pos="36512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19113" algn="l"/>
                <a:tab pos="1774825" algn="l"/>
                <a:tab pos="365125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sz="2400" b="0" i="1" smtClean="0">
                <a:latin typeface="Times New Roman MT Extra Bold" charset="0"/>
                <a:cs typeface="+mn-cs"/>
              </a:rPr>
              <a:t>Example:	</a:t>
            </a:r>
            <a:endParaRPr lang="en-US" sz="240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Push </a:t>
            </a:r>
            <a:r>
              <a:rPr lang="en-US" sz="1800" smtClean="0">
                <a:latin typeface="Courier New" charset="0"/>
                <a:cs typeface="+mn-cs"/>
              </a:rPr>
              <a:t>(		</a:t>
            </a:r>
            <a:r>
              <a:rPr lang="en-US" sz="1800" b="0" i="1" u="sng" smtClean="0">
                <a:latin typeface="Times New Roman MT Extra Bold" charset="0"/>
                <a:cs typeface="+mn-cs"/>
              </a:rPr>
              <a:t>Output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Display </a:t>
            </a:r>
            <a:r>
              <a:rPr lang="en-US" sz="1800" smtClean="0">
                <a:latin typeface="Courier New" charset="0"/>
                <a:cs typeface="+mn-cs"/>
              </a:rPr>
              <a:t>A</a:t>
            </a:r>
            <a:r>
              <a:rPr lang="en-US" sz="1800" smtClean="0">
                <a:latin typeface="Times New Roman MT Extra Bold" charset="0"/>
                <a:cs typeface="+mn-cs"/>
              </a:rPr>
              <a:t>	</a:t>
            </a:r>
            <a:r>
              <a:rPr lang="en-US" sz="1800" b="0" smtClean="0">
                <a:latin typeface="Times New Roman MT Extra Bold" charset="0"/>
                <a:cs typeface="+mn-cs"/>
              </a:rPr>
              <a:t>	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Push </a:t>
            </a:r>
            <a:r>
              <a:rPr lang="en-US" sz="1800" smtClean="0">
                <a:latin typeface="Courier New" charset="0"/>
                <a:cs typeface="+mn-cs"/>
              </a:rPr>
              <a:t>+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Display </a:t>
            </a:r>
            <a:r>
              <a:rPr lang="en-US" sz="1800" smtClean="0">
                <a:latin typeface="Courier New" charset="0"/>
                <a:cs typeface="+mn-cs"/>
              </a:rPr>
              <a:t>B</a:t>
            </a:r>
            <a:r>
              <a:rPr lang="en-US" sz="1800" b="0" smtClean="0">
                <a:latin typeface="Times New Roman MT Extra Bold" charset="0"/>
                <a:cs typeface="+mn-cs"/>
              </a:rPr>
              <a:t>		</a:t>
            </a:r>
          </a:p>
          <a:p>
            <a:pPr eaLnBrk="0" hangingPunct="0">
              <a:defRPr/>
            </a:pPr>
            <a:r>
              <a:rPr lang="en-US" sz="1800" smtClean="0">
                <a:latin typeface="Times New Roman MT Extra Bold" charset="0"/>
                <a:cs typeface="+mn-cs"/>
              </a:rPr>
              <a:t>Push</a:t>
            </a:r>
            <a:r>
              <a:rPr lang="en-US" sz="1800" b="0" smtClean="0">
                <a:latin typeface="Times New Roman MT Extra Bold" charset="0"/>
                <a:cs typeface="+mn-cs"/>
              </a:rPr>
              <a:t> </a:t>
            </a:r>
            <a:r>
              <a:rPr lang="en-US" sz="1800" smtClean="0">
                <a:latin typeface="Courier New" charset="0"/>
                <a:cs typeface="+mn-cs"/>
              </a:rPr>
              <a:t>*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Display </a:t>
            </a:r>
            <a:r>
              <a:rPr lang="en-US" sz="1800" smtClean="0">
                <a:latin typeface="Courier New" charset="0"/>
                <a:cs typeface="+mn-cs"/>
              </a:rPr>
              <a:t>C		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Read </a:t>
            </a:r>
            <a:r>
              <a:rPr lang="en-US" sz="1800" smtClean="0">
                <a:latin typeface="Courier New" charset="0"/>
                <a:cs typeface="+mn-cs"/>
              </a:rPr>
              <a:t>)</a:t>
            </a:r>
            <a:r>
              <a:rPr lang="en-US" sz="1800" b="0" smtClean="0">
                <a:latin typeface="Times New Roman MT Extra Bold" charset="0"/>
                <a:cs typeface="+mn-cs"/>
              </a:rPr>
              <a:t> 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	Pop </a:t>
            </a:r>
            <a:r>
              <a:rPr lang="en-US" sz="1800" smtClean="0">
                <a:latin typeface="Courier New" charset="0"/>
                <a:cs typeface="+mn-cs"/>
              </a:rPr>
              <a:t>*</a:t>
            </a:r>
            <a:r>
              <a:rPr lang="en-US" sz="1800" b="0" smtClean="0">
                <a:latin typeface="Times New Roman MT Extra Bold" charset="0"/>
                <a:cs typeface="+mn-cs"/>
              </a:rPr>
              <a:t>, Display </a:t>
            </a:r>
            <a:r>
              <a:rPr lang="en-US" sz="1800" smtClean="0">
                <a:latin typeface="Courier New" charset="0"/>
                <a:cs typeface="+mn-cs"/>
              </a:rPr>
              <a:t>*</a:t>
            </a:r>
            <a:r>
              <a:rPr lang="en-US" sz="1800" b="0" smtClean="0">
                <a:latin typeface="Times New Roman MT Extra Bold" charset="0"/>
                <a:cs typeface="+mn-cs"/>
              </a:rPr>
              <a:t>, </a:t>
            </a:r>
            <a:r>
              <a:rPr lang="en-US" sz="1800" smtClean="0">
                <a:latin typeface="Courier New" charset="0"/>
                <a:cs typeface="+mn-cs"/>
              </a:rPr>
              <a:t>	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	Pop </a:t>
            </a:r>
            <a:r>
              <a:rPr lang="en-US" sz="1800" smtClean="0">
                <a:latin typeface="Courier New" charset="0"/>
                <a:cs typeface="+mn-cs"/>
              </a:rPr>
              <a:t>+</a:t>
            </a:r>
            <a:r>
              <a:rPr lang="en-US" sz="1800" b="0" smtClean="0">
                <a:latin typeface="Times New Roman MT Extra Bold" charset="0"/>
                <a:cs typeface="+mn-cs"/>
              </a:rPr>
              <a:t>, Display </a:t>
            </a:r>
            <a:r>
              <a:rPr lang="en-US" sz="1800" smtClean="0">
                <a:latin typeface="Courier New" charset="0"/>
                <a:cs typeface="+mn-cs"/>
              </a:rPr>
              <a:t>+</a:t>
            </a:r>
            <a:r>
              <a:rPr lang="en-US" sz="1800" b="0" smtClean="0">
                <a:latin typeface="Times New Roman MT Extra Bold" charset="0"/>
                <a:cs typeface="+mn-cs"/>
              </a:rPr>
              <a:t>, Pop </a:t>
            </a:r>
            <a:r>
              <a:rPr lang="en-US" sz="1800" smtClean="0">
                <a:latin typeface="Courier New" charset="0"/>
                <a:cs typeface="+mn-cs"/>
              </a:rPr>
              <a:t>(</a:t>
            </a:r>
            <a:r>
              <a:rPr lang="en-US" sz="1800" b="0" smtClean="0">
                <a:latin typeface="Times New Roman MT Extra Bold" charset="0"/>
                <a:cs typeface="+mn-cs"/>
              </a:rPr>
              <a:t> 	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Push </a:t>
            </a:r>
            <a:r>
              <a:rPr lang="en-US" sz="1800" smtClean="0">
                <a:latin typeface="Courier New" charset="0"/>
                <a:cs typeface="+mn-cs"/>
              </a:rPr>
              <a:t>/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Push </a:t>
            </a:r>
            <a:r>
              <a:rPr lang="en-US" sz="1800" smtClean="0">
                <a:latin typeface="Courier New" charset="0"/>
                <a:cs typeface="+mn-cs"/>
              </a:rPr>
              <a:t>(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Display </a:t>
            </a:r>
            <a:r>
              <a:rPr lang="en-US" sz="1800" smtClean="0">
                <a:latin typeface="Courier New" charset="0"/>
                <a:cs typeface="+mn-cs"/>
              </a:rPr>
              <a:t>D</a:t>
            </a:r>
            <a:r>
              <a:rPr lang="en-US" sz="1800" b="0" smtClean="0">
                <a:latin typeface="Times New Roman MT Extra Bold" charset="0"/>
                <a:cs typeface="+mn-cs"/>
              </a:rPr>
              <a:t> 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Push </a:t>
            </a:r>
            <a:r>
              <a:rPr lang="en-US" sz="1800" smtClean="0">
                <a:latin typeface="Courier New" charset="0"/>
                <a:cs typeface="+mn-cs"/>
              </a:rPr>
              <a:t>-</a:t>
            </a:r>
            <a:r>
              <a:rPr lang="en-US" sz="1800" b="0" smtClean="0">
                <a:latin typeface="Times New Roman MT Extra Bold" charset="0"/>
                <a:cs typeface="+mn-cs"/>
              </a:rPr>
              <a:t>	</a:t>
            </a:r>
            <a:r>
              <a:rPr lang="en-US" sz="1800" smtClean="0">
                <a:solidFill>
                  <a:srgbClr val="FF0000"/>
                </a:solidFill>
                <a:latin typeface="Courier New" charset="0"/>
                <a:cs typeface="+mn-cs"/>
              </a:rPr>
              <a:t>	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Push </a:t>
            </a:r>
            <a:r>
              <a:rPr lang="en-US" sz="1800" smtClean="0">
                <a:latin typeface="Courier New" charset="0"/>
                <a:cs typeface="+mn-cs"/>
              </a:rPr>
              <a:t>(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Display </a:t>
            </a:r>
            <a:r>
              <a:rPr lang="en-US" sz="1800" smtClean="0">
                <a:latin typeface="Courier New" charset="0"/>
                <a:cs typeface="+mn-cs"/>
              </a:rPr>
              <a:t>E</a:t>
            </a:r>
            <a:r>
              <a:rPr lang="en-US" sz="1800" b="0" smtClean="0">
                <a:latin typeface="Times New Roman MT Extra Bold" charset="0"/>
                <a:cs typeface="+mn-cs"/>
              </a:rPr>
              <a:t>		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Push </a:t>
            </a:r>
            <a:r>
              <a:rPr lang="en-US" sz="1800" smtClean="0">
                <a:latin typeface="Courier New" charset="0"/>
                <a:cs typeface="+mn-cs"/>
              </a:rPr>
              <a:t>-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Display </a:t>
            </a:r>
            <a:r>
              <a:rPr lang="en-US" sz="1800" smtClean="0">
                <a:latin typeface="Courier New" charset="0"/>
                <a:cs typeface="+mn-cs"/>
              </a:rPr>
              <a:t>F</a:t>
            </a:r>
            <a:r>
              <a:rPr lang="en-US" sz="1800" b="0" smtClean="0">
                <a:latin typeface="Times New Roman MT Extra Bold" charset="0"/>
                <a:cs typeface="+mn-cs"/>
              </a:rPr>
              <a:t>	</a:t>
            </a:r>
            <a:r>
              <a:rPr lang="en-US" sz="1800" smtClean="0">
                <a:solidFill>
                  <a:srgbClr val="FF0000"/>
                </a:solidFill>
                <a:latin typeface="Courier New" charset="0"/>
                <a:cs typeface="+mn-cs"/>
              </a:rPr>
              <a:t>	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Read</a:t>
            </a:r>
            <a:r>
              <a:rPr lang="en-US" sz="1800" smtClean="0">
                <a:latin typeface="Courier New" charset="0"/>
                <a:cs typeface="+mn-cs"/>
              </a:rPr>
              <a:t> )</a:t>
            </a:r>
            <a:endParaRPr lang="en-US" sz="1800" b="0" smtClean="0">
              <a:latin typeface="Times New Roman MT Extra Bold" charset="0"/>
              <a:cs typeface="+mn-cs"/>
            </a:endParaRP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	Pop </a:t>
            </a:r>
            <a:r>
              <a:rPr lang="en-US" sz="1800" b="0" smtClean="0">
                <a:latin typeface="Courier New" charset="0"/>
                <a:cs typeface="+mn-cs"/>
              </a:rPr>
              <a:t>-</a:t>
            </a:r>
            <a:r>
              <a:rPr lang="en-US" sz="1800" b="0" smtClean="0">
                <a:latin typeface="Times New Roman MT Extra Bold" charset="0"/>
                <a:cs typeface="+mn-cs"/>
              </a:rPr>
              <a:t>, Display </a:t>
            </a:r>
            <a:r>
              <a:rPr lang="en-US" sz="1800" b="0" smtClean="0">
                <a:latin typeface="Courier New" charset="0"/>
                <a:cs typeface="+mn-cs"/>
              </a:rPr>
              <a:t>-</a:t>
            </a:r>
            <a:r>
              <a:rPr lang="en-US" sz="1800" b="0" smtClean="0">
                <a:latin typeface="Times New Roman MT Extra Bold" charset="0"/>
                <a:cs typeface="+mn-cs"/>
              </a:rPr>
              <a:t>, Pop </a:t>
            </a:r>
            <a:r>
              <a:rPr lang="en-US" sz="1800" b="0" smtClean="0">
                <a:latin typeface="Courier New" charset="0"/>
                <a:cs typeface="+mn-cs"/>
              </a:rPr>
              <a:t>(</a:t>
            </a:r>
            <a:r>
              <a:rPr lang="en-US" sz="1800" b="0" smtClean="0">
                <a:latin typeface="Times New Roman MT Extra Bold" charset="0"/>
                <a:cs typeface="+mn-cs"/>
              </a:rPr>
              <a:t>	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Read</a:t>
            </a:r>
            <a:r>
              <a:rPr lang="en-US" sz="1800" smtClean="0">
                <a:latin typeface="Courier New" charset="0"/>
                <a:cs typeface="+mn-cs"/>
              </a:rPr>
              <a:t> )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 	Pop </a:t>
            </a:r>
            <a:r>
              <a:rPr lang="en-US" sz="1800" b="0" smtClean="0">
                <a:latin typeface="Courier New" charset="0"/>
                <a:cs typeface="+mn-cs"/>
              </a:rPr>
              <a:t>-</a:t>
            </a:r>
            <a:r>
              <a:rPr lang="en-US" sz="1800" b="0" smtClean="0">
                <a:latin typeface="Times New Roman MT Extra Bold" charset="0"/>
                <a:cs typeface="+mn-cs"/>
              </a:rPr>
              <a:t>, Display </a:t>
            </a:r>
            <a:r>
              <a:rPr lang="en-US" sz="1800" b="0" smtClean="0">
                <a:latin typeface="Courier New" charset="0"/>
                <a:cs typeface="+mn-cs"/>
              </a:rPr>
              <a:t>-</a:t>
            </a:r>
            <a:r>
              <a:rPr lang="en-US" sz="1800" b="0" smtClean="0">
                <a:latin typeface="Times New Roman MT Extra Bold" charset="0"/>
                <a:cs typeface="+mn-cs"/>
              </a:rPr>
              <a:t>, Pop </a:t>
            </a:r>
            <a:r>
              <a:rPr lang="en-US" sz="1800" b="0" smtClean="0">
                <a:latin typeface="Courier New" charset="0"/>
                <a:cs typeface="+mn-cs"/>
              </a:rPr>
              <a:t>(</a:t>
            </a:r>
          </a:p>
          <a:p>
            <a:pPr eaLnBrk="0" hangingPunct="0">
              <a:defRPr/>
            </a:pPr>
            <a:r>
              <a:rPr lang="en-US" sz="1800" b="0" smtClean="0">
                <a:latin typeface="Times New Roman MT Extra Bold" charset="0"/>
                <a:cs typeface="+mn-cs"/>
              </a:rPr>
              <a:t>Pop </a:t>
            </a:r>
            <a:r>
              <a:rPr lang="en-US" sz="1800" b="0" smtClean="0">
                <a:latin typeface="Courier New" charset="0"/>
                <a:cs typeface="+mn-cs"/>
              </a:rPr>
              <a:t>/</a:t>
            </a:r>
            <a:r>
              <a:rPr lang="en-US" sz="1800" b="0" smtClean="0">
                <a:latin typeface="Times New Roman MT Extra Bold" charset="0"/>
                <a:cs typeface="+mn-cs"/>
              </a:rPr>
              <a:t>, Display </a:t>
            </a:r>
            <a:r>
              <a:rPr lang="en-US" sz="1800" b="0" smtClean="0">
                <a:latin typeface="Courier New" charset="0"/>
                <a:cs typeface="+mn-cs"/>
              </a:rPr>
              <a:t>/</a:t>
            </a:r>
            <a:r>
              <a:rPr lang="en-US" sz="1800" b="0" smtClean="0">
                <a:latin typeface="Times New Roman MT Extra Bold" charset="0"/>
                <a:cs typeface="+mn-cs"/>
              </a:rPr>
              <a:t> </a:t>
            </a:r>
            <a:r>
              <a:rPr lang="en-US" sz="2000" b="0" smtClean="0">
                <a:latin typeface="Times New Roman MT Extra Bold" charset="0"/>
                <a:cs typeface="+mn-cs"/>
              </a:rPr>
              <a:t>	</a:t>
            </a:r>
            <a:r>
              <a:rPr lang="en-US" sz="2000" smtClean="0">
                <a:solidFill>
                  <a:srgbClr val="FF0000"/>
                </a:solidFill>
                <a:latin typeface="Courier New" charset="0"/>
                <a:cs typeface="+mn-cs"/>
              </a:rPr>
              <a:t>	</a:t>
            </a:r>
          </a:p>
        </p:txBody>
      </p:sp>
      <p:grpSp>
        <p:nvGrpSpPr>
          <p:cNvPr id="137229" name="Group 13"/>
          <p:cNvGrpSpPr>
            <a:grpSpLocks/>
          </p:cNvGrpSpPr>
          <p:nvPr/>
        </p:nvGrpSpPr>
        <p:grpSpPr bwMode="auto">
          <a:xfrm>
            <a:off x="6111875" y="1524000"/>
            <a:ext cx="533400" cy="457200"/>
            <a:chOff x="3888" y="2448"/>
            <a:chExt cx="336" cy="288"/>
          </a:xfrm>
        </p:grpSpPr>
        <p:sp>
          <p:nvSpPr>
            <p:cNvPr id="137230" name="Rectangle 14"/>
            <p:cNvSpPr>
              <a:spLocks noChangeArrowheads="1"/>
            </p:cNvSpPr>
            <p:nvPr/>
          </p:nvSpPr>
          <p:spPr bwMode="auto">
            <a:xfrm>
              <a:off x="3888" y="244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31" name="Text Box 15"/>
            <p:cNvSpPr txBox="1">
              <a:spLocks noChangeArrowheads="1"/>
            </p:cNvSpPr>
            <p:nvPr/>
          </p:nvSpPr>
          <p:spPr bwMode="auto">
            <a:xfrm>
              <a:off x="3936" y="244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(</a:t>
              </a:r>
            </a:p>
          </p:txBody>
        </p:sp>
      </p:grpSp>
      <p:grpSp>
        <p:nvGrpSpPr>
          <p:cNvPr id="137232" name="Group 16"/>
          <p:cNvGrpSpPr>
            <a:grpSpLocks/>
          </p:cNvGrpSpPr>
          <p:nvPr/>
        </p:nvGrpSpPr>
        <p:grpSpPr bwMode="auto">
          <a:xfrm>
            <a:off x="6111875" y="1143000"/>
            <a:ext cx="533400" cy="457200"/>
            <a:chOff x="3888" y="2208"/>
            <a:chExt cx="336" cy="288"/>
          </a:xfrm>
        </p:grpSpPr>
        <p:sp>
          <p:nvSpPr>
            <p:cNvPr id="137233" name="Rectangle 17"/>
            <p:cNvSpPr>
              <a:spLocks noChangeArrowheads="1"/>
            </p:cNvSpPr>
            <p:nvPr/>
          </p:nvSpPr>
          <p:spPr bwMode="auto">
            <a:xfrm>
              <a:off x="3888" y="220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34" name="Text Box 18"/>
            <p:cNvSpPr txBox="1">
              <a:spLocks noChangeArrowheads="1"/>
            </p:cNvSpPr>
            <p:nvPr/>
          </p:nvSpPr>
          <p:spPr bwMode="auto">
            <a:xfrm>
              <a:off x="3936" y="220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+</a:t>
              </a:r>
            </a:p>
          </p:txBody>
        </p:sp>
      </p:grpSp>
      <p:grpSp>
        <p:nvGrpSpPr>
          <p:cNvPr id="137235" name="Group 19"/>
          <p:cNvGrpSpPr>
            <a:grpSpLocks/>
          </p:cNvGrpSpPr>
          <p:nvPr/>
        </p:nvGrpSpPr>
        <p:grpSpPr bwMode="auto">
          <a:xfrm>
            <a:off x="6111875" y="762000"/>
            <a:ext cx="533400" cy="457200"/>
            <a:chOff x="3888" y="1968"/>
            <a:chExt cx="336" cy="288"/>
          </a:xfrm>
        </p:grpSpPr>
        <p:sp>
          <p:nvSpPr>
            <p:cNvPr id="137236" name="Rectangle 20"/>
            <p:cNvSpPr>
              <a:spLocks noChangeArrowheads="1"/>
            </p:cNvSpPr>
            <p:nvPr/>
          </p:nvSpPr>
          <p:spPr bwMode="auto">
            <a:xfrm>
              <a:off x="3888" y="196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37" name="Text Box 21"/>
            <p:cNvSpPr txBox="1">
              <a:spLocks noChangeArrowheads="1"/>
            </p:cNvSpPr>
            <p:nvPr/>
          </p:nvSpPr>
          <p:spPr bwMode="auto">
            <a:xfrm>
              <a:off x="3936" y="196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*</a:t>
              </a:r>
            </a:p>
          </p:txBody>
        </p:sp>
      </p:grpSp>
      <p:sp>
        <p:nvSpPr>
          <p:cNvPr id="137238" name="Line 22"/>
          <p:cNvSpPr>
            <a:spLocks noChangeShapeType="1"/>
          </p:cNvSpPr>
          <p:nvPr/>
        </p:nvSpPr>
        <p:spPr bwMode="auto">
          <a:xfrm flipH="1">
            <a:off x="4724400" y="990600"/>
            <a:ext cx="1524000" cy="1600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pic>
        <p:nvPicPr>
          <p:cNvPr id="137239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2A2A2A"/>
              </a:clrFrom>
              <a:clrTo>
                <a:srgbClr val="2A2A2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65" r="17534" b="15218"/>
          <a:stretch>
            <a:fillRect/>
          </a:stretch>
        </p:blipFill>
        <p:spPr bwMode="auto">
          <a:xfrm>
            <a:off x="8169275" y="3657600"/>
            <a:ext cx="8223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40" name="Line 24"/>
          <p:cNvSpPr>
            <a:spLocks noChangeShapeType="1"/>
          </p:cNvSpPr>
          <p:nvPr/>
        </p:nvSpPr>
        <p:spPr bwMode="auto">
          <a:xfrm flipH="1">
            <a:off x="4876800" y="2133600"/>
            <a:ext cx="23622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137241" name="Group 25"/>
          <p:cNvGrpSpPr>
            <a:grpSpLocks/>
          </p:cNvGrpSpPr>
          <p:nvPr/>
        </p:nvGrpSpPr>
        <p:grpSpPr bwMode="auto">
          <a:xfrm>
            <a:off x="7086600" y="2286000"/>
            <a:ext cx="533400" cy="457200"/>
            <a:chOff x="3888" y="2448"/>
            <a:chExt cx="336" cy="288"/>
          </a:xfrm>
        </p:grpSpPr>
        <p:sp>
          <p:nvSpPr>
            <p:cNvPr id="137242" name="Rectangle 26"/>
            <p:cNvSpPr>
              <a:spLocks noChangeArrowheads="1"/>
            </p:cNvSpPr>
            <p:nvPr/>
          </p:nvSpPr>
          <p:spPr bwMode="auto">
            <a:xfrm>
              <a:off x="3888" y="244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43" name="Text Box 27"/>
            <p:cNvSpPr txBox="1">
              <a:spLocks noChangeArrowheads="1"/>
            </p:cNvSpPr>
            <p:nvPr/>
          </p:nvSpPr>
          <p:spPr bwMode="auto">
            <a:xfrm>
              <a:off x="3936" y="244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(</a:t>
              </a:r>
            </a:p>
          </p:txBody>
        </p:sp>
      </p:grpSp>
      <p:grpSp>
        <p:nvGrpSpPr>
          <p:cNvPr id="137244" name="Group 28"/>
          <p:cNvGrpSpPr>
            <a:grpSpLocks/>
          </p:cNvGrpSpPr>
          <p:nvPr/>
        </p:nvGrpSpPr>
        <p:grpSpPr bwMode="auto">
          <a:xfrm>
            <a:off x="7086600" y="1905000"/>
            <a:ext cx="533400" cy="457200"/>
            <a:chOff x="3888" y="2208"/>
            <a:chExt cx="336" cy="288"/>
          </a:xfrm>
        </p:grpSpPr>
        <p:sp>
          <p:nvSpPr>
            <p:cNvPr id="137245" name="Rectangle 29"/>
            <p:cNvSpPr>
              <a:spLocks noChangeArrowheads="1"/>
            </p:cNvSpPr>
            <p:nvPr/>
          </p:nvSpPr>
          <p:spPr bwMode="auto">
            <a:xfrm>
              <a:off x="3888" y="220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46" name="Text Box 30"/>
            <p:cNvSpPr txBox="1">
              <a:spLocks noChangeArrowheads="1"/>
            </p:cNvSpPr>
            <p:nvPr/>
          </p:nvSpPr>
          <p:spPr bwMode="auto">
            <a:xfrm>
              <a:off x="3936" y="220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+</a:t>
              </a:r>
            </a:p>
          </p:txBody>
        </p:sp>
      </p:grpSp>
      <p:grpSp>
        <p:nvGrpSpPr>
          <p:cNvPr id="137247" name="Group 31"/>
          <p:cNvGrpSpPr>
            <a:grpSpLocks/>
          </p:cNvGrpSpPr>
          <p:nvPr/>
        </p:nvGrpSpPr>
        <p:grpSpPr bwMode="auto">
          <a:xfrm>
            <a:off x="6172200" y="4419600"/>
            <a:ext cx="533400" cy="457200"/>
            <a:chOff x="3888" y="2448"/>
            <a:chExt cx="336" cy="288"/>
          </a:xfrm>
        </p:grpSpPr>
        <p:sp>
          <p:nvSpPr>
            <p:cNvPr id="137248" name="Rectangle 32"/>
            <p:cNvSpPr>
              <a:spLocks noChangeArrowheads="1"/>
            </p:cNvSpPr>
            <p:nvPr/>
          </p:nvSpPr>
          <p:spPr bwMode="auto">
            <a:xfrm>
              <a:off x="3888" y="244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49" name="Text Box 33"/>
            <p:cNvSpPr txBox="1">
              <a:spLocks noChangeArrowheads="1"/>
            </p:cNvSpPr>
            <p:nvPr/>
          </p:nvSpPr>
          <p:spPr bwMode="auto">
            <a:xfrm>
              <a:off x="3936" y="244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(</a:t>
              </a:r>
            </a:p>
          </p:txBody>
        </p:sp>
      </p:grpSp>
      <p:grpSp>
        <p:nvGrpSpPr>
          <p:cNvPr id="137250" name="Group 34"/>
          <p:cNvGrpSpPr>
            <a:grpSpLocks/>
          </p:cNvGrpSpPr>
          <p:nvPr/>
        </p:nvGrpSpPr>
        <p:grpSpPr bwMode="auto">
          <a:xfrm>
            <a:off x="6172200" y="4038600"/>
            <a:ext cx="533400" cy="457200"/>
            <a:chOff x="3888" y="2208"/>
            <a:chExt cx="336" cy="288"/>
          </a:xfrm>
        </p:grpSpPr>
        <p:sp>
          <p:nvSpPr>
            <p:cNvPr id="137251" name="Rectangle 35"/>
            <p:cNvSpPr>
              <a:spLocks noChangeArrowheads="1"/>
            </p:cNvSpPr>
            <p:nvPr/>
          </p:nvSpPr>
          <p:spPr bwMode="auto">
            <a:xfrm>
              <a:off x="3888" y="220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52" name="Text Box 36"/>
            <p:cNvSpPr txBox="1">
              <a:spLocks noChangeArrowheads="1"/>
            </p:cNvSpPr>
            <p:nvPr/>
          </p:nvSpPr>
          <p:spPr bwMode="auto">
            <a:xfrm>
              <a:off x="3936" y="220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-</a:t>
              </a:r>
            </a:p>
          </p:txBody>
        </p:sp>
      </p:grpSp>
      <p:grpSp>
        <p:nvGrpSpPr>
          <p:cNvPr id="137253" name="Group 37"/>
          <p:cNvGrpSpPr>
            <a:grpSpLocks/>
          </p:cNvGrpSpPr>
          <p:nvPr/>
        </p:nvGrpSpPr>
        <p:grpSpPr bwMode="auto">
          <a:xfrm>
            <a:off x="6172200" y="3657600"/>
            <a:ext cx="533400" cy="457200"/>
            <a:chOff x="3888" y="2448"/>
            <a:chExt cx="336" cy="288"/>
          </a:xfrm>
        </p:grpSpPr>
        <p:sp>
          <p:nvSpPr>
            <p:cNvPr id="137254" name="Rectangle 38"/>
            <p:cNvSpPr>
              <a:spLocks noChangeArrowheads="1"/>
            </p:cNvSpPr>
            <p:nvPr/>
          </p:nvSpPr>
          <p:spPr bwMode="auto">
            <a:xfrm>
              <a:off x="3888" y="244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55" name="Text Box 39"/>
            <p:cNvSpPr txBox="1">
              <a:spLocks noChangeArrowheads="1"/>
            </p:cNvSpPr>
            <p:nvPr/>
          </p:nvSpPr>
          <p:spPr bwMode="auto">
            <a:xfrm>
              <a:off x="3936" y="244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(</a:t>
              </a:r>
            </a:p>
          </p:txBody>
        </p:sp>
      </p:grpSp>
      <p:grpSp>
        <p:nvGrpSpPr>
          <p:cNvPr id="137256" name="Group 40"/>
          <p:cNvGrpSpPr>
            <a:grpSpLocks/>
          </p:cNvGrpSpPr>
          <p:nvPr/>
        </p:nvGrpSpPr>
        <p:grpSpPr bwMode="auto">
          <a:xfrm>
            <a:off x="6172200" y="3276600"/>
            <a:ext cx="533400" cy="457200"/>
            <a:chOff x="3888" y="2208"/>
            <a:chExt cx="336" cy="288"/>
          </a:xfrm>
        </p:grpSpPr>
        <p:sp>
          <p:nvSpPr>
            <p:cNvPr id="137257" name="Rectangle 41"/>
            <p:cNvSpPr>
              <a:spLocks noChangeArrowheads="1"/>
            </p:cNvSpPr>
            <p:nvPr/>
          </p:nvSpPr>
          <p:spPr bwMode="auto">
            <a:xfrm>
              <a:off x="3888" y="220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58" name="Text Box 42"/>
            <p:cNvSpPr txBox="1">
              <a:spLocks noChangeArrowheads="1"/>
            </p:cNvSpPr>
            <p:nvPr/>
          </p:nvSpPr>
          <p:spPr bwMode="auto">
            <a:xfrm>
              <a:off x="3936" y="220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-</a:t>
              </a:r>
            </a:p>
          </p:txBody>
        </p:sp>
      </p:grpSp>
      <p:sp>
        <p:nvSpPr>
          <p:cNvPr id="137259" name="Line 43"/>
          <p:cNvSpPr>
            <a:spLocks noChangeShapeType="1"/>
          </p:cNvSpPr>
          <p:nvPr/>
        </p:nvSpPr>
        <p:spPr bwMode="auto">
          <a:xfrm flipH="1">
            <a:off x="5334000" y="3505200"/>
            <a:ext cx="990600" cy="213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60" name="Line 44"/>
          <p:cNvSpPr>
            <a:spLocks noChangeShapeType="1"/>
          </p:cNvSpPr>
          <p:nvPr/>
        </p:nvSpPr>
        <p:spPr bwMode="auto">
          <a:xfrm>
            <a:off x="6629400" y="3886200"/>
            <a:ext cx="1539875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61" name="Line 45"/>
          <p:cNvSpPr>
            <a:spLocks noChangeShapeType="1"/>
          </p:cNvSpPr>
          <p:nvPr/>
        </p:nvSpPr>
        <p:spPr bwMode="auto">
          <a:xfrm>
            <a:off x="8153400" y="3048000"/>
            <a:ext cx="22860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62" name="Line 46"/>
          <p:cNvSpPr>
            <a:spLocks noChangeShapeType="1"/>
          </p:cNvSpPr>
          <p:nvPr/>
        </p:nvSpPr>
        <p:spPr bwMode="auto">
          <a:xfrm flipH="1">
            <a:off x="5486400" y="5257800"/>
            <a:ext cx="19050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63" name="Line 47"/>
          <p:cNvSpPr>
            <a:spLocks noChangeShapeType="1"/>
          </p:cNvSpPr>
          <p:nvPr/>
        </p:nvSpPr>
        <p:spPr bwMode="auto">
          <a:xfrm flipV="1">
            <a:off x="7772400" y="4572000"/>
            <a:ext cx="625475" cy="1066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64" name="Line 48"/>
          <p:cNvSpPr>
            <a:spLocks noChangeShapeType="1"/>
          </p:cNvSpPr>
          <p:nvPr/>
        </p:nvSpPr>
        <p:spPr bwMode="auto">
          <a:xfrm>
            <a:off x="6858000" y="67056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65" name="Line 49"/>
          <p:cNvSpPr>
            <a:spLocks noChangeShapeType="1"/>
          </p:cNvSpPr>
          <p:nvPr/>
        </p:nvSpPr>
        <p:spPr bwMode="auto">
          <a:xfrm>
            <a:off x="6111875" y="19050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137266" name="Group 50"/>
          <p:cNvGrpSpPr>
            <a:grpSpLocks/>
          </p:cNvGrpSpPr>
          <p:nvPr/>
        </p:nvGrpSpPr>
        <p:grpSpPr bwMode="auto">
          <a:xfrm>
            <a:off x="7924800" y="2667000"/>
            <a:ext cx="533400" cy="457200"/>
            <a:chOff x="3888" y="2448"/>
            <a:chExt cx="336" cy="288"/>
          </a:xfrm>
        </p:grpSpPr>
        <p:sp>
          <p:nvSpPr>
            <p:cNvPr id="137267" name="Rectangle 51"/>
            <p:cNvSpPr>
              <a:spLocks noChangeArrowheads="1"/>
            </p:cNvSpPr>
            <p:nvPr/>
          </p:nvSpPr>
          <p:spPr bwMode="auto">
            <a:xfrm>
              <a:off x="3888" y="244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268" name="Text Box 52"/>
            <p:cNvSpPr txBox="1">
              <a:spLocks noChangeArrowheads="1"/>
            </p:cNvSpPr>
            <p:nvPr/>
          </p:nvSpPr>
          <p:spPr bwMode="auto">
            <a:xfrm>
              <a:off x="3936" y="244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(</a:t>
              </a:r>
            </a:p>
          </p:txBody>
        </p:sp>
      </p:grpSp>
      <p:sp>
        <p:nvSpPr>
          <p:cNvPr id="137269" name="AutoShape 53"/>
          <p:cNvSpPr>
            <a:spLocks noChangeArrowheads="1"/>
          </p:cNvSpPr>
          <p:nvPr/>
        </p:nvSpPr>
        <p:spPr bwMode="auto">
          <a:xfrm>
            <a:off x="0" y="762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70" name="Text Box 54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(A+B*C)/(D-(E-F))</a:t>
            </a:r>
          </a:p>
        </p:txBody>
      </p:sp>
      <p:sp>
        <p:nvSpPr>
          <p:cNvPr id="137271" name="Text Box 55"/>
          <p:cNvSpPr txBox="1">
            <a:spLocks noChangeArrowheads="1"/>
          </p:cNvSpPr>
          <p:nvPr/>
        </p:nvSpPr>
        <p:spPr bwMode="auto">
          <a:xfrm>
            <a:off x="3886200" y="838200"/>
            <a:ext cx="38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</a:t>
            </a:r>
          </a:p>
        </p:txBody>
      </p:sp>
      <p:sp>
        <p:nvSpPr>
          <p:cNvPr id="137272" name="Text Box 56"/>
          <p:cNvSpPr txBox="1">
            <a:spLocks noChangeArrowheads="1"/>
          </p:cNvSpPr>
          <p:nvPr/>
        </p:nvSpPr>
        <p:spPr bwMode="auto">
          <a:xfrm>
            <a:off x="3886200" y="1905000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ABC</a:t>
            </a:r>
          </a:p>
        </p:txBody>
      </p:sp>
      <p:sp>
        <p:nvSpPr>
          <p:cNvPr id="137273" name="Text Box 57"/>
          <p:cNvSpPr txBox="1">
            <a:spLocks noChangeArrowheads="1"/>
          </p:cNvSpPr>
          <p:nvPr/>
        </p:nvSpPr>
        <p:spPr bwMode="auto">
          <a:xfrm>
            <a:off x="3886200" y="13716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</a:t>
            </a:r>
          </a:p>
        </p:txBody>
      </p:sp>
      <p:sp>
        <p:nvSpPr>
          <p:cNvPr id="137274" name="AutoShape 58"/>
          <p:cNvSpPr>
            <a:spLocks noChangeArrowheads="1"/>
          </p:cNvSpPr>
          <p:nvPr/>
        </p:nvSpPr>
        <p:spPr bwMode="auto">
          <a:xfrm>
            <a:off x="0" y="9906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75" name="AutoShape 59"/>
          <p:cNvSpPr>
            <a:spLocks noChangeArrowheads="1"/>
          </p:cNvSpPr>
          <p:nvPr/>
        </p:nvSpPr>
        <p:spPr bwMode="auto">
          <a:xfrm>
            <a:off x="0" y="1295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76" name="AutoShape 60"/>
          <p:cNvSpPr>
            <a:spLocks noChangeArrowheads="1"/>
          </p:cNvSpPr>
          <p:nvPr/>
        </p:nvSpPr>
        <p:spPr bwMode="auto">
          <a:xfrm>
            <a:off x="0" y="1524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77" name="AutoShape 61"/>
          <p:cNvSpPr>
            <a:spLocks noChangeArrowheads="1"/>
          </p:cNvSpPr>
          <p:nvPr/>
        </p:nvSpPr>
        <p:spPr bwMode="auto">
          <a:xfrm>
            <a:off x="0" y="18288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78" name="AutoShape 62"/>
          <p:cNvSpPr>
            <a:spLocks noChangeArrowheads="1"/>
          </p:cNvSpPr>
          <p:nvPr/>
        </p:nvSpPr>
        <p:spPr bwMode="auto">
          <a:xfrm>
            <a:off x="0" y="2057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79" name="AutoShape 63"/>
          <p:cNvSpPr>
            <a:spLocks noChangeArrowheads="1"/>
          </p:cNvSpPr>
          <p:nvPr/>
        </p:nvSpPr>
        <p:spPr bwMode="auto">
          <a:xfrm>
            <a:off x="0" y="23622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80" name="AutoShape 64"/>
          <p:cNvSpPr>
            <a:spLocks noChangeArrowheads="1"/>
          </p:cNvSpPr>
          <p:nvPr/>
        </p:nvSpPr>
        <p:spPr bwMode="auto">
          <a:xfrm>
            <a:off x="0" y="2667000"/>
            <a:ext cx="838200" cy="76200"/>
          </a:xfrm>
          <a:prstGeom prst="chevron">
            <a:avLst>
              <a:gd name="adj" fmla="val 275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81" name="AutoShape 65"/>
          <p:cNvSpPr>
            <a:spLocks noChangeArrowheads="1"/>
          </p:cNvSpPr>
          <p:nvPr/>
        </p:nvSpPr>
        <p:spPr bwMode="auto">
          <a:xfrm>
            <a:off x="0" y="2895600"/>
            <a:ext cx="838200" cy="76200"/>
          </a:xfrm>
          <a:prstGeom prst="chevron">
            <a:avLst>
              <a:gd name="adj" fmla="val 275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82" name="AutoShape 66"/>
          <p:cNvSpPr>
            <a:spLocks noChangeArrowheads="1"/>
          </p:cNvSpPr>
          <p:nvPr/>
        </p:nvSpPr>
        <p:spPr bwMode="auto">
          <a:xfrm>
            <a:off x="0" y="3429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83" name="Text Box 67"/>
          <p:cNvSpPr txBox="1">
            <a:spLocks noChangeArrowheads="1"/>
          </p:cNvSpPr>
          <p:nvPr/>
        </p:nvSpPr>
        <p:spPr bwMode="auto">
          <a:xfrm>
            <a:off x="3886200" y="2514600"/>
            <a:ext cx="129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ABC*</a:t>
            </a:r>
          </a:p>
        </p:txBody>
      </p:sp>
      <p:sp>
        <p:nvSpPr>
          <p:cNvPr id="137284" name="Text Box 68"/>
          <p:cNvSpPr txBox="1">
            <a:spLocks noChangeArrowheads="1"/>
          </p:cNvSpPr>
          <p:nvPr/>
        </p:nvSpPr>
        <p:spPr bwMode="auto">
          <a:xfrm>
            <a:off x="3886200" y="2819400"/>
            <a:ext cx="129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ABC*+</a:t>
            </a:r>
          </a:p>
        </p:txBody>
      </p:sp>
      <p:sp>
        <p:nvSpPr>
          <p:cNvPr id="137285" name="AutoShape 69"/>
          <p:cNvSpPr>
            <a:spLocks noChangeArrowheads="1"/>
          </p:cNvSpPr>
          <p:nvPr/>
        </p:nvSpPr>
        <p:spPr bwMode="auto">
          <a:xfrm>
            <a:off x="0" y="37338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86" name="AutoShape 70"/>
          <p:cNvSpPr>
            <a:spLocks noChangeArrowheads="1"/>
          </p:cNvSpPr>
          <p:nvPr/>
        </p:nvSpPr>
        <p:spPr bwMode="auto">
          <a:xfrm>
            <a:off x="0" y="3962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87" name="Text Box 71"/>
          <p:cNvSpPr txBox="1">
            <a:spLocks noChangeArrowheads="1"/>
          </p:cNvSpPr>
          <p:nvPr/>
        </p:nvSpPr>
        <p:spPr bwMode="auto">
          <a:xfrm>
            <a:off x="3886200" y="3581400"/>
            <a:ext cx="129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ABC*+D</a:t>
            </a:r>
          </a:p>
        </p:txBody>
      </p:sp>
      <p:sp>
        <p:nvSpPr>
          <p:cNvPr id="137288" name="AutoShape 72"/>
          <p:cNvSpPr>
            <a:spLocks noChangeArrowheads="1"/>
          </p:cNvSpPr>
          <p:nvPr/>
        </p:nvSpPr>
        <p:spPr bwMode="auto">
          <a:xfrm>
            <a:off x="0" y="42672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89" name="AutoShape 73"/>
          <p:cNvSpPr>
            <a:spLocks noChangeArrowheads="1"/>
          </p:cNvSpPr>
          <p:nvPr/>
        </p:nvSpPr>
        <p:spPr bwMode="auto">
          <a:xfrm>
            <a:off x="0" y="4572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90" name="Text Box 74"/>
          <p:cNvSpPr txBox="1">
            <a:spLocks noChangeArrowheads="1"/>
          </p:cNvSpPr>
          <p:nvPr/>
        </p:nvSpPr>
        <p:spPr bwMode="auto">
          <a:xfrm>
            <a:off x="3886200" y="4403725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ABC*+DE</a:t>
            </a:r>
          </a:p>
        </p:txBody>
      </p:sp>
      <p:sp>
        <p:nvSpPr>
          <p:cNvPr id="137291" name="AutoShape 75"/>
          <p:cNvSpPr>
            <a:spLocks noChangeArrowheads="1"/>
          </p:cNvSpPr>
          <p:nvPr/>
        </p:nvSpPr>
        <p:spPr bwMode="auto">
          <a:xfrm>
            <a:off x="0" y="48006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92" name="AutoShape 76"/>
          <p:cNvSpPr>
            <a:spLocks noChangeArrowheads="1"/>
          </p:cNvSpPr>
          <p:nvPr/>
        </p:nvSpPr>
        <p:spPr bwMode="auto">
          <a:xfrm>
            <a:off x="0" y="5105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93" name="Text Box 77"/>
          <p:cNvSpPr txBox="1">
            <a:spLocks noChangeArrowheads="1"/>
          </p:cNvSpPr>
          <p:nvPr/>
        </p:nvSpPr>
        <p:spPr bwMode="auto">
          <a:xfrm>
            <a:off x="3886200" y="4953000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ABC*+DEF</a:t>
            </a:r>
          </a:p>
        </p:txBody>
      </p:sp>
      <p:sp>
        <p:nvSpPr>
          <p:cNvPr id="137294" name="AutoShape 78"/>
          <p:cNvSpPr>
            <a:spLocks noChangeArrowheads="1"/>
          </p:cNvSpPr>
          <p:nvPr/>
        </p:nvSpPr>
        <p:spPr bwMode="auto">
          <a:xfrm>
            <a:off x="0" y="5334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95" name="AutoShape 79"/>
          <p:cNvSpPr>
            <a:spLocks noChangeArrowheads="1"/>
          </p:cNvSpPr>
          <p:nvPr/>
        </p:nvSpPr>
        <p:spPr bwMode="auto">
          <a:xfrm>
            <a:off x="0" y="5638800"/>
            <a:ext cx="762000" cy="76200"/>
          </a:xfrm>
          <a:prstGeom prst="chevron">
            <a:avLst>
              <a:gd name="adj" fmla="val 25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96" name="Text Box 80"/>
          <p:cNvSpPr txBox="1">
            <a:spLocks noChangeArrowheads="1"/>
          </p:cNvSpPr>
          <p:nvPr/>
        </p:nvSpPr>
        <p:spPr bwMode="auto">
          <a:xfrm>
            <a:off x="3886200" y="5546725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ABC*+DEF-</a:t>
            </a:r>
          </a:p>
        </p:txBody>
      </p:sp>
      <p:sp>
        <p:nvSpPr>
          <p:cNvPr id="137297" name="AutoShape 81"/>
          <p:cNvSpPr>
            <a:spLocks noChangeArrowheads="1"/>
          </p:cNvSpPr>
          <p:nvPr/>
        </p:nvSpPr>
        <p:spPr bwMode="auto">
          <a:xfrm>
            <a:off x="0" y="59436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98" name="AutoShape 82"/>
          <p:cNvSpPr>
            <a:spLocks noChangeArrowheads="1"/>
          </p:cNvSpPr>
          <p:nvPr/>
        </p:nvSpPr>
        <p:spPr bwMode="auto">
          <a:xfrm>
            <a:off x="0" y="6172200"/>
            <a:ext cx="762000" cy="76200"/>
          </a:xfrm>
          <a:prstGeom prst="chevron">
            <a:avLst>
              <a:gd name="adj" fmla="val 25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299" name="Text Box 83"/>
          <p:cNvSpPr txBox="1">
            <a:spLocks noChangeArrowheads="1"/>
          </p:cNvSpPr>
          <p:nvPr/>
        </p:nvSpPr>
        <p:spPr bwMode="auto">
          <a:xfrm>
            <a:off x="3886200" y="6080125"/>
            <a:ext cx="182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ABC*+DEF--</a:t>
            </a:r>
          </a:p>
        </p:txBody>
      </p:sp>
      <p:sp>
        <p:nvSpPr>
          <p:cNvPr id="137300" name="Text Box 84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A+B*C)/(D-(E-F))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01" name="Text Box 85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+B*C)/(D-(E-F))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02" name="Text Box 86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B*C)/(D-(E-F))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03" name="Text Box 87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*C)/(D-(E-F))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04" name="Text Box 88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C)/(D-(E-F))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05" name="Text Box 89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)/(D-(E-F))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06" name="Text Box 90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/(D-(E-F))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07" name="AutoShape 91"/>
          <p:cNvSpPr>
            <a:spLocks noChangeArrowheads="1"/>
          </p:cNvSpPr>
          <p:nvPr/>
        </p:nvSpPr>
        <p:spPr bwMode="auto">
          <a:xfrm>
            <a:off x="0" y="32004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308" name="Line 92"/>
          <p:cNvSpPr>
            <a:spLocks noChangeShapeType="1"/>
          </p:cNvSpPr>
          <p:nvPr/>
        </p:nvSpPr>
        <p:spPr bwMode="auto">
          <a:xfrm>
            <a:off x="6172200" y="51816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grpSp>
        <p:nvGrpSpPr>
          <p:cNvPr id="137309" name="Group 93"/>
          <p:cNvGrpSpPr>
            <a:grpSpLocks/>
          </p:cNvGrpSpPr>
          <p:nvPr/>
        </p:nvGrpSpPr>
        <p:grpSpPr bwMode="auto">
          <a:xfrm>
            <a:off x="6172200" y="4800600"/>
            <a:ext cx="533400" cy="457200"/>
            <a:chOff x="3888" y="2448"/>
            <a:chExt cx="336" cy="288"/>
          </a:xfrm>
        </p:grpSpPr>
        <p:sp>
          <p:nvSpPr>
            <p:cNvPr id="137310" name="Rectangle 94"/>
            <p:cNvSpPr>
              <a:spLocks noChangeArrowheads="1"/>
            </p:cNvSpPr>
            <p:nvPr/>
          </p:nvSpPr>
          <p:spPr bwMode="auto">
            <a:xfrm>
              <a:off x="3888" y="244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311" name="Text Box 95"/>
            <p:cNvSpPr txBox="1">
              <a:spLocks noChangeArrowheads="1"/>
            </p:cNvSpPr>
            <p:nvPr/>
          </p:nvSpPr>
          <p:spPr bwMode="auto">
            <a:xfrm>
              <a:off x="3936" y="244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/</a:t>
              </a:r>
            </a:p>
          </p:txBody>
        </p:sp>
      </p:grpSp>
      <p:grpSp>
        <p:nvGrpSpPr>
          <p:cNvPr id="137312" name="Group 96"/>
          <p:cNvGrpSpPr>
            <a:grpSpLocks/>
          </p:cNvGrpSpPr>
          <p:nvPr/>
        </p:nvGrpSpPr>
        <p:grpSpPr bwMode="auto">
          <a:xfrm>
            <a:off x="6324600" y="6019800"/>
            <a:ext cx="533400" cy="457200"/>
            <a:chOff x="3888" y="2448"/>
            <a:chExt cx="336" cy="288"/>
          </a:xfrm>
        </p:grpSpPr>
        <p:sp>
          <p:nvSpPr>
            <p:cNvPr id="137313" name="Rectangle 97"/>
            <p:cNvSpPr>
              <a:spLocks noChangeArrowheads="1"/>
            </p:cNvSpPr>
            <p:nvPr/>
          </p:nvSpPr>
          <p:spPr bwMode="auto">
            <a:xfrm>
              <a:off x="3888" y="2448"/>
              <a:ext cx="336" cy="240"/>
            </a:xfrm>
            <a:prstGeom prst="rect">
              <a:avLst/>
            </a:prstGeom>
            <a:solidFill>
              <a:srgbClr val="66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 b="0">
                <a:cs typeface="+mn-cs"/>
              </a:endParaRPr>
            </a:p>
          </p:txBody>
        </p:sp>
        <p:sp>
          <p:nvSpPr>
            <p:cNvPr id="137314" name="Text Box 98"/>
            <p:cNvSpPr txBox="1">
              <a:spLocks noChangeArrowheads="1"/>
            </p:cNvSpPr>
            <p:nvPr/>
          </p:nvSpPr>
          <p:spPr bwMode="auto">
            <a:xfrm>
              <a:off x="3936" y="2448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2400">
                  <a:latin typeface="Courier New" charset="0"/>
                  <a:cs typeface="+mn-cs"/>
                </a:rPr>
                <a:t>/</a:t>
              </a:r>
            </a:p>
          </p:txBody>
        </p:sp>
      </p:grpSp>
      <p:sp>
        <p:nvSpPr>
          <p:cNvPr id="137315" name="AutoShape 99"/>
          <p:cNvSpPr>
            <a:spLocks noChangeArrowheads="1"/>
          </p:cNvSpPr>
          <p:nvPr/>
        </p:nvSpPr>
        <p:spPr bwMode="auto">
          <a:xfrm>
            <a:off x="0" y="6477000"/>
            <a:ext cx="304800" cy="76200"/>
          </a:xfrm>
          <a:prstGeom prst="chevron">
            <a:avLst>
              <a:gd name="adj" fmla="val 100000"/>
            </a:avLst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316" name="Text Box 100"/>
          <p:cNvSpPr txBox="1">
            <a:spLocks noChangeArrowheads="1"/>
          </p:cNvSpPr>
          <p:nvPr/>
        </p:nvSpPr>
        <p:spPr bwMode="auto">
          <a:xfrm>
            <a:off x="3886200" y="6461125"/>
            <a:ext cx="2057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>
                <a:solidFill>
                  <a:srgbClr val="FF0000"/>
                </a:solidFill>
                <a:latin typeface="Courier New" charset="0"/>
                <a:cs typeface="+mn-cs"/>
              </a:rPr>
              <a:t>ABC*+DEF--/</a:t>
            </a:r>
          </a:p>
        </p:txBody>
      </p:sp>
      <p:sp>
        <p:nvSpPr>
          <p:cNvPr id="137317" name="Line 101"/>
          <p:cNvSpPr>
            <a:spLocks noChangeShapeType="1"/>
          </p:cNvSpPr>
          <p:nvPr/>
        </p:nvSpPr>
        <p:spPr bwMode="auto">
          <a:xfrm flipH="1">
            <a:off x="5715000" y="6248400"/>
            <a:ext cx="762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 b="0">
              <a:cs typeface="+mn-cs"/>
            </a:endParaRPr>
          </a:p>
        </p:txBody>
      </p:sp>
      <p:sp>
        <p:nvSpPr>
          <p:cNvPr id="137318" name="Text Box 102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(D-(E-F))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19" name="Text Box 103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(A+B*C)/(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D-(E-F))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20" name="Text Box 104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(A+B*C)/(D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-(E-F))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21" name="Text Box 105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(A+B*C)/(D-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(E-F))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22" name="Text Box 106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(A+B*C)/(D-(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E-F))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23" name="Text Box 107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(A+B*C)/(D-(E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-F))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24" name="Text Box 108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(A+B*C)/(D-(E-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F))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25" name="Text Box 109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(A+B*C)/(D-(E-F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))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26" name="Text Box 110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(A+B*C)/(D-(E-F)</a:t>
            </a:r>
            <a:r>
              <a:rPr lang="en-US" sz="2400">
                <a:solidFill>
                  <a:srgbClr val="FF0000"/>
                </a:solidFill>
                <a:latin typeface="Courier New" charset="0"/>
                <a:cs typeface="+mn-cs"/>
              </a:rPr>
              <a:t>)</a:t>
            </a:r>
            <a:endParaRPr lang="en-US" sz="2400">
              <a:latin typeface="Courier New" charset="0"/>
              <a:cs typeface="+mn-cs"/>
            </a:endParaRPr>
          </a:p>
        </p:txBody>
      </p:sp>
      <p:sp>
        <p:nvSpPr>
          <p:cNvPr id="137327" name="Text Box 111"/>
          <p:cNvSpPr txBox="1">
            <a:spLocks noChangeArrowheads="1"/>
          </p:cNvSpPr>
          <p:nvPr/>
        </p:nvSpPr>
        <p:spPr bwMode="auto">
          <a:xfrm>
            <a:off x="1828800" y="228600"/>
            <a:ext cx="373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400">
                <a:latin typeface="Courier New" charset="0"/>
                <a:cs typeface="+mn-cs"/>
              </a:rPr>
              <a:t>(A+B*C)/(D-(E-F))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37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37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37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37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37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37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3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3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 nodeType="clickPar">
                      <p:stCondLst>
                        <p:cond delay="indefinite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 nodeType="clickPar">
                      <p:stCondLst>
                        <p:cond delay="indefinite"/>
                      </p:stCondLst>
                      <p:childTnLst>
                        <p:par>
                          <p:cTn id="1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37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37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 nodeType="clickPar">
                      <p:stCondLst>
                        <p:cond delay="indefinite"/>
                      </p:stCondLst>
                      <p:childTnLst>
                        <p:par>
                          <p:cTn id="2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 nodeType="clickPar">
                      <p:stCondLst>
                        <p:cond delay="indefinite"/>
                      </p:stCondLst>
                      <p:childTnLst>
                        <p:par>
                          <p:cTn id="2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37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37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 nodeType="clickPar">
                      <p:stCondLst>
                        <p:cond delay="indefinite"/>
                      </p:stCondLst>
                      <p:childTnLst>
                        <p:par>
                          <p:cTn id="2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 nodeType="clickPar">
                      <p:stCondLst>
                        <p:cond delay="indefinite"/>
                      </p:stCondLst>
                      <p:childTnLst>
                        <p:par>
                          <p:cTn id="2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 nodeType="clickPar">
                      <p:stCondLst>
                        <p:cond delay="indefinite"/>
                      </p:stCondLst>
                      <p:childTnLst>
                        <p:par>
                          <p:cTn id="2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 nodeType="clickPar">
                      <p:stCondLst>
                        <p:cond delay="indefinite"/>
                      </p:stCondLst>
                      <p:childTnLst>
                        <p:par>
                          <p:cTn id="2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 nodeType="clickPar">
                      <p:stCondLst>
                        <p:cond delay="indefinite"/>
                      </p:stCondLst>
                      <p:childTnLst>
                        <p:par>
                          <p:cTn id="2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 nodeType="clickPar">
                      <p:stCondLst>
                        <p:cond delay="indefinite"/>
                      </p:stCondLst>
                      <p:childTnLst>
                        <p:par>
                          <p:cTn id="2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 nodeType="clickPar">
                      <p:stCondLst>
                        <p:cond delay="indefinite"/>
                      </p:stCondLst>
                      <p:childTnLst>
                        <p:par>
                          <p:cTn id="2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 nodeType="clickPar">
                      <p:stCondLst>
                        <p:cond delay="indefinite"/>
                      </p:stCondLst>
                      <p:childTnLst>
                        <p:par>
                          <p:cTn id="2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 nodeType="clickPar">
                      <p:stCondLst>
                        <p:cond delay="indefinite"/>
                      </p:stCondLst>
                      <p:childTnLst>
                        <p:par>
                          <p:cTn id="2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 nodeType="clickPar">
                      <p:stCondLst>
                        <p:cond delay="indefinite"/>
                      </p:stCondLst>
                      <p:childTnLst>
                        <p:par>
                          <p:cTn id="2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 nodeType="clickPar">
                      <p:stCondLst>
                        <p:cond delay="indefinite"/>
                      </p:stCondLst>
                      <p:childTnLst>
                        <p:par>
                          <p:cTn id="2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 nodeType="clickPar">
                      <p:stCondLst>
                        <p:cond delay="indefinite"/>
                      </p:stCondLst>
                      <p:childTnLst>
                        <p:par>
                          <p:cTn id="2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 nodeType="clickPar">
                      <p:stCondLst>
                        <p:cond delay="indefinite"/>
                      </p:stCondLst>
                      <p:childTnLst>
                        <p:par>
                          <p:cTn id="2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69" grpId="0" animBg="1"/>
      <p:bldP spid="137271" grpId="0" autoUpdateAnimBg="0"/>
      <p:bldP spid="137272" grpId="0" autoUpdateAnimBg="0"/>
      <p:bldP spid="137273" grpId="0" autoUpdateAnimBg="0"/>
      <p:bldP spid="137274" grpId="0" animBg="1"/>
      <p:bldP spid="137275" grpId="0" animBg="1"/>
      <p:bldP spid="137276" grpId="0" animBg="1"/>
      <p:bldP spid="137277" grpId="0" animBg="1"/>
      <p:bldP spid="137278" grpId="0" animBg="1"/>
      <p:bldP spid="137279" grpId="0" animBg="1"/>
      <p:bldP spid="137280" grpId="0" animBg="1"/>
      <p:bldP spid="137281" grpId="0" animBg="1"/>
      <p:bldP spid="137282" grpId="0" animBg="1"/>
      <p:bldP spid="137283" grpId="0" autoUpdateAnimBg="0"/>
      <p:bldP spid="137284" grpId="0" autoUpdateAnimBg="0"/>
      <p:bldP spid="137285" grpId="0" animBg="1"/>
      <p:bldP spid="137286" grpId="0" animBg="1"/>
      <p:bldP spid="137287" grpId="0" autoUpdateAnimBg="0"/>
      <p:bldP spid="137288" grpId="0" animBg="1"/>
      <p:bldP spid="137289" grpId="0" animBg="1"/>
      <p:bldP spid="137290" grpId="0" autoUpdateAnimBg="0"/>
      <p:bldP spid="137291" grpId="0" animBg="1"/>
      <p:bldP spid="137292" grpId="0" animBg="1"/>
      <p:bldP spid="137293" grpId="0" autoUpdateAnimBg="0"/>
      <p:bldP spid="137294" grpId="0" animBg="1"/>
      <p:bldP spid="137295" grpId="0" animBg="1"/>
      <p:bldP spid="137296" grpId="0" autoUpdateAnimBg="0"/>
      <p:bldP spid="137297" grpId="0" animBg="1"/>
      <p:bldP spid="137298" grpId="0" animBg="1"/>
      <p:bldP spid="137299" grpId="0" autoUpdateAnimBg="0"/>
      <p:bldP spid="137300" grpId="0" autoUpdateAnimBg="0"/>
      <p:bldP spid="137301" grpId="0" autoUpdateAnimBg="0"/>
      <p:bldP spid="137302" grpId="0" autoUpdateAnimBg="0"/>
      <p:bldP spid="137303" grpId="0" autoUpdateAnimBg="0"/>
      <p:bldP spid="137304" grpId="0" autoUpdateAnimBg="0"/>
      <p:bldP spid="137305" grpId="0" autoUpdateAnimBg="0"/>
      <p:bldP spid="137306" grpId="0" autoUpdateAnimBg="0"/>
      <p:bldP spid="137307" grpId="0" animBg="1"/>
      <p:bldP spid="137315" grpId="0" animBg="1"/>
      <p:bldP spid="137316" grpId="0" autoUpdateAnimBg="0"/>
      <p:bldP spid="137318" grpId="0" autoUpdateAnimBg="0"/>
      <p:bldP spid="137319" grpId="0" autoUpdateAnimBg="0"/>
      <p:bldP spid="137320" grpId="0" autoUpdateAnimBg="0"/>
      <p:bldP spid="137321" grpId="0" autoUpdateAnimBg="0"/>
      <p:bldP spid="137322" grpId="0" autoUpdateAnimBg="0"/>
      <p:bldP spid="137323" grpId="0" autoUpdateAnimBg="0"/>
      <p:bldP spid="137324" grpId="0" autoUpdateAnimBg="0"/>
      <p:bldP spid="137325" grpId="0" autoUpdateAnimBg="0"/>
      <p:bldP spid="137326" grpId="0" autoUpdateAnimBg="0"/>
      <p:bldP spid="137327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0AC4B3-6D5D-B44A-BE05-D0837A97062C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Sample Program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Converts infix expression to postfix</a:t>
            </a:r>
          </a:p>
          <a:p>
            <a:pPr lvl="1" eaLnBrk="1" hangingPunct="1">
              <a:defRPr/>
            </a:pPr>
            <a:r>
              <a:rPr lang="en-US" dirty="0" smtClean="0"/>
              <a:t>Uses Stack data type (dynamically allocated version)</a:t>
            </a:r>
          </a:p>
          <a:p>
            <a:pPr lvl="1" eaLnBrk="1" hangingPunct="1">
              <a:defRPr/>
            </a:pPr>
            <a:r>
              <a:rPr lang="en-US" dirty="0" smtClean="0"/>
              <a:t>User enters elements of infix expressions separated by spaces</a:t>
            </a:r>
          </a:p>
          <a:p>
            <a:pPr lvl="1" eaLnBrk="1" hangingPunct="1">
              <a:defRPr/>
            </a:pPr>
            <a:r>
              <a:rPr lang="en-US" dirty="0" smtClean="0"/>
              <a:t>Program generates postfix expression</a:t>
            </a:r>
          </a:p>
          <a:p>
            <a:pPr lvl="1" eaLnBrk="1" hangingPunct="1">
              <a:defRPr/>
            </a:pPr>
            <a:r>
              <a:rPr lang="en-US" dirty="0" smtClean="0"/>
              <a:t>Also notes invalid infix expressions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964894-5519-F842-A5E1-E00F87DD8B45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Implementing Linked Stack Operations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Pop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Delete first node in the </a:t>
            </a:r>
            <a:br>
              <a:rPr lang="en-US" smtClean="0"/>
            </a:br>
            <a:r>
              <a:rPr lang="en-US" smtClean="0"/>
              <a:t>linked list</a:t>
            </a:r>
            <a:br>
              <a:rPr lang="en-US" smtClean="0"/>
            </a:b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ptr = myTop;</a:t>
            </a:r>
            <a:br>
              <a:rPr lang="en-US" sz="2400" b="1" smtClean="0">
                <a:solidFill>
                  <a:srgbClr val="6666FF"/>
                </a:solidFill>
                <a:latin typeface="Courier New" charset="0"/>
              </a:rPr>
            </a:b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myTop = myTop-&gt;next;</a:t>
            </a:r>
            <a:br>
              <a:rPr lang="en-US" sz="2400" b="1" smtClean="0">
                <a:solidFill>
                  <a:srgbClr val="6666FF"/>
                </a:solidFill>
                <a:latin typeface="Courier New" charset="0"/>
              </a:rPr>
            </a:b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delete ptr;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Output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Traverse the list</a:t>
            </a:r>
            <a:br>
              <a:rPr lang="en-US" smtClean="0"/>
            </a:b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for (ptr = myTop; </a:t>
            </a:r>
            <a:br>
              <a:rPr lang="en-US" b="1" smtClean="0">
                <a:solidFill>
                  <a:srgbClr val="6666FF"/>
                </a:solidFill>
                <a:latin typeface="Courier New" charset="0"/>
              </a:rPr>
            </a:b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      ptr != 0; ptr = ptr-&gt;next)</a:t>
            </a:r>
            <a:br>
              <a:rPr lang="en-US" b="1" smtClean="0">
                <a:solidFill>
                  <a:srgbClr val="6666FF"/>
                </a:solidFill>
                <a:latin typeface="Courier New" charset="0"/>
              </a:rPr>
            </a:br>
            <a:r>
              <a:rPr lang="en-US" b="1" smtClean="0">
                <a:solidFill>
                  <a:srgbClr val="6666FF"/>
                </a:solidFill>
                <a:latin typeface="Courier New" charset="0"/>
              </a:rPr>
              <a:t>   out &lt;&lt; ptr-&gt;data &lt;&lt; endl;</a:t>
            </a:r>
          </a:p>
        </p:txBody>
      </p:sp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8" y="1679575"/>
            <a:ext cx="2628900" cy="2705100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383C2-DB70-5648-AF45-3EFDA24A2053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Implementing Linked Stack Operations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Destructor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Must traverse list and deallocate nodes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Note need to keep track of </a:t>
            </a: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ptr-&gt;next</a:t>
            </a:r>
            <a:r>
              <a:rPr lang="en-US" smtClean="0"/>
              <a:t> </a:t>
            </a:r>
            <a:r>
              <a:rPr lang="en-US" u="sng" smtClean="0"/>
              <a:t>before</a:t>
            </a:r>
            <a:r>
              <a:rPr lang="en-US" smtClean="0"/>
              <a:t> calling </a:t>
            </a:r>
            <a:r>
              <a:rPr lang="en-US" sz="2400" b="1" smtClean="0">
                <a:solidFill>
                  <a:srgbClr val="6666FF"/>
                </a:solidFill>
                <a:latin typeface="Courier New" charset="0"/>
              </a:rPr>
              <a:t>delete ptr;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cs typeface="+mn-cs"/>
              </a:rPr>
              <a:t>Copy Constructor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Traverse linked list, </a:t>
            </a:r>
            <a:br>
              <a:rPr lang="en-US" smtClean="0"/>
            </a:br>
            <a:r>
              <a:rPr lang="en-US" smtClean="0"/>
              <a:t>copying each into </a:t>
            </a:r>
            <a:br>
              <a:rPr lang="en-US" smtClean="0"/>
            </a:br>
            <a:r>
              <a:rPr lang="en-US" smtClean="0"/>
              <a:t>new node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Attach new node </a:t>
            </a:r>
            <a:br>
              <a:rPr lang="en-US" smtClean="0"/>
            </a:br>
            <a:r>
              <a:rPr lang="en-US" smtClean="0"/>
              <a:t>to copy</a:t>
            </a:r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3824288"/>
            <a:ext cx="4289425" cy="2187575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769D3-0F5F-B44B-B96D-D3DD91DA92C1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Implementing Linked Stack Operations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Assignment operator</a:t>
            </a:r>
          </a:p>
          <a:p>
            <a:pPr lvl="1" eaLnBrk="1" hangingPunct="1">
              <a:defRPr/>
            </a:pPr>
            <a:r>
              <a:rPr lang="en-US" dirty="0" smtClean="0"/>
              <a:t>Similar to copy constructor</a:t>
            </a:r>
          </a:p>
          <a:p>
            <a:pPr lvl="1" eaLnBrk="1" hangingPunct="1">
              <a:defRPr/>
            </a:pPr>
            <a:r>
              <a:rPr lang="en-US" dirty="0" smtClean="0"/>
              <a:t>Must first rule out self assignment</a:t>
            </a:r>
          </a:p>
          <a:p>
            <a:pPr lvl="1" eaLnBrk="1" hangingPunct="1">
              <a:defRPr/>
            </a:pPr>
            <a:r>
              <a:rPr lang="en-US" dirty="0" smtClean="0"/>
              <a:t>Must destroy list in stack being assigned a new value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9BD07-7C07-5B47-A424-B7A2059F6EAB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Application of Stacks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smtClean="0">
                <a:cs typeface="+mn-cs"/>
              </a:rPr>
              <a:t>Consider events when a function begins execution (is activated)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i="1" smtClean="0">
                <a:cs typeface="+mn-cs"/>
              </a:rPr>
              <a:t>Activation record</a:t>
            </a:r>
            <a:r>
              <a:rPr lang="en-US" sz="2800" smtClean="0">
                <a:cs typeface="+mn-cs"/>
              </a:rPr>
              <a:t> (or </a:t>
            </a:r>
            <a:r>
              <a:rPr lang="en-US" sz="2800" i="1" smtClean="0">
                <a:cs typeface="+mn-cs"/>
              </a:rPr>
              <a:t>stack frame</a:t>
            </a:r>
            <a:r>
              <a:rPr lang="en-US" sz="2800" smtClean="0">
                <a:cs typeface="+mn-cs"/>
              </a:rPr>
              <a:t>) is created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Stores the </a:t>
            </a:r>
            <a:r>
              <a:rPr lang="en-US" sz="2800" i="1" smtClean="0">
                <a:cs typeface="+mn-cs"/>
              </a:rPr>
              <a:t>current environment</a:t>
            </a:r>
            <a:r>
              <a:rPr lang="en-US" sz="2800" smtClean="0">
                <a:cs typeface="+mn-cs"/>
              </a:rPr>
              <a:t> for that function.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Contents: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  <a:defRPr/>
            </a:pPr>
            <a:endParaRPr lang="en-US" sz="2000" smtClean="0">
              <a:latin typeface="Times New Roman MT Extra Bold" charset="0"/>
              <a:cs typeface="+mn-cs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  <a:defRPr/>
            </a:pPr>
            <a:endParaRPr lang="en-US" sz="2000" smtClean="0">
              <a:latin typeface="Times New Roman MT Extra Bold" charset="0"/>
              <a:cs typeface="+mn-cs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  <a:defRPr/>
            </a:pPr>
            <a:r>
              <a:rPr lang="en-US" sz="2000" smtClean="0">
                <a:latin typeface="Times New Roman MT Extra Bold" charset="0"/>
                <a:cs typeface="+mn-cs"/>
              </a:rPr>
              <a:t>What kind of data structure should be used to store these so that they can be recovered and the system reset when the function resumes execution?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smtClean="0">
              <a:cs typeface="+mn-cs"/>
            </a:endParaRPr>
          </a:p>
        </p:txBody>
      </p:sp>
      <p:pic>
        <p:nvPicPr>
          <p:cNvPr id="7374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38" y="3587750"/>
            <a:ext cx="4370387" cy="1527175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ED0EC0-3C17-C241-8E36-CE57363C78B4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738" y="254000"/>
            <a:ext cx="8686800" cy="474345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2000" smtClean="0">
                <a:latin typeface="Times New Roman MT Extra Bold" charset="0"/>
                <a:cs typeface="+mn-cs"/>
              </a:rPr>
              <a:t>Problem:	</a:t>
            </a:r>
            <a:r>
              <a:rPr lang="en-US" sz="2000" i="1" smtClean="0">
                <a:latin typeface="Times New Roman MT Extra Bold" charset="0"/>
                <a:cs typeface="+mn-cs"/>
              </a:rPr>
              <a:t>FunctionA </a:t>
            </a:r>
            <a:r>
              <a:rPr lang="en-US" sz="2000" smtClean="0">
                <a:latin typeface="Times New Roman MT Extra Bold" charset="0"/>
                <a:cs typeface="+mn-cs"/>
              </a:rPr>
              <a:t>can call</a:t>
            </a:r>
            <a:r>
              <a:rPr lang="en-US" sz="2000" i="1" smtClean="0">
                <a:latin typeface="Times New Roman MT Extra Bold" charset="0"/>
                <a:cs typeface="+mn-cs"/>
              </a:rPr>
              <a:t> FunctionB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2000" i="1" smtClean="0">
                <a:latin typeface="Times New Roman MT Extra Bold" charset="0"/>
                <a:cs typeface="+mn-cs"/>
              </a:rPr>
              <a:t>			FunctionB </a:t>
            </a:r>
            <a:r>
              <a:rPr lang="en-US" sz="2000" smtClean="0">
                <a:latin typeface="Times New Roman MT Extra Bold" charset="0"/>
                <a:cs typeface="+mn-cs"/>
              </a:rPr>
              <a:t>can call</a:t>
            </a:r>
            <a:r>
              <a:rPr lang="en-US" sz="2000" i="1" smtClean="0">
                <a:latin typeface="Times New Roman MT Extra Bold" charset="0"/>
                <a:cs typeface="+mn-cs"/>
              </a:rPr>
              <a:t> FunctionC</a:t>
            </a:r>
            <a:br>
              <a:rPr lang="en-US" sz="2000" i="1" smtClean="0">
                <a:latin typeface="Times New Roman MT Extra Bold" charset="0"/>
                <a:cs typeface="+mn-cs"/>
              </a:rPr>
            </a:br>
            <a:r>
              <a:rPr lang="en-US" sz="2000" i="1" smtClean="0">
                <a:latin typeface="Times New Roman MT Extra Bold" charset="0"/>
                <a:cs typeface="+mn-cs"/>
              </a:rPr>
              <a:t>			. . 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2000" smtClean="0">
                <a:latin typeface="Times New Roman MT Extra Bold" charset="0"/>
                <a:cs typeface="+mn-cs"/>
              </a:rPr>
              <a:t>When a function calls another function, it interrupts its own execution and needs to be able to resume its execution in the same state it was in when it was interrupted.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en-US" sz="2000" smtClean="0">
              <a:latin typeface="Times New Roman MT Extra Bold" charset="0"/>
              <a:cs typeface="+mn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2000" smtClean="0">
                <a:latin typeface="Times New Roman MT Extra Bold" charset="0"/>
                <a:cs typeface="+mn-cs"/>
              </a:rPr>
              <a:t>When </a:t>
            </a:r>
            <a:r>
              <a:rPr lang="en-US" sz="2000" i="1" smtClean="0">
                <a:latin typeface="Times New Roman MT Extra Bold" charset="0"/>
                <a:cs typeface="+mn-cs"/>
              </a:rPr>
              <a:t>FunctionC</a:t>
            </a:r>
            <a:r>
              <a:rPr lang="en-US" sz="2000" smtClean="0">
                <a:latin typeface="Times New Roman MT Extra Bold" charset="0"/>
                <a:cs typeface="+mn-cs"/>
              </a:rPr>
              <a:t> finishes, control should return to </a:t>
            </a:r>
            <a:r>
              <a:rPr lang="en-US" sz="2000" i="1" smtClean="0">
                <a:latin typeface="Times New Roman MT Extra Bold" charset="0"/>
                <a:cs typeface="+mn-cs"/>
              </a:rPr>
              <a:t>FunctionB.</a:t>
            </a:r>
            <a:endParaRPr lang="en-US" sz="2000" smtClean="0">
              <a:latin typeface="Times New Roman MT Extra Bold" charset="0"/>
              <a:cs typeface="+mn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2000" smtClean="0">
                <a:latin typeface="Times New Roman MT Extra Bold" charset="0"/>
                <a:cs typeface="+mn-cs"/>
              </a:rPr>
              <a:t>When </a:t>
            </a:r>
            <a:r>
              <a:rPr lang="en-US" sz="2000" i="1" smtClean="0">
                <a:latin typeface="Times New Roman MT Extra Bold" charset="0"/>
                <a:cs typeface="+mn-cs"/>
              </a:rPr>
              <a:t>FunctionB</a:t>
            </a:r>
            <a:r>
              <a:rPr lang="en-US" sz="2000" smtClean="0">
                <a:latin typeface="Times New Roman MT Extra Bold" charset="0"/>
                <a:cs typeface="+mn-cs"/>
              </a:rPr>
              <a:t> finishes, control should return to </a:t>
            </a:r>
            <a:r>
              <a:rPr lang="en-US" sz="2000" i="1" smtClean="0">
                <a:latin typeface="Times New Roman MT Extra Bold" charset="0"/>
                <a:cs typeface="+mn-cs"/>
              </a:rPr>
              <a:t>FunctionA</a:t>
            </a:r>
            <a:r>
              <a:rPr lang="en-US" sz="2000" smtClean="0">
                <a:latin typeface="Times New Roman MT Extra Bold" charset="0"/>
                <a:cs typeface="+mn-cs"/>
              </a:rPr>
              <a:t>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en-US" sz="2000" smtClean="0">
              <a:latin typeface="Times New Roman MT Extra Bold" charset="0"/>
              <a:cs typeface="+mn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2000" smtClean="0">
                <a:latin typeface="Times New Roman MT Extra Bold" charset="0"/>
                <a:cs typeface="+mn-cs"/>
              </a:rPr>
              <a:t>So, the order of returns from a function is the </a:t>
            </a:r>
            <a:r>
              <a:rPr lang="en-US" sz="2000" i="1" smtClean="0">
                <a:latin typeface="Times New Roman MT Extra Bold" charset="0"/>
                <a:cs typeface="+mn-cs"/>
              </a:rPr>
              <a:t>reverse</a:t>
            </a:r>
            <a:r>
              <a:rPr lang="en-US" sz="2000" smtClean="0">
                <a:latin typeface="Times New Roman MT Extra Bold" charset="0"/>
                <a:cs typeface="+mn-cs"/>
              </a:rPr>
              <a:t> of function invocations; that is, </a:t>
            </a:r>
            <a:r>
              <a:rPr lang="en-US" sz="2000" b="1" smtClean="0">
                <a:solidFill>
                  <a:srgbClr val="FF0000"/>
                </a:solidFill>
                <a:latin typeface="Times New Roman MT Extra Bold" charset="0"/>
                <a:cs typeface="+mn-cs"/>
              </a:rPr>
              <a:t>LIFO</a:t>
            </a:r>
            <a:r>
              <a:rPr lang="en-US" sz="2000" smtClean="0">
                <a:latin typeface="Times New Roman MT Extra Bold" charset="0"/>
                <a:cs typeface="+mn-cs"/>
              </a:rPr>
              <a:t> behavior.</a:t>
            </a:r>
            <a:endParaRPr lang="en-US" sz="2000" b="1" smtClean="0">
              <a:solidFill>
                <a:srgbClr val="FF0000"/>
              </a:solidFill>
              <a:latin typeface="Times New Roman MT Extra Bold" charset="0"/>
              <a:cs typeface="+mn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en-US" sz="2400" smtClean="0">
              <a:latin typeface="Times New Roman MT Extra Bold" charset="0"/>
              <a:cs typeface="+mn-cs"/>
              <a:sym typeface="Symbol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2400" smtClean="0">
                <a:latin typeface="Times New Roman MT Extra Bold" charset="0"/>
                <a:cs typeface="+mn-cs"/>
                <a:sym typeface="Symbol" charset="0"/>
              </a:rPr>
              <a:t> </a:t>
            </a:r>
            <a:r>
              <a:rPr lang="en-US" sz="2000" smtClean="0">
                <a:latin typeface="Times New Roman MT Extra Bold" charset="0"/>
                <a:cs typeface="+mn-cs"/>
              </a:rPr>
              <a:t>Use a </a:t>
            </a:r>
            <a:r>
              <a:rPr lang="en-US" sz="2000" b="1" smtClean="0">
                <a:solidFill>
                  <a:srgbClr val="FF0000"/>
                </a:solidFill>
                <a:latin typeface="Times New Roman MT Extra Bold" charset="0"/>
                <a:cs typeface="+mn-cs"/>
              </a:rPr>
              <a:t>stack</a:t>
            </a:r>
            <a:r>
              <a:rPr lang="en-US" sz="2000" smtClean="0">
                <a:latin typeface="Times New Roman MT Extra Bold" charset="0"/>
                <a:cs typeface="+mn-cs"/>
              </a:rPr>
              <a:t> to store the activation records. Since it is manipulated at </a:t>
            </a:r>
            <a:r>
              <a:rPr lang="en-US" sz="2000" i="1" smtClean="0">
                <a:latin typeface="Times New Roman MT Extra Bold" charset="0"/>
                <a:cs typeface="+mn-cs"/>
              </a:rPr>
              <a:t>run-time</a:t>
            </a:r>
            <a:r>
              <a:rPr lang="en-US" sz="2000" smtClean="0">
                <a:latin typeface="Times New Roman MT Extra Bold" charset="0"/>
                <a:cs typeface="+mn-cs"/>
              </a:rPr>
              <a:t>, it is called the </a:t>
            </a:r>
            <a:r>
              <a:rPr lang="en-US" sz="2000" b="1" smtClean="0">
                <a:solidFill>
                  <a:srgbClr val="FF0000"/>
                </a:solidFill>
                <a:latin typeface="Times New Roman MT Extra Bold" charset="0"/>
                <a:cs typeface="+mn-cs"/>
              </a:rPr>
              <a:t>run-time stack</a:t>
            </a:r>
            <a:r>
              <a:rPr lang="en-US" sz="2000" smtClean="0">
                <a:latin typeface="Times New Roman MT Extra Bold" charset="0"/>
                <a:cs typeface="+mn-cs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A98A46-E400-3A40-BAD1-E40B7DA3AD64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Run-time Stack (in conclusion)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Functions may call other functions</a:t>
            </a:r>
          </a:p>
          <a:p>
            <a:pPr lvl="1" eaLnBrk="1" hangingPunct="1">
              <a:defRPr/>
            </a:pPr>
            <a:r>
              <a:rPr lang="en-US" smtClean="0"/>
              <a:t>interrupt their own execution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Must store the activation records to be recovered</a:t>
            </a:r>
          </a:p>
          <a:p>
            <a:pPr lvl="1" eaLnBrk="1" hangingPunct="1">
              <a:defRPr/>
            </a:pPr>
            <a:r>
              <a:rPr lang="en-US" smtClean="0"/>
              <a:t>system then reset when first function resumes execution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This algorithm must have LIFO behavior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Structure used is the run-time stack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9788F2-B415-EC4C-B4DF-389011752F94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6981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Use of Run-time Stack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49363"/>
            <a:ext cx="8686800" cy="50942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smtClean="0">
                <a:cs typeface="+mn-cs"/>
              </a:rPr>
              <a:t>When a function is called 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Copy of activation record pushed onto run-time stack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Arguments copied into parameter spaces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+mn-cs"/>
              </a:rPr>
              <a:t>Control transferred to starting address of body of function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2400" smtClean="0">
                <a:latin typeface="Times New Roman MT Extra Bold" charset="0"/>
                <a:cs typeface="+mn-cs"/>
              </a:rPr>
              <a:t>The </a:t>
            </a:r>
            <a:r>
              <a:rPr lang="en-US" sz="2400" b="1" smtClean="0">
                <a:solidFill>
                  <a:srgbClr val="FF0000"/>
                </a:solidFill>
                <a:latin typeface="Times New Roman MT Extra Bold" charset="0"/>
                <a:cs typeface="+mn-cs"/>
              </a:rPr>
              <a:t>top activation record</a:t>
            </a:r>
            <a:r>
              <a:rPr lang="en-US" sz="2400" smtClean="0">
                <a:latin typeface="Times New Roman MT Extra Bold" charset="0"/>
                <a:cs typeface="+mn-cs"/>
              </a:rPr>
              <a:t> in the run-time stack is </a:t>
            </a:r>
            <a:r>
              <a:rPr lang="en-US" sz="2400" b="1" i="1" smtClean="0">
                <a:latin typeface="Times New Roman MT Extra Bold" charset="0"/>
                <a:cs typeface="+mn-cs"/>
              </a:rPr>
              <a:t>always</a:t>
            </a:r>
            <a:r>
              <a:rPr lang="en-US" sz="2400" smtClean="0">
                <a:latin typeface="Times New Roman MT Extra Bold" charset="0"/>
                <a:cs typeface="+mn-cs"/>
              </a:rPr>
              <a:t> that of the function </a:t>
            </a:r>
            <a:r>
              <a:rPr lang="en-US" sz="2400" b="1" smtClean="0">
                <a:solidFill>
                  <a:srgbClr val="FF0000"/>
                </a:solidFill>
                <a:latin typeface="Times New Roman MT Extra Bold" charset="0"/>
                <a:cs typeface="+mn-cs"/>
              </a:rPr>
              <a:t>currently executing</a:t>
            </a:r>
            <a:r>
              <a:rPr lang="en-US" sz="2400" smtClean="0">
                <a:latin typeface="Times New Roman MT Extra Bold" charset="0"/>
                <a:cs typeface="+mn-cs"/>
              </a:rPr>
              <a:t>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en-US" sz="2400" smtClean="0">
              <a:latin typeface="Times New Roman MT Extra Bold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>
              <a:cs typeface="+mn-cs"/>
            </a:endParaRPr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050" y="3468688"/>
            <a:ext cx="3940175" cy="1601787"/>
          </a:xfrm>
          <a:prstGeom prst="rect">
            <a:avLst/>
          </a:prstGeom>
          <a:noFill/>
          <a:ln>
            <a:noFill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120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NewS120.thmx</Template>
  <TotalTime>29</TotalTime>
  <Words>1509</Words>
  <Application>Microsoft Macintosh PowerPoint</Application>
  <PresentationFormat>On-screen Show (4:3)</PresentationFormat>
  <Paragraphs>419</Paragraphs>
  <Slides>26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NewS120</vt:lpstr>
      <vt:lpstr>Linked Stacks</vt:lpstr>
      <vt:lpstr>Implementing Linked Stack Operations</vt:lpstr>
      <vt:lpstr>Implementing Linked Stack Operations</vt:lpstr>
      <vt:lpstr>Implementing Linked Stack Operations</vt:lpstr>
      <vt:lpstr>Implementing Linked Stack Operations</vt:lpstr>
      <vt:lpstr>Application of Stacks</vt:lpstr>
      <vt:lpstr>PowerPoint Presentation</vt:lpstr>
      <vt:lpstr>Run-time Stack (in conclusion)</vt:lpstr>
      <vt:lpstr>Use of Run-time Stack</vt:lpstr>
      <vt:lpstr>Use of Run-time Stack</vt:lpstr>
      <vt:lpstr>In-Class Problems</vt:lpstr>
      <vt:lpstr>Application of Stacks</vt:lpstr>
      <vt:lpstr>RPN or Postfix Notation</vt:lpstr>
      <vt:lpstr>Postfix and Prefix Examples</vt:lpstr>
      <vt:lpstr>Evaluating RPN Expressions</vt:lpstr>
      <vt:lpstr>Evaluating RPN Expressions</vt:lpstr>
      <vt:lpstr>Evaluation  of Postfix</vt:lpstr>
      <vt:lpstr>Sample RPN Evaluation</vt:lpstr>
      <vt:lpstr>Converting Infix to RPN</vt:lpstr>
      <vt:lpstr>PowerPoint Presentation</vt:lpstr>
      <vt:lpstr>PowerPoint Presentation</vt:lpstr>
      <vt:lpstr>Another RPN Conversion Method</vt:lpstr>
      <vt:lpstr>Stack Algorithm</vt:lpstr>
      <vt:lpstr>Stack Algorithm</vt:lpstr>
      <vt:lpstr>PowerPoint Presentation</vt:lpstr>
      <vt:lpstr>Sample Program</vt:lpstr>
    </vt:vector>
  </TitlesOfParts>
  <Company>The College of Wooster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Services</dc:creator>
  <cp:lastModifiedBy>User Services</cp:lastModifiedBy>
  <cp:revision>3</cp:revision>
  <dcterms:created xsi:type="dcterms:W3CDTF">2017-09-30T14:13:56Z</dcterms:created>
  <dcterms:modified xsi:type="dcterms:W3CDTF">2018-02-25T01:39:37Z</dcterms:modified>
</cp:coreProperties>
</file>