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85" r:id="rId8"/>
    <p:sldId id="284" r:id="rId9"/>
    <p:sldId id="263" r:id="rId10"/>
    <p:sldId id="264" r:id="rId11"/>
    <p:sldId id="265" r:id="rId12"/>
    <p:sldId id="266" r:id="rId13"/>
    <p:sldId id="267" r:id="rId14"/>
    <p:sldId id="282" r:id="rId15"/>
    <p:sldId id="283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7" d="100"/>
          <a:sy n="37" d="100"/>
        </p:scale>
        <p:origin x="-2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76545-22DD-2E4A-BD65-4271E5EBAAD8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7C285D-ADE8-9147-BFBB-54A0C4992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61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DAF3A-3D0B-4C4D-91ED-35FE5CFD845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889D8-77D0-BF49-AD2B-1945DDE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6865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E38E1-CB02-7846-A2EC-6C894F6A99CF}" type="datetime1">
              <a:rPr lang="en-US" smtClean="0"/>
              <a:t>11/10/18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4D180-BC1E-894B-9C51-8E9018BC96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44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8A959-9463-5646-A1FA-9D19C857DAC3}" type="datetime1">
              <a:rPr lang="en-US" smtClean="0"/>
              <a:t>11/10/18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5B730-C5AC-3A46-8425-87ED3582FA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193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41410-0549-5444-94DE-F0B9193243CE}" type="datetime1">
              <a:rPr lang="en-US" smtClean="0"/>
              <a:t>11/10/18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87429-2CCB-8149-9216-20934C78F4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7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10832-BB23-8545-93E3-A770BD8D39BE}" type="datetime1">
              <a:rPr lang="en-US" smtClean="0"/>
              <a:t>11/10/18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A5DD4-DBC8-544F-9CBD-F5D21544CD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91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17188-5497-8F40-8BE7-1CD50A9B8AA6}" type="datetime1">
              <a:rPr lang="en-US" smtClean="0"/>
              <a:t>11/10/18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566C0-A5B6-DF46-8152-6A38545493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290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0CD3-86FF-5F45-BA8E-FC50F5F0196B}" type="datetime1">
              <a:rPr lang="en-US" smtClean="0"/>
              <a:t>11/10/18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A26CF-FF99-BC4D-8004-F65DB3FD44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89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8ABFC-E8BE-D848-B194-91B04184D98B}" type="datetime1">
              <a:rPr lang="en-US" smtClean="0"/>
              <a:t>11/10/18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F1799-6E3C-5442-B3C5-ED71FD2B3D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302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8A04F-F518-DF46-A761-FFF60A608FB0}" type="datetime1">
              <a:rPr lang="en-US" smtClean="0"/>
              <a:t>11/10/18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23C21-E0B1-6D46-A817-52B30EAFA4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76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38ACA-C39D-924F-9AFD-A869B1899F01}" type="datetime1">
              <a:rPr lang="en-US" smtClean="0"/>
              <a:t>11/10/18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331BB-F0D8-8F4F-ADF7-05732D7F27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197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0A64D-14D9-864A-9E0D-91ADEF45949B}" type="datetime1">
              <a:rPr lang="en-US" smtClean="0"/>
              <a:t>11/10/18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DF777-ED71-F544-A17F-623A9EDF5F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09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613CF-C65C-184D-850C-6A911C1ACF28}" type="datetime1">
              <a:rPr lang="en-US" smtClean="0"/>
              <a:t>11/10/18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CF131-F238-0E49-B476-39317057FE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8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381B8A0-610A-9744-8A9C-D4A6B44EB413}" type="datetime1">
              <a:rPr lang="en-US" smtClean="0"/>
              <a:t>11/10/18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43E3EB8B-E8F3-A045-9AB7-0B46884668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ＭＳ Ｐゴシック" charset="0"/>
          <a:cs typeface="ＭＳ Ｐゴシック" charset="0"/>
        </a:defRPr>
      </a:lvl1pPr>
      <a:lvl2pPr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2pPr>
      <a:lvl3pPr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3pPr>
      <a:lvl4pPr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4pPr>
      <a:lvl5pPr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Courier New" charset="0"/>
        <a:buChar char="o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charset="0"/>
        <a:buChar char="o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AA0DC-B8F1-1E4D-B4D0-79ED2742C6EA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STL (Standard Template Library)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7205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smtClean="0">
                <a:cs typeface="+mn-cs"/>
              </a:rPr>
              <a:t>A library of class and function templates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en-US" sz="2800" smtClean="0">
              <a:cs typeface="+mn-cs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smtClean="0">
                <a:cs typeface="+mn-cs"/>
              </a:rPr>
              <a:t>Components: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800" b="1" smtClean="0">
                <a:cs typeface="+mn-cs"/>
              </a:rPr>
              <a:t>Containers</a:t>
            </a:r>
            <a:r>
              <a:rPr lang="en-US" sz="2800" smtClean="0">
                <a:cs typeface="+mn-cs"/>
              </a:rPr>
              <a:t>:  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sz="2400" smtClean="0"/>
              <a:t>Generic "off-the-shelf" class templates for storing collections of data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800" b="1" smtClean="0">
                <a:cs typeface="+mn-cs"/>
              </a:rPr>
              <a:t>Algorithms</a:t>
            </a:r>
            <a:r>
              <a:rPr lang="en-US" sz="2800" smtClean="0">
                <a:cs typeface="+mn-cs"/>
              </a:rPr>
              <a:t>: 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sz="2400" smtClean="0"/>
              <a:t>Generic "off-the-shelf" function templates for operating on containers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800" b="1" smtClean="0">
                <a:cs typeface="+mn-cs"/>
              </a:rPr>
              <a:t>Iterators</a:t>
            </a:r>
            <a:r>
              <a:rPr lang="en-US" sz="2800" smtClean="0">
                <a:cs typeface="+mn-cs"/>
              </a:rPr>
              <a:t>: 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sz="2400" smtClean="0"/>
              <a:t>Generalized "smart" pointers that allow algorithms to operate on almost any container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en-US" sz="280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24CC4-B430-2D42-986F-D0F15FAF0EE7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Increasing Capacity of a Vector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n-cs"/>
              </a:rPr>
              <a:t>When </a:t>
            </a:r>
            <a:r>
              <a:rPr lang="en-US" sz="2800" b="1" smtClean="0">
                <a:solidFill>
                  <a:srgbClr val="6666FF"/>
                </a:solidFill>
                <a:latin typeface="Courier New" charset="0"/>
                <a:cs typeface="+mn-cs"/>
              </a:rPr>
              <a:t>vector v</a:t>
            </a:r>
            <a:r>
              <a:rPr lang="en-US" sz="2800" smtClean="0">
                <a:cs typeface="+mn-cs"/>
              </a:rPr>
              <a:t> becomes full</a:t>
            </a:r>
          </a:p>
          <a:p>
            <a:pPr lvl="1" eaLnBrk="1" hangingPunct="1">
              <a:defRPr/>
            </a:pPr>
            <a:r>
              <a:rPr lang="en-US" sz="2400" smtClean="0"/>
              <a:t>capacity increased automatically when item added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Algorithm to increase capacity of </a:t>
            </a:r>
            <a:r>
              <a:rPr lang="en-US" sz="2800" b="1" smtClean="0">
                <a:solidFill>
                  <a:srgbClr val="6666FF"/>
                </a:solidFill>
                <a:latin typeface="Courier New" charset="0"/>
                <a:cs typeface="+mn-cs"/>
              </a:rPr>
              <a:t>vector&lt;T&gt;</a:t>
            </a:r>
          </a:p>
          <a:p>
            <a:pPr lvl="1" eaLnBrk="1" hangingPunct="1">
              <a:defRPr/>
            </a:pPr>
            <a:r>
              <a:rPr lang="en-US" sz="2400" smtClean="0"/>
              <a:t>Allocate new array to store </a:t>
            </a: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vector</a:t>
            </a:r>
            <a:r>
              <a:rPr lang="en-US" sz="2400" smtClean="0"/>
              <a:t>'s elements</a:t>
            </a:r>
          </a:p>
          <a:p>
            <a:pPr lvl="1" eaLnBrk="1" hangingPunct="1">
              <a:defRPr/>
            </a:pPr>
            <a:r>
              <a:rPr lang="en-US" sz="2400" smtClean="0"/>
              <a:t>use </a:t>
            </a: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T</a:t>
            </a:r>
            <a:r>
              <a:rPr lang="en-US" sz="2400" smtClean="0"/>
              <a:t> copy constructor to copy existing elements to new array</a:t>
            </a:r>
          </a:p>
          <a:p>
            <a:pPr lvl="1" eaLnBrk="1" hangingPunct="1">
              <a:defRPr/>
            </a:pPr>
            <a:r>
              <a:rPr lang="en-US" sz="2400" smtClean="0"/>
              <a:t>Store item being added in new array</a:t>
            </a:r>
          </a:p>
          <a:p>
            <a:pPr lvl="1" eaLnBrk="1" hangingPunct="1">
              <a:defRPr/>
            </a:pPr>
            <a:r>
              <a:rPr lang="en-US" sz="2400" smtClean="0"/>
              <a:t>Destroy old array in </a:t>
            </a: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vector&lt;T&gt;</a:t>
            </a:r>
          </a:p>
          <a:p>
            <a:pPr lvl="1" eaLnBrk="1" hangingPunct="1">
              <a:defRPr/>
            </a:pPr>
            <a:r>
              <a:rPr lang="en-US" sz="2400" smtClean="0"/>
              <a:t>Make new array the </a:t>
            </a: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vector&lt;T&gt;</a:t>
            </a:r>
            <a:r>
              <a:rPr lang="en-US" sz="2400" smtClean="0"/>
              <a:t>'s storage array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35B08-49CB-A041-ACB4-BB1F8634FBCA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Increasing Capacity of a Vector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76388"/>
            <a:ext cx="8686800" cy="474345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Allocate new array</a:t>
            </a:r>
          </a:p>
          <a:p>
            <a:pPr lvl="1" eaLnBrk="1" hangingPunct="1">
              <a:defRPr/>
            </a:pPr>
            <a:r>
              <a:rPr lang="en-US" smtClean="0"/>
              <a:t>Capacity doubles when more space needed</a:t>
            </a:r>
          </a:p>
          <a:p>
            <a:pPr lvl="1" eaLnBrk="1" hangingPunct="1">
              <a:defRPr/>
            </a:pPr>
            <a:endParaRPr lang="en-US" smtClean="0"/>
          </a:p>
          <a:p>
            <a:pPr lvl="1" eaLnBrk="1" hangingPunct="1">
              <a:defRPr/>
            </a:pPr>
            <a:endParaRPr lang="en-US" smtClean="0"/>
          </a:p>
          <a:p>
            <a:pPr lvl="1"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Elements copied to new array</a:t>
            </a:r>
          </a:p>
        </p:txBody>
      </p:sp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687" y="3642403"/>
            <a:ext cx="3694113" cy="1392237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14404"/>
            <a:ext cx="3762375" cy="1504950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75A3E4-F968-5849-B62E-4137A467E20B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Increasing Capacity of a Vector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Item being added now stored</a:t>
            </a: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Destroy old array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Make new array</a:t>
            </a:r>
            <a:br>
              <a:rPr lang="en-US" smtClean="0">
                <a:cs typeface="+mn-cs"/>
              </a:rPr>
            </a:br>
            <a:r>
              <a:rPr lang="en-US" smtClean="0">
                <a:cs typeface="+mn-cs"/>
              </a:rPr>
              <a:t>the vector's storage</a:t>
            </a:r>
            <a:br>
              <a:rPr lang="en-US" smtClean="0">
                <a:cs typeface="+mn-cs"/>
              </a:rPr>
            </a:br>
            <a:r>
              <a:rPr lang="en-US" smtClean="0">
                <a:cs typeface="+mn-cs"/>
              </a:rPr>
              <a:t>area</a:t>
            </a:r>
          </a:p>
        </p:txBody>
      </p:sp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87" y="2062640"/>
            <a:ext cx="3825875" cy="1452562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913" y="4141788"/>
            <a:ext cx="1990725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E3A54-B142-6044-8825-65528040205E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Contrast Vectors and Arrays</a:t>
            </a:r>
          </a:p>
        </p:txBody>
      </p:sp>
      <p:graphicFrame>
        <p:nvGraphicFramePr>
          <p:cNvPr id="97283" name="Group 3"/>
          <p:cNvGraphicFramePr>
            <a:graphicFrameLocks noGrp="1"/>
          </p:cNvGraphicFramePr>
          <p:nvPr/>
        </p:nvGraphicFramePr>
        <p:xfrm>
          <a:off x="568325" y="1620838"/>
          <a:ext cx="8189913" cy="4059238"/>
        </p:xfrm>
        <a:graphic>
          <a:graphicData uri="http://schemas.openxmlformats.org/drawingml/2006/table">
            <a:tbl>
              <a:tblPr/>
              <a:tblGrid>
                <a:gridCol w="4095750"/>
                <a:gridCol w="4094163"/>
              </a:tblGrid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Vectors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Arrays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1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Capacity can increase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A self contained object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Is a class template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Has function members to do tasks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Fixed size, cannot be changed during execution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Cannot "operate" on itself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Must "re-invent the wheel" for most 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3FD005-ADBA-0B46-B403-2F7F361E81FB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Using Algorithms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Consider the judging of figure skaters</a:t>
            </a:r>
          </a:p>
          <a:p>
            <a:pPr lvl="1" eaLnBrk="1" hangingPunct="1">
              <a:defRPr/>
            </a:pPr>
            <a:r>
              <a:rPr lang="en-US" smtClean="0"/>
              <a:t>When judges give scores the high and low score are discarded</a:t>
            </a:r>
          </a:p>
          <a:p>
            <a:pPr lvl="1" eaLnBrk="1" hangingPunct="1">
              <a:defRPr/>
            </a:pPr>
            <a:r>
              <a:rPr lang="en-US" smtClean="0"/>
              <a:t>Then the remaining scores are averaged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Given the vector of scores shown below</a:t>
            </a:r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388" y="3717132"/>
            <a:ext cx="5341937" cy="1427162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3EA484-D769-A74C-A52B-932DE45DE616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9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Using Algorithms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08100"/>
            <a:ext cx="8686800" cy="50355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Use </a:t>
            </a:r>
            <a:r>
              <a:rPr lang="en-US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min_element</a:t>
            </a:r>
            <a:r>
              <a:rPr lang="en-US" dirty="0" smtClean="0">
                <a:cs typeface="+mn-cs"/>
              </a:rPr>
              <a:t> algorithm to find and discard minimum score</a:t>
            </a:r>
            <a:br>
              <a:rPr lang="en-US" dirty="0" smtClean="0">
                <a:cs typeface="+mn-cs"/>
              </a:rPr>
            </a:b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scores.erase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(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min_element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(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scores.begin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(),</a:t>
            </a:r>
            <a:b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</a:b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          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scores.end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())));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Discard maximum element similarly </a:t>
            </a:r>
            <a:r>
              <a:rPr lang="en-US" dirty="0" smtClean="0">
                <a:latin typeface="Courier New"/>
                <a:cs typeface="Courier New"/>
              </a:rPr>
              <a:t>(</a:t>
            </a:r>
            <a:r>
              <a:rPr lang="en-US" b="1" dirty="0" err="1" smtClean="0">
                <a:solidFill>
                  <a:srgbClr val="6666FF"/>
                </a:solidFill>
                <a:latin typeface="Courier New"/>
                <a:cs typeface="Courier New"/>
              </a:rPr>
              <a:t>max_element</a:t>
            </a:r>
            <a:r>
              <a:rPr lang="en-US" dirty="0" smtClean="0">
                <a:latin typeface="Courier New"/>
                <a:cs typeface="Courier New"/>
              </a:rPr>
              <a:t>)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Now use </a:t>
            </a:r>
            <a:r>
              <a:rPr lang="en-US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accumulate()</a:t>
            </a:r>
            <a:r>
              <a:rPr lang="en-US" dirty="0" smtClean="0">
                <a:cs typeface="+mn-cs"/>
              </a:rPr>
              <a:t> algorithm</a:t>
            </a:r>
            <a:br>
              <a:rPr lang="en-US" dirty="0" smtClean="0">
                <a:cs typeface="+mn-cs"/>
              </a:rPr>
            </a:b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double 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avg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 = accumulate(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scores.begin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(),</a:t>
            </a:r>
            <a:b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</a:b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    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scores.end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(),0.0)/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scores.size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();</a:t>
            </a:r>
          </a:p>
        </p:txBody>
      </p:sp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377371"/>
            <a:ext cx="3957638" cy="1044575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A17755-9514-4543-A9B1-AC957FA491A9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Multidimensional </a:t>
            </a:r>
            <a:r>
              <a:rPr lang="en-US" sz="3600" b="1" dirty="0" smtClean="0">
                <a:solidFill>
                  <a:srgbClr val="6666FF"/>
                </a:solidFill>
                <a:latin typeface="Courier New" charset="0"/>
                <a:cs typeface="+mj-cs"/>
              </a:rPr>
              <a:t>vectors</a:t>
            </a:r>
            <a:endParaRPr lang="en-US" sz="3600" dirty="0" smtClean="0">
              <a:cs typeface="+mj-cs"/>
            </a:endParaRP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Consider a vector whose elements are themselves </a:t>
            </a:r>
            <a:r>
              <a:rPr lang="en-US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vectors</a:t>
            </a:r>
          </a:p>
          <a:p>
            <a:pPr lvl="1" eaLnBrk="1" hangingPunct="1">
              <a:defRPr/>
            </a:pPr>
            <a:r>
              <a:rPr lang="en-US" dirty="0" smtClean="0"/>
              <a:t>A </a:t>
            </a:r>
            <a:r>
              <a:rPr lang="en-US" sz="3200" b="1" dirty="0" smtClean="0">
                <a:solidFill>
                  <a:srgbClr val="6666FF"/>
                </a:solidFill>
                <a:latin typeface="Courier New" charset="0"/>
              </a:rPr>
              <a:t>vector</a:t>
            </a:r>
            <a:r>
              <a:rPr lang="en-US" dirty="0" smtClean="0"/>
              <a:t> of </a:t>
            </a:r>
            <a:r>
              <a:rPr lang="en-US" sz="3200" b="1" dirty="0" smtClean="0">
                <a:solidFill>
                  <a:srgbClr val="6666FF"/>
                </a:solidFill>
                <a:latin typeface="Courier New" charset="0"/>
              </a:rPr>
              <a:t>vector</a:t>
            </a:r>
            <a:r>
              <a:rPr lang="en-US" b="1" dirty="0" smtClean="0">
                <a:solidFill>
                  <a:srgbClr val="6666FF"/>
                </a:solidFill>
              </a:rPr>
              <a:t>s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Example</a:t>
            </a:r>
            <a:br>
              <a:rPr lang="en-US" dirty="0" smtClean="0">
                <a:cs typeface="+mn-cs"/>
              </a:rPr>
            </a:br>
            <a:r>
              <a:rPr lang="en-US" sz="28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vector &lt; vector&lt;double&gt; &gt; table (ROWS,</a:t>
            </a:r>
            <a:br>
              <a:rPr lang="en-US" sz="2800" b="1" dirty="0" smtClean="0">
                <a:solidFill>
                  <a:srgbClr val="6666FF"/>
                </a:solidFill>
                <a:latin typeface="Courier New" charset="0"/>
                <a:cs typeface="+mn-cs"/>
              </a:rPr>
            </a:br>
            <a:r>
              <a:rPr lang="en-US" sz="28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 vector &lt;double&gt; (COLUMNS, 0.0);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38" y="4754563"/>
            <a:ext cx="3232150" cy="1522412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0359" name="Group 7"/>
          <p:cNvGrpSpPr>
            <a:grpSpLocks/>
          </p:cNvGrpSpPr>
          <p:nvPr/>
        </p:nvGrpSpPr>
        <p:grpSpPr bwMode="auto">
          <a:xfrm>
            <a:off x="6072188" y="4105275"/>
            <a:ext cx="2176462" cy="1828800"/>
            <a:chOff x="3825" y="2586"/>
            <a:chExt cx="1371" cy="1152"/>
          </a:xfrm>
        </p:grpSpPr>
        <p:sp>
          <p:nvSpPr>
            <p:cNvPr id="100357" name="AutoShape 5"/>
            <p:cNvSpPr>
              <a:spLocks/>
            </p:cNvSpPr>
            <p:nvPr/>
          </p:nvSpPr>
          <p:spPr bwMode="auto">
            <a:xfrm>
              <a:off x="3825" y="3260"/>
              <a:ext cx="184" cy="478"/>
            </a:xfrm>
            <a:prstGeom prst="rightBrace">
              <a:avLst>
                <a:gd name="adj1" fmla="val 21649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0358" name="Freeform 6"/>
            <p:cNvSpPr>
              <a:spLocks/>
            </p:cNvSpPr>
            <p:nvPr/>
          </p:nvSpPr>
          <p:spPr bwMode="auto">
            <a:xfrm>
              <a:off x="4253" y="2586"/>
              <a:ext cx="943" cy="907"/>
            </a:xfrm>
            <a:custGeom>
              <a:avLst/>
              <a:gdLst>
                <a:gd name="T0" fmla="*/ 943 w 943"/>
                <a:gd name="T1" fmla="*/ 0 h 956"/>
                <a:gd name="T2" fmla="*/ 735 w 943"/>
                <a:gd name="T3" fmla="*/ 613 h 956"/>
                <a:gd name="T4" fmla="*/ 0 w 943"/>
                <a:gd name="T5" fmla="*/ 956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3" h="956">
                  <a:moveTo>
                    <a:pt x="943" y="0"/>
                  </a:moveTo>
                  <a:cubicBezTo>
                    <a:pt x="917" y="227"/>
                    <a:pt x="892" y="454"/>
                    <a:pt x="735" y="613"/>
                  </a:cubicBezTo>
                  <a:cubicBezTo>
                    <a:pt x="578" y="772"/>
                    <a:pt x="289" y="864"/>
                    <a:pt x="0" y="95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100362" name="Group 10"/>
          <p:cNvGrpSpPr>
            <a:grpSpLocks/>
          </p:cNvGrpSpPr>
          <p:nvPr/>
        </p:nvGrpSpPr>
        <p:grpSpPr bwMode="auto">
          <a:xfrm>
            <a:off x="4075113" y="3803650"/>
            <a:ext cx="2170112" cy="1263650"/>
            <a:chOff x="2567" y="2396"/>
            <a:chExt cx="1367" cy="796"/>
          </a:xfrm>
        </p:grpSpPr>
        <p:sp>
          <p:nvSpPr>
            <p:cNvPr id="100360" name="AutoShape 8"/>
            <p:cNvSpPr>
              <a:spLocks/>
            </p:cNvSpPr>
            <p:nvPr/>
          </p:nvSpPr>
          <p:spPr bwMode="auto">
            <a:xfrm rot="-5400000">
              <a:off x="3058" y="2493"/>
              <a:ext cx="208" cy="1189"/>
            </a:xfrm>
            <a:prstGeom prst="rightBrace">
              <a:avLst>
                <a:gd name="adj1" fmla="val 47636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0361" name="Freeform 9"/>
            <p:cNvSpPr>
              <a:spLocks/>
            </p:cNvSpPr>
            <p:nvPr/>
          </p:nvSpPr>
          <p:spPr bwMode="auto">
            <a:xfrm>
              <a:off x="3186" y="2396"/>
              <a:ext cx="748" cy="447"/>
            </a:xfrm>
            <a:custGeom>
              <a:avLst/>
              <a:gdLst>
                <a:gd name="T0" fmla="*/ 748 w 748"/>
                <a:gd name="T1" fmla="*/ 263 h 447"/>
                <a:gd name="T2" fmla="*/ 196 w 748"/>
                <a:gd name="T3" fmla="*/ 31 h 447"/>
                <a:gd name="T4" fmla="*/ 0 w 748"/>
                <a:gd name="T5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8" h="447">
                  <a:moveTo>
                    <a:pt x="748" y="263"/>
                  </a:moveTo>
                  <a:cubicBezTo>
                    <a:pt x="534" y="131"/>
                    <a:pt x="321" y="0"/>
                    <a:pt x="196" y="31"/>
                  </a:cubicBezTo>
                  <a:cubicBezTo>
                    <a:pt x="71" y="62"/>
                    <a:pt x="35" y="254"/>
                    <a:pt x="0" y="44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B232B-C969-D047-9AC1-A1632BD57E64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Two-D </a:t>
            </a:r>
            <a:r>
              <a:rPr lang="en-US" sz="4000" b="1" smtClean="0">
                <a:solidFill>
                  <a:srgbClr val="6666FF"/>
                </a:solidFill>
                <a:latin typeface="Courier New" charset="0"/>
                <a:cs typeface="+mj-cs"/>
              </a:rPr>
              <a:t>vector</a:t>
            </a:r>
            <a:r>
              <a:rPr lang="en-US" smtClean="0">
                <a:cs typeface="+mj-cs"/>
              </a:rPr>
              <a:t> Operations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Subscript</a:t>
            </a:r>
          </a:p>
          <a:p>
            <a:pPr lvl="1" eaLnBrk="1" hangingPunct="1">
              <a:defRPr/>
            </a:pPr>
            <a:r>
              <a:rPr lang="en-US" dirty="0" smtClean="0"/>
              <a:t>Single </a:t>
            </a:r>
            <a:r>
              <a:rPr lang="en-US" b="1" dirty="0" smtClean="0">
                <a:solidFill>
                  <a:srgbClr val="6666FF"/>
                </a:solidFill>
                <a:latin typeface="Courier New" charset="0"/>
              </a:rPr>
              <a:t>table[0]</a:t>
            </a:r>
            <a:r>
              <a:rPr lang="en-US" dirty="0" smtClean="0"/>
              <a:t> refers to one row of table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Double-subscript  </a:t>
            </a:r>
            <a:r>
              <a:rPr lang="en-US" b="1" dirty="0" smtClean="0">
                <a:solidFill>
                  <a:srgbClr val="6666FF"/>
                </a:solidFill>
                <a:latin typeface="Courier New" charset="0"/>
              </a:rPr>
              <a:t>table[1][3]</a:t>
            </a:r>
            <a:r>
              <a:rPr lang="en-US" dirty="0" smtClean="0"/>
              <a:t> refers to an element within specified row</a:t>
            </a:r>
          </a:p>
        </p:txBody>
      </p:sp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788" y="2736850"/>
            <a:ext cx="4030662" cy="1898650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1384" name="Group 8"/>
          <p:cNvGrpSpPr>
            <a:grpSpLocks/>
          </p:cNvGrpSpPr>
          <p:nvPr/>
        </p:nvGrpSpPr>
        <p:grpSpPr bwMode="auto">
          <a:xfrm>
            <a:off x="1270000" y="2438400"/>
            <a:ext cx="4849813" cy="1243013"/>
            <a:chOff x="800" y="1536"/>
            <a:chExt cx="3055" cy="783"/>
          </a:xfrm>
        </p:grpSpPr>
        <p:sp>
          <p:nvSpPr>
            <p:cNvPr id="101382" name="AutoShape 6"/>
            <p:cNvSpPr>
              <a:spLocks noChangeArrowheads="1"/>
            </p:cNvSpPr>
            <p:nvPr/>
          </p:nvSpPr>
          <p:spPr bwMode="auto">
            <a:xfrm>
              <a:off x="2053" y="2068"/>
              <a:ext cx="1802" cy="251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1383" name="Freeform 7"/>
            <p:cNvSpPr>
              <a:spLocks/>
            </p:cNvSpPr>
            <p:nvPr/>
          </p:nvSpPr>
          <p:spPr bwMode="auto">
            <a:xfrm>
              <a:off x="800" y="1536"/>
              <a:ext cx="1194" cy="620"/>
            </a:xfrm>
            <a:custGeom>
              <a:avLst/>
              <a:gdLst>
                <a:gd name="T0" fmla="*/ 943 w 1194"/>
                <a:gd name="T1" fmla="*/ 0 h 620"/>
                <a:gd name="T2" fmla="*/ 42 w 1194"/>
                <a:gd name="T3" fmla="*/ 443 h 620"/>
                <a:gd name="T4" fmla="*/ 1194 w 1194"/>
                <a:gd name="T5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4" h="620">
                  <a:moveTo>
                    <a:pt x="943" y="0"/>
                  </a:moveTo>
                  <a:cubicBezTo>
                    <a:pt x="471" y="170"/>
                    <a:pt x="0" y="340"/>
                    <a:pt x="42" y="443"/>
                  </a:cubicBezTo>
                  <a:cubicBezTo>
                    <a:pt x="84" y="546"/>
                    <a:pt x="639" y="583"/>
                    <a:pt x="1194" y="62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101387" name="Group 11"/>
          <p:cNvGrpSpPr>
            <a:grpSpLocks/>
          </p:cNvGrpSpPr>
          <p:nvPr/>
        </p:nvGrpSpPr>
        <p:grpSpPr bwMode="auto">
          <a:xfrm>
            <a:off x="4806950" y="3540125"/>
            <a:ext cx="1312863" cy="1289050"/>
            <a:chOff x="3028" y="2230"/>
            <a:chExt cx="827" cy="812"/>
          </a:xfrm>
        </p:grpSpPr>
        <p:sp>
          <p:nvSpPr>
            <p:cNvPr id="101385" name="AutoShape 9"/>
            <p:cNvSpPr>
              <a:spLocks noChangeArrowheads="1"/>
            </p:cNvSpPr>
            <p:nvPr/>
          </p:nvSpPr>
          <p:spPr bwMode="auto">
            <a:xfrm>
              <a:off x="3397" y="2230"/>
              <a:ext cx="458" cy="296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1386" name="Line 10"/>
            <p:cNvSpPr>
              <a:spLocks noChangeShapeType="1"/>
            </p:cNvSpPr>
            <p:nvPr/>
          </p:nvSpPr>
          <p:spPr bwMode="auto">
            <a:xfrm flipV="1">
              <a:off x="3028" y="2555"/>
              <a:ext cx="384" cy="4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B94F8-6B5C-6942-A938-4752C5EE968C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Two-D </a:t>
            </a:r>
            <a:r>
              <a:rPr lang="en-US" sz="4000" b="1" smtClean="0">
                <a:solidFill>
                  <a:srgbClr val="6666FF"/>
                </a:solidFill>
                <a:latin typeface="Courier New" charset="0"/>
                <a:cs typeface="+mj-cs"/>
              </a:rPr>
              <a:t>vector</a:t>
            </a:r>
            <a:r>
              <a:rPr lang="en-US" smtClean="0">
                <a:cs typeface="+mj-cs"/>
              </a:rPr>
              <a:t> Operations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n-cs"/>
              </a:rPr>
              <a:t>The </a:t>
            </a:r>
            <a:r>
              <a:rPr lang="en-US" sz="2800" b="1" smtClean="0">
                <a:solidFill>
                  <a:srgbClr val="6666FF"/>
                </a:solidFill>
                <a:latin typeface="Courier New" charset="0"/>
                <a:cs typeface="+mn-cs"/>
              </a:rPr>
              <a:t>size()</a:t>
            </a:r>
            <a:r>
              <a:rPr lang="en-US" sz="2800" smtClean="0">
                <a:cs typeface="+mn-cs"/>
              </a:rPr>
              <a:t> method</a:t>
            </a:r>
          </a:p>
          <a:p>
            <a:pPr lvl="1" eaLnBrk="1" hangingPunct="1">
              <a:defRPr/>
            </a:pP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table.size()</a:t>
            </a:r>
            <a:r>
              <a:rPr lang="en-US" sz="2400" smtClean="0"/>
              <a:t> gives number of rows</a:t>
            </a:r>
          </a:p>
          <a:p>
            <a:pPr lvl="1" eaLnBrk="1" hangingPunct="1">
              <a:defRPr/>
            </a:pP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table[0].size()</a:t>
            </a:r>
            <a:r>
              <a:rPr lang="en-US" sz="2400" smtClean="0"/>
              <a:t> gives number of elements in a row (effectively the number of columns)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The </a:t>
            </a:r>
            <a:r>
              <a:rPr lang="en-US" sz="2800" b="1" smtClean="0">
                <a:solidFill>
                  <a:srgbClr val="6666FF"/>
                </a:solidFill>
                <a:latin typeface="Courier New" charset="0"/>
                <a:cs typeface="+mn-cs"/>
              </a:rPr>
              <a:t>push_back()</a:t>
            </a:r>
            <a:r>
              <a:rPr lang="en-US" sz="2800" smtClean="0">
                <a:cs typeface="+mn-cs"/>
              </a:rPr>
              <a:t> method</a:t>
            </a:r>
          </a:p>
          <a:p>
            <a:pPr lvl="1" eaLnBrk="1" hangingPunct="1">
              <a:defRPr/>
            </a:pP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table.push_back (vector&lt;double&gt;(COLUMNS,0.0);</a:t>
            </a:r>
            <a:br>
              <a:rPr lang="en-US" sz="2400" b="1" smtClean="0">
                <a:solidFill>
                  <a:srgbClr val="6666FF"/>
                </a:solidFill>
                <a:latin typeface="Courier New" charset="0"/>
              </a:rPr>
            </a:br>
            <a:r>
              <a:rPr lang="en-US" sz="2400" smtClean="0"/>
              <a:t>adds another row</a:t>
            </a:r>
          </a:p>
          <a:p>
            <a:pPr lvl="1" eaLnBrk="1" hangingPunct="1">
              <a:defRPr/>
            </a:pPr>
            <a:r>
              <a:rPr lang="en-US" sz="2400" smtClean="0"/>
              <a:t>To add another </a:t>
            </a:r>
            <a:r>
              <a:rPr lang="en-US" sz="2400" u="sng" smtClean="0"/>
              <a:t>column</a:t>
            </a:r>
            <a:r>
              <a:rPr lang="en-US" sz="2400" smtClean="0"/>
              <a:t>, what would it take??</a:t>
            </a:r>
          </a:p>
          <a:p>
            <a:pPr lvl="1" eaLnBrk="1" hangingPunct="1">
              <a:defRPr/>
            </a:pPr>
            <a:r>
              <a:rPr lang="en-US" sz="2400" smtClean="0"/>
              <a:t>Note: possible to create tables with rows of different sizes!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E54444-742B-BA43-8017-402AA539E887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893"/>
            <a:ext cx="9105900" cy="9851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STL's </a:t>
            </a:r>
            <a:r>
              <a:rPr lang="en-US" b="1" dirty="0" err="1" smtClean="0">
                <a:solidFill>
                  <a:srgbClr val="6666FF"/>
                </a:solidFill>
                <a:latin typeface="Courier New" charset="0"/>
                <a:cs typeface="+mj-cs"/>
              </a:rPr>
              <a:t>deque</a:t>
            </a:r>
            <a:r>
              <a:rPr lang="en-US" dirty="0" smtClean="0">
                <a:cs typeface="+mj-cs"/>
              </a:rPr>
              <a:t> Class Template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mtClean="0">
                <a:cs typeface="+mn-cs"/>
              </a:rPr>
              <a:t>Has the same operations as 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  <a:cs typeface="+mn-cs"/>
              </a:rPr>
              <a:t>vector&lt;T&gt;</a:t>
            </a:r>
            <a:r>
              <a:rPr lang="en-US" smtClean="0">
                <a:cs typeface="+mn-cs"/>
              </a:rPr>
              <a:t> except …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mtClean="0"/>
              <a:t>there is no </a:t>
            </a: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capacity()</a:t>
            </a:r>
            <a:r>
              <a:rPr lang="en-US" smtClean="0"/>
              <a:t> and no </a:t>
            </a: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reserve()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Has two new operations:</a:t>
            </a:r>
          </a:p>
          <a:p>
            <a:pPr lvl="1" eaLnBrk="1" hangingPunct="1">
              <a:defRPr/>
            </a:pP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d.push_front(value);	</a:t>
            </a:r>
            <a:br>
              <a:rPr lang="en-US" sz="3200" b="1" smtClean="0">
                <a:solidFill>
                  <a:srgbClr val="6666FF"/>
                </a:solidFill>
                <a:latin typeface="Courier New" charset="0"/>
              </a:rPr>
            </a:br>
            <a:r>
              <a:rPr lang="en-US" smtClean="0"/>
              <a:t>Push copy of </a:t>
            </a: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value</a:t>
            </a:r>
            <a:r>
              <a:rPr lang="en-US" smtClean="0"/>
              <a:t> at front of </a:t>
            </a: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d</a:t>
            </a:r>
          </a:p>
          <a:p>
            <a:pPr lvl="1" eaLnBrk="1" hangingPunct="1">
              <a:defRPr/>
            </a:pP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d.pop_front(value);	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Remove </a:t>
            </a: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value</a:t>
            </a:r>
            <a:r>
              <a:rPr lang="en-US" smtClean="0"/>
              <a:t> at the front of </a:t>
            </a: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d</a:t>
            </a:r>
          </a:p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834B86-B8D2-BC4F-85F9-992F56735A15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Standard Template Library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Example of a specific</a:t>
            </a:r>
          </a:p>
          <a:p>
            <a:pPr lvl="1" eaLnBrk="1" hangingPunct="1">
              <a:defRPr/>
            </a:pPr>
            <a:r>
              <a:rPr lang="en-US" smtClean="0"/>
              <a:t>container class</a:t>
            </a:r>
          </a:p>
          <a:p>
            <a:pPr lvl="1" eaLnBrk="1" hangingPunct="1">
              <a:defRPr/>
            </a:pPr>
            <a:r>
              <a:rPr lang="en-US" smtClean="0"/>
              <a:t>iterator</a:t>
            </a:r>
          </a:p>
          <a:p>
            <a:pPr lvl="1" eaLnBrk="1" hangingPunct="1">
              <a:defRPr/>
            </a:pPr>
            <a:r>
              <a:rPr lang="en-US" smtClean="0"/>
              <a:t>algorithm</a:t>
            </a:r>
          </a:p>
        </p:txBody>
      </p:sp>
      <p:pic>
        <p:nvPicPr>
          <p:cNvPr id="8192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550" y="3986213"/>
            <a:ext cx="5710238" cy="2241550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372F7D-6E01-E14F-BC8A-DB1C5BC00EEA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1893"/>
            <a:ext cx="9105900" cy="107276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STL's </a:t>
            </a:r>
            <a:r>
              <a:rPr lang="en-US" b="1" dirty="0" err="1" smtClean="0">
                <a:solidFill>
                  <a:srgbClr val="6666FF"/>
                </a:solidFill>
                <a:latin typeface="Courier New" charset="0"/>
                <a:cs typeface="+mj-cs"/>
              </a:rPr>
              <a:t>deque</a:t>
            </a:r>
            <a:r>
              <a:rPr lang="en-US" dirty="0" smtClean="0">
                <a:cs typeface="+mj-cs"/>
              </a:rPr>
              <a:t> Class Template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dirty="0" smtClean="0">
                <a:cs typeface="+mn-cs"/>
              </a:rPr>
              <a:t>Like STL's </a:t>
            </a:r>
            <a:r>
              <a:rPr lang="en-US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vector</a:t>
            </a:r>
            <a:r>
              <a:rPr lang="en-US" dirty="0" smtClean="0">
                <a:cs typeface="+mn-cs"/>
              </a:rPr>
              <a:t>, it has several operations that are defined for </a:t>
            </a:r>
            <a:r>
              <a:rPr lang="en-US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deque</a:t>
            </a:r>
            <a:r>
              <a:rPr lang="en-US" dirty="0" smtClean="0">
                <a:cs typeface="+mn-cs"/>
              </a:rPr>
              <a:t> as an ADT: </a:t>
            </a:r>
          </a:p>
          <a:p>
            <a:pPr lvl="1" eaLnBrk="1" hangingPunct="1">
              <a:defRPr/>
            </a:pPr>
            <a:r>
              <a:rPr lang="en-US" sz="3200" b="1" dirty="0" smtClean="0">
                <a:solidFill>
                  <a:srgbClr val="6666FF"/>
                </a:solidFill>
                <a:latin typeface="Courier New" charset="0"/>
              </a:rPr>
              <a:t>[ ]</a:t>
            </a:r>
            <a:r>
              <a:rPr lang="en-US" b="1" dirty="0" smtClean="0"/>
              <a:t>  </a:t>
            </a:r>
            <a:r>
              <a:rPr lang="en-US" dirty="0" smtClean="0"/>
              <a:t>subscript operator</a:t>
            </a:r>
          </a:p>
          <a:p>
            <a:pPr lvl="1" eaLnBrk="1" hangingPunct="1">
              <a:defRPr/>
            </a:pPr>
            <a:r>
              <a:rPr lang="en-US" dirty="0" smtClean="0"/>
              <a:t>insert and delete at arbitrary points in </a:t>
            </a:r>
            <a:r>
              <a:rPr lang="en-US" dirty="0" err="1" smtClean="0"/>
              <a:t>deque</a:t>
            </a:r>
            <a:r>
              <a:rPr lang="en-US" dirty="0" smtClean="0"/>
              <a:t>.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But:  insertion and deletion are not efficient</a:t>
            </a:r>
          </a:p>
          <a:p>
            <a:pPr lvl="1" eaLnBrk="1" hangingPunct="1">
              <a:defRPr/>
            </a:pPr>
            <a:r>
              <a:rPr lang="en-US" dirty="0" smtClean="0"/>
              <a:t>in fact, take </a:t>
            </a:r>
            <a:r>
              <a:rPr lang="en-US" u="sng" dirty="0" smtClean="0"/>
              <a:t>longer</a:t>
            </a:r>
            <a:r>
              <a:rPr lang="en-US" dirty="0" smtClean="0"/>
              <a:t> than for</a:t>
            </a:r>
            <a:r>
              <a:rPr lang="en-US" b="1" dirty="0" smtClean="0"/>
              <a:t> </a:t>
            </a:r>
            <a:r>
              <a:rPr lang="en-US" sz="3200" b="1" dirty="0" smtClean="0">
                <a:solidFill>
                  <a:srgbClr val="6666FF"/>
                </a:solidFill>
                <a:latin typeface="Courier New" charset="0"/>
              </a:rPr>
              <a:t>vector</a:t>
            </a:r>
            <a:r>
              <a:rPr lang="en-US" dirty="0" smtClean="0"/>
              <a:t>s.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138593-8171-634C-9F34-98EA464BA3F8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00578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6666FF"/>
                </a:solidFill>
                <a:latin typeface="Courier New" charset="0"/>
                <a:cs typeface="+mj-cs"/>
              </a:rPr>
              <a:t>vector</a:t>
            </a:r>
            <a:r>
              <a:rPr lang="en-US" dirty="0" smtClean="0">
                <a:cs typeface="+mj-cs"/>
              </a:rPr>
              <a:t> vs. </a:t>
            </a:r>
            <a:r>
              <a:rPr lang="en-US" b="1" dirty="0" err="1" smtClean="0">
                <a:solidFill>
                  <a:srgbClr val="6666FF"/>
                </a:solidFill>
                <a:latin typeface="Courier New" charset="0"/>
                <a:cs typeface="+mj-cs"/>
              </a:rPr>
              <a:t>deque</a:t>
            </a:r>
            <a:endParaRPr lang="en-US" b="1" dirty="0" smtClean="0">
              <a:solidFill>
                <a:srgbClr val="6666FF"/>
              </a:solidFill>
              <a:latin typeface="Courier New" charset="0"/>
              <a:cs typeface="+mj-cs"/>
            </a:endParaRPr>
          </a:p>
        </p:txBody>
      </p:sp>
      <p:graphicFrame>
        <p:nvGraphicFramePr>
          <p:cNvPr id="108558" name="Group 14"/>
          <p:cNvGraphicFramePr>
            <a:graphicFrameLocks noGrp="1"/>
          </p:cNvGraphicFramePr>
          <p:nvPr/>
        </p:nvGraphicFramePr>
        <p:xfrm>
          <a:off x="468313" y="952500"/>
          <a:ext cx="8347075" cy="5614988"/>
        </p:xfrm>
        <a:graphic>
          <a:graphicData uri="http://schemas.openxmlformats.org/drawingml/2006/table">
            <a:tbl>
              <a:tblPr/>
              <a:tblGrid>
                <a:gridCol w="4173537"/>
                <a:gridCol w="4173538"/>
              </a:tblGrid>
              <a:tr h="5791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vector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deque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5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Capacity of a </a:t>
                      </a: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vector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must be increased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It must copy the objects from the old </a:t>
                      </a: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vector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to the new </a:t>
                      </a: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vector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It must destroy each object in the old </a:t>
                      </a: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vector</a:t>
                      </a: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A lot of overhead!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With </a:t>
                      </a:r>
                      <a:r>
                        <a:rPr kumimoji="0" lang="en-US" sz="3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deque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this copying, creating, and destroying is avoided.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Once an object is constructed, it can stay in the same memory locations as long as it exists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If insertions and deletions take place at the ends of the </a:t>
                      </a:r>
                      <a:r>
                        <a:rPr kumimoji="0" lang="en-US" sz="3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deque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4B7A5A-BF19-C14A-B045-D4934C3FCC05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6666FF"/>
                </a:solidFill>
                <a:latin typeface="Courier New" charset="0"/>
                <a:cs typeface="+mj-cs"/>
              </a:rPr>
              <a:t>vector</a:t>
            </a:r>
            <a:r>
              <a:rPr lang="en-US" smtClean="0">
                <a:cs typeface="+mj-cs"/>
              </a:rPr>
              <a:t> vs.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  <a:cs typeface="+mj-cs"/>
              </a:rPr>
              <a:t>deque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Unlike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  <a:cs typeface="+mn-cs"/>
              </a:rPr>
              <a:t>vectors</a:t>
            </a:r>
            <a:r>
              <a:rPr lang="en-US" smtClean="0">
                <a:cs typeface="+mn-cs"/>
              </a:rPr>
              <a:t>, a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  <a:cs typeface="+mn-cs"/>
              </a:rPr>
              <a:t>deque</a:t>
            </a:r>
            <a:r>
              <a:rPr lang="en-US" smtClean="0">
                <a:cs typeface="+mn-cs"/>
              </a:rPr>
              <a:t> isn't stored in a single varying-sized block of memory, but rather in a collection of fixed-size blocks (typically, 4K bytes).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One of its data members is essentially an array </a:t>
            </a:r>
            <a:r>
              <a:rPr lang="en-US" u="sng" smtClean="0">
                <a:cs typeface="+mn-cs"/>
              </a:rPr>
              <a:t>map</a:t>
            </a:r>
            <a:r>
              <a:rPr lang="en-US" smtClean="0">
                <a:cs typeface="+mn-cs"/>
              </a:rPr>
              <a:t> whose elements point to the locations of these blocks.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861B66-7DC2-3C42-A506-0A5AA182E2F6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Storage for A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  <a:cs typeface="+mj-cs"/>
              </a:rPr>
              <a:t>deque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Example:</a:t>
            </a:r>
            <a:br>
              <a:rPr lang="en-US" sz="2800" smtClean="0">
                <a:cs typeface="+mn-cs"/>
              </a:rPr>
            </a:br>
            <a:r>
              <a:rPr lang="en-US" sz="2800" smtClean="0">
                <a:cs typeface="+mn-cs"/>
              </a:rPr>
              <a:t>a deque with</a:t>
            </a:r>
            <a:br>
              <a:rPr lang="en-US" sz="2800" smtClean="0">
                <a:cs typeface="+mn-cs"/>
              </a:rPr>
            </a:br>
            <a:r>
              <a:rPr lang="en-US" sz="2800" smtClean="0">
                <a:cs typeface="+mn-cs"/>
              </a:rPr>
              <a:t> 888,777, …100  in this </a:t>
            </a:r>
            <a:br>
              <a:rPr lang="en-US" sz="2800" smtClean="0">
                <a:cs typeface="+mn-cs"/>
              </a:rPr>
            </a:br>
            <a:r>
              <a:rPr lang="en-US" sz="2800" smtClean="0">
                <a:cs typeface="+mn-cs"/>
              </a:rPr>
              <a:t>order, from front </a:t>
            </a:r>
            <a:br>
              <a:rPr lang="en-US" sz="2800" smtClean="0">
                <a:cs typeface="+mn-cs"/>
              </a:rPr>
            </a:br>
            <a:r>
              <a:rPr lang="en-US" sz="2800" smtClean="0">
                <a:cs typeface="+mn-cs"/>
              </a:rPr>
              <a:t>to back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When a data block </a:t>
            </a:r>
            <a:br>
              <a:rPr lang="en-US" smtClean="0">
                <a:cs typeface="+mn-cs"/>
              </a:rPr>
            </a:br>
            <a:r>
              <a:rPr lang="en-US" smtClean="0">
                <a:cs typeface="+mn-cs"/>
              </a:rPr>
              <a:t>gets full, a new one </a:t>
            </a:r>
            <a:br>
              <a:rPr lang="en-US" smtClean="0">
                <a:cs typeface="+mn-cs"/>
              </a:rPr>
            </a:br>
            <a:r>
              <a:rPr lang="en-US" smtClean="0">
                <a:cs typeface="+mn-cs"/>
              </a:rPr>
              <a:t>is allocated and its </a:t>
            </a:r>
            <a:br>
              <a:rPr lang="en-US" smtClean="0">
                <a:cs typeface="+mn-cs"/>
              </a:rPr>
            </a:br>
            <a:r>
              <a:rPr lang="en-US" smtClean="0">
                <a:cs typeface="+mn-cs"/>
              </a:rPr>
              <a:t>address is added to </a:t>
            </a:r>
            <a:r>
              <a:rPr lang="en-US" b="1" smtClean="0">
                <a:cs typeface="+mn-cs"/>
              </a:rPr>
              <a:t>map</a:t>
            </a:r>
            <a:r>
              <a:rPr lang="en-US" smtClean="0">
                <a:cs typeface="+mn-cs"/>
              </a:rPr>
              <a:t>.</a:t>
            </a:r>
          </a:p>
        </p:txBody>
      </p:sp>
      <p:pic>
        <p:nvPicPr>
          <p:cNvPr id="1105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7" y="2113049"/>
            <a:ext cx="4271963" cy="3457575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78EE12-748A-D847-B038-12DD1AB024FC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Storage for A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  <a:cs typeface="+mj-cs"/>
              </a:rPr>
              <a:t>deque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n-cs"/>
              </a:rPr>
              <a:t>When </a:t>
            </a:r>
            <a:r>
              <a:rPr lang="en-US" sz="2800" b="1" smtClean="0">
                <a:cs typeface="+mn-cs"/>
              </a:rPr>
              <a:t>map</a:t>
            </a:r>
            <a:r>
              <a:rPr lang="en-US" sz="2800" smtClean="0">
                <a:cs typeface="+mn-cs"/>
              </a:rPr>
              <a:t> gets </a:t>
            </a:r>
            <a:br>
              <a:rPr lang="en-US" sz="2800" smtClean="0">
                <a:cs typeface="+mn-cs"/>
              </a:rPr>
            </a:br>
            <a:r>
              <a:rPr lang="en-US" sz="2800" smtClean="0">
                <a:cs typeface="+mn-cs"/>
              </a:rPr>
              <a:t>full, a new one is </a:t>
            </a:r>
            <a:br>
              <a:rPr lang="en-US" sz="2800" smtClean="0">
                <a:cs typeface="+mn-cs"/>
              </a:rPr>
            </a:br>
            <a:r>
              <a:rPr lang="en-US" sz="2800" smtClean="0">
                <a:cs typeface="+mn-cs"/>
              </a:rPr>
              <a:t>allocated 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The current values </a:t>
            </a:r>
            <a:br>
              <a:rPr lang="en-US" sz="2800" smtClean="0">
                <a:cs typeface="+mn-cs"/>
              </a:rPr>
            </a:br>
            <a:r>
              <a:rPr lang="en-US" sz="2800" smtClean="0">
                <a:cs typeface="+mn-cs"/>
              </a:rPr>
              <a:t>are copied into the </a:t>
            </a:r>
            <a:br>
              <a:rPr lang="en-US" sz="2800" smtClean="0">
                <a:cs typeface="+mn-cs"/>
              </a:rPr>
            </a:br>
            <a:r>
              <a:rPr lang="en-US" sz="2800" smtClean="0">
                <a:cs typeface="+mn-cs"/>
              </a:rPr>
              <a:t>middle of it.</a:t>
            </a:r>
          </a:p>
          <a:p>
            <a:pPr eaLnBrk="1" hangingPunct="1">
              <a:defRPr/>
            </a:pPr>
            <a:r>
              <a:rPr lang="en-US" sz="2800" i="1" smtClean="0">
                <a:cs typeface="+mn-cs"/>
              </a:rPr>
              <a:t>Inserts and deletes </a:t>
            </a:r>
            <a:br>
              <a:rPr lang="en-US" sz="2800" i="1" smtClean="0">
                <a:cs typeface="+mn-cs"/>
              </a:rPr>
            </a:br>
            <a:r>
              <a:rPr lang="en-US" sz="2800" i="1" smtClean="0">
                <a:cs typeface="+mn-cs"/>
              </a:rPr>
              <a:t>may involve cross-</a:t>
            </a:r>
            <a:br>
              <a:rPr lang="en-US" sz="2800" i="1" smtClean="0">
                <a:cs typeface="+mn-cs"/>
              </a:rPr>
            </a:br>
            <a:r>
              <a:rPr lang="en-US" sz="2800" i="1" smtClean="0">
                <a:cs typeface="+mn-cs"/>
              </a:rPr>
              <a:t>block element-shifting!</a:t>
            </a:r>
            <a:endParaRPr lang="en-US" sz="2800" smtClean="0">
              <a:cs typeface="+mn-cs"/>
            </a:endParaRPr>
          </a:p>
          <a:p>
            <a:pPr eaLnBrk="1" hangingPunct="1">
              <a:defRPr/>
            </a:pPr>
            <a:endParaRPr lang="en-US" sz="2800" smtClean="0">
              <a:cs typeface="+mn-cs"/>
            </a:endParaRPr>
          </a:p>
        </p:txBody>
      </p:sp>
      <p:pic>
        <p:nvPicPr>
          <p:cNvPr id="1116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7" y="2310087"/>
            <a:ext cx="4271963" cy="3457575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DAE53A-B4F8-DA4D-A5EB-A0ABD683E5CA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A </a:t>
            </a:r>
            <a:r>
              <a:rPr lang="en-US" sz="4000" b="1" smtClean="0">
                <a:solidFill>
                  <a:srgbClr val="6666FF"/>
                </a:solidFill>
                <a:latin typeface="Courier New" charset="0"/>
                <a:cs typeface="+mj-cs"/>
              </a:rPr>
              <a:t>deque</a:t>
            </a:r>
            <a:r>
              <a:rPr lang="en-US" sz="4000" smtClean="0">
                <a:cs typeface="+mj-cs"/>
              </a:rPr>
              <a:t>-Based </a:t>
            </a:r>
            <a:r>
              <a:rPr lang="en-US" sz="4000" b="1" smtClean="0">
                <a:solidFill>
                  <a:srgbClr val="6666FF"/>
                </a:solidFill>
                <a:latin typeface="Courier New" charset="0"/>
                <a:cs typeface="+mj-cs"/>
              </a:rPr>
              <a:t>Stack</a:t>
            </a:r>
            <a:r>
              <a:rPr lang="en-US" sz="4000" smtClean="0">
                <a:cs typeface="+mj-cs"/>
              </a:rPr>
              <a:t> Template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Stack can become full</a:t>
            </a:r>
          </a:p>
          <a:p>
            <a:pPr lvl="1" eaLnBrk="1" hangingPunct="1">
              <a:defRPr/>
            </a:pPr>
            <a:r>
              <a:rPr lang="en-US" dirty="0" smtClean="0"/>
              <a:t>Possible (poor) solution was to use dynamic arrays and go through complicated algorithm to increase capacity</a:t>
            </a:r>
          </a:p>
          <a:p>
            <a:pPr lvl="1" eaLnBrk="1" hangingPunct="1">
              <a:defRPr/>
            </a:pPr>
            <a:r>
              <a:rPr lang="en-US" dirty="0" smtClean="0"/>
              <a:t>Better solution was to use linked-list implementation 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Alternative solution</a:t>
            </a:r>
          </a:p>
          <a:p>
            <a:pPr lvl="1" eaLnBrk="1" hangingPunct="1">
              <a:defRPr/>
            </a:pPr>
            <a:r>
              <a:rPr lang="en-US" dirty="0" smtClean="0"/>
              <a:t>Create a </a:t>
            </a:r>
            <a:r>
              <a:rPr lang="en-US" sz="3200" b="1" dirty="0" smtClean="0">
                <a:solidFill>
                  <a:srgbClr val="6666FF"/>
                </a:solidFill>
                <a:latin typeface="Courier New" charset="0"/>
              </a:rPr>
              <a:t>Stack</a:t>
            </a:r>
            <a:r>
              <a:rPr lang="en-US" dirty="0" smtClean="0"/>
              <a:t> using a </a:t>
            </a:r>
            <a:r>
              <a:rPr lang="en-US" sz="3200" b="1" dirty="0" err="1" smtClean="0">
                <a:solidFill>
                  <a:srgbClr val="6666FF"/>
                </a:solidFill>
                <a:latin typeface="Courier New" charset="0"/>
              </a:rPr>
              <a:t>deque</a:t>
            </a:r>
            <a:endParaRPr lang="en-US" sz="3200" b="1" dirty="0" smtClean="0">
              <a:solidFill>
                <a:srgbClr val="6666FF"/>
              </a:solidFill>
              <a:latin typeface="Courier New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4F1F6B-8D9D-3148-AD91-A306124C8153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STL's </a:t>
            </a:r>
            <a:r>
              <a:rPr lang="en-US" sz="4000" b="1" smtClean="0">
                <a:solidFill>
                  <a:srgbClr val="6666FF"/>
                </a:solidFill>
                <a:latin typeface="Courier New" charset="0"/>
                <a:cs typeface="+mj-cs"/>
              </a:rPr>
              <a:t>stack</a:t>
            </a:r>
            <a:r>
              <a:rPr lang="en-US" smtClean="0">
                <a:cs typeface="+mj-cs"/>
              </a:rPr>
              <a:t> Adapter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n-cs"/>
              </a:rPr>
              <a:t>STL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  <a:cs typeface="+mn-cs"/>
              </a:rPr>
              <a:t>stack</a:t>
            </a:r>
            <a:r>
              <a:rPr lang="en-US" sz="2800" smtClean="0">
                <a:cs typeface="+mn-cs"/>
              </a:rPr>
              <a:t> container</a:t>
            </a:r>
          </a:p>
          <a:p>
            <a:pPr lvl="1" eaLnBrk="1" hangingPunct="1">
              <a:defRPr/>
            </a:pPr>
            <a:r>
              <a:rPr lang="en-US" sz="2400" smtClean="0"/>
              <a:t>Actually an adapter</a:t>
            </a:r>
          </a:p>
          <a:p>
            <a:pPr lvl="1" eaLnBrk="1" hangingPunct="1">
              <a:defRPr/>
            </a:pPr>
            <a:r>
              <a:rPr lang="en-US" sz="2400" smtClean="0"/>
              <a:t>Indicated by container type as one of its type parameters</a:t>
            </a:r>
            <a:br>
              <a:rPr lang="en-US" sz="2400" smtClean="0"/>
            </a:br>
            <a:r>
              <a:rPr lang="en-US" b="1" smtClean="0">
                <a:solidFill>
                  <a:srgbClr val="6666FF"/>
                </a:solidFill>
                <a:latin typeface="Courier New" charset="0"/>
              </a:rPr>
              <a:t>stack &lt;T,  C&lt;T&gt; &gt; aStack;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If no container specified  </a:t>
            </a:r>
            <a:r>
              <a:rPr lang="en-US" sz="2800" b="1" smtClean="0">
                <a:solidFill>
                  <a:srgbClr val="6666FF"/>
                </a:solidFill>
                <a:latin typeface="Courier New" charset="0"/>
                <a:cs typeface="+mn-cs"/>
              </a:rPr>
              <a:t>stack &lt;T&gt; astack;</a:t>
            </a:r>
          </a:p>
          <a:p>
            <a:pPr lvl="1" eaLnBrk="1" hangingPunct="1">
              <a:defRPr/>
            </a:pPr>
            <a:r>
              <a:rPr lang="en-US" sz="2400" smtClean="0"/>
              <a:t>Default is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</a:rPr>
              <a:t>deque</a:t>
            </a:r>
          </a:p>
          <a:p>
            <a:pPr lvl="1" eaLnBrk="1" hangingPunct="1">
              <a:defRPr/>
            </a:pPr>
            <a:r>
              <a:rPr lang="en-US" sz="2400" smtClean="0"/>
              <a:t>Also possible to specify a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</a:rPr>
              <a:t>vector</a:t>
            </a:r>
            <a:r>
              <a:rPr lang="en-US" sz="2400" smtClean="0"/>
              <a:t> or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</a:rPr>
              <a:t>list</a:t>
            </a:r>
            <a:r>
              <a:rPr lang="en-US" sz="2400" smtClean="0"/>
              <a:t> as the container for the stack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6CC7B6-A192-264B-B704-7BF43800D477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STL's </a:t>
            </a:r>
            <a:r>
              <a:rPr lang="en-US" sz="4000" b="1" smtClean="0">
                <a:solidFill>
                  <a:srgbClr val="6666FF"/>
                </a:solidFill>
                <a:latin typeface="Courier New" charset="0"/>
                <a:cs typeface="+mj-cs"/>
              </a:rPr>
              <a:t>queue</a:t>
            </a:r>
            <a:r>
              <a:rPr lang="en-US" smtClean="0">
                <a:cs typeface="+mj-cs"/>
              </a:rPr>
              <a:t> Adapter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A queue can be specified</a:t>
            </a:r>
            <a:br>
              <a:rPr lang="en-US" smtClean="0">
                <a:cs typeface="+mn-cs"/>
              </a:rPr>
            </a:br>
            <a:r>
              <a:rPr lang="en-US" b="1" smtClean="0">
                <a:solidFill>
                  <a:srgbClr val="6666FF"/>
                </a:solidFill>
                <a:latin typeface="Courier New" charset="0"/>
                <a:cs typeface="+mn-cs"/>
              </a:rPr>
              <a:t>queue&lt;T, C&lt;T&gt; &gt; aQueue;</a:t>
            </a:r>
          </a:p>
          <a:p>
            <a:pPr lvl="1" eaLnBrk="1" hangingPunct="1">
              <a:defRPr/>
            </a:pPr>
            <a:r>
              <a:rPr lang="en-US" smtClean="0"/>
              <a:t>Where C may be any container supporting </a:t>
            </a:r>
            <a:br>
              <a:rPr lang="en-US" smtClean="0"/>
            </a:br>
            <a:r>
              <a:rPr lang="en-US" b="1" smtClean="0">
                <a:solidFill>
                  <a:srgbClr val="6666FF"/>
                </a:solidFill>
                <a:latin typeface="Courier New" charset="0"/>
              </a:rPr>
              <a:t>push_back()</a:t>
            </a:r>
            <a:r>
              <a:rPr lang="en-US" smtClean="0"/>
              <a:t> and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</a:rPr>
              <a:t>pop_front()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The default container is </a:t>
            </a:r>
            <a:r>
              <a:rPr lang="en-US" sz="3600" b="1" smtClean="0">
                <a:solidFill>
                  <a:srgbClr val="6666FF"/>
                </a:solidFill>
                <a:latin typeface="Courier New" charset="0"/>
                <a:cs typeface="+mn-cs"/>
              </a:rPr>
              <a:t>deque</a:t>
            </a:r>
          </a:p>
          <a:p>
            <a:pPr lvl="1" eaLnBrk="1" hangingPunct="1">
              <a:defRPr/>
            </a:pPr>
            <a:r>
              <a:rPr lang="en-US" smtClean="0"/>
              <a:t>Could also use </a:t>
            </a:r>
            <a:br>
              <a:rPr lang="en-US" smtClean="0"/>
            </a:br>
            <a:r>
              <a:rPr lang="en-US" b="1" smtClean="0">
                <a:solidFill>
                  <a:srgbClr val="6666FF"/>
                </a:solidFill>
                <a:latin typeface="Courier New" charset="0"/>
              </a:rPr>
              <a:t>queue &lt;T, list&lt;T&gt; &gt; aQueue;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EF939-E58E-344B-BF3C-C5A4323A3BFB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STL's 10 Containers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51838" cy="4972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u="sng" dirty="0" smtClean="0">
                <a:cs typeface="+mn-cs"/>
              </a:rPr>
              <a:t>Kind of Container</a:t>
            </a:r>
            <a:r>
              <a:rPr lang="en-US" sz="2800" dirty="0" smtClean="0">
                <a:cs typeface="+mn-cs"/>
              </a:rPr>
              <a:t>		</a:t>
            </a:r>
            <a:r>
              <a:rPr lang="en-US" sz="2800" u="sng" dirty="0" smtClean="0">
                <a:cs typeface="+mn-cs"/>
              </a:rPr>
              <a:t>STL Containers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cs typeface="+mn-cs"/>
              </a:rPr>
              <a:t>	Sequential:</a:t>
            </a:r>
            <a:r>
              <a:rPr lang="en-US" sz="2800" b="1" dirty="0" smtClean="0">
                <a:cs typeface="+mn-cs"/>
              </a:rPr>
              <a:t>			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deque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, list, vector</a:t>
            </a:r>
            <a:r>
              <a:rPr lang="en-US" sz="2400" b="1" dirty="0" smtClean="0">
                <a:latin typeface="Courier New" charset="0"/>
                <a:cs typeface="+mn-cs"/>
              </a:rPr>
              <a:t/>
            </a:r>
            <a:br>
              <a:rPr lang="en-US" sz="2400" b="1" dirty="0" smtClean="0">
                <a:latin typeface="Courier New" charset="0"/>
                <a:cs typeface="+mn-cs"/>
              </a:rPr>
            </a:br>
            <a:endParaRPr lang="en-US" sz="2400" dirty="0" smtClean="0">
              <a:latin typeface="Courier New" charset="0"/>
              <a:cs typeface="+mn-cs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cs typeface="+mn-cs"/>
              </a:rPr>
              <a:t>	Associative:</a:t>
            </a:r>
            <a:r>
              <a:rPr lang="en-US" sz="2800" b="1" dirty="0" smtClean="0">
                <a:cs typeface="+mn-cs"/>
              </a:rPr>
              <a:t>			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map</a:t>
            </a:r>
            <a:r>
              <a:rPr lang="en-US" sz="2400" b="1" dirty="0" smtClean="0">
                <a:latin typeface="Courier New" charset="0"/>
                <a:cs typeface="+mn-cs"/>
              </a:rPr>
              <a:t>, 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multimap</a:t>
            </a:r>
            <a:r>
              <a:rPr lang="en-US" sz="2400" b="1" dirty="0" smtClean="0">
                <a:latin typeface="Courier New" charset="0"/>
                <a:cs typeface="+mn-cs"/>
              </a:rPr>
              <a:t>,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charset="0"/>
                <a:cs typeface="+mn-cs"/>
              </a:rPr>
              <a:t>						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multiset</a:t>
            </a:r>
            <a:r>
              <a:rPr lang="en-US" sz="2400" b="1" dirty="0" smtClean="0">
                <a:latin typeface="Courier New" charset="0"/>
                <a:cs typeface="+mn-cs"/>
              </a:rPr>
              <a:t>, 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set</a:t>
            </a:r>
            <a:r>
              <a:rPr lang="en-US" sz="2400" b="1" dirty="0" smtClean="0">
                <a:latin typeface="Courier New" charset="0"/>
                <a:cs typeface="+mn-cs"/>
              </a:rPr>
              <a:t/>
            </a:r>
            <a:br>
              <a:rPr lang="en-US" sz="2400" b="1" dirty="0" smtClean="0">
                <a:latin typeface="Courier New" charset="0"/>
                <a:cs typeface="+mn-cs"/>
              </a:rPr>
            </a:br>
            <a:endParaRPr lang="en-US" sz="2400" b="1" dirty="0" smtClean="0">
              <a:latin typeface="Courier New" charset="0"/>
              <a:cs typeface="+mn-cs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b="1" dirty="0" smtClean="0">
                <a:cs typeface="+mn-cs"/>
              </a:rPr>
              <a:t>	</a:t>
            </a:r>
            <a:r>
              <a:rPr lang="en-US" sz="2800" dirty="0" smtClean="0">
                <a:cs typeface="+mn-cs"/>
              </a:rPr>
              <a:t>Adapters:</a:t>
            </a:r>
            <a:r>
              <a:rPr lang="en-US" sz="2800" b="1" dirty="0" smtClean="0">
                <a:cs typeface="+mn-cs"/>
              </a:rPr>
              <a:t>			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priority_queue</a:t>
            </a:r>
            <a:r>
              <a:rPr lang="en-US" sz="2400" b="1" dirty="0" smtClean="0">
                <a:latin typeface="Courier New" charset="0"/>
                <a:cs typeface="+mn-cs"/>
              </a:rPr>
              <a:t>,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charset="0"/>
                <a:cs typeface="+mn-cs"/>
              </a:rPr>
              <a:t>						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queue</a:t>
            </a:r>
            <a:r>
              <a:rPr lang="en-US" sz="2400" b="1" dirty="0" smtClean="0">
                <a:latin typeface="Courier New" charset="0"/>
                <a:cs typeface="+mn-cs"/>
              </a:rPr>
              <a:t>, 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stack</a:t>
            </a:r>
            <a:r>
              <a:rPr lang="en-US" sz="2800" b="1" dirty="0" smtClean="0">
                <a:cs typeface="+mn-cs"/>
              </a:rPr>
              <a:t/>
            </a:r>
            <a:br>
              <a:rPr lang="en-US" sz="2800" b="1" dirty="0" smtClean="0">
                <a:cs typeface="+mn-cs"/>
              </a:rPr>
            </a:br>
            <a:endParaRPr lang="en-US" sz="2800" dirty="0" smtClean="0">
              <a:effectLst>
                <a:outerShdw blurRad="38100" dist="38100" dir="2700000" algn="tl">
                  <a:srgbClr val="FFFFFF"/>
                </a:outerShdw>
              </a:effectLst>
              <a:cs typeface="+mn-cs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b="1" dirty="0" smtClean="0">
                <a:cs typeface="+mn-cs"/>
              </a:rPr>
              <a:t>	</a:t>
            </a:r>
            <a:r>
              <a:rPr lang="en-US" sz="2800" dirty="0" smtClean="0">
                <a:cs typeface="+mn-cs"/>
              </a:rPr>
              <a:t>Non-STL:</a:t>
            </a:r>
            <a:r>
              <a:rPr lang="en-US" sz="2800" b="1" dirty="0" smtClean="0">
                <a:cs typeface="+mn-cs"/>
              </a:rPr>
              <a:t>				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bitset</a:t>
            </a:r>
            <a:r>
              <a:rPr lang="en-US" sz="2400" b="1" dirty="0" smtClean="0">
                <a:latin typeface="Courier New" charset="0"/>
                <a:cs typeface="+mn-cs"/>
              </a:rPr>
              <a:t>, 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valarray</a:t>
            </a:r>
            <a:r>
              <a:rPr lang="en-US" sz="2400" b="1" dirty="0" smtClean="0">
                <a:latin typeface="Courier New" charset="0"/>
                <a:cs typeface="+mn-cs"/>
              </a:rPr>
              <a:t>,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charset="0"/>
                <a:cs typeface="+mn-cs"/>
              </a:rPr>
              <a:t>						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string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800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78992-67AD-D047-96F7-8A09F293CF7B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  <a:cs typeface="+mj-cs"/>
              </a:rPr>
              <a:t>vector</a:t>
            </a:r>
            <a:r>
              <a:rPr lang="en-US" smtClean="0">
                <a:cs typeface="+mj-cs"/>
              </a:rPr>
              <a:t> Container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A type-independent pattern for an array class</a:t>
            </a:r>
          </a:p>
          <a:p>
            <a:pPr lvl="1" eaLnBrk="1" hangingPunct="1">
              <a:defRPr/>
            </a:pPr>
            <a:r>
              <a:rPr lang="en-US" smtClean="0"/>
              <a:t>capacity can expand</a:t>
            </a:r>
          </a:p>
          <a:p>
            <a:pPr lvl="1" eaLnBrk="1" hangingPunct="1">
              <a:defRPr/>
            </a:pPr>
            <a:r>
              <a:rPr lang="en-US" smtClean="0"/>
              <a:t>self contained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Declaration</a:t>
            </a:r>
          </a:p>
          <a:p>
            <a:pPr lvl="2" eaLnBrk="1" hangingPunct="1">
              <a:buFontTx/>
              <a:buNone/>
              <a:defRPr/>
            </a:pP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template &lt;typename T&gt;</a:t>
            </a:r>
          </a:p>
          <a:p>
            <a:pPr lvl="2" eaLnBrk="1" hangingPunct="1">
              <a:buFontTx/>
              <a:buNone/>
              <a:defRPr/>
            </a:pP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class vector</a:t>
            </a:r>
          </a:p>
          <a:p>
            <a:pPr lvl="2" eaLnBrk="1" hangingPunct="1">
              <a:buFontTx/>
              <a:buNone/>
              <a:defRPr/>
            </a:pP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{  . . .  } ;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ADA5D8-7317-194F-A50D-D5D78219EA6D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</a:t>
            </a:r>
            <a:r>
              <a:rPr lang="en-US" b="1" smtClean="0">
                <a:solidFill>
                  <a:srgbClr val="6666FF"/>
                </a:solidFill>
                <a:latin typeface="Courier New" charset="0"/>
                <a:cs typeface="+mj-cs"/>
              </a:rPr>
              <a:t>vector</a:t>
            </a:r>
            <a:r>
              <a:rPr lang="en-US" smtClean="0">
                <a:cs typeface="+mj-cs"/>
              </a:rPr>
              <a:t> Container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Constructors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vector&lt;T&gt; v,           // empty vector</a:t>
            </a:r>
            <a:b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</a:br>
            <a:endParaRPr lang="en-US" sz="2000" b="1" dirty="0" smtClean="0">
              <a:solidFill>
                <a:srgbClr val="6666FF"/>
              </a:solidFill>
              <a:latin typeface="Courier New" charset="0"/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        v1(100),       // 100 elements of type T</a:t>
            </a:r>
            <a:b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</a:br>
            <a:endParaRPr lang="en-US" sz="2000" b="1" dirty="0" smtClean="0">
              <a:solidFill>
                <a:srgbClr val="6666FF"/>
              </a:solidFill>
              <a:latin typeface="Courier New" charset="0"/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        v2(100, </a:t>
            </a:r>
            <a:r>
              <a:rPr lang="en-US" sz="2000" b="1" i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val</a:t>
            </a:r>
            <a: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),  // 100 copies of </a:t>
            </a:r>
            <a:r>
              <a:rPr lang="en-US" sz="2000" b="1" i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val</a:t>
            </a:r>
            <a:r>
              <a:rPr lang="en-US" sz="2000" b="1" i="1" dirty="0" smtClean="0">
                <a:solidFill>
                  <a:srgbClr val="6666FF"/>
                </a:solidFill>
                <a:latin typeface="Courier New" charset="0"/>
                <a:cs typeface="+mn-cs"/>
              </a:rPr>
              <a:t/>
            </a:r>
            <a:br>
              <a:rPr lang="en-US" sz="2000" b="1" i="1" dirty="0" smtClean="0">
                <a:solidFill>
                  <a:srgbClr val="6666FF"/>
                </a:solidFill>
                <a:latin typeface="Courier New" charset="0"/>
                <a:cs typeface="+mn-cs"/>
              </a:rPr>
            </a:br>
            <a:endParaRPr lang="en-US" sz="2000" b="1" i="1" dirty="0" smtClean="0">
              <a:solidFill>
                <a:srgbClr val="6666FF"/>
              </a:solidFill>
              <a:latin typeface="Courier New" charset="0"/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        v3(</a:t>
            </a:r>
            <a:r>
              <a:rPr lang="en-US" sz="20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fptr,lptr</a:t>
            </a:r>
            <a: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); // contains copies of </a:t>
            </a:r>
          </a:p>
          <a:p>
            <a:pPr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				     // elements in memory </a:t>
            </a:r>
            <a:b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</a:br>
            <a: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                     // locations </a:t>
            </a:r>
            <a:r>
              <a:rPr lang="en-US" sz="20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fptr</a:t>
            </a:r>
            <a:r>
              <a:rPr lang="en-US" sz="2000" b="1" dirty="0" smtClean="0">
                <a:solidFill>
                  <a:srgbClr val="6666FF"/>
                </a:solidFill>
                <a:latin typeface="Courier New" charset="0"/>
                <a:cs typeface="+mn-cs"/>
              </a:rPr>
              <a:t> to </a:t>
            </a:r>
            <a:r>
              <a:rPr lang="en-US" sz="2000" b="1" dirty="0" err="1" smtClean="0">
                <a:solidFill>
                  <a:srgbClr val="6666FF"/>
                </a:solidFill>
                <a:latin typeface="Courier New" charset="0"/>
                <a:cs typeface="+mn-cs"/>
              </a:rPr>
              <a:t>lptr</a:t>
            </a:r>
            <a:endParaRPr lang="en-US" sz="2000" b="1" dirty="0" smtClean="0">
              <a:solidFill>
                <a:srgbClr val="6666FF"/>
              </a:solidFill>
              <a:latin typeface="Courier New" charset="0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BD4ECF-27D5-AB47-90DF-6C96D1F1F4D0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6666FF"/>
                </a:solidFill>
                <a:latin typeface="Courier New" charset="0"/>
                <a:cs typeface="+mj-cs"/>
              </a:rPr>
              <a:t>vector</a:t>
            </a:r>
            <a:r>
              <a:rPr lang="en-US" dirty="0" smtClean="0">
                <a:cs typeface="+mj-cs"/>
              </a:rPr>
              <a:t> Operations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Information about a vector's contents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</a:rPr>
              <a:t>v.size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(); returns current size of vector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</a:rPr>
              <a:t>v.empty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(); returns 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</a:rPr>
              <a:t>boolean</a:t>
            </a:r>
            <a:endParaRPr lang="en-US" sz="2400" b="1" dirty="0" smtClean="0">
              <a:solidFill>
                <a:srgbClr val="6666FF"/>
              </a:solidFill>
              <a:latin typeface="Courier New" charset="0"/>
            </a:endParaRP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</a:rPr>
              <a:t>v.capacity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(); returns max size of vector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</a:rPr>
              <a:t>v.reserve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(n); reserve n cells for vector, resize if necessary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Adding, removing, accessing elements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</a:rPr>
              <a:t>v.push_back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(); add at back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</a:rPr>
              <a:t>v.pop_back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(); remove at back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</a:rPr>
              <a:t>v.front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(); get front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BD4ECF-27D5-AB47-90DF-6C96D1F1F4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6666FF"/>
                </a:solidFill>
                <a:latin typeface="Courier New" charset="0"/>
                <a:cs typeface="+mj-cs"/>
              </a:rPr>
              <a:t>vector</a:t>
            </a:r>
            <a:r>
              <a:rPr lang="en-US" dirty="0" smtClean="0">
                <a:cs typeface="+mj-cs"/>
              </a:rPr>
              <a:t> Operations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Pointers to containers (supported in some form for </a:t>
            </a:r>
            <a:r>
              <a:rPr lang="en-US" dirty="0" err="1" smtClean="0">
                <a:cs typeface="+mn-cs"/>
              </a:rPr>
              <a:t>stl</a:t>
            </a:r>
            <a:r>
              <a:rPr lang="en-US" dirty="0" smtClean="0">
                <a:cs typeface="+mn-cs"/>
              </a:rPr>
              <a:t> containers)</a:t>
            </a:r>
          </a:p>
          <a:p>
            <a:pPr lvl="1">
              <a:defRPr/>
            </a:pPr>
            <a:r>
              <a:rPr lang="en-US" sz="2400" b="1" dirty="0">
                <a:solidFill>
                  <a:srgbClr val="6666FF"/>
                </a:solidFill>
                <a:latin typeface="Courier New" charset="0"/>
              </a:rPr>
              <a:t>vector&lt;</a:t>
            </a:r>
            <a:r>
              <a:rPr lang="en-US" sz="2400" b="1" dirty="0" err="1">
                <a:solidFill>
                  <a:srgbClr val="6666FF"/>
                </a:solidFill>
                <a:latin typeface="Courier New" charset="0"/>
              </a:rPr>
              <a:t>int</a:t>
            </a:r>
            <a:r>
              <a:rPr lang="en-US" sz="2400" b="1" dirty="0">
                <a:solidFill>
                  <a:srgbClr val="6666FF"/>
                </a:solidFill>
                <a:latin typeface="Courier New" charset="0"/>
              </a:rPr>
              <a:t>&gt;::iterator 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it = 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</a:rPr>
              <a:t>v.begin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(); returns a pointer to the beginning of a vector of </a:t>
            </a: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</a:rPr>
              <a:t>ints</a:t>
            </a:r>
            <a:endParaRPr lang="en-US" sz="2400" b="1" dirty="0" smtClean="0">
              <a:solidFill>
                <a:srgbClr val="6666FF"/>
              </a:solidFill>
              <a:latin typeface="Courier New" charset="0"/>
            </a:endParaRP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6666FF"/>
                </a:solidFill>
                <a:latin typeface="Courier New" charset="0"/>
              </a:rPr>
              <a:t>v.end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(); returns a pointer to the end of a vector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*it; returns data item pointed to by iterator</a:t>
            </a:r>
            <a:endParaRPr lang="en-US" sz="2400" b="1" dirty="0">
              <a:solidFill>
                <a:srgbClr val="6666FF"/>
              </a:solidFill>
              <a:latin typeface="Courier New" charset="0"/>
            </a:endParaRPr>
          </a:p>
          <a:p>
            <a:pPr lvl="1" eaLnBrk="1" hangingPunct="1">
              <a:defRPr/>
            </a:pPr>
            <a:r>
              <a:rPr lang="en-US" sz="2400" b="1" dirty="0">
                <a:solidFill>
                  <a:srgbClr val="6666FF"/>
                </a:solidFill>
                <a:latin typeface="Courier New" charset="0"/>
              </a:rPr>
              <a:t>i</a:t>
            </a:r>
            <a:r>
              <a:rPr lang="en-US" sz="2400" b="1" dirty="0" smtClean="0">
                <a:solidFill>
                  <a:srgbClr val="6666FF"/>
                </a:solidFill>
                <a:latin typeface="Courier New" charset="0"/>
              </a:rPr>
              <a:t>t++; moves pointer to next data item in vector (Pre/post ++, Pre/post –- supported)</a:t>
            </a:r>
          </a:p>
        </p:txBody>
      </p:sp>
    </p:spTree>
    <p:extLst>
      <p:ext uri="{BB962C8B-B14F-4D97-AF65-F5344CB8AC3E}">
        <p14:creationId xmlns:p14="http://schemas.microsoft.com/office/powerpoint/2010/main" val="3624073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4833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vector</a:t>
            </a:r>
            <a:r>
              <a:rPr lang="en-US" dirty="0" smtClean="0"/>
              <a:t>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61533"/>
            <a:ext cx="8229600" cy="7247467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// vector::begin/end</a:t>
            </a:r>
          </a:p>
          <a:p>
            <a:pPr marL="0" indent="0">
              <a:buNone/>
            </a:pPr>
            <a:r>
              <a:rPr lang="en-US" sz="1600" dirty="0"/>
              <a:t>#include &lt;</a:t>
            </a:r>
            <a:r>
              <a:rPr lang="en-US" sz="1600" dirty="0" err="1"/>
              <a:t>iostream</a:t>
            </a:r>
            <a:r>
              <a:rPr lang="en-US" sz="1600" dirty="0"/>
              <a:t>&gt;</a:t>
            </a:r>
          </a:p>
          <a:p>
            <a:pPr marL="0" indent="0">
              <a:buNone/>
            </a:pPr>
            <a:r>
              <a:rPr lang="en-US" sz="1600" dirty="0"/>
              <a:t>#include &lt;vector</a:t>
            </a:r>
            <a:r>
              <a:rPr lang="en-US" sz="1600" dirty="0" smtClean="0"/>
              <a:t>&gt;</a:t>
            </a:r>
          </a:p>
          <a:p>
            <a:pPr marL="0" indent="0">
              <a:buNone/>
            </a:pPr>
            <a:r>
              <a:rPr lang="en-US" sz="1600" dirty="0"/>
              <a:t>u</a:t>
            </a:r>
            <a:r>
              <a:rPr lang="en-US" sz="1600" dirty="0" smtClean="0"/>
              <a:t>sing namespace </a:t>
            </a:r>
            <a:r>
              <a:rPr lang="en-US" sz="1600" dirty="0" err="1" smtClean="0"/>
              <a:t>std</a:t>
            </a:r>
            <a:r>
              <a:rPr lang="en-US" sz="1600" dirty="0" smtClean="0"/>
              <a:t>;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err="1"/>
              <a:t>int</a:t>
            </a:r>
            <a:r>
              <a:rPr lang="en-US" sz="1600" dirty="0"/>
              <a:t> main ()</a:t>
            </a:r>
          </a:p>
          <a:p>
            <a:pPr marL="0" indent="0">
              <a:buNone/>
            </a:pPr>
            <a:r>
              <a:rPr lang="en-US" sz="1600" dirty="0"/>
              <a:t>{</a:t>
            </a:r>
          </a:p>
          <a:p>
            <a:pPr marL="0" indent="0">
              <a:buNone/>
            </a:pPr>
            <a:r>
              <a:rPr lang="en-US" sz="1600" dirty="0" smtClean="0"/>
              <a:t>  vector</a:t>
            </a:r>
            <a:r>
              <a:rPr lang="en-US" sz="1600" dirty="0"/>
              <a:t>&lt;</a:t>
            </a:r>
            <a:r>
              <a:rPr lang="en-US" sz="1600" dirty="0" err="1"/>
              <a:t>int</a:t>
            </a:r>
            <a:r>
              <a:rPr lang="en-US" sz="1600" dirty="0"/>
              <a:t>&gt; </a:t>
            </a:r>
            <a:r>
              <a:rPr lang="en-US" sz="1600" dirty="0" err="1"/>
              <a:t>myvector</a:t>
            </a:r>
            <a:r>
              <a:rPr lang="en-US" sz="1600" dirty="0"/>
              <a:t>;</a:t>
            </a:r>
          </a:p>
          <a:p>
            <a:pPr marL="0" indent="0">
              <a:buNone/>
            </a:pPr>
            <a:r>
              <a:rPr lang="en-US" sz="1600" dirty="0"/>
              <a:t>  for (</a:t>
            </a:r>
            <a:r>
              <a:rPr lang="en-US" sz="1600" dirty="0" err="1"/>
              <a:t>int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=1; </a:t>
            </a:r>
            <a:r>
              <a:rPr lang="en-US" sz="1600" dirty="0" err="1"/>
              <a:t>i</a:t>
            </a:r>
            <a:r>
              <a:rPr lang="en-US" sz="1600" dirty="0"/>
              <a:t>&lt;=5; </a:t>
            </a:r>
            <a:r>
              <a:rPr lang="en-US" sz="1600" dirty="0" err="1"/>
              <a:t>i</a:t>
            </a:r>
            <a:r>
              <a:rPr lang="en-US" sz="1600" dirty="0"/>
              <a:t>++) </a:t>
            </a:r>
            <a:r>
              <a:rPr lang="en-US" sz="1600" dirty="0" err="1"/>
              <a:t>myvector.push_back</a:t>
            </a:r>
            <a:r>
              <a:rPr lang="en-US" sz="1600" dirty="0"/>
              <a:t>(</a:t>
            </a:r>
            <a:r>
              <a:rPr lang="en-US" sz="1600" dirty="0" err="1"/>
              <a:t>i</a:t>
            </a:r>
            <a:r>
              <a:rPr lang="en-US" sz="1600" dirty="0"/>
              <a:t>);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  </a:t>
            </a:r>
            <a:r>
              <a:rPr lang="en-US" sz="1600" dirty="0" err="1" smtClean="0"/>
              <a:t>cout</a:t>
            </a:r>
            <a:r>
              <a:rPr lang="en-US" sz="1600" dirty="0" smtClean="0"/>
              <a:t> </a:t>
            </a:r>
            <a:r>
              <a:rPr lang="en-US" sz="1600" dirty="0"/>
              <a:t>&lt;&lt; "</a:t>
            </a:r>
            <a:r>
              <a:rPr lang="en-US" sz="1600" dirty="0" err="1"/>
              <a:t>myvector</a:t>
            </a:r>
            <a:r>
              <a:rPr lang="en-US" sz="1600" dirty="0"/>
              <a:t> contains:";</a:t>
            </a:r>
          </a:p>
          <a:p>
            <a:pPr marL="0" indent="0">
              <a:buNone/>
            </a:pPr>
            <a:r>
              <a:rPr lang="en-US" sz="1600" dirty="0"/>
              <a:t>  for </a:t>
            </a:r>
            <a:r>
              <a:rPr lang="en-US" sz="1600" dirty="0" smtClean="0"/>
              <a:t>(vector</a:t>
            </a:r>
            <a:r>
              <a:rPr lang="en-US" sz="1600" dirty="0"/>
              <a:t>&lt;</a:t>
            </a:r>
            <a:r>
              <a:rPr lang="en-US" sz="1600" dirty="0" err="1"/>
              <a:t>int</a:t>
            </a:r>
            <a:r>
              <a:rPr lang="en-US" sz="1600" dirty="0"/>
              <a:t>&gt;::iterator it = </a:t>
            </a:r>
            <a:r>
              <a:rPr lang="en-US" sz="1600" dirty="0" err="1"/>
              <a:t>myvector.begin</a:t>
            </a:r>
            <a:r>
              <a:rPr lang="en-US" sz="1600" dirty="0"/>
              <a:t>() ; it != </a:t>
            </a:r>
            <a:r>
              <a:rPr lang="en-US" sz="1600" dirty="0" err="1"/>
              <a:t>myvector.end</a:t>
            </a:r>
            <a:r>
              <a:rPr lang="en-US" sz="1600" dirty="0"/>
              <a:t>(); ++it)</a:t>
            </a:r>
          </a:p>
          <a:p>
            <a:pPr marL="0" indent="0">
              <a:buNone/>
            </a:pPr>
            <a:r>
              <a:rPr lang="en-US" sz="1600" dirty="0"/>
              <a:t>     </a:t>
            </a:r>
            <a:r>
              <a:rPr lang="en-US" sz="1600" dirty="0" smtClean="0"/>
              <a:t>  </a:t>
            </a:r>
            <a:r>
              <a:rPr lang="en-US" sz="1600" dirty="0" err="1" smtClean="0"/>
              <a:t>cout</a:t>
            </a:r>
            <a:r>
              <a:rPr lang="en-US" sz="1600" dirty="0" smtClean="0"/>
              <a:t> </a:t>
            </a:r>
            <a:r>
              <a:rPr lang="en-US" sz="1600" dirty="0"/>
              <a:t>&lt;&lt; ' ' &lt;&lt; *it;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err="1" smtClean="0"/>
              <a:t>cout</a:t>
            </a:r>
            <a:r>
              <a:rPr lang="en-US" sz="1600" dirty="0" smtClean="0"/>
              <a:t> </a:t>
            </a:r>
            <a:r>
              <a:rPr lang="en-US" sz="1600" dirty="0"/>
              <a:t>&lt;&lt; '\n';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CA5DD4-DBC8-544F-9CBD-F5D21544CD4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320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248118-01C2-344D-B285-AA64D1DBD05B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6666FF"/>
                </a:solidFill>
                <a:latin typeface="Courier New" charset="0"/>
                <a:cs typeface="+mj-cs"/>
              </a:rPr>
              <a:t>vector</a:t>
            </a:r>
            <a:r>
              <a:rPr lang="en-US" smtClean="0">
                <a:cs typeface="+mj-cs"/>
              </a:rPr>
              <a:t> Operations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Assignment</a:t>
            </a:r>
            <a:br>
              <a:rPr lang="en-US" sz="2800" smtClean="0">
                <a:cs typeface="+mn-cs"/>
              </a:rPr>
            </a:br>
            <a:r>
              <a:rPr lang="en-US" sz="2800" b="1" smtClean="0">
                <a:solidFill>
                  <a:srgbClr val="6666FF"/>
                </a:solidFill>
                <a:latin typeface="Courier New" charset="0"/>
                <a:cs typeface="+mn-cs"/>
              </a:rPr>
              <a:t>v1 = v2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b="1" smtClean="0">
              <a:solidFill>
                <a:srgbClr val="6666FF"/>
              </a:solidFill>
              <a:latin typeface="Courier New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Swapping</a:t>
            </a:r>
            <a:br>
              <a:rPr lang="en-US" sz="2800" smtClean="0">
                <a:cs typeface="+mn-cs"/>
              </a:rPr>
            </a:br>
            <a:r>
              <a:rPr lang="en-US" sz="2800" b="1" smtClean="0">
                <a:solidFill>
                  <a:srgbClr val="6666FF"/>
                </a:solidFill>
                <a:latin typeface="Courier New" charset="0"/>
                <a:cs typeface="+mn-cs"/>
              </a:rPr>
              <a:t>v1.swap(v2)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b="1" smtClean="0">
              <a:solidFill>
                <a:srgbClr val="6666FF"/>
              </a:solidFill>
              <a:latin typeface="Courier New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Relational operators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 == </a:t>
            </a:r>
            <a:r>
              <a:rPr lang="en-US" smtClean="0"/>
              <a:t>implies element by element equality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less than</a:t>
            </a: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 &lt; </a:t>
            </a:r>
            <a:r>
              <a:rPr lang="en-US" smtClean="0"/>
              <a:t>behaves like string comparison</a:t>
            </a: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1600200"/>
            <a:ext cx="4711700" cy="1452563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3071813"/>
            <a:ext cx="4932363" cy="1547812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120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NewS120.thmx</Template>
  <TotalTime>2506</TotalTime>
  <Words>1058</Words>
  <Application>Microsoft Macintosh PowerPoint</Application>
  <PresentationFormat>On-screen Show (4:3)</PresentationFormat>
  <Paragraphs>231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NewS120</vt:lpstr>
      <vt:lpstr>STL (Standard Template Library)</vt:lpstr>
      <vt:lpstr>Standard Template Library</vt:lpstr>
      <vt:lpstr>STL's 10 Containers</vt:lpstr>
      <vt:lpstr>The vector Container</vt:lpstr>
      <vt:lpstr>The vector Container</vt:lpstr>
      <vt:lpstr>vector Operations</vt:lpstr>
      <vt:lpstr>vector Operations</vt:lpstr>
      <vt:lpstr>vector Operations</vt:lpstr>
      <vt:lpstr>vector Operations</vt:lpstr>
      <vt:lpstr>Increasing Capacity of a Vector</vt:lpstr>
      <vt:lpstr>Increasing Capacity of a Vector</vt:lpstr>
      <vt:lpstr>Increasing Capacity of a Vector</vt:lpstr>
      <vt:lpstr>Contrast Vectors and Arrays</vt:lpstr>
      <vt:lpstr>Using Algorithms</vt:lpstr>
      <vt:lpstr>Using Algorithms</vt:lpstr>
      <vt:lpstr>Multidimensional vectors</vt:lpstr>
      <vt:lpstr>Two-D vector Operations</vt:lpstr>
      <vt:lpstr>Two-D vector Operations</vt:lpstr>
      <vt:lpstr>STL's deque Class Template</vt:lpstr>
      <vt:lpstr>STL's deque Class Template</vt:lpstr>
      <vt:lpstr>vector vs. deque</vt:lpstr>
      <vt:lpstr>vector vs. deque</vt:lpstr>
      <vt:lpstr>Storage for A deque</vt:lpstr>
      <vt:lpstr>Storage for A deque</vt:lpstr>
      <vt:lpstr>A deque-Based Stack Template</vt:lpstr>
      <vt:lpstr>STL's stack Adapter</vt:lpstr>
      <vt:lpstr>STL's queue Adapter</vt:lpstr>
    </vt:vector>
  </TitlesOfParts>
  <Company>The College of Wooster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STL (Standard Template Library)</dc:title>
  <dc:creator>User Services</dc:creator>
  <cp:lastModifiedBy>User Services</cp:lastModifiedBy>
  <cp:revision>17</cp:revision>
  <dcterms:created xsi:type="dcterms:W3CDTF">2017-10-17T16:32:58Z</dcterms:created>
  <dcterms:modified xsi:type="dcterms:W3CDTF">2018-11-12T16:07:07Z</dcterms:modified>
</cp:coreProperties>
</file>