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64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C84C614-2B99-564B-B0EB-4C8A432CB85B}" type="datetime1">
              <a:rPr lang="en-US" smtClean="0"/>
              <a:pPr>
                <a:defRPr/>
              </a:pPr>
              <a:t>11/28/17</a:t>
            </a:fld>
            <a:endParaRPr lang="en-US"/>
          </a:p>
        </p:txBody>
      </p:sp>
      <p:sp>
        <p:nvSpPr>
          <p:cNvPr id="5" name="Footer Placeholder 4"/>
          <p:cNvSpPr>
            <a:spLocks noGrp="1"/>
          </p:cNvSpPr>
          <p:nvPr>
            <p:ph type="ftr" sz="quarter" idx="11"/>
          </p:nvPr>
        </p:nvSpPr>
        <p:spPr/>
        <p:txBody>
          <a:bodyPr/>
          <a:lstStyle/>
          <a:p>
            <a:pPr>
              <a:defRPr/>
            </a:pPr>
            <a:r>
              <a:rPr lang="en-US" smtClean="0"/>
              <a:t>CS 222 - Bottom-up Parsing</a:t>
            </a:r>
            <a:endParaRPr lang="en-US"/>
          </a:p>
        </p:txBody>
      </p:sp>
      <p:sp>
        <p:nvSpPr>
          <p:cNvPr id="6" name="Slide Number Placeholder 5"/>
          <p:cNvSpPr>
            <a:spLocks noGrp="1"/>
          </p:cNvSpPr>
          <p:nvPr>
            <p:ph type="sldNum" sz="quarter" idx="12"/>
          </p:nvPr>
        </p:nvSpPr>
        <p:spPr/>
        <p:txBody>
          <a:bodyPr/>
          <a:lstStyle/>
          <a:p>
            <a:pPr>
              <a:defRPr/>
            </a:pPr>
            <a:fld id="{B424D180-BC1E-894B-9C51-8E9018BC9614}" type="slidenum">
              <a:rPr lang="en-US" smtClean="0"/>
              <a:pPr>
                <a:defRPr/>
              </a:pPr>
              <a:t>‹#›</a:t>
            </a:fld>
            <a:endParaRPr lang="en-US"/>
          </a:p>
        </p:txBody>
      </p:sp>
    </p:spTree>
    <p:extLst>
      <p:ext uri="{BB962C8B-B14F-4D97-AF65-F5344CB8AC3E}">
        <p14:creationId xmlns:p14="http://schemas.microsoft.com/office/powerpoint/2010/main" val="307834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0E085C5-FD1F-9945-9D23-C303FAA843D5}" type="datetime1">
              <a:rPr lang="en-US" smtClean="0"/>
              <a:pPr>
                <a:defRPr/>
              </a:pPr>
              <a:t>11/28/17</a:t>
            </a:fld>
            <a:endParaRPr lang="en-US"/>
          </a:p>
        </p:txBody>
      </p:sp>
      <p:sp>
        <p:nvSpPr>
          <p:cNvPr id="5" name="Footer Placeholder 4"/>
          <p:cNvSpPr>
            <a:spLocks noGrp="1"/>
          </p:cNvSpPr>
          <p:nvPr>
            <p:ph type="ftr" sz="quarter" idx="11"/>
          </p:nvPr>
        </p:nvSpPr>
        <p:spPr/>
        <p:txBody>
          <a:bodyPr/>
          <a:lstStyle/>
          <a:p>
            <a:pPr>
              <a:defRPr/>
            </a:pPr>
            <a:r>
              <a:rPr lang="en-US" smtClean="0"/>
              <a:t>CS 222 - Bottom-up Parsing</a:t>
            </a:r>
            <a:endParaRPr lang="en-US"/>
          </a:p>
        </p:txBody>
      </p:sp>
      <p:sp>
        <p:nvSpPr>
          <p:cNvPr id="6" name="Slide Number Placeholder 5"/>
          <p:cNvSpPr>
            <a:spLocks noGrp="1"/>
          </p:cNvSpPr>
          <p:nvPr>
            <p:ph type="sldNum" sz="quarter" idx="12"/>
          </p:nvPr>
        </p:nvSpPr>
        <p:spPr/>
        <p:txBody>
          <a:bodyPr/>
          <a:lstStyle/>
          <a:p>
            <a:pPr>
              <a:defRPr/>
            </a:pPr>
            <a:fld id="{B6C5B730-C5AC-3A46-8425-87ED3582FADE}" type="slidenum">
              <a:rPr lang="en-US" smtClean="0"/>
              <a:pPr>
                <a:defRPr/>
              </a:pPr>
              <a:t>‹#›</a:t>
            </a:fld>
            <a:endParaRPr lang="en-US"/>
          </a:p>
        </p:txBody>
      </p:sp>
    </p:spTree>
    <p:extLst>
      <p:ext uri="{BB962C8B-B14F-4D97-AF65-F5344CB8AC3E}">
        <p14:creationId xmlns:p14="http://schemas.microsoft.com/office/powerpoint/2010/main" val="132503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C97FECA-A56A-7E4B-9E57-AE75AD3D6543}" type="datetime1">
              <a:rPr lang="en-US" smtClean="0"/>
              <a:pPr>
                <a:defRPr/>
              </a:pPr>
              <a:t>11/28/17</a:t>
            </a:fld>
            <a:endParaRPr lang="en-US"/>
          </a:p>
        </p:txBody>
      </p:sp>
      <p:sp>
        <p:nvSpPr>
          <p:cNvPr id="5" name="Footer Placeholder 4"/>
          <p:cNvSpPr>
            <a:spLocks noGrp="1"/>
          </p:cNvSpPr>
          <p:nvPr>
            <p:ph type="ftr" sz="quarter" idx="11"/>
          </p:nvPr>
        </p:nvSpPr>
        <p:spPr/>
        <p:txBody>
          <a:bodyPr/>
          <a:lstStyle/>
          <a:p>
            <a:pPr>
              <a:defRPr/>
            </a:pPr>
            <a:r>
              <a:rPr lang="en-US" smtClean="0"/>
              <a:t>CS 222 - Bottom-up Parsing</a:t>
            </a:r>
            <a:endParaRPr lang="en-US"/>
          </a:p>
        </p:txBody>
      </p:sp>
      <p:sp>
        <p:nvSpPr>
          <p:cNvPr id="6" name="Slide Number Placeholder 5"/>
          <p:cNvSpPr>
            <a:spLocks noGrp="1"/>
          </p:cNvSpPr>
          <p:nvPr>
            <p:ph type="sldNum" sz="quarter" idx="12"/>
          </p:nvPr>
        </p:nvSpPr>
        <p:spPr/>
        <p:txBody>
          <a:bodyPr/>
          <a:lstStyle/>
          <a:p>
            <a:pPr>
              <a:defRPr/>
            </a:pPr>
            <a:fld id="{7A287429-2CCB-8149-9216-20934C78F434}" type="slidenum">
              <a:rPr lang="en-US" smtClean="0"/>
              <a:pPr>
                <a:defRPr/>
              </a:pPr>
              <a:t>‹#›</a:t>
            </a:fld>
            <a:endParaRPr lang="en-US"/>
          </a:p>
        </p:txBody>
      </p:sp>
    </p:spTree>
    <p:extLst>
      <p:ext uri="{BB962C8B-B14F-4D97-AF65-F5344CB8AC3E}">
        <p14:creationId xmlns:p14="http://schemas.microsoft.com/office/powerpoint/2010/main" val="160358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3C99651-D63E-464F-9FA6-B91F646C3BF1}" type="datetime1">
              <a:rPr lang="en-US" smtClean="0"/>
              <a:pPr>
                <a:defRPr/>
              </a:pPr>
              <a:t>11/28/17</a:t>
            </a:fld>
            <a:endParaRPr lang="en-US"/>
          </a:p>
        </p:txBody>
      </p:sp>
      <p:sp>
        <p:nvSpPr>
          <p:cNvPr id="5" name="Footer Placeholder 4"/>
          <p:cNvSpPr>
            <a:spLocks noGrp="1"/>
          </p:cNvSpPr>
          <p:nvPr>
            <p:ph type="ftr" sz="quarter" idx="11"/>
          </p:nvPr>
        </p:nvSpPr>
        <p:spPr/>
        <p:txBody>
          <a:bodyPr/>
          <a:lstStyle/>
          <a:p>
            <a:pPr>
              <a:defRPr/>
            </a:pPr>
            <a:r>
              <a:rPr lang="en-US" smtClean="0"/>
              <a:t>CS 222 - Bottom-up Parsing</a:t>
            </a:r>
            <a:endParaRPr lang="en-US"/>
          </a:p>
        </p:txBody>
      </p:sp>
      <p:sp>
        <p:nvSpPr>
          <p:cNvPr id="6" name="Slide Number Placeholder 5"/>
          <p:cNvSpPr>
            <a:spLocks noGrp="1"/>
          </p:cNvSpPr>
          <p:nvPr>
            <p:ph type="sldNum" sz="quarter" idx="12"/>
          </p:nvPr>
        </p:nvSpPr>
        <p:spPr/>
        <p:txBody>
          <a:bodyPr/>
          <a:lstStyle/>
          <a:p>
            <a:pPr>
              <a:defRPr/>
            </a:pPr>
            <a:fld id="{96CA5DD4-DBC8-544F-9CBD-F5D21544CD48}" type="slidenum">
              <a:rPr lang="en-US" smtClean="0"/>
              <a:pPr>
                <a:defRPr/>
              </a:pPr>
              <a:t>‹#›</a:t>
            </a:fld>
            <a:endParaRPr lang="en-US"/>
          </a:p>
        </p:txBody>
      </p:sp>
    </p:spTree>
    <p:extLst>
      <p:ext uri="{BB962C8B-B14F-4D97-AF65-F5344CB8AC3E}">
        <p14:creationId xmlns:p14="http://schemas.microsoft.com/office/powerpoint/2010/main" val="233421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B073C1E-AD7B-1D41-9971-A1DEC3277427}" type="datetime1">
              <a:rPr lang="en-US" smtClean="0"/>
              <a:pPr>
                <a:defRPr/>
              </a:pPr>
              <a:t>11/28/17</a:t>
            </a:fld>
            <a:endParaRPr lang="en-US"/>
          </a:p>
        </p:txBody>
      </p:sp>
      <p:sp>
        <p:nvSpPr>
          <p:cNvPr id="5" name="Footer Placeholder 4"/>
          <p:cNvSpPr>
            <a:spLocks noGrp="1"/>
          </p:cNvSpPr>
          <p:nvPr>
            <p:ph type="ftr" sz="quarter" idx="11"/>
          </p:nvPr>
        </p:nvSpPr>
        <p:spPr/>
        <p:txBody>
          <a:bodyPr/>
          <a:lstStyle/>
          <a:p>
            <a:pPr>
              <a:defRPr/>
            </a:pPr>
            <a:r>
              <a:rPr lang="en-US" smtClean="0"/>
              <a:t>CS 222 - Bottom-up Parsing</a:t>
            </a:r>
            <a:endParaRPr lang="en-US"/>
          </a:p>
        </p:txBody>
      </p:sp>
      <p:sp>
        <p:nvSpPr>
          <p:cNvPr id="6" name="Slide Number Placeholder 5"/>
          <p:cNvSpPr>
            <a:spLocks noGrp="1"/>
          </p:cNvSpPr>
          <p:nvPr>
            <p:ph type="sldNum" sz="quarter" idx="12"/>
          </p:nvPr>
        </p:nvSpPr>
        <p:spPr/>
        <p:txBody>
          <a:bodyPr/>
          <a:lstStyle/>
          <a:p>
            <a:pPr>
              <a:defRPr/>
            </a:pPr>
            <a:fld id="{8CF566C0-A5B6-DF46-8152-6A38545493A9}" type="slidenum">
              <a:rPr lang="en-US" smtClean="0"/>
              <a:pPr>
                <a:defRPr/>
              </a:pPr>
              <a:t>‹#›</a:t>
            </a:fld>
            <a:endParaRPr lang="en-US"/>
          </a:p>
        </p:txBody>
      </p:sp>
    </p:spTree>
    <p:extLst>
      <p:ext uri="{BB962C8B-B14F-4D97-AF65-F5344CB8AC3E}">
        <p14:creationId xmlns:p14="http://schemas.microsoft.com/office/powerpoint/2010/main" val="353380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31FA7B8-9562-5F4C-9F3C-34532ADFF424}" type="datetime1">
              <a:rPr lang="en-US" smtClean="0"/>
              <a:pPr>
                <a:defRPr/>
              </a:pPr>
              <a:t>11/28/17</a:t>
            </a:fld>
            <a:endParaRPr lang="en-US"/>
          </a:p>
        </p:txBody>
      </p:sp>
      <p:sp>
        <p:nvSpPr>
          <p:cNvPr id="6" name="Footer Placeholder 5"/>
          <p:cNvSpPr>
            <a:spLocks noGrp="1"/>
          </p:cNvSpPr>
          <p:nvPr>
            <p:ph type="ftr" sz="quarter" idx="11"/>
          </p:nvPr>
        </p:nvSpPr>
        <p:spPr/>
        <p:txBody>
          <a:bodyPr/>
          <a:lstStyle/>
          <a:p>
            <a:pPr>
              <a:defRPr/>
            </a:pPr>
            <a:r>
              <a:rPr lang="en-US" smtClean="0"/>
              <a:t>CS 222 - Bottom-up Parsing</a:t>
            </a:r>
            <a:endParaRPr lang="en-US"/>
          </a:p>
        </p:txBody>
      </p:sp>
      <p:sp>
        <p:nvSpPr>
          <p:cNvPr id="7" name="Slide Number Placeholder 6"/>
          <p:cNvSpPr>
            <a:spLocks noGrp="1"/>
          </p:cNvSpPr>
          <p:nvPr>
            <p:ph type="sldNum" sz="quarter" idx="12"/>
          </p:nvPr>
        </p:nvSpPr>
        <p:spPr/>
        <p:txBody>
          <a:bodyPr/>
          <a:lstStyle/>
          <a:p>
            <a:pPr>
              <a:defRPr/>
            </a:pPr>
            <a:fld id="{8EEA26CF-FF99-BC4D-8004-F65DB3FD440C}" type="slidenum">
              <a:rPr lang="en-US" smtClean="0"/>
              <a:pPr>
                <a:defRPr/>
              </a:pPr>
              <a:t>‹#›</a:t>
            </a:fld>
            <a:endParaRPr lang="en-US"/>
          </a:p>
        </p:txBody>
      </p:sp>
    </p:spTree>
    <p:extLst>
      <p:ext uri="{BB962C8B-B14F-4D97-AF65-F5344CB8AC3E}">
        <p14:creationId xmlns:p14="http://schemas.microsoft.com/office/powerpoint/2010/main" val="70944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D0B6AFCC-442C-6F42-A152-F464886ABEA9}" type="datetime1">
              <a:rPr lang="en-US" smtClean="0"/>
              <a:pPr>
                <a:defRPr/>
              </a:pPr>
              <a:t>11/28/17</a:t>
            </a:fld>
            <a:endParaRPr lang="en-US"/>
          </a:p>
        </p:txBody>
      </p:sp>
      <p:sp>
        <p:nvSpPr>
          <p:cNvPr id="8" name="Footer Placeholder 7"/>
          <p:cNvSpPr>
            <a:spLocks noGrp="1"/>
          </p:cNvSpPr>
          <p:nvPr>
            <p:ph type="ftr" sz="quarter" idx="11"/>
          </p:nvPr>
        </p:nvSpPr>
        <p:spPr/>
        <p:txBody>
          <a:bodyPr/>
          <a:lstStyle/>
          <a:p>
            <a:pPr>
              <a:defRPr/>
            </a:pPr>
            <a:r>
              <a:rPr lang="en-US" smtClean="0"/>
              <a:t>CS 222 - Bottom-up Parsing</a:t>
            </a:r>
            <a:endParaRPr lang="en-US"/>
          </a:p>
        </p:txBody>
      </p:sp>
      <p:sp>
        <p:nvSpPr>
          <p:cNvPr id="9" name="Slide Number Placeholder 8"/>
          <p:cNvSpPr>
            <a:spLocks noGrp="1"/>
          </p:cNvSpPr>
          <p:nvPr>
            <p:ph type="sldNum" sz="quarter" idx="12"/>
          </p:nvPr>
        </p:nvSpPr>
        <p:spPr/>
        <p:txBody>
          <a:bodyPr/>
          <a:lstStyle/>
          <a:p>
            <a:pPr>
              <a:defRPr/>
            </a:pPr>
            <a:fld id="{7AAF1799-6E3C-5442-B3C5-ED71FD2B3DBC}" type="slidenum">
              <a:rPr lang="en-US" smtClean="0"/>
              <a:pPr>
                <a:defRPr/>
              </a:pPr>
              <a:t>‹#›</a:t>
            </a:fld>
            <a:endParaRPr lang="en-US"/>
          </a:p>
        </p:txBody>
      </p:sp>
    </p:spTree>
    <p:extLst>
      <p:ext uri="{BB962C8B-B14F-4D97-AF65-F5344CB8AC3E}">
        <p14:creationId xmlns:p14="http://schemas.microsoft.com/office/powerpoint/2010/main" val="404715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467CBFB-DAA6-014E-B77B-BC05AE7C6BAE}" type="datetime1">
              <a:rPr lang="en-US" smtClean="0"/>
              <a:pPr>
                <a:defRPr/>
              </a:pPr>
              <a:t>11/28/17</a:t>
            </a:fld>
            <a:endParaRPr lang="en-US"/>
          </a:p>
        </p:txBody>
      </p:sp>
      <p:sp>
        <p:nvSpPr>
          <p:cNvPr id="4" name="Footer Placeholder 3"/>
          <p:cNvSpPr>
            <a:spLocks noGrp="1"/>
          </p:cNvSpPr>
          <p:nvPr>
            <p:ph type="ftr" sz="quarter" idx="11"/>
          </p:nvPr>
        </p:nvSpPr>
        <p:spPr/>
        <p:txBody>
          <a:bodyPr/>
          <a:lstStyle/>
          <a:p>
            <a:pPr>
              <a:defRPr/>
            </a:pPr>
            <a:r>
              <a:rPr lang="en-US" smtClean="0"/>
              <a:t>CS 222 - Bottom-up Parsing</a:t>
            </a:r>
            <a:endParaRPr lang="en-US"/>
          </a:p>
        </p:txBody>
      </p:sp>
      <p:sp>
        <p:nvSpPr>
          <p:cNvPr id="5" name="Slide Number Placeholder 4"/>
          <p:cNvSpPr>
            <a:spLocks noGrp="1"/>
          </p:cNvSpPr>
          <p:nvPr>
            <p:ph type="sldNum" sz="quarter" idx="12"/>
          </p:nvPr>
        </p:nvSpPr>
        <p:spPr/>
        <p:txBody>
          <a:bodyPr/>
          <a:lstStyle/>
          <a:p>
            <a:pPr>
              <a:defRPr/>
            </a:pPr>
            <a:fld id="{0BD23C21-E0B1-6D46-A817-52B30EAFA47E}" type="slidenum">
              <a:rPr lang="en-US" smtClean="0"/>
              <a:pPr>
                <a:defRPr/>
              </a:pPr>
              <a:t>‹#›</a:t>
            </a:fld>
            <a:endParaRPr lang="en-US"/>
          </a:p>
        </p:txBody>
      </p:sp>
    </p:spTree>
    <p:extLst>
      <p:ext uri="{BB962C8B-B14F-4D97-AF65-F5344CB8AC3E}">
        <p14:creationId xmlns:p14="http://schemas.microsoft.com/office/powerpoint/2010/main" val="2173678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76D7ABB-F3AD-E049-B5CE-A683E79A55AF}" type="datetime1">
              <a:rPr lang="en-US" smtClean="0"/>
              <a:pPr>
                <a:defRPr/>
              </a:pPr>
              <a:t>11/28/17</a:t>
            </a:fld>
            <a:endParaRPr lang="en-US"/>
          </a:p>
        </p:txBody>
      </p:sp>
      <p:sp>
        <p:nvSpPr>
          <p:cNvPr id="3" name="Footer Placeholder 2"/>
          <p:cNvSpPr>
            <a:spLocks noGrp="1"/>
          </p:cNvSpPr>
          <p:nvPr>
            <p:ph type="ftr" sz="quarter" idx="11"/>
          </p:nvPr>
        </p:nvSpPr>
        <p:spPr/>
        <p:txBody>
          <a:bodyPr/>
          <a:lstStyle/>
          <a:p>
            <a:pPr>
              <a:defRPr/>
            </a:pPr>
            <a:r>
              <a:rPr lang="en-US" smtClean="0"/>
              <a:t>CS 222 - Bottom-up Parsing</a:t>
            </a:r>
            <a:endParaRPr lang="en-US"/>
          </a:p>
        </p:txBody>
      </p:sp>
      <p:sp>
        <p:nvSpPr>
          <p:cNvPr id="4" name="Slide Number Placeholder 3"/>
          <p:cNvSpPr>
            <a:spLocks noGrp="1"/>
          </p:cNvSpPr>
          <p:nvPr>
            <p:ph type="sldNum" sz="quarter" idx="12"/>
          </p:nvPr>
        </p:nvSpPr>
        <p:spPr/>
        <p:txBody>
          <a:bodyPr/>
          <a:lstStyle/>
          <a:p>
            <a:pPr>
              <a:defRPr/>
            </a:pPr>
            <a:fld id="{3D5331BB-F0D8-8F4F-ADF7-05732D7F2779}" type="slidenum">
              <a:rPr lang="en-US" smtClean="0"/>
              <a:pPr>
                <a:defRPr/>
              </a:pPr>
              <a:t>‹#›</a:t>
            </a:fld>
            <a:endParaRPr lang="en-US"/>
          </a:p>
        </p:txBody>
      </p:sp>
    </p:spTree>
    <p:extLst>
      <p:ext uri="{BB962C8B-B14F-4D97-AF65-F5344CB8AC3E}">
        <p14:creationId xmlns:p14="http://schemas.microsoft.com/office/powerpoint/2010/main" val="146154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4067A08-07B1-6A4E-A827-D179D1B46606}" type="datetime1">
              <a:rPr lang="en-US" smtClean="0"/>
              <a:pPr>
                <a:defRPr/>
              </a:pPr>
              <a:t>11/28/17</a:t>
            </a:fld>
            <a:endParaRPr lang="en-US"/>
          </a:p>
        </p:txBody>
      </p:sp>
      <p:sp>
        <p:nvSpPr>
          <p:cNvPr id="6" name="Footer Placeholder 5"/>
          <p:cNvSpPr>
            <a:spLocks noGrp="1"/>
          </p:cNvSpPr>
          <p:nvPr>
            <p:ph type="ftr" sz="quarter" idx="11"/>
          </p:nvPr>
        </p:nvSpPr>
        <p:spPr/>
        <p:txBody>
          <a:bodyPr/>
          <a:lstStyle/>
          <a:p>
            <a:pPr>
              <a:defRPr/>
            </a:pPr>
            <a:r>
              <a:rPr lang="en-US" smtClean="0"/>
              <a:t>CS 222 - Bottom-up Parsing</a:t>
            </a:r>
            <a:endParaRPr lang="en-US"/>
          </a:p>
        </p:txBody>
      </p:sp>
      <p:sp>
        <p:nvSpPr>
          <p:cNvPr id="7" name="Slide Number Placeholder 6"/>
          <p:cNvSpPr>
            <a:spLocks noGrp="1"/>
          </p:cNvSpPr>
          <p:nvPr>
            <p:ph type="sldNum" sz="quarter" idx="12"/>
          </p:nvPr>
        </p:nvSpPr>
        <p:spPr/>
        <p:txBody>
          <a:bodyPr/>
          <a:lstStyle/>
          <a:p>
            <a:pPr>
              <a:defRPr/>
            </a:pPr>
            <a:fld id="{E0EDF777-ED71-F544-A17F-623A9EDF5F98}" type="slidenum">
              <a:rPr lang="en-US" smtClean="0"/>
              <a:pPr>
                <a:defRPr/>
              </a:pPr>
              <a:t>‹#›</a:t>
            </a:fld>
            <a:endParaRPr lang="en-US"/>
          </a:p>
        </p:txBody>
      </p:sp>
    </p:spTree>
    <p:extLst>
      <p:ext uri="{BB962C8B-B14F-4D97-AF65-F5344CB8AC3E}">
        <p14:creationId xmlns:p14="http://schemas.microsoft.com/office/powerpoint/2010/main" val="330804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5DD8A57-A4DD-CC45-B9E0-1AC444DFDAD0}" type="datetime1">
              <a:rPr lang="en-US" smtClean="0"/>
              <a:pPr>
                <a:defRPr/>
              </a:pPr>
              <a:t>11/28/17</a:t>
            </a:fld>
            <a:endParaRPr lang="en-US"/>
          </a:p>
        </p:txBody>
      </p:sp>
      <p:sp>
        <p:nvSpPr>
          <p:cNvPr id="6" name="Footer Placeholder 5"/>
          <p:cNvSpPr>
            <a:spLocks noGrp="1"/>
          </p:cNvSpPr>
          <p:nvPr>
            <p:ph type="ftr" sz="quarter" idx="11"/>
          </p:nvPr>
        </p:nvSpPr>
        <p:spPr/>
        <p:txBody>
          <a:bodyPr/>
          <a:lstStyle/>
          <a:p>
            <a:pPr>
              <a:defRPr/>
            </a:pPr>
            <a:r>
              <a:rPr lang="en-US" smtClean="0"/>
              <a:t>CS 222 - Bottom-up Parsing</a:t>
            </a:r>
            <a:endParaRPr lang="en-US"/>
          </a:p>
        </p:txBody>
      </p:sp>
      <p:sp>
        <p:nvSpPr>
          <p:cNvPr id="7" name="Slide Number Placeholder 6"/>
          <p:cNvSpPr>
            <a:spLocks noGrp="1"/>
          </p:cNvSpPr>
          <p:nvPr>
            <p:ph type="sldNum" sz="quarter" idx="12"/>
          </p:nvPr>
        </p:nvSpPr>
        <p:spPr/>
        <p:txBody>
          <a:bodyPr/>
          <a:lstStyle/>
          <a:p>
            <a:pPr>
              <a:defRPr/>
            </a:pPr>
            <a:fld id="{139CF131-F238-0E49-B476-39317057FEF6}" type="slidenum">
              <a:rPr lang="en-US" smtClean="0"/>
              <a:pPr>
                <a:defRPr/>
              </a:pPr>
              <a:t>‹#›</a:t>
            </a:fld>
            <a:endParaRPr lang="en-US"/>
          </a:p>
        </p:txBody>
      </p:sp>
    </p:spTree>
    <p:extLst>
      <p:ext uri="{BB962C8B-B14F-4D97-AF65-F5344CB8AC3E}">
        <p14:creationId xmlns:p14="http://schemas.microsoft.com/office/powerpoint/2010/main" val="623203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6892026-1D11-C94B-83A8-BBBAD2ECD4BD}" type="datetime1">
              <a:rPr lang="en-US" smtClean="0"/>
              <a:pPr>
                <a:defRPr/>
              </a:pPr>
              <a:t>11/28/17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CS 222 - Bottom-up Parsing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3E3EB8B-E8F3-A045-9AB7-0B4688466812}" type="slidenum">
              <a:rPr lang="en-US" smtClean="0"/>
              <a:pPr>
                <a:defRPr/>
              </a:pPr>
              <a:t>‹#›</a:t>
            </a:fld>
            <a:endParaRPr lang="en-US"/>
          </a:p>
        </p:txBody>
      </p:sp>
    </p:spTree>
    <p:extLst>
      <p:ext uri="{BB962C8B-B14F-4D97-AF65-F5344CB8AC3E}">
        <p14:creationId xmlns:p14="http://schemas.microsoft.com/office/powerpoint/2010/main" val="1461802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15924"/>
            <a:ext cx="6400800" cy="1752600"/>
          </a:xfrm>
        </p:spPr>
        <p:txBody>
          <a:bodyPr/>
          <a:lstStyle/>
          <a:p>
            <a:r>
              <a:rPr lang="en-US" b="1" dirty="0" smtClean="0">
                <a:solidFill>
                  <a:schemeClr val="tx1"/>
                </a:solidFill>
              </a:rPr>
              <a:t>Inheritance, Virtual methods and </a:t>
            </a:r>
            <a:r>
              <a:rPr lang="en-US" b="1" dirty="0" err="1" smtClean="0">
                <a:solidFill>
                  <a:schemeClr val="tx1"/>
                </a:solidFill>
              </a:rPr>
              <a:t>VTables</a:t>
            </a:r>
            <a:endParaRPr lang="en-US" b="1" dirty="0">
              <a:solidFill>
                <a:schemeClr val="tx1"/>
              </a:solidFill>
            </a:endParaRPr>
          </a:p>
        </p:txBody>
      </p:sp>
    </p:spTree>
    <p:extLst>
      <p:ext uri="{BB962C8B-B14F-4D97-AF65-F5344CB8AC3E}">
        <p14:creationId xmlns:p14="http://schemas.microsoft.com/office/powerpoint/2010/main" val="225046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863" y="258286"/>
            <a:ext cx="8406937" cy="5867878"/>
          </a:xfrm>
        </p:spPr>
        <p:txBody>
          <a:bodyPr/>
          <a:lstStyle/>
          <a:p>
            <a:r>
              <a:rPr lang="en-US" dirty="0" smtClean="0"/>
              <a:t>One of the key features of class inheritance is that a pointer to a derived (child) class is type-compatible with a pointer to its base (parent) class. </a:t>
            </a:r>
          </a:p>
          <a:p>
            <a:endParaRPr lang="en-US" dirty="0"/>
          </a:p>
          <a:p>
            <a:pPr marL="0" indent="0">
              <a:buNone/>
            </a:pPr>
            <a:endParaRPr lang="en-US" dirty="0" smtClean="0"/>
          </a:p>
          <a:p>
            <a:r>
              <a:rPr lang="en-US" dirty="0" smtClean="0"/>
              <a:t>Polymorphism is the art of taking advantage of this simple but powerful and versatile feature.</a:t>
            </a:r>
            <a:endParaRPr lang="en-US"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2</a:t>
            </a:fld>
            <a:endParaRPr lang="en-US"/>
          </a:p>
        </p:txBody>
      </p:sp>
    </p:spTree>
    <p:extLst>
      <p:ext uri="{BB962C8B-B14F-4D97-AF65-F5344CB8AC3E}">
        <p14:creationId xmlns:p14="http://schemas.microsoft.com/office/powerpoint/2010/main" val="6543672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808" y="258285"/>
            <a:ext cx="8449992" cy="6463189"/>
          </a:xfrm>
        </p:spPr>
        <p:txBody>
          <a:bodyPr numCol="2">
            <a:noAutofit/>
          </a:bodyPr>
          <a:lstStyle/>
          <a:p>
            <a:pPr marL="0" indent="0">
              <a:buNone/>
            </a:pPr>
            <a:r>
              <a:rPr lang="en-US" sz="1800" dirty="0" smtClean="0"/>
              <a:t>#include &lt;</a:t>
            </a:r>
            <a:r>
              <a:rPr lang="en-US" sz="1800" dirty="0" err="1" smtClean="0"/>
              <a:t>iostream</a:t>
            </a:r>
            <a:r>
              <a:rPr lang="en-US" sz="1800" dirty="0" smtClean="0"/>
              <a:t>&gt;</a:t>
            </a:r>
          </a:p>
          <a:p>
            <a:pPr marL="0" indent="0">
              <a:buNone/>
            </a:pPr>
            <a:r>
              <a:rPr lang="en-US" sz="1800" dirty="0" smtClean="0"/>
              <a:t>using namespace </a:t>
            </a:r>
            <a:r>
              <a:rPr lang="en-US" sz="1800" dirty="0" err="1" smtClean="0"/>
              <a:t>std</a:t>
            </a:r>
            <a:r>
              <a:rPr lang="en-US" sz="1800" dirty="0" smtClean="0"/>
              <a:t>;</a:t>
            </a:r>
          </a:p>
          <a:p>
            <a:pPr marL="0" indent="0">
              <a:buNone/>
            </a:pPr>
            <a:endParaRPr lang="en-US" sz="1800" dirty="0" smtClean="0"/>
          </a:p>
          <a:p>
            <a:pPr marL="0" indent="0">
              <a:buNone/>
            </a:pPr>
            <a:r>
              <a:rPr lang="en-US" sz="1800" dirty="0" smtClean="0"/>
              <a:t>class Polygon {</a:t>
            </a:r>
          </a:p>
          <a:p>
            <a:pPr marL="0" indent="0">
              <a:buNone/>
            </a:pPr>
            <a:r>
              <a:rPr lang="en-US" sz="1800" dirty="0" smtClean="0"/>
              <a:t>  protected:</a:t>
            </a:r>
          </a:p>
          <a:p>
            <a:pPr marL="0" indent="0">
              <a:buNone/>
            </a:pPr>
            <a:r>
              <a:rPr lang="en-US" sz="1800" dirty="0" smtClean="0"/>
              <a:t>    </a:t>
            </a:r>
            <a:r>
              <a:rPr lang="en-US" sz="1800" dirty="0" err="1" smtClean="0"/>
              <a:t>int</a:t>
            </a:r>
            <a:r>
              <a:rPr lang="en-US" sz="1800" dirty="0" smtClean="0"/>
              <a:t> width, height;</a:t>
            </a:r>
          </a:p>
          <a:p>
            <a:pPr marL="0" indent="0">
              <a:buNone/>
            </a:pPr>
            <a:r>
              <a:rPr lang="en-US" sz="1800" dirty="0" smtClean="0"/>
              <a:t>  public:</a:t>
            </a:r>
          </a:p>
          <a:p>
            <a:pPr marL="0" indent="0">
              <a:buNone/>
            </a:pPr>
            <a:r>
              <a:rPr lang="en-US" sz="1800" dirty="0" smtClean="0"/>
              <a:t>    void </a:t>
            </a:r>
            <a:r>
              <a:rPr lang="en-US" sz="1800" dirty="0" err="1" smtClean="0"/>
              <a:t>set_values</a:t>
            </a:r>
            <a:r>
              <a:rPr lang="en-US" sz="1800" dirty="0" smtClean="0"/>
              <a:t> (</a:t>
            </a:r>
            <a:r>
              <a:rPr lang="en-US" sz="1800" dirty="0" err="1" smtClean="0"/>
              <a:t>int</a:t>
            </a:r>
            <a:r>
              <a:rPr lang="en-US" sz="1800" dirty="0" smtClean="0"/>
              <a:t> a, </a:t>
            </a:r>
            <a:r>
              <a:rPr lang="en-US" sz="1800" dirty="0" err="1" smtClean="0"/>
              <a:t>int</a:t>
            </a:r>
            <a:r>
              <a:rPr lang="en-US" sz="1800" dirty="0" smtClean="0"/>
              <a:t> b)</a:t>
            </a:r>
          </a:p>
          <a:p>
            <a:pPr marL="0" indent="0">
              <a:buNone/>
            </a:pPr>
            <a:r>
              <a:rPr lang="en-US" sz="1800" dirty="0" smtClean="0"/>
              <a:t>      { width=a; height=b; }</a:t>
            </a:r>
          </a:p>
          <a:p>
            <a:pPr marL="0" indent="0">
              <a:buNone/>
            </a:pPr>
            <a:r>
              <a:rPr lang="en-US" sz="1800" dirty="0" smtClean="0"/>
              <a:t>};</a:t>
            </a:r>
          </a:p>
          <a:p>
            <a:pPr marL="0" indent="0">
              <a:buNone/>
            </a:pPr>
            <a:endParaRPr lang="en-US" sz="1800" dirty="0" smtClean="0"/>
          </a:p>
          <a:p>
            <a:pPr marL="0" indent="0">
              <a:buNone/>
            </a:pPr>
            <a:r>
              <a:rPr lang="en-US" sz="1800" dirty="0" smtClean="0"/>
              <a:t>class Rectangle: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a:t>
            </a:r>
          </a:p>
          <a:p>
            <a:pPr marL="0" indent="0">
              <a:buNone/>
            </a:pPr>
            <a:r>
              <a:rPr lang="en-US" sz="1800" dirty="0" smtClean="0"/>
              <a:t>      { return width*height; }</a:t>
            </a:r>
          </a:p>
          <a:p>
            <a:pPr marL="0" indent="0">
              <a:buNone/>
            </a:pPr>
            <a:r>
              <a:rPr lang="en-US" sz="1800" dirty="0" smtClean="0"/>
              <a:t>};</a:t>
            </a:r>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en-US" sz="1800" dirty="0" smtClean="0"/>
              <a:t>class Triangle: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a:t>
            </a:r>
          </a:p>
          <a:p>
            <a:pPr marL="0" indent="0">
              <a:buNone/>
            </a:pPr>
            <a:r>
              <a:rPr lang="en-US" sz="1800" dirty="0" smtClean="0"/>
              <a:t>      { return width*height/2; }</a:t>
            </a:r>
          </a:p>
          <a:p>
            <a:pPr marL="0" indent="0">
              <a:buNone/>
            </a:pPr>
            <a:r>
              <a:rPr lang="en-US" sz="1800" dirty="0" smtClean="0"/>
              <a:t>};</a:t>
            </a:r>
          </a:p>
          <a:p>
            <a:pPr marL="0" indent="0">
              <a:buNone/>
            </a:pPr>
            <a:endParaRPr lang="en-US" sz="1800" dirty="0" smtClean="0"/>
          </a:p>
          <a:p>
            <a:pPr marL="0" indent="0">
              <a:buNone/>
            </a:pPr>
            <a:r>
              <a:rPr lang="en-US" sz="1800" dirty="0" err="1" smtClean="0"/>
              <a:t>int</a:t>
            </a:r>
            <a:r>
              <a:rPr lang="en-US" sz="1800" dirty="0" smtClean="0"/>
              <a:t> main () {</a:t>
            </a:r>
          </a:p>
          <a:p>
            <a:pPr marL="0" indent="0">
              <a:buNone/>
            </a:pPr>
            <a:r>
              <a:rPr lang="en-US" sz="1800" dirty="0" smtClean="0"/>
              <a:t>  Rectangle </a:t>
            </a:r>
            <a:r>
              <a:rPr lang="en-US" sz="1800" dirty="0" err="1" smtClean="0"/>
              <a:t>rect</a:t>
            </a:r>
            <a:r>
              <a:rPr lang="en-US" sz="1800" dirty="0" smtClean="0"/>
              <a:t>;</a:t>
            </a:r>
          </a:p>
          <a:p>
            <a:pPr marL="0" indent="0">
              <a:buNone/>
            </a:pPr>
            <a:r>
              <a:rPr lang="en-US" sz="1800" dirty="0" smtClean="0"/>
              <a:t>  Triangle </a:t>
            </a:r>
            <a:r>
              <a:rPr lang="en-US" sz="1800" dirty="0" err="1" smtClean="0"/>
              <a:t>trgl</a:t>
            </a:r>
            <a:r>
              <a:rPr lang="en-US" sz="1800" dirty="0" smtClean="0"/>
              <a:t>;</a:t>
            </a:r>
          </a:p>
          <a:p>
            <a:pPr marL="0" indent="0">
              <a:buNone/>
            </a:pPr>
            <a:r>
              <a:rPr lang="en-US" sz="1800" dirty="0" smtClean="0"/>
              <a:t>  Polygon * ppoly1 = &amp;</a:t>
            </a:r>
            <a:r>
              <a:rPr lang="en-US" sz="1800" dirty="0" err="1" smtClean="0"/>
              <a:t>rect</a:t>
            </a:r>
            <a:r>
              <a:rPr lang="en-US" sz="1800" dirty="0" smtClean="0"/>
              <a:t>;</a:t>
            </a:r>
          </a:p>
          <a:p>
            <a:pPr marL="0" indent="0">
              <a:buNone/>
            </a:pPr>
            <a:r>
              <a:rPr lang="en-US" sz="1800" dirty="0" smtClean="0"/>
              <a:t>  Polygon * ppoly2 = &amp;</a:t>
            </a:r>
            <a:r>
              <a:rPr lang="en-US" sz="1800" dirty="0" err="1" smtClean="0"/>
              <a:t>trgl</a:t>
            </a:r>
            <a:r>
              <a:rPr lang="en-US" sz="1800" dirty="0" smtClean="0"/>
              <a:t>;</a:t>
            </a:r>
          </a:p>
          <a:p>
            <a:pPr marL="0" indent="0">
              <a:buNone/>
            </a:pPr>
            <a:r>
              <a:rPr lang="en-US" sz="1800" dirty="0" smtClean="0"/>
              <a:t>  ppoly1-&gt;</a:t>
            </a:r>
            <a:r>
              <a:rPr lang="en-US" sz="1800" dirty="0" err="1" smtClean="0"/>
              <a:t>set_values</a:t>
            </a:r>
            <a:r>
              <a:rPr lang="en-US" sz="1800" dirty="0" smtClean="0"/>
              <a:t> (4,5);</a:t>
            </a:r>
          </a:p>
          <a:p>
            <a:pPr marL="0" indent="0">
              <a:buNone/>
            </a:pPr>
            <a:r>
              <a:rPr lang="en-US" sz="1800" dirty="0" smtClean="0"/>
              <a:t>  ppoly2-&gt;</a:t>
            </a:r>
            <a:r>
              <a:rPr lang="en-US" sz="1800" dirty="0" err="1" smtClean="0"/>
              <a:t>set_values</a:t>
            </a:r>
            <a:r>
              <a:rPr lang="en-US" sz="1800" dirty="0" smtClean="0"/>
              <a:t> (4,5);</a:t>
            </a:r>
          </a:p>
          <a:p>
            <a:pPr marL="0" indent="0">
              <a:buNone/>
            </a:pPr>
            <a:r>
              <a:rPr lang="en-US" sz="1800" dirty="0" smtClean="0"/>
              <a:t>  </a:t>
            </a:r>
            <a:r>
              <a:rPr lang="en-US" sz="1800" dirty="0" err="1" smtClean="0"/>
              <a:t>cout</a:t>
            </a:r>
            <a:r>
              <a:rPr lang="en-US" sz="1800" dirty="0" smtClean="0"/>
              <a:t> &lt;&lt; </a:t>
            </a:r>
            <a:r>
              <a:rPr lang="en-US" sz="1800" dirty="0" err="1" smtClean="0"/>
              <a:t>rect.area</a:t>
            </a:r>
            <a:r>
              <a:rPr lang="en-US" sz="1800" dirty="0" smtClean="0"/>
              <a:t>() &lt;&lt; '\n';</a:t>
            </a:r>
          </a:p>
          <a:p>
            <a:pPr marL="0" indent="0">
              <a:buNone/>
            </a:pPr>
            <a:r>
              <a:rPr lang="en-US" sz="1800" dirty="0" smtClean="0"/>
              <a:t>  </a:t>
            </a:r>
            <a:r>
              <a:rPr lang="en-US" sz="1800" dirty="0" err="1" smtClean="0"/>
              <a:t>cout</a:t>
            </a:r>
            <a:r>
              <a:rPr lang="en-US" sz="1800" dirty="0" smtClean="0"/>
              <a:t> &lt;&lt; </a:t>
            </a:r>
            <a:r>
              <a:rPr lang="en-US" sz="1800" dirty="0" err="1" smtClean="0"/>
              <a:t>trgl.area</a:t>
            </a:r>
            <a:r>
              <a:rPr lang="en-US" sz="1800" dirty="0" smtClean="0"/>
              <a:t>() &lt;&lt; '\n';</a:t>
            </a:r>
          </a:p>
          <a:p>
            <a:pPr marL="0" indent="0">
              <a:buNone/>
            </a:pPr>
            <a:r>
              <a:rPr lang="en-US" sz="1800" dirty="0" smtClean="0"/>
              <a:t>  return 0;</a:t>
            </a:r>
          </a:p>
          <a:p>
            <a:pPr marL="0" indent="0">
              <a:buNone/>
            </a:pPr>
            <a:r>
              <a:rPr lang="en-US" sz="1800" dirty="0" smtClean="0"/>
              <a:t>}</a:t>
            </a:r>
          </a:p>
          <a:p>
            <a:pPr marL="0" indent="0">
              <a:buNone/>
            </a:pPr>
            <a:r>
              <a:rPr lang="en-US" sz="1800" dirty="0" smtClean="0"/>
              <a:t>20</a:t>
            </a:r>
          </a:p>
          <a:p>
            <a:pPr marL="0" indent="0">
              <a:buNone/>
            </a:pPr>
            <a:r>
              <a:rPr lang="en-US" sz="1800" dirty="0" smtClean="0"/>
              <a:t>10</a:t>
            </a:r>
          </a:p>
          <a:p>
            <a:pPr marL="0" indent="0">
              <a:buNone/>
            </a:pPr>
            <a:endParaRPr lang="en-US" sz="1800"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3</a:t>
            </a:fld>
            <a:endParaRPr lang="en-US"/>
          </a:p>
        </p:txBody>
      </p:sp>
    </p:spTree>
    <p:extLst>
      <p:ext uri="{BB962C8B-B14F-4D97-AF65-F5344CB8AC3E}">
        <p14:creationId xmlns:p14="http://schemas.microsoft.com/office/powerpoint/2010/main" val="15486147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080" y="224088"/>
            <a:ext cx="8518720" cy="5902076"/>
          </a:xfrm>
        </p:spPr>
        <p:txBody>
          <a:bodyPr>
            <a:normAutofit fontScale="85000" lnSpcReduction="10000"/>
          </a:bodyPr>
          <a:lstStyle/>
          <a:p>
            <a:pPr marL="0" indent="0">
              <a:buNone/>
            </a:pPr>
            <a:r>
              <a:rPr lang="en-US" dirty="0" smtClean="0"/>
              <a:t>Function main declares two pointers to Polygon (named ppoly1 and ppoly2). These are assigned the addresses of </a:t>
            </a:r>
            <a:r>
              <a:rPr lang="en-US" dirty="0" err="1" smtClean="0"/>
              <a:t>rect</a:t>
            </a:r>
            <a:r>
              <a:rPr lang="en-US" dirty="0" smtClean="0"/>
              <a:t> and </a:t>
            </a:r>
            <a:r>
              <a:rPr lang="en-US" dirty="0" err="1" smtClean="0"/>
              <a:t>trgl</a:t>
            </a:r>
            <a:r>
              <a:rPr lang="en-US" dirty="0" smtClean="0"/>
              <a:t>, respectively, which are objects of type Rectangle and Triangle. </a:t>
            </a:r>
            <a:r>
              <a:rPr lang="en-US" b="1" dirty="0" smtClean="0">
                <a:solidFill>
                  <a:srgbClr val="FF0000"/>
                </a:solidFill>
              </a:rPr>
              <a:t>Such assignments are valid</a:t>
            </a:r>
            <a:r>
              <a:rPr lang="en-US" dirty="0" smtClean="0"/>
              <a:t>, since both Rectangle and Triangle are classes derived from Polygon.</a:t>
            </a:r>
          </a:p>
          <a:p>
            <a:pPr marL="0" indent="0">
              <a:buNone/>
            </a:pPr>
            <a:endParaRPr lang="en-US" dirty="0" smtClean="0"/>
          </a:p>
          <a:p>
            <a:pPr marL="0" indent="0">
              <a:buNone/>
            </a:pPr>
            <a:r>
              <a:rPr lang="en-US" dirty="0" smtClean="0"/>
              <a:t>Dereferencing ppoly1 and ppoly2 (with *ppoly1 and *ppoly2) is valid and allows us to access the members of their dereferenced objects. For example, the following two statements would be equivalent in the previous example:</a:t>
            </a:r>
          </a:p>
          <a:p>
            <a:pPr marL="0" indent="0">
              <a:buNone/>
            </a:pPr>
            <a:endParaRPr lang="en-US" dirty="0" smtClean="0"/>
          </a:p>
          <a:p>
            <a:pPr marL="0" indent="0">
              <a:buNone/>
            </a:pPr>
            <a:r>
              <a:rPr lang="en-US" dirty="0" smtClean="0"/>
              <a:t>ppoly1-&gt;</a:t>
            </a:r>
            <a:r>
              <a:rPr lang="en-US" dirty="0" err="1" smtClean="0"/>
              <a:t>set_values</a:t>
            </a:r>
            <a:r>
              <a:rPr lang="en-US" dirty="0" smtClean="0"/>
              <a:t> (4,5);</a:t>
            </a:r>
          </a:p>
          <a:p>
            <a:pPr marL="0" indent="0">
              <a:buNone/>
            </a:pPr>
            <a:r>
              <a:rPr lang="en-US" dirty="0" err="1" smtClean="0"/>
              <a:t>rect.set_values</a:t>
            </a:r>
            <a:r>
              <a:rPr lang="en-US" dirty="0" smtClean="0"/>
              <a:t> (4,5);</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4</a:t>
            </a:fld>
            <a:endParaRPr lang="en-US"/>
          </a:p>
        </p:txBody>
      </p:sp>
    </p:spTree>
    <p:extLst>
      <p:ext uri="{BB962C8B-B14F-4D97-AF65-F5344CB8AC3E}">
        <p14:creationId xmlns:p14="http://schemas.microsoft.com/office/powerpoint/2010/main" val="1512926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2762"/>
            <a:ext cx="8229600" cy="5883402"/>
          </a:xfrm>
        </p:spPr>
        <p:txBody>
          <a:bodyPr>
            <a:normAutofit fontScale="92500" lnSpcReduction="20000"/>
          </a:bodyPr>
          <a:lstStyle/>
          <a:p>
            <a:pPr marL="0" indent="0">
              <a:buNone/>
            </a:pPr>
            <a:r>
              <a:rPr lang="en-US" dirty="0" smtClean="0"/>
              <a:t>Because the type of ppoly1 and ppoly2 is pointer to Polygon (and not pointer to Rectangle nor pointer to Triangle), only the members inherited from Polygon can be accessed, and not those of the derived classes Rectangle and Triangle. </a:t>
            </a:r>
          </a:p>
          <a:p>
            <a:pPr marL="0" indent="0">
              <a:buNone/>
            </a:pPr>
            <a:endParaRPr lang="en-US" dirty="0"/>
          </a:p>
          <a:p>
            <a:pPr marL="0" indent="0">
              <a:buNone/>
            </a:pPr>
            <a:r>
              <a:rPr lang="en-US" dirty="0" smtClean="0"/>
              <a:t>That is why the program above accesses the area members of both objects using </a:t>
            </a:r>
            <a:r>
              <a:rPr lang="en-US" dirty="0" err="1" smtClean="0"/>
              <a:t>rect</a:t>
            </a:r>
            <a:r>
              <a:rPr lang="en-US" dirty="0" smtClean="0"/>
              <a:t> and </a:t>
            </a:r>
            <a:r>
              <a:rPr lang="en-US" dirty="0" err="1" smtClean="0"/>
              <a:t>trgl</a:t>
            </a:r>
            <a:r>
              <a:rPr lang="en-US" dirty="0" smtClean="0"/>
              <a:t> directly, instead of the pointers; the pointers to the base class cannot access the area members.</a:t>
            </a:r>
          </a:p>
          <a:p>
            <a:pPr marL="0" indent="0">
              <a:buNone/>
            </a:pPr>
            <a:endParaRPr lang="en-US" dirty="0" smtClean="0"/>
          </a:p>
          <a:p>
            <a:pPr marL="0" indent="0">
              <a:buNone/>
            </a:pPr>
            <a:r>
              <a:rPr lang="en-US" dirty="0" smtClean="0"/>
              <a:t>A virtual member is a member function that can be redefined in a derived class, while preserving its calling properties through references.</a:t>
            </a:r>
            <a:endParaRPr lang="en-US"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5</a:t>
            </a:fld>
            <a:endParaRPr lang="en-US"/>
          </a:p>
        </p:txBody>
      </p:sp>
    </p:spTree>
    <p:extLst>
      <p:ext uri="{BB962C8B-B14F-4D97-AF65-F5344CB8AC3E}">
        <p14:creationId xmlns:p14="http://schemas.microsoft.com/office/powerpoint/2010/main" val="1260431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7999"/>
          </a:xfrm>
        </p:spPr>
        <p:txBody>
          <a:bodyPr numCol="2">
            <a:noAutofit/>
          </a:bodyPr>
          <a:lstStyle/>
          <a:p>
            <a:pPr marL="0" indent="0">
              <a:buNone/>
            </a:pPr>
            <a:r>
              <a:rPr lang="en-US" sz="1800" dirty="0" smtClean="0"/>
              <a:t>#include &lt;</a:t>
            </a:r>
            <a:r>
              <a:rPr lang="en-US" sz="1800" dirty="0" err="1" smtClean="0"/>
              <a:t>iostream</a:t>
            </a:r>
            <a:r>
              <a:rPr lang="en-US" sz="1800" dirty="0" smtClean="0"/>
              <a:t>&gt;</a:t>
            </a:r>
          </a:p>
          <a:p>
            <a:pPr marL="0" indent="0">
              <a:buNone/>
            </a:pPr>
            <a:r>
              <a:rPr lang="en-US" sz="1800" dirty="0" smtClean="0"/>
              <a:t>using namespace </a:t>
            </a:r>
            <a:r>
              <a:rPr lang="en-US" sz="1800" dirty="0" err="1" smtClean="0"/>
              <a:t>std</a:t>
            </a:r>
            <a:r>
              <a:rPr lang="en-US" sz="1800" dirty="0" smtClean="0"/>
              <a:t>;</a:t>
            </a:r>
          </a:p>
          <a:p>
            <a:pPr marL="0" indent="0">
              <a:buNone/>
            </a:pPr>
            <a:endParaRPr lang="en-US" sz="1800" dirty="0" smtClean="0"/>
          </a:p>
          <a:p>
            <a:pPr marL="0" indent="0">
              <a:buNone/>
            </a:pPr>
            <a:r>
              <a:rPr lang="en-US" sz="1800" dirty="0" smtClean="0"/>
              <a:t>class Polygon {</a:t>
            </a:r>
          </a:p>
          <a:p>
            <a:pPr marL="0" indent="0">
              <a:buNone/>
            </a:pPr>
            <a:r>
              <a:rPr lang="en-US" sz="1800" dirty="0" smtClean="0"/>
              <a:t>  protected:</a:t>
            </a:r>
          </a:p>
          <a:p>
            <a:pPr marL="0" indent="0">
              <a:buNone/>
            </a:pPr>
            <a:r>
              <a:rPr lang="en-US" sz="1800" dirty="0" smtClean="0"/>
              <a:t>    </a:t>
            </a:r>
            <a:r>
              <a:rPr lang="en-US" sz="1800" dirty="0" err="1" smtClean="0"/>
              <a:t>int</a:t>
            </a:r>
            <a:r>
              <a:rPr lang="en-US" sz="1800" dirty="0" smtClean="0"/>
              <a:t> width, height;</a:t>
            </a:r>
          </a:p>
          <a:p>
            <a:pPr marL="0" indent="0">
              <a:buNone/>
            </a:pPr>
            <a:r>
              <a:rPr lang="en-US" sz="1800" dirty="0" smtClean="0"/>
              <a:t>  public:</a:t>
            </a:r>
          </a:p>
          <a:p>
            <a:pPr marL="0" indent="0">
              <a:buNone/>
            </a:pPr>
            <a:r>
              <a:rPr lang="en-US" sz="1800" dirty="0" smtClean="0"/>
              <a:t>    void </a:t>
            </a:r>
            <a:r>
              <a:rPr lang="en-US" sz="1800" dirty="0" err="1" smtClean="0"/>
              <a:t>set_values</a:t>
            </a:r>
            <a:r>
              <a:rPr lang="en-US" sz="1800" dirty="0" smtClean="0"/>
              <a:t> (</a:t>
            </a:r>
            <a:r>
              <a:rPr lang="en-US" sz="1800" dirty="0" err="1" smtClean="0"/>
              <a:t>int</a:t>
            </a:r>
            <a:r>
              <a:rPr lang="en-US" sz="1800" dirty="0" smtClean="0"/>
              <a:t> a, </a:t>
            </a:r>
            <a:r>
              <a:rPr lang="en-US" sz="1800" dirty="0" err="1" smtClean="0"/>
              <a:t>int</a:t>
            </a:r>
            <a:r>
              <a:rPr lang="en-US" sz="1800" dirty="0" smtClean="0"/>
              <a:t> b)</a:t>
            </a:r>
          </a:p>
          <a:p>
            <a:pPr marL="0" indent="0">
              <a:buNone/>
            </a:pPr>
            <a:r>
              <a:rPr lang="en-US" sz="1800" dirty="0" smtClean="0"/>
              <a:t>      { width=a; height=b; }</a:t>
            </a:r>
          </a:p>
          <a:p>
            <a:pPr marL="0" indent="0">
              <a:buNone/>
            </a:pPr>
            <a:r>
              <a:rPr lang="en-US" sz="1800" dirty="0" smtClean="0"/>
              <a:t>    virtual </a:t>
            </a:r>
            <a:r>
              <a:rPr lang="en-US" sz="1800" dirty="0" err="1" smtClean="0"/>
              <a:t>int</a:t>
            </a:r>
            <a:r>
              <a:rPr lang="en-US" sz="1800" dirty="0" smtClean="0"/>
              <a:t> area ()</a:t>
            </a:r>
          </a:p>
          <a:p>
            <a:pPr marL="0" indent="0">
              <a:buNone/>
            </a:pPr>
            <a:r>
              <a:rPr lang="en-US" sz="1800" dirty="0" smtClean="0"/>
              <a:t>      { return 0; }</a:t>
            </a:r>
          </a:p>
          <a:p>
            <a:pPr marL="0" indent="0">
              <a:buNone/>
            </a:pPr>
            <a:r>
              <a:rPr lang="en-US" sz="1800" dirty="0" smtClean="0"/>
              <a:t>};</a:t>
            </a:r>
          </a:p>
          <a:p>
            <a:pPr marL="0" indent="0">
              <a:buNone/>
            </a:pPr>
            <a:r>
              <a:rPr lang="en-US" sz="1800" dirty="0" smtClean="0"/>
              <a:t>class Rectangle: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 ()</a:t>
            </a:r>
          </a:p>
          <a:p>
            <a:pPr marL="0" indent="0">
              <a:buNone/>
            </a:pPr>
            <a:r>
              <a:rPr lang="en-US" sz="1800" dirty="0" smtClean="0"/>
              <a:t>      { return width * height; }</a:t>
            </a:r>
          </a:p>
          <a:p>
            <a:pPr marL="0" indent="0">
              <a:buNone/>
            </a:pPr>
            <a:r>
              <a:rPr lang="en-US" sz="1800" dirty="0" smtClean="0"/>
              <a:t>};</a:t>
            </a:r>
          </a:p>
          <a:p>
            <a:pPr marL="0" indent="0">
              <a:buNone/>
            </a:pPr>
            <a:endParaRPr lang="en-US" sz="1800" dirty="0" smtClean="0"/>
          </a:p>
          <a:p>
            <a:pPr marL="0" indent="0">
              <a:buNone/>
            </a:pPr>
            <a:r>
              <a:rPr lang="en-US" sz="1800" dirty="0" smtClean="0"/>
              <a:t>class Triangle: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 ()</a:t>
            </a:r>
          </a:p>
          <a:p>
            <a:pPr marL="0" indent="0">
              <a:buNone/>
            </a:pPr>
            <a:r>
              <a:rPr lang="en-US" sz="1800" dirty="0" smtClean="0"/>
              <a:t>      { return (width * height / 2); }</a:t>
            </a:r>
          </a:p>
          <a:p>
            <a:pPr marL="0" indent="0">
              <a:buNone/>
            </a:pPr>
            <a:r>
              <a:rPr lang="en-US" sz="1800" dirty="0" smtClean="0"/>
              <a:t>};</a:t>
            </a:r>
          </a:p>
          <a:p>
            <a:pPr marL="0" indent="0">
              <a:buNone/>
            </a:pPr>
            <a:r>
              <a:rPr lang="en-US" sz="1800" dirty="0" err="1" smtClean="0"/>
              <a:t>int</a:t>
            </a:r>
            <a:r>
              <a:rPr lang="en-US" sz="1800" dirty="0" smtClean="0"/>
              <a:t> main () {</a:t>
            </a:r>
          </a:p>
          <a:p>
            <a:pPr marL="0" indent="0">
              <a:buNone/>
            </a:pPr>
            <a:r>
              <a:rPr lang="en-US" sz="1800" dirty="0" smtClean="0"/>
              <a:t>  Rectangle </a:t>
            </a:r>
            <a:r>
              <a:rPr lang="en-US" sz="1800" dirty="0" err="1" smtClean="0"/>
              <a:t>rect</a:t>
            </a:r>
            <a:r>
              <a:rPr lang="en-US" sz="1800" dirty="0" smtClean="0"/>
              <a:t>;</a:t>
            </a:r>
          </a:p>
          <a:p>
            <a:pPr marL="0" indent="0">
              <a:buNone/>
            </a:pPr>
            <a:r>
              <a:rPr lang="en-US" sz="1800" dirty="0" smtClean="0"/>
              <a:t>  Triangle </a:t>
            </a:r>
            <a:r>
              <a:rPr lang="en-US" sz="1800" dirty="0" err="1" smtClean="0"/>
              <a:t>trgl</a:t>
            </a:r>
            <a:r>
              <a:rPr lang="en-US" sz="1800" dirty="0" smtClean="0"/>
              <a:t>;</a:t>
            </a:r>
          </a:p>
          <a:p>
            <a:pPr marL="0" indent="0">
              <a:buNone/>
            </a:pPr>
            <a:r>
              <a:rPr lang="en-US" sz="1800" dirty="0" smtClean="0"/>
              <a:t>  Polygon poly;</a:t>
            </a:r>
          </a:p>
          <a:p>
            <a:pPr marL="0" indent="0">
              <a:buNone/>
            </a:pPr>
            <a:r>
              <a:rPr lang="en-US" sz="1800" dirty="0" smtClean="0"/>
              <a:t>  Polygon * ppoly1 = &amp;</a:t>
            </a:r>
            <a:r>
              <a:rPr lang="en-US" sz="1800" dirty="0" err="1" smtClean="0"/>
              <a:t>rect</a:t>
            </a:r>
            <a:r>
              <a:rPr lang="en-US" sz="1800" dirty="0" smtClean="0"/>
              <a:t>;</a:t>
            </a:r>
          </a:p>
          <a:p>
            <a:pPr marL="0" indent="0">
              <a:buNone/>
            </a:pPr>
            <a:r>
              <a:rPr lang="en-US" sz="1800" dirty="0" smtClean="0"/>
              <a:t>  Polygon * ppoly2 = &amp;</a:t>
            </a:r>
            <a:r>
              <a:rPr lang="en-US" sz="1800" dirty="0" err="1" smtClean="0"/>
              <a:t>trgl</a:t>
            </a:r>
            <a:r>
              <a:rPr lang="en-US" sz="1800" dirty="0" smtClean="0"/>
              <a:t>;</a:t>
            </a:r>
          </a:p>
          <a:p>
            <a:pPr marL="0" indent="0">
              <a:buNone/>
            </a:pPr>
            <a:r>
              <a:rPr lang="en-US" sz="1800" dirty="0" smtClean="0"/>
              <a:t>  Polygon * ppoly3 = &amp;poly;</a:t>
            </a:r>
          </a:p>
          <a:p>
            <a:pPr marL="0" indent="0">
              <a:buNone/>
            </a:pPr>
            <a:r>
              <a:rPr lang="en-US" sz="1800" dirty="0" smtClean="0"/>
              <a:t>  ppoly1-&gt;</a:t>
            </a:r>
            <a:r>
              <a:rPr lang="en-US" sz="1800" dirty="0" err="1" smtClean="0"/>
              <a:t>set_values</a:t>
            </a:r>
            <a:r>
              <a:rPr lang="en-US" sz="1800" dirty="0" smtClean="0"/>
              <a:t> (4,5);</a:t>
            </a:r>
          </a:p>
          <a:p>
            <a:pPr marL="0" indent="0">
              <a:buNone/>
            </a:pPr>
            <a:r>
              <a:rPr lang="en-US" sz="1800" dirty="0" smtClean="0"/>
              <a:t>  ppoly2-&gt;</a:t>
            </a:r>
            <a:r>
              <a:rPr lang="en-US" sz="1800" dirty="0" err="1" smtClean="0"/>
              <a:t>set_values</a:t>
            </a:r>
            <a:r>
              <a:rPr lang="en-US" sz="1800" dirty="0" smtClean="0"/>
              <a:t> (4,5);</a:t>
            </a:r>
          </a:p>
          <a:p>
            <a:pPr marL="0" indent="0">
              <a:buNone/>
            </a:pPr>
            <a:r>
              <a:rPr lang="en-US" sz="1800" dirty="0" smtClean="0"/>
              <a:t>  ppoly3-&gt;</a:t>
            </a:r>
            <a:r>
              <a:rPr lang="en-US" sz="1800" dirty="0" err="1" smtClean="0"/>
              <a:t>set_values</a:t>
            </a:r>
            <a:r>
              <a:rPr lang="en-US" sz="1800" dirty="0" smtClean="0"/>
              <a:t> (4,5);</a:t>
            </a:r>
          </a:p>
          <a:p>
            <a:pPr marL="0" indent="0">
              <a:buNone/>
            </a:pPr>
            <a:r>
              <a:rPr lang="en-US" sz="1800" dirty="0" smtClean="0"/>
              <a:t>  </a:t>
            </a:r>
            <a:r>
              <a:rPr lang="en-US" sz="1800" dirty="0" err="1" smtClean="0"/>
              <a:t>cout</a:t>
            </a:r>
            <a:r>
              <a:rPr lang="en-US" sz="1800" dirty="0" smtClean="0"/>
              <a:t> &lt;&lt; ppoly1-&gt;area() &lt;&lt; '\n';</a:t>
            </a:r>
          </a:p>
          <a:p>
            <a:pPr marL="0" indent="0">
              <a:buNone/>
            </a:pPr>
            <a:r>
              <a:rPr lang="en-US" sz="1800" dirty="0" smtClean="0"/>
              <a:t>  </a:t>
            </a:r>
            <a:r>
              <a:rPr lang="en-US" sz="1800" dirty="0" err="1" smtClean="0"/>
              <a:t>cout</a:t>
            </a:r>
            <a:r>
              <a:rPr lang="en-US" sz="1800" dirty="0" smtClean="0"/>
              <a:t> &lt;&lt; ppoly2-&gt;area() &lt;&lt; '\n';</a:t>
            </a:r>
          </a:p>
          <a:p>
            <a:pPr marL="0" indent="0">
              <a:buNone/>
            </a:pPr>
            <a:r>
              <a:rPr lang="en-US" sz="1800" dirty="0" smtClean="0"/>
              <a:t>  </a:t>
            </a:r>
            <a:r>
              <a:rPr lang="en-US" sz="1800" dirty="0" err="1" smtClean="0"/>
              <a:t>cout</a:t>
            </a:r>
            <a:r>
              <a:rPr lang="en-US" sz="1800" dirty="0" smtClean="0"/>
              <a:t> &lt;&lt; ppoly3-&gt;area() &lt;&lt; '\n';</a:t>
            </a:r>
          </a:p>
          <a:p>
            <a:pPr marL="0" indent="0">
              <a:buNone/>
            </a:pPr>
            <a:r>
              <a:rPr lang="en-US" sz="1800" dirty="0" smtClean="0"/>
              <a:t>  return 0;</a:t>
            </a:r>
          </a:p>
          <a:p>
            <a:pPr marL="0" indent="0">
              <a:buNone/>
            </a:pPr>
            <a:r>
              <a:rPr lang="en-US" sz="1800" dirty="0" smtClean="0"/>
              <a:t>}</a:t>
            </a:r>
          </a:p>
          <a:p>
            <a:pPr marL="0" indent="0">
              <a:buNone/>
            </a:pPr>
            <a:r>
              <a:rPr lang="en-US" sz="1800" dirty="0" smtClean="0"/>
              <a:t>20</a:t>
            </a:r>
          </a:p>
          <a:p>
            <a:pPr marL="0" indent="0">
              <a:buNone/>
            </a:pPr>
            <a:r>
              <a:rPr lang="en-US" sz="1800" dirty="0" smtClean="0"/>
              <a:t>10</a:t>
            </a:r>
          </a:p>
          <a:p>
            <a:pPr marL="0" indent="0">
              <a:buNone/>
            </a:pPr>
            <a:r>
              <a:rPr lang="en-US" sz="1800" dirty="0"/>
              <a:t>0</a:t>
            </a:r>
            <a:endParaRPr lang="en-US" sz="1800" dirty="0" smtClean="0"/>
          </a:p>
          <a:p>
            <a:pPr marL="0" indent="0">
              <a:buNone/>
            </a:pPr>
            <a:endParaRPr lang="en-US" sz="1800"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6</a:t>
            </a:fld>
            <a:endParaRPr lang="en-US"/>
          </a:p>
        </p:txBody>
      </p:sp>
    </p:spTree>
    <p:extLst>
      <p:ext uri="{BB962C8B-B14F-4D97-AF65-F5344CB8AC3E}">
        <p14:creationId xmlns:p14="http://schemas.microsoft.com/office/powerpoint/2010/main" val="18597310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7</a:t>
            </a:fld>
            <a:endParaRPr lang="en-US"/>
          </a:p>
        </p:txBody>
      </p:sp>
      <p:sp>
        <p:nvSpPr>
          <p:cNvPr id="6" name="Rectangle 5"/>
          <p:cNvSpPr/>
          <p:nvPr/>
        </p:nvSpPr>
        <p:spPr>
          <a:xfrm>
            <a:off x="130729" y="186739"/>
            <a:ext cx="9013271" cy="4524315"/>
          </a:xfrm>
          <a:prstGeom prst="rect">
            <a:avLst/>
          </a:prstGeom>
        </p:spPr>
        <p:txBody>
          <a:bodyPr wrap="square">
            <a:spAutoFit/>
          </a:bodyPr>
          <a:lstStyle/>
          <a:p>
            <a:r>
              <a:rPr lang="en-US" dirty="0" smtClean="0"/>
              <a:t>The virtual </a:t>
            </a:r>
            <a:r>
              <a:rPr lang="en-US" dirty="0"/>
              <a:t>keyword </a:t>
            </a:r>
            <a:r>
              <a:rPr lang="en-US" dirty="0" smtClean="0"/>
              <a:t>allows </a:t>
            </a:r>
            <a:r>
              <a:rPr lang="en-US" dirty="0"/>
              <a:t>a member of a derived class with the same name as one in the base class to be appropriately called from a pointer, and more precisely when the type of the pointer is a pointer to the base class that is pointing to an object of the derived class, as in the above example.</a:t>
            </a:r>
          </a:p>
          <a:p>
            <a:endParaRPr lang="en-US" dirty="0"/>
          </a:p>
          <a:p>
            <a:r>
              <a:rPr lang="en-US" b="1" dirty="0">
                <a:solidFill>
                  <a:srgbClr val="FF0000"/>
                </a:solidFill>
              </a:rPr>
              <a:t>A class that declares or inherits a virtual function is called a polymorphic class</a:t>
            </a:r>
            <a:r>
              <a:rPr lang="en-US" dirty="0" smtClean="0"/>
              <a:t>.</a:t>
            </a:r>
          </a:p>
          <a:p>
            <a:endParaRPr lang="en-US" dirty="0"/>
          </a:p>
          <a:p>
            <a:endParaRPr lang="en-US" dirty="0" smtClean="0"/>
          </a:p>
          <a:p>
            <a:r>
              <a:rPr lang="en-US" dirty="0" smtClean="0"/>
              <a:t>Polymorphism becomes even more interesting when you realize how this can be used with data structures.</a:t>
            </a:r>
            <a:endParaRPr lang="en-US" dirty="0"/>
          </a:p>
        </p:txBody>
      </p:sp>
    </p:spTree>
    <p:extLst>
      <p:ext uri="{BB962C8B-B14F-4D97-AF65-F5344CB8AC3E}">
        <p14:creationId xmlns:p14="http://schemas.microsoft.com/office/powerpoint/2010/main" val="189819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7999"/>
          </a:xfrm>
        </p:spPr>
        <p:txBody>
          <a:bodyPr numCol="2">
            <a:noAutofit/>
          </a:bodyPr>
          <a:lstStyle/>
          <a:p>
            <a:pPr marL="0" indent="0">
              <a:buNone/>
            </a:pPr>
            <a:r>
              <a:rPr lang="en-US" sz="1800" dirty="0" smtClean="0"/>
              <a:t>#include &lt;</a:t>
            </a:r>
            <a:r>
              <a:rPr lang="en-US" sz="1800" dirty="0" err="1" smtClean="0"/>
              <a:t>iostream</a:t>
            </a:r>
            <a:r>
              <a:rPr lang="en-US" sz="1800" dirty="0" smtClean="0"/>
              <a:t>&gt;</a:t>
            </a:r>
          </a:p>
          <a:p>
            <a:pPr marL="0" indent="0">
              <a:buNone/>
            </a:pPr>
            <a:r>
              <a:rPr lang="en-US" sz="1800" dirty="0" smtClean="0"/>
              <a:t>#include &lt;vector&gt;</a:t>
            </a:r>
          </a:p>
          <a:p>
            <a:pPr marL="0" indent="0">
              <a:buNone/>
            </a:pPr>
            <a:r>
              <a:rPr lang="en-US" sz="1800" dirty="0" smtClean="0"/>
              <a:t>using namespace </a:t>
            </a:r>
            <a:r>
              <a:rPr lang="en-US" sz="1800" dirty="0" err="1" smtClean="0"/>
              <a:t>std</a:t>
            </a:r>
            <a:r>
              <a:rPr lang="en-US" sz="1800" dirty="0" smtClean="0"/>
              <a:t>;</a:t>
            </a:r>
          </a:p>
          <a:p>
            <a:pPr marL="0" indent="0">
              <a:buNone/>
            </a:pPr>
            <a:endParaRPr lang="en-US" sz="1800" dirty="0" smtClean="0"/>
          </a:p>
          <a:p>
            <a:pPr marL="0" indent="0">
              <a:buNone/>
            </a:pPr>
            <a:r>
              <a:rPr lang="en-US" sz="1800" dirty="0" smtClean="0"/>
              <a:t>class Polygon {</a:t>
            </a:r>
          </a:p>
          <a:p>
            <a:pPr marL="0" indent="0">
              <a:buNone/>
            </a:pPr>
            <a:r>
              <a:rPr lang="en-US" sz="1800" dirty="0" smtClean="0"/>
              <a:t>  protected:</a:t>
            </a:r>
          </a:p>
          <a:p>
            <a:pPr marL="0" indent="0">
              <a:buNone/>
            </a:pPr>
            <a:r>
              <a:rPr lang="en-US" sz="1800" dirty="0" smtClean="0"/>
              <a:t>    </a:t>
            </a:r>
            <a:r>
              <a:rPr lang="en-US" sz="1800" dirty="0" err="1" smtClean="0"/>
              <a:t>int</a:t>
            </a:r>
            <a:r>
              <a:rPr lang="en-US" sz="1800" dirty="0" smtClean="0"/>
              <a:t> width, height;</a:t>
            </a:r>
          </a:p>
          <a:p>
            <a:pPr marL="0" indent="0">
              <a:buNone/>
            </a:pPr>
            <a:r>
              <a:rPr lang="en-US" sz="1800" dirty="0" smtClean="0"/>
              <a:t>  public:</a:t>
            </a:r>
          </a:p>
          <a:p>
            <a:pPr marL="0" indent="0">
              <a:buNone/>
            </a:pPr>
            <a:r>
              <a:rPr lang="en-US" sz="1800" dirty="0" smtClean="0"/>
              <a:t>    void </a:t>
            </a:r>
            <a:r>
              <a:rPr lang="en-US" sz="1800" dirty="0" err="1" smtClean="0"/>
              <a:t>set_values</a:t>
            </a:r>
            <a:r>
              <a:rPr lang="en-US" sz="1800" dirty="0" smtClean="0"/>
              <a:t> (</a:t>
            </a:r>
            <a:r>
              <a:rPr lang="en-US" sz="1800" dirty="0" err="1" smtClean="0"/>
              <a:t>int</a:t>
            </a:r>
            <a:r>
              <a:rPr lang="en-US" sz="1800" dirty="0" smtClean="0"/>
              <a:t> a, </a:t>
            </a:r>
            <a:r>
              <a:rPr lang="en-US" sz="1800" dirty="0" err="1" smtClean="0"/>
              <a:t>int</a:t>
            </a:r>
            <a:r>
              <a:rPr lang="en-US" sz="1800" dirty="0" smtClean="0"/>
              <a:t> b)			</a:t>
            </a:r>
          </a:p>
          <a:p>
            <a:pPr marL="0" indent="0">
              <a:buNone/>
            </a:pPr>
            <a:r>
              <a:rPr lang="en-US" sz="1800" dirty="0" smtClean="0"/>
              <a:t>      { width=a; height=b; }</a:t>
            </a:r>
          </a:p>
          <a:p>
            <a:pPr marL="0" indent="0">
              <a:buNone/>
            </a:pPr>
            <a:r>
              <a:rPr lang="en-US" sz="1800" dirty="0" smtClean="0"/>
              <a:t>    virtual </a:t>
            </a:r>
            <a:r>
              <a:rPr lang="en-US" sz="1800" dirty="0" err="1" smtClean="0"/>
              <a:t>int</a:t>
            </a:r>
            <a:r>
              <a:rPr lang="en-US" sz="1800" dirty="0" smtClean="0"/>
              <a:t> area ()</a:t>
            </a:r>
          </a:p>
          <a:p>
            <a:pPr marL="0" indent="0">
              <a:buNone/>
            </a:pPr>
            <a:r>
              <a:rPr lang="en-US" sz="1800" dirty="0" smtClean="0"/>
              <a:t>      { return 0; }</a:t>
            </a:r>
          </a:p>
          <a:p>
            <a:pPr marL="0" indent="0">
              <a:buNone/>
            </a:pPr>
            <a:r>
              <a:rPr lang="en-US" sz="1800" dirty="0" smtClean="0"/>
              <a:t>};</a:t>
            </a:r>
          </a:p>
          <a:p>
            <a:pPr marL="0" indent="0">
              <a:buNone/>
            </a:pPr>
            <a:r>
              <a:rPr lang="en-US" sz="1800" dirty="0" smtClean="0"/>
              <a:t>class Rectangle: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 () { return width * height; }</a:t>
            </a:r>
          </a:p>
          <a:p>
            <a:pPr marL="0" indent="0">
              <a:buNone/>
            </a:pPr>
            <a:r>
              <a:rPr lang="en-US" sz="1800" dirty="0" smtClean="0"/>
              <a:t>};</a:t>
            </a:r>
          </a:p>
          <a:p>
            <a:pPr marL="0" indent="0">
              <a:buNone/>
            </a:pPr>
            <a:endParaRPr lang="en-US" sz="1800" dirty="0" smtClean="0"/>
          </a:p>
          <a:p>
            <a:pPr marL="0" indent="0">
              <a:buNone/>
            </a:pPr>
            <a:r>
              <a:rPr lang="en-US" sz="1800" dirty="0" smtClean="0"/>
              <a:t>class Triangle: public Polygon {</a:t>
            </a:r>
          </a:p>
          <a:p>
            <a:pPr marL="0" indent="0">
              <a:buNone/>
            </a:pPr>
            <a:r>
              <a:rPr lang="en-US" sz="1800" dirty="0" smtClean="0"/>
              <a:t>  public:</a:t>
            </a:r>
          </a:p>
          <a:p>
            <a:pPr marL="0" indent="0">
              <a:buNone/>
            </a:pPr>
            <a:r>
              <a:rPr lang="en-US" sz="1800" dirty="0" smtClean="0"/>
              <a:t>    </a:t>
            </a:r>
            <a:r>
              <a:rPr lang="en-US" sz="1800" dirty="0" err="1" smtClean="0"/>
              <a:t>int</a:t>
            </a:r>
            <a:r>
              <a:rPr lang="en-US" sz="1800" dirty="0" smtClean="0"/>
              <a:t> area ()</a:t>
            </a:r>
          </a:p>
          <a:p>
            <a:pPr marL="0" indent="0">
              <a:buNone/>
            </a:pPr>
            <a:r>
              <a:rPr lang="en-US" sz="1800" dirty="0" smtClean="0"/>
              <a:t>      { return (width * height / 2); }</a:t>
            </a:r>
          </a:p>
          <a:p>
            <a:pPr marL="0" indent="0">
              <a:buNone/>
            </a:pPr>
            <a:r>
              <a:rPr lang="en-US" sz="1800" dirty="0" smtClean="0"/>
              <a:t>};</a:t>
            </a:r>
          </a:p>
          <a:p>
            <a:pPr marL="0" indent="0">
              <a:buNone/>
            </a:pPr>
            <a:r>
              <a:rPr lang="en-US" sz="1800" dirty="0" err="1" smtClean="0"/>
              <a:t>int</a:t>
            </a:r>
            <a:r>
              <a:rPr lang="en-US" sz="1800" dirty="0" smtClean="0"/>
              <a:t> main () {</a:t>
            </a:r>
          </a:p>
          <a:p>
            <a:pPr marL="0" indent="0">
              <a:buNone/>
            </a:pPr>
            <a:r>
              <a:rPr lang="en-US" sz="1800" dirty="0" smtClean="0"/>
              <a:t>  vector&lt;</a:t>
            </a:r>
            <a:r>
              <a:rPr lang="en-US" sz="1800" dirty="0"/>
              <a:t>*</a:t>
            </a:r>
            <a:r>
              <a:rPr lang="en-US" sz="1800" dirty="0" smtClean="0"/>
              <a:t> Polygon&gt; v (3);</a:t>
            </a:r>
          </a:p>
          <a:p>
            <a:pPr marL="0" indent="0">
              <a:buNone/>
            </a:pPr>
            <a:r>
              <a:rPr lang="en-US" sz="1800" dirty="0" smtClean="0"/>
              <a:t>  Polygon * ppoly1 = &amp;</a:t>
            </a:r>
            <a:r>
              <a:rPr lang="en-US" sz="1800" dirty="0" err="1" smtClean="0"/>
              <a:t>rect</a:t>
            </a:r>
            <a:r>
              <a:rPr lang="en-US" sz="1800" dirty="0" smtClean="0"/>
              <a:t>;</a:t>
            </a:r>
          </a:p>
          <a:p>
            <a:pPr marL="0" indent="0">
              <a:buNone/>
            </a:pPr>
            <a:r>
              <a:rPr lang="en-US" sz="1800" dirty="0" smtClean="0"/>
              <a:t>  Polygon * ppoly2 = &amp;</a:t>
            </a:r>
            <a:r>
              <a:rPr lang="en-US" sz="1800" dirty="0" err="1" smtClean="0"/>
              <a:t>trgl</a:t>
            </a:r>
            <a:r>
              <a:rPr lang="en-US" sz="1800" dirty="0" smtClean="0"/>
              <a:t>;</a:t>
            </a:r>
          </a:p>
          <a:p>
            <a:pPr marL="0" indent="0">
              <a:buNone/>
            </a:pPr>
            <a:r>
              <a:rPr lang="en-US" sz="1800" dirty="0" smtClean="0"/>
              <a:t>  Polygon * ppoly3 = &amp;poly;</a:t>
            </a:r>
          </a:p>
          <a:p>
            <a:pPr marL="0" indent="0">
              <a:buNone/>
            </a:pPr>
            <a:r>
              <a:rPr lang="en-US" sz="1800" dirty="0" smtClean="0"/>
              <a:t>  </a:t>
            </a:r>
            <a:r>
              <a:rPr lang="en-US" sz="1800" dirty="0" err="1" smtClean="0"/>
              <a:t>v.push_back</a:t>
            </a:r>
            <a:r>
              <a:rPr lang="en-US" sz="1800" dirty="0" smtClean="0"/>
              <a:t>(ppoly1);</a:t>
            </a:r>
          </a:p>
          <a:p>
            <a:pPr marL="0" indent="0">
              <a:buNone/>
            </a:pPr>
            <a:r>
              <a:rPr lang="en-US" sz="1800" dirty="0" smtClean="0"/>
              <a:t>  </a:t>
            </a:r>
            <a:r>
              <a:rPr lang="en-US" sz="1800" dirty="0" err="1" smtClean="0"/>
              <a:t>v.push_back</a:t>
            </a:r>
            <a:r>
              <a:rPr lang="en-US" sz="1800" dirty="0" smtClean="0"/>
              <a:t>(ppoly2);</a:t>
            </a:r>
          </a:p>
          <a:p>
            <a:pPr marL="0" indent="0">
              <a:buNone/>
            </a:pPr>
            <a:r>
              <a:rPr lang="en-US" sz="1800" dirty="0" smtClean="0"/>
              <a:t>  </a:t>
            </a:r>
            <a:r>
              <a:rPr lang="en-US" sz="1800" dirty="0" err="1" smtClean="0"/>
              <a:t>v.push_back</a:t>
            </a:r>
            <a:r>
              <a:rPr lang="en-US" sz="1800" dirty="0" smtClean="0"/>
              <a:t>(ppoly3);</a:t>
            </a:r>
          </a:p>
          <a:p>
            <a:pPr marL="0" indent="0">
              <a:buNone/>
            </a:pPr>
            <a:r>
              <a:rPr lang="en-US" sz="1800" dirty="0" smtClean="0"/>
              <a:t>  for(</a:t>
            </a:r>
            <a:r>
              <a:rPr lang="en-US" sz="1800" dirty="0" err="1" smtClean="0"/>
              <a:t>int</a:t>
            </a:r>
            <a:r>
              <a:rPr lang="en-US" sz="1800" dirty="0" smtClean="0"/>
              <a:t> I = 0; I &lt; </a:t>
            </a:r>
            <a:r>
              <a:rPr lang="en-US" sz="1800" dirty="0" err="1" smtClean="0"/>
              <a:t>v.size</a:t>
            </a:r>
            <a:r>
              <a:rPr lang="en-US" sz="1800" dirty="0" smtClean="0"/>
              <a:t>(); </a:t>
            </a:r>
            <a:r>
              <a:rPr lang="en-US" sz="1800" dirty="0" err="1" smtClean="0"/>
              <a:t>i</a:t>
            </a:r>
            <a:r>
              <a:rPr lang="en-US" sz="1800" dirty="0" smtClean="0"/>
              <a:t>++){</a:t>
            </a:r>
          </a:p>
          <a:p>
            <a:pPr marL="0" indent="0">
              <a:buNone/>
            </a:pPr>
            <a:r>
              <a:rPr lang="en-US" sz="1800" dirty="0" smtClean="0"/>
              <a:t> 		v[</a:t>
            </a:r>
            <a:r>
              <a:rPr lang="en-US" sz="1800" dirty="0" err="1" smtClean="0"/>
              <a:t>i</a:t>
            </a:r>
            <a:r>
              <a:rPr lang="en-US" sz="1800" dirty="0" smtClean="0"/>
              <a:t>]-&gt;</a:t>
            </a:r>
            <a:r>
              <a:rPr lang="en-US" sz="1800" dirty="0" err="1" smtClean="0"/>
              <a:t>set_values</a:t>
            </a:r>
            <a:r>
              <a:rPr lang="en-US" sz="1800" dirty="0" smtClean="0"/>
              <a:t> (4,5);</a:t>
            </a:r>
          </a:p>
          <a:p>
            <a:pPr marL="0" indent="0">
              <a:buNone/>
            </a:pPr>
            <a:r>
              <a:rPr lang="en-US" sz="1800" dirty="0" smtClean="0"/>
              <a:t>		</a:t>
            </a:r>
            <a:r>
              <a:rPr lang="en-US" sz="1800" dirty="0" err="1" smtClean="0"/>
              <a:t>cout</a:t>
            </a:r>
            <a:r>
              <a:rPr lang="en-US" sz="1800" dirty="0" smtClean="0"/>
              <a:t> &lt;v[</a:t>
            </a:r>
            <a:r>
              <a:rPr lang="en-US" sz="1800" dirty="0" err="1" smtClean="0"/>
              <a:t>i</a:t>
            </a:r>
            <a:r>
              <a:rPr lang="en-US" sz="1800" dirty="0" smtClean="0"/>
              <a:t>]-&gt;area() &lt;&lt; '\n';}</a:t>
            </a:r>
          </a:p>
          <a:p>
            <a:pPr marL="0" indent="0">
              <a:buNone/>
            </a:pPr>
            <a:r>
              <a:rPr lang="en-US" sz="1800" dirty="0" smtClean="0"/>
              <a:t>return 0;</a:t>
            </a:r>
          </a:p>
          <a:p>
            <a:pPr marL="0" indent="0">
              <a:buNone/>
            </a:pPr>
            <a:r>
              <a:rPr lang="en-US" sz="1800" dirty="0" smtClean="0"/>
              <a:t>}</a:t>
            </a:r>
            <a:endParaRPr lang="en-US" sz="1800" dirty="0" smtClean="0"/>
          </a:p>
          <a:p>
            <a:pPr marL="0" indent="0">
              <a:buNone/>
            </a:pPr>
            <a:r>
              <a:rPr lang="en-US" sz="1800" dirty="0" smtClean="0"/>
              <a:t>20</a:t>
            </a:r>
          </a:p>
          <a:p>
            <a:pPr marL="0" indent="0">
              <a:buNone/>
            </a:pPr>
            <a:r>
              <a:rPr lang="en-US" sz="1800" dirty="0" smtClean="0"/>
              <a:t>10</a:t>
            </a:r>
          </a:p>
          <a:p>
            <a:pPr marL="0" indent="0">
              <a:buNone/>
            </a:pPr>
            <a:r>
              <a:rPr lang="en-US" sz="1800" dirty="0" smtClean="0"/>
              <a:t>0</a:t>
            </a:r>
          </a:p>
          <a:p>
            <a:pPr marL="0" indent="0">
              <a:buNone/>
            </a:pPr>
            <a:endParaRPr lang="en-US" sz="1800" dirty="0"/>
          </a:p>
        </p:txBody>
      </p:sp>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8</a:t>
            </a:fld>
            <a:endParaRPr lang="en-US"/>
          </a:p>
        </p:txBody>
      </p:sp>
    </p:spTree>
    <p:extLst>
      <p:ext uri="{BB962C8B-B14F-4D97-AF65-F5344CB8AC3E}">
        <p14:creationId xmlns:p14="http://schemas.microsoft.com/office/powerpoint/2010/main" val="3288605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96CA5DD4-DBC8-544F-9CBD-F5D21544CD48}" type="slidenum">
              <a:rPr lang="en-US" smtClean="0"/>
              <a:pPr>
                <a:defRPr/>
              </a:pPr>
              <a:t>9</a:t>
            </a:fld>
            <a:endParaRPr lang="en-US"/>
          </a:p>
        </p:txBody>
      </p:sp>
      <p:sp>
        <p:nvSpPr>
          <p:cNvPr id="6" name="Rectangle 5"/>
          <p:cNvSpPr/>
          <p:nvPr/>
        </p:nvSpPr>
        <p:spPr>
          <a:xfrm>
            <a:off x="130729" y="186739"/>
            <a:ext cx="9013271" cy="3785652"/>
          </a:xfrm>
          <a:prstGeom prst="rect">
            <a:avLst/>
          </a:prstGeom>
        </p:spPr>
        <p:txBody>
          <a:bodyPr wrap="square">
            <a:spAutoFit/>
          </a:bodyPr>
          <a:lstStyle/>
          <a:p>
            <a:r>
              <a:rPr lang="en-US" dirty="0" smtClean="0"/>
              <a:t>So how does the system know the class data type of the pointers stored in the vector?</a:t>
            </a:r>
          </a:p>
          <a:p>
            <a:endParaRPr lang="en-US" dirty="0"/>
          </a:p>
          <a:p>
            <a:r>
              <a:rPr lang="en-US" dirty="0" smtClean="0"/>
              <a:t>This is determined at execution time through the maintenance of </a:t>
            </a:r>
            <a:r>
              <a:rPr lang="en-US" b="1" dirty="0" smtClean="0">
                <a:solidFill>
                  <a:srgbClr val="FF0000"/>
                </a:solidFill>
              </a:rPr>
              <a:t>Virtual Tables (</a:t>
            </a:r>
            <a:r>
              <a:rPr lang="en-US" b="1" dirty="0" err="1" smtClean="0">
                <a:solidFill>
                  <a:srgbClr val="FF0000"/>
                </a:solidFill>
              </a:rPr>
              <a:t>VTables</a:t>
            </a:r>
            <a:r>
              <a:rPr lang="en-US" b="1" dirty="0" smtClean="0">
                <a:solidFill>
                  <a:srgbClr val="FF0000"/>
                </a:solidFill>
              </a:rPr>
              <a:t>).</a:t>
            </a:r>
          </a:p>
          <a:p>
            <a:endParaRPr lang="en-US" dirty="0"/>
          </a:p>
          <a:p>
            <a:endParaRPr lang="en-US" dirty="0" smtClean="0"/>
          </a:p>
          <a:p>
            <a:endParaRPr lang="en-US" dirty="0"/>
          </a:p>
          <a:p>
            <a:r>
              <a:rPr lang="en-US" b="1" dirty="0" smtClean="0">
                <a:solidFill>
                  <a:srgbClr val="FF0000"/>
                </a:solidFill>
              </a:rPr>
              <a:t>Read the tutor on </a:t>
            </a:r>
            <a:r>
              <a:rPr lang="en-US" b="1" dirty="0" err="1" smtClean="0">
                <a:solidFill>
                  <a:srgbClr val="FF0000"/>
                </a:solidFill>
              </a:rPr>
              <a:t>VTables</a:t>
            </a:r>
            <a:r>
              <a:rPr lang="en-US" b="1" dirty="0" smtClean="0">
                <a:solidFill>
                  <a:srgbClr val="FF0000"/>
                </a:solidFill>
              </a:rPr>
              <a:t> – see today’s date on the class website and answer the questions on the handout.</a:t>
            </a:r>
            <a:endParaRPr lang="en-US" b="1" dirty="0">
              <a:solidFill>
                <a:srgbClr val="FF0000"/>
              </a:solidFill>
            </a:endParaRPr>
          </a:p>
        </p:txBody>
      </p:sp>
    </p:spTree>
    <p:extLst>
      <p:ext uri="{BB962C8B-B14F-4D97-AF65-F5344CB8AC3E}">
        <p14:creationId xmlns:p14="http://schemas.microsoft.com/office/powerpoint/2010/main" val="3567781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478</TotalTime>
  <Words>877</Words>
  <Application>Microsoft Macintosh PowerPoint</Application>
  <PresentationFormat>On-screen Show (4:3)</PresentationFormat>
  <Paragraphs>155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College of Wooster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Services</dc:creator>
  <cp:lastModifiedBy>User Services</cp:lastModifiedBy>
  <cp:revision>11</cp:revision>
  <dcterms:created xsi:type="dcterms:W3CDTF">2017-11-28T17:26:56Z</dcterms:created>
  <dcterms:modified xsi:type="dcterms:W3CDTF">2017-11-29T01:24:59Z</dcterms:modified>
</cp:coreProperties>
</file>