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8"/>
  </p:notesMasterIdLst>
  <p:handoutMasterIdLst>
    <p:handoutMasterId r:id="rId39"/>
  </p:handoutMasterIdLst>
  <p:sldIdLst>
    <p:sldId id="286" r:id="rId2"/>
    <p:sldId id="271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6" r:id="rId12"/>
    <p:sldId id="297" r:id="rId13"/>
    <p:sldId id="298" r:id="rId14"/>
    <p:sldId id="299" r:id="rId15"/>
    <p:sldId id="300" r:id="rId16"/>
    <p:sldId id="301" r:id="rId17"/>
    <p:sldId id="303" r:id="rId18"/>
    <p:sldId id="302" r:id="rId19"/>
    <p:sldId id="304" r:id="rId20"/>
    <p:sldId id="305" r:id="rId21"/>
    <p:sldId id="306" r:id="rId22"/>
    <p:sldId id="307" r:id="rId23"/>
    <p:sldId id="308" r:id="rId24"/>
    <p:sldId id="309" r:id="rId25"/>
    <p:sldId id="311" r:id="rId26"/>
    <p:sldId id="310" r:id="rId27"/>
    <p:sldId id="312" r:id="rId28"/>
    <p:sldId id="313" r:id="rId29"/>
    <p:sldId id="314" r:id="rId30"/>
    <p:sldId id="316" r:id="rId31"/>
    <p:sldId id="315" r:id="rId32"/>
    <p:sldId id="317" r:id="rId33"/>
    <p:sldId id="318" r:id="rId34"/>
    <p:sldId id="319" r:id="rId35"/>
    <p:sldId id="320" r:id="rId36"/>
    <p:sldId id="321" r:id="rId3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66"/>
    <a:srgbClr val="003399"/>
    <a:srgbClr val="000099"/>
    <a:srgbClr val="808080"/>
    <a:srgbClr val="5F5F5F"/>
    <a:srgbClr val="33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86" autoAdjust="0"/>
  </p:normalViewPr>
  <p:slideViewPr>
    <p:cSldViewPr>
      <p:cViewPr varScale="1">
        <p:scale>
          <a:sx n="94" d="100"/>
          <a:sy n="94" d="100"/>
        </p:scale>
        <p:origin x="15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1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The University of Adelaide, School of Computer Science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75300" y="0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34855090-F113-43F9-AD55-4F5EF23B346F}" type="datetime3">
              <a:rPr lang="en-US" smtClean="0"/>
              <a:t>2 January 2018</a:t>
            </a:fld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Chapter 2 — Instructions: Language of the Computer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75300" y="9723438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57C84157-CAC9-4329-91AD-EB3C6746FA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957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The University of Adelaide, School of Computer Science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48114CA7-9E0F-4EC0-BE75-1D6084D4EC4D}" type="datetime3">
              <a:rPr lang="en-US" smtClean="0"/>
              <a:t>2 January 2018</a:t>
            </a:fld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Chapter 2 — Instructions: Language of the Computer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EE145C4F-ECA4-4DD7-819E-C9FECED278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997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E5355B6-C27E-47EF-8358-3941B59AFA27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EACC0-B677-4A29-B1E6-BCE98563D55B}" type="slidenum">
              <a:rPr lang="en-US"/>
              <a:pPr/>
              <a:t>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5420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EAF029-E735-4A78-AE76-7E20282F0DF3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845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EAF029-E735-4A78-AE76-7E20282F0DF3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8133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EAF029-E735-4A78-AE76-7E20282F0DF3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48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EAF029-E735-4A78-AE76-7E20282F0DF3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0867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EAF029-E735-4A78-AE76-7E20282F0DF3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6328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EAF029-E735-4A78-AE76-7E20282F0DF3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2774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EAF029-E735-4A78-AE76-7E20282F0DF3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135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EAF029-E735-4A78-AE76-7E20282F0DF3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997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EAF029-E735-4A78-AE76-7E20282F0DF3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1001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EAF029-E735-4A78-AE76-7E20282F0DF3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958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EAF029-E735-4A78-AE76-7E20282F0DF3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5221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EAF029-E735-4A78-AE76-7E20282F0DF3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01058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EAF029-E735-4A78-AE76-7E20282F0DF3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87966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EAF029-E735-4A78-AE76-7E20282F0DF3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10750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EAF029-E735-4A78-AE76-7E20282F0DF3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13244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EAF029-E735-4A78-AE76-7E20282F0DF3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41173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EAF029-E735-4A78-AE76-7E20282F0DF3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11761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EAF029-E735-4A78-AE76-7E20282F0DF3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42981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EAF029-E735-4A78-AE76-7E20282F0DF3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76753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EAF029-E735-4A78-AE76-7E20282F0DF3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89323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EAF029-E735-4A78-AE76-7E20282F0DF3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2295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EAF029-E735-4A78-AE76-7E20282F0DF3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01492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EAF029-E735-4A78-AE76-7E20282F0DF3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03598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EAF029-E735-4A78-AE76-7E20282F0DF3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97854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EAF029-E735-4A78-AE76-7E20282F0DF3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57493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EAF029-E735-4A78-AE76-7E20282F0DF3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42194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EAF029-E735-4A78-AE76-7E20282F0DF3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87020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EAF029-E735-4A78-AE76-7E20282F0DF3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71830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EAF029-E735-4A78-AE76-7E20282F0DF3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6298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EAF029-E735-4A78-AE76-7E20282F0DF3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5865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EAF029-E735-4A78-AE76-7E20282F0DF3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5478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EAF029-E735-4A78-AE76-7E20282F0DF3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0424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EAF029-E735-4A78-AE76-7E20282F0DF3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0346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EAF029-E735-4A78-AE76-7E20282F0DF3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3704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EAF029-E735-4A78-AE76-7E20282F0DF3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1935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ennessy_cover-v2 (Final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1872208" cy="230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064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GB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0649" name="Rectangle 9"/>
          <p:cNvSpPr>
            <a:spLocks noChangeArrowheads="1"/>
          </p:cNvSpPr>
          <p:nvPr userDrawn="1"/>
        </p:nvSpPr>
        <p:spPr bwMode="auto">
          <a:xfrm>
            <a:off x="0" y="76517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0657" name="Picture 17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0800"/>
            <a:ext cx="1228725" cy="714375"/>
          </a:xfrm>
          <a:prstGeom prst="rect">
            <a:avLst/>
          </a:prstGeom>
          <a:noFill/>
        </p:spPr>
      </p:pic>
      <p:sp>
        <p:nvSpPr>
          <p:cNvPr id="240659" name="Rectangle 19"/>
          <p:cNvSpPr>
            <a:spLocks noChangeArrowheads="1"/>
          </p:cNvSpPr>
          <p:nvPr userDrawn="1"/>
        </p:nvSpPr>
        <p:spPr bwMode="auto">
          <a:xfrm>
            <a:off x="2197100" y="765175"/>
            <a:ext cx="46038" cy="5732463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60" name="Rectangle 20"/>
          <p:cNvSpPr>
            <a:spLocks noChangeArrowheads="1"/>
          </p:cNvSpPr>
          <p:nvPr userDrawn="1"/>
        </p:nvSpPr>
        <p:spPr bwMode="auto">
          <a:xfrm>
            <a:off x="2559050" y="1195388"/>
            <a:ext cx="46038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61" name="Rectangle 21"/>
          <p:cNvSpPr>
            <a:spLocks noChangeArrowheads="1"/>
          </p:cNvSpPr>
          <p:nvPr userDrawn="1"/>
        </p:nvSpPr>
        <p:spPr bwMode="auto">
          <a:xfrm>
            <a:off x="2341563" y="1916113"/>
            <a:ext cx="6623050" cy="46037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78" name="Rectangle 38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79" name="Rectangle 39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80" name="Rectangle 4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pic>
        <p:nvPicPr>
          <p:cNvPr id="240681" name="Picture 41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381750"/>
            <a:ext cx="792162" cy="460375"/>
          </a:xfrm>
          <a:prstGeom prst="rect">
            <a:avLst/>
          </a:prstGeom>
          <a:noFill/>
        </p:spPr>
      </p:pic>
      <p:sp>
        <p:nvSpPr>
          <p:cNvPr id="240682" name="Text Box 42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3BBFCE6-A6C8-4251-973B-1D0917AA6A4E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9113" y="115888"/>
            <a:ext cx="2085975" cy="6121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15888"/>
            <a:ext cx="6105525" cy="6121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4213" y="1125538"/>
            <a:ext cx="8270875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8" name="Rectangle 12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29" name="Rectangle 13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2988" y="6381750"/>
            <a:ext cx="72723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 b="1">
                <a:latin typeface="+mn-lt"/>
              </a:defRPr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15888"/>
            <a:ext cx="8281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pic>
        <p:nvPicPr>
          <p:cNvPr id="239627" name="Picture 11" descr="MK_logo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88" y="6381750"/>
            <a:ext cx="792162" cy="460375"/>
          </a:xfrm>
          <a:prstGeom prst="rect">
            <a:avLst/>
          </a:prstGeom>
          <a:noFill/>
        </p:spPr>
      </p:pic>
      <p:sp>
        <p:nvSpPr>
          <p:cNvPr id="239630" name="Text Box 14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28EC741E-FC11-4977-9AC4-393A11CE0A97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>
              <a:latin typeface="Arial" charset="0"/>
            </a:endParaRPr>
          </a:p>
        </p:txBody>
      </p:sp>
      <p:sp>
        <p:nvSpPr>
          <p:cNvPr id="239631" name="Rectangle 15"/>
          <p:cNvSpPr>
            <a:spLocks noChangeArrowheads="1"/>
          </p:cNvSpPr>
          <p:nvPr userDrawn="1"/>
        </p:nvSpPr>
        <p:spPr bwMode="auto">
          <a:xfrm>
            <a:off x="252413" y="44450"/>
            <a:ext cx="36512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32" name="Rectangle 16"/>
          <p:cNvSpPr>
            <a:spLocks noChangeArrowheads="1"/>
          </p:cNvSpPr>
          <p:nvPr userDrawn="1"/>
        </p:nvSpPr>
        <p:spPr bwMode="auto">
          <a:xfrm>
            <a:off x="34925" y="693738"/>
            <a:ext cx="8569325" cy="7143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CC"/>
        </a:buClr>
        <a:buSzPct val="60000"/>
        <a:buFont typeface="Wingdings" pitchFamily="2" charset="2"/>
        <a:buChar char="n"/>
        <a:defRPr sz="28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399"/>
        </a:buClr>
        <a:buSzPct val="55000"/>
        <a:buFont typeface="Wingdings" pitchFamily="2" charset="2"/>
        <a:buChar char="n"/>
        <a:defRPr sz="2400">
          <a:solidFill>
            <a:srgbClr val="0033C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50000"/>
        <a:buFont typeface="Wingdings" pitchFamily="2" charset="2"/>
        <a:buChar char="n"/>
        <a:defRPr sz="2000">
          <a:solidFill>
            <a:srgbClr val="0000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55000"/>
        <a:buFont typeface="Wingdings" pitchFamily="2" charset="2"/>
        <a:buChar char="n"/>
        <a:defRPr sz="1800">
          <a:solidFill>
            <a:srgbClr val="0066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1800">
          <a:solidFill>
            <a:srgbClr val="3399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33483" name="Rectangle 11"/>
          <p:cNvSpPr>
            <a:spLocks noChangeArrowheads="1"/>
          </p:cNvSpPr>
          <p:nvPr/>
        </p:nvSpPr>
        <p:spPr bwMode="auto">
          <a:xfrm>
            <a:off x="2843213" y="1254125"/>
            <a:ext cx="198323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>
                <a:solidFill>
                  <a:srgbClr val="000099"/>
                </a:solidFill>
                <a:latin typeface="Arial" charset="0"/>
              </a:rPr>
              <a:t>Chapter </a:t>
            </a:r>
            <a:r>
              <a:rPr lang="en-AU" dirty="0">
                <a:solidFill>
                  <a:srgbClr val="000099"/>
                </a:solidFill>
                <a:latin typeface="Arial" charset="0"/>
              </a:rPr>
              <a:t>7</a:t>
            </a:r>
            <a:endParaRPr lang="en-GB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33484" name="Rectangle 12"/>
          <p:cNvSpPr>
            <a:spLocks noChangeArrowheads="1"/>
          </p:cNvSpPr>
          <p:nvPr/>
        </p:nvSpPr>
        <p:spPr bwMode="auto">
          <a:xfrm>
            <a:off x="2843213" y="2060575"/>
            <a:ext cx="583247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mtClean="0">
                <a:solidFill>
                  <a:srgbClr val="0066FF"/>
                </a:solidFill>
                <a:latin typeface="Arial" charset="0"/>
              </a:rPr>
              <a:t>Domain-Specific Architectures</a:t>
            </a:r>
            <a:endParaRPr lang="en-GB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233485" name="Text Box 13"/>
          <p:cNvSpPr txBox="1">
            <a:spLocks noChangeArrowheads="1"/>
          </p:cNvSpPr>
          <p:nvPr/>
        </p:nvSpPr>
        <p:spPr bwMode="auto">
          <a:xfrm>
            <a:off x="2789285" y="-100013"/>
            <a:ext cx="4502066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Computer Architecture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A Quantitative Approach</a:t>
            </a:r>
            <a:r>
              <a:rPr lang="en-US" sz="2000" smtClean="0">
                <a:solidFill>
                  <a:schemeClr val="bg1"/>
                </a:solidFill>
                <a:latin typeface="Arial" charset="0"/>
              </a:rPr>
              <a:t>, Sixth Edition</a:t>
            </a:r>
            <a:endParaRPr lang="en-GB" sz="20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66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3958" y="764704"/>
            <a:ext cx="4761130" cy="554461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smtClean="0"/>
              <a:t>Parameters: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DimFM[i-1]: Dimension of the (square) input Feature Map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DimFM[i]: Dimension of the (square) output Feature Map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DimSten[i]: Dimension of the (square) stencil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NumFM[i-1]: Number of input Feature Maps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NumFM[i]: Number of output Feature Maps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Number of neurons: </a:t>
            </a:r>
            <a:r>
              <a:rPr lang="en-US" sz="1400"/>
              <a:t>NumFM[i</a:t>
            </a:r>
            <a:r>
              <a:rPr lang="en-US" sz="1400" smtClean="0"/>
              <a:t>] x DimFM[i]</a:t>
            </a:r>
            <a:r>
              <a:rPr lang="en-US" sz="1400" baseline="30000" smtClean="0"/>
              <a:t>2</a:t>
            </a:r>
            <a:endParaRPr lang="en-US" sz="1400" baseline="30000"/>
          </a:p>
          <a:p>
            <a:pPr lvl="1">
              <a:lnSpc>
                <a:spcPct val="90000"/>
              </a:lnSpc>
            </a:pPr>
            <a:r>
              <a:rPr lang="en-US" sz="1400"/>
              <a:t>Number of weights per output Feature Map</a:t>
            </a:r>
            <a:r>
              <a:rPr lang="en-US" sz="1400"/>
              <a:t>: </a:t>
            </a:r>
            <a:r>
              <a:rPr lang="en-US" sz="1400" smtClean="0"/>
              <a:t>NumFM[i-1] x DimSten[i]</a:t>
            </a:r>
            <a:r>
              <a:rPr lang="en-US" sz="1400" baseline="30000" smtClean="0"/>
              <a:t>2</a:t>
            </a:r>
            <a:endParaRPr lang="en-US" sz="1400" baseline="30000"/>
          </a:p>
          <a:p>
            <a:pPr lvl="1">
              <a:lnSpc>
                <a:spcPct val="90000"/>
              </a:lnSpc>
            </a:pPr>
            <a:r>
              <a:rPr lang="en-US" sz="1400"/>
              <a:t>Total number of weights per layer</a:t>
            </a:r>
            <a:r>
              <a:rPr lang="en-US" sz="1400"/>
              <a:t>: </a:t>
            </a:r>
            <a:r>
              <a:rPr lang="en-US" sz="1400" smtClean="0"/>
              <a:t>NumFM[i] x Number </a:t>
            </a:r>
            <a:r>
              <a:rPr lang="en-US" sz="1400"/>
              <a:t>of weights per output Feature Map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Number of operations per output Feature Map</a:t>
            </a:r>
            <a:r>
              <a:rPr lang="en-US" sz="1400"/>
              <a:t>: </a:t>
            </a:r>
            <a:r>
              <a:rPr lang="en-US" sz="1400" smtClean="0"/>
              <a:t>2 x DimFM[i]</a:t>
            </a:r>
            <a:r>
              <a:rPr lang="en-US" sz="1400" baseline="30000" smtClean="0"/>
              <a:t>2 </a:t>
            </a:r>
            <a:r>
              <a:rPr lang="en-US" sz="1400" smtClean="0"/>
              <a:t>x Number </a:t>
            </a:r>
            <a:r>
              <a:rPr lang="en-US" sz="1400"/>
              <a:t>of weights per output Feature Map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Total number of operations per layer</a:t>
            </a:r>
            <a:r>
              <a:rPr lang="en-US" sz="1400"/>
              <a:t>: </a:t>
            </a:r>
            <a:r>
              <a:rPr lang="en-US" sz="1400" smtClean="0"/>
              <a:t>NumFM[i] x Number </a:t>
            </a:r>
            <a:r>
              <a:rPr lang="en-US" sz="1400"/>
              <a:t>of </a:t>
            </a:r>
            <a:r>
              <a:rPr lang="en-US" sz="1400"/>
              <a:t>operations </a:t>
            </a:r>
            <a:r>
              <a:rPr lang="en-US" sz="1400" smtClean="0"/>
              <a:t>per output </a:t>
            </a:r>
            <a:r>
              <a:rPr lang="en-US" sz="1400"/>
              <a:t>Feature </a:t>
            </a:r>
            <a:r>
              <a:rPr lang="en-US" sz="1400" smtClean="0"/>
              <a:t>Map = 2 x DimFM[i]</a:t>
            </a:r>
            <a:r>
              <a:rPr lang="en-US" sz="1400" baseline="30000" smtClean="0"/>
              <a:t>2 </a:t>
            </a:r>
            <a:r>
              <a:rPr lang="en-US" sz="1400" smtClean="0"/>
              <a:t>x NumFM[i] x Number </a:t>
            </a:r>
            <a:r>
              <a:rPr lang="en-US" sz="1400"/>
              <a:t>of </a:t>
            </a:r>
            <a:r>
              <a:rPr lang="en-US" sz="1400"/>
              <a:t>weights </a:t>
            </a:r>
            <a:r>
              <a:rPr lang="en-US" sz="1400" smtClean="0"/>
              <a:t>per output </a:t>
            </a:r>
            <a:r>
              <a:rPr lang="en-US" sz="1400"/>
              <a:t>Feature </a:t>
            </a:r>
            <a:r>
              <a:rPr lang="en-US" sz="1400" smtClean="0"/>
              <a:t>Map = 2 x DimFM[i]</a:t>
            </a:r>
            <a:r>
              <a:rPr lang="en-US" sz="1400" baseline="30000" smtClean="0"/>
              <a:t>2 </a:t>
            </a:r>
            <a:r>
              <a:rPr lang="en-US" sz="1400" smtClean="0"/>
              <a:t>x Total </a:t>
            </a:r>
            <a:r>
              <a:rPr lang="en-US" sz="1400"/>
              <a:t>number of weights per layer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Operations/Weight</a:t>
            </a:r>
            <a:r>
              <a:rPr lang="en-US" sz="1400"/>
              <a:t>: </a:t>
            </a:r>
            <a:r>
              <a:rPr lang="en-US" sz="1400" smtClean="0"/>
              <a:t>2 x DimFM[i]</a:t>
            </a:r>
            <a:r>
              <a:rPr lang="en-US" sz="1400" baseline="30000" smtClean="0"/>
              <a:t>2</a:t>
            </a:r>
            <a:endParaRPr lang="en-US" sz="1400" baseline="3000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smtClean="0"/>
              <a:t>Convolutional Neural Network</a:t>
            </a:r>
            <a:endParaRPr lang="en-AU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161406" y="1613262"/>
            <a:ext cx="359585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Example:  Deep Neural Networks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340768"/>
            <a:ext cx="387043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1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Speech recognition and language translation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Long short-term memory (LSTM) network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smtClean="0"/>
              <a:t>Recurrent Neural Network</a:t>
            </a:r>
            <a:endParaRPr lang="en-AU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161406" y="1613262"/>
            <a:ext cx="359585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Example:  Deep Neural Networks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772816"/>
            <a:ext cx="598506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0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smtClean="0"/>
              <a:t>Recurrent Neural Network</a:t>
            </a:r>
            <a:endParaRPr lang="en-AU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161406" y="1613262"/>
            <a:ext cx="359585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Example:  Deep Neural Networks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80728"/>
            <a:ext cx="5114893" cy="4592858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580112" y="764704"/>
            <a:ext cx="30963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kern="0" smtClean="0"/>
              <a:t>Parameters:</a:t>
            </a:r>
          </a:p>
          <a:p>
            <a:pPr lvl="1">
              <a:lnSpc>
                <a:spcPct val="90000"/>
              </a:lnSpc>
            </a:pPr>
            <a:r>
              <a:rPr lang="en-US" sz="1400" kern="0"/>
              <a:t>Number of weights per cell</a:t>
            </a:r>
            <a:r>
              <a:rPr lang="en-US" sz="1400" kern="0"/>
              <a:t>: </a:t>
            </a:r>
            <a:r>
              <a:rPr lang="en-US" sz="1400" kern="0" smtClean="0"/>
              <a:t>3 x (3 x Dim x Dim</a:t>
            </a:r>
            <a:r>
              <a:rPr lang="en-US" sz="1400" kern="0"/>
              <a:t>)+(</a:t>
            </a:r>
            <a:r>
              <a:rPr lang="en-US" sz="1400" kern="0" smtClean="0"/>
              <a:t>2 x Dim x Dim</a:t>
            </a:r>
            <a:r>
              <a:rPr lang="en-US" sz="1400" kern="0"/>
              <a:t>) + </a:t>
            </a:r>
            <a:r>
              <a:rPr lang="en-US" sz="1400" kern="0"/>
              <a:t>(</a:t>
            </a:r>
            <a:r>
              <a:rPr lang="en-US" sz="1400" kern="0" smtClean="0"/>
              <a:t>1 x Dim x Dim) = 12 x Dim</a:t>
            </a:r>
            <a:r>
              <a:rPr lang="en-US" sz="1400" kern="0" baseline="30000" smtClean="0"/>
              <a:t>2</a:t>
            </a:r>
            <a:endParaRPr lang="en-US" sz="1400" kern="0" baseline="30000"/>
          </a:p>
          <a:p>
            <a:pPr lvl="1">
              <a:lnSpc>
                <a:spcPct val="90000"/>
              </a:lnSpc>
            </a:pPr>
            <a:r>
              <a:rPr lang="en-US" sz="1400" kern="0"/>
              <a:t>Number of operations for the 5 vector-matrix multiplies per cell</a:t>
            </a:r>
            <a:r>
              <a:rPr lang="en-US" sz="1400" kern="0"/>
              <a:t>: </a:t>
            </a:r>
            <a:r>
              <a:rPr lang="en-US" sz="1400" kern="0" smtClean="0"/>
              <a:t>2 x Number </a:t>
            </a:r>
            <a:r>
              <a:rPr lang="en-US" sz="1400" kern="0"/>
              <a:t>of weights </a:t>
            </a:r>
            <a:r>
              <a:rPr lang="en-US" sz="1400" kern="0"/>
              <a:t>per </a:t>
            </a:r>
            <a:r>
              <a:rPr lang="en-US" sz="1400" kern="0" smtClean="0"/>
              <a:t>cell = 24 x Dim</a:t>
            </a:r>
            <a:r>
              <a:rPr lang="en-US" sz="1400" kern="0" baseline="30000" smtClean="0"/>
              <a:t>2</a:t>
            </a:r>
            <a:endParaRPr lang="en-US" sz="1400" kern="0" baseline="30000"/>
          </a:p>
          <a:p>
            <a:pPr lvl="1">
              <a:lnSpc>
                <a:spcPct val="90000"/>
              </a:lnSpc>
            </a:pPr>
            <a:r>
              <a:rPr lang="en-US" sz="1400" kern="0"/>
              <a:t>Number of operations for the 3 element-wise multiplies and 1 addition (vectors are all the size of the output</a:t>
            </a:r>
            <a:r>
              <a:rPr lang="en-US" sz="1400" kern="0"/>
              <a:t>): </a:t>
            </a:r>
            <a:r>
              <a:rPr lang="en-US" sz="1400" kern="0" smtClean="0"/>
              <a:t>4 x Dim</a:t>
            </a:r>
            <a:endParaRPr lang="en-US" sz="1400" kern="0"/>
          </a:p>
          <a:p>
            <a:pPr lvl="1">
              <a:lnSpc>
                <a:spcPct val="90000"/>
              </a:lnSpc>
            </a:pPr>
            <a:r>
              <a:rPr lang="en-US" sz="1400" kern="0"/>
              <a:t>Total number of operations per cell (5 vector-matrix multiplies and the 4 element-wise operations</a:t>
            </a:r>
            <a:r>
              <a:rPr lang="en-US" sz="1400" kern="0"/>
              <a:t>): </a:t>
            </a:r>
            <a:r>
              <a:rPr lang="en-US" sz="1400" kern="0" smtClean="0"/>
              <a:t>24 x Dim</a:t>
            </a:r>
            <a:r>
              <a:rPr lang="en-US" sz="1400" kern="0" baseline="30000" smtClean="0"/>
              <a:t>2 </a:t>
            </a:r>
            <a:r>
              <a:rPr lang="en-US" sz="1400" kern="0" smtClean="0"/>
              <a:t>+ 4 x Dim</a:t>
            </a:r>
            <a:endParaRPr lang="en-US" sz="1400" kern="0"/>
          </a:p>
          <a:p>
            <a:pPr lvl="1">
              <a:lnSpc>
                <a:spcPct val="90000"/>
              </a:lnSpc>
            </a:pPr>
            <a:r>
              <a:rPr lang="en-US" sz="1400" kern="0"/>
              <a:t>Operations/Weight: ~2</a:t>
            </a:r>
            <a:endParaRPr lang="en-US" sz="1400" kern="0" baseline="30000"/>
          </a:p>
        </p:txBody>
      </p:sp>
    </p:spTree>
    <p:extLst>
      <p:ext uri="{BB962C8B-B14F-4D97-AF65-F5344CB8AC3E}">
        <p14:creationId xmlns:p14="http://schemas.microsoft.com/office/powerpoint/2010/main" val="35938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Batches: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Reuse weights once fetched from memory across multiple inputs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Increases operational intensity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mtClean="0"/>
              <a:t>Quantization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Use 8- or 16-bit fixed point</a:t>
            </a:r>
          </a:p>
          <a:p>
            <a:pPr>
              <a:lnSpc>
                <a:spcPct val="90000"/>
              </a:lnSpc>
            </a:pPr>
            <a:r>
              <a:rPr lang="en-US" smtClean="0"/>
              <a:t>Summary: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Need the following kernels: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M</a:t>
            </a:r>
            <a:r>
              <a:rPr lang="en-US" sz="1600" smtClean="0"/>
              <a:t>atrix-vector multiply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M</a:t>
            </a:r>
            <a:r>
              <a:rPr lang="en-US" sz="1600" smtClean="0"/>
              <a:t>atrix-matrix multiply</a:t>
            </a:r>
          </a:p>
          <a:p>
            <a:pPr lvl="2">
              <a:lnSpc>
                <a:spcPct val="90000"/>
              </a:lnSpc>
            </a:pPr>
            <a:r>
              <a:rPr lang="en-US" sz="1600" smtClean="0"/>
              <a:t>Stencil</a:t>
            </a:r>
          </a:p>
          <a:p>
            <a:pPr lvl="2">
              <a:lnSpc>
                <a:spcPct val="90000"/>
              </a:lnSpc>
            </a:pPr>
            <a:r>
              <a:rPr lang="en-US" sz="1600" smtClean="0"/>
              <a:t>ReLU</a:t>
            </a:r>
          </a:p>
          <a:p>
            <a:pPr lvl="2">
              <a:lnSpc>
                <a:spcPct val="90000"/>
              </a:lnSpc>
            </a:pPr>
            <a:r>
              <a:rPr lang="en-US" sz="1600" smtClean="0"/>
              <a:t>Sigmoid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H</a:t>
            </a:r>
            <a:r>
              <a:rPr lang="en-US" sz="1600" smtClean="0"/>
              <a:t>yperbolic tangeant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smtClean="0"/>
              <a:t>Convolutional Neural Network</a:t>
            </a:r>
            <a:endParaRPr lang="en-AU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161406" y="1613262"/>
            <a:ext cx="359585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Example:  Deep Neural Networks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63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Google’s DNN ASIC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256 x 256 8-bit matrix multiply unit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Large software-managed scratchpad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Coprocessor on the PCIe bus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smtClean="0"/>
              <a:t>Tensor Processing Unit</a:t>
            </a:r>
            <a:endParaRPr lang="en-AU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680746" y="1093923"/>
            <a:ext cx="2557175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Tensor Processing Unit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37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smtClean="0"/>
              <a:t>Tensor Processing Unit</a:t>
            </a:r>
            <a:endParaRPr lang="en-AU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680746" y="1093923"/>
            <a:ext cx="2557175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Tensor Processing Unit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817563"/>
            <a:ext cx="7518728" cy="541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3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Read_Host_Memory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Reads memory from the CPU memory into the unified buffer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Read_Weights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Reads weights from the Weight Memory into the Weight FIFO as input to the Matrix Unit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MatrixMatrixMultiply/Convolve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Perform a matrix-matrix </a:t>
            </a:r>
            <a:r>
              <a:rPr lang="en-US" sz="1800"/>
              <a:t>multiply, a vector-matrix multiply, an element-wise </a:t>
            </a:r>
            <a:r>
              <a:rPr lang="en-US" sz="1800"/>
              <a:t>matrix </a:t>
            </a:r>
            <a:r>
              <a:rPr lang="en-US" sz="1800" smtClean="0"/>
              <a:t>multiply, an </a:t>
            </a:r>
            <a:r>
              <a:rPr lang="en-US" sz="1800"/>
              <a:t>element-wise vector multiply, or a convolution from the </a:t>
            </a:r>
            <a:r>
              <a:rPr lang="en-US" sz="1800"/>
              <a:t>Unified </a:t>
            </a:r>
            <a:r>
              <a:rPr lang="en-US" sz="1800" smtClean="0"/>
              <a:t>Buffer into </a:t>
            </a:r>
            <a:r>
              <a:rPr lang="en-US" sz="1800"/>
              <a:t>the </a:t>
            </a:r>
            <a:r>
              <a:rPr lang="en-US" sz="1800" smtClean="0"/>
              <a:t>accumulators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takes </a:t>
            </a:r>
            <a:r>
              <a:rPr lang="en-US" sz="1800"/>
              <a:t>a variable-sized </a:t>
            </a:r>
            <a:r>
              <a:rPr lang="en-US" sz="1800"/>
              <a:t>B*256 </a:t>
            </a:r>
            <a:r>
              <a:rPr lang="en-US" sz="1800" smtClean="0"/>
              <a:t>input, multiplies </a:t>
            </a:r>
            <a:r>
              <a:rPr lang="en-US" sz="1800"/>
              <a:t>it by </a:t>
            </a:r>
            <a:r>
              <a:rPr lang="en-US" sz="1800"/>
              <a:t>a </a:t>
            </a:r>
            <a:r>
              <a:rPr lang="en-US" sz="1800" smtClean="0"/>
              <a:t>256x256 </a:t>
            </a:r>
            <a:r>
              <a:rPr lang="en-US" sz="1800"/>
              <a:t>constant input, and produces a B*256 output</a:t>
            </a:r>
            <a:r>
              <a:rPr lang="en-US" sz="1800"/>
              <a:t>, </a:t>
            </a:r>
            <a:r>
              <a:rPr lang="en-US" sz="1800" smtClean="0"/>
              <a:t>taking B </a:t>
            </a:r>
            <a:r>
              <a:rPr lang="en-US" sz="1800"/>
              <a:t>pipelined cycles </a:t>
            </a:r>
            <a:r>
              <a:rPr lang="en-US" sz="1800"/>
              <a:t>to </a:t>
            </a:r>
            <a:r>
              <a:rPr lang="en-US" sz="1800" smtClean="0"/>
              <a:t>complete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Activate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Computes activation function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Write_Host_Memory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Writes data from unified buffer into host memory</a:t>
            </a:r>
            <a:endParaRPr lang="en-US" sz="200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smtClean="0"/>
              <a:t>TPU ISA</a:t>
            </a:r>
            <a:endParaRPr lang="en-AU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680746" y="1093923"/>
            <a:ext cx="2557175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Tensor Processing Unit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01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smtClean="0"/>
              <a:t>TPU ISA</a:t>
            </a:r>
            <a:endParaRPr lang="en-AU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680746" y="1093923"/>
            <a:ext cx="2557175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Tensor Processing Unit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12776"/>
            <a:ext cx="4790818" cy="3763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481" y="2107848"/>
            <a:ext cx="34480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7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smtClean="0"/>
              <a:t>TPU ISA</a:t>
            </a:r>
            <a:endParaRPr lang="en-AU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680746" y="1093923"/>
            <a:ext cx="2557175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Tensor Processing Unit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412776"/>
            <a:ext cx="4545751" cy="3384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817563"/>
            <a:ext cx="3375129" cy="552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6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Read_Host_Memory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Reads memory from the CPU memory into the unified buffer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Read_Weights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Reads weights from the Weight Memory into the Weight FIFO as input to the Matrix Unit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MatrixMatrixMultiply/Convolve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Perform a matrix-matrix </a:t>
            </a:r>
            <a:r>
              <a:rPr lang="en-US" sz="1800"/>
              <a:t>multiply, a vector-matrix multiply, an element-wise </a:t>
            </a:r>
            <a:r>
              <a:rPr lang="en-US" sz="1800"/>
              <a:t>matrix </a:t>
            </a:r>
            <a:r>
              <a:rPr lang="en-US" sz="1800" smtClean="0"/>
              <a:t>multiply, an </a:t>
            </a:r>
            <a:r>
              <a:rPr lang="en-US" sz="1800"/>
              <a:t>element-wise vector multiply, or a convolution from the </a:t>
            </a:r>
            <a:r>
              <a:rPr lang="en-US" sz="1800"/>
              <a:t>Unified </a:t>
            </a:r>
            <a:r>
              <a:rPr lang="en-US" sz="1800" smtClean="0"/>
              <a:t>Buffer into </a:t>
            </a:r>
            <a:r>
              <a:rPr lang="en-US" sz="1800"/>
              <a:t>the </a:t>
            </a:r>
            <a:r>
              <a:rPr lang="en-US" sz="1800" smtClean="0"/>
              <a:t>accumulators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takes </a:t>
            </a:r>
            <a:r>
              <a:rPr lang="en-US" sz="1800"/>
              <a:t>a variable-sized </a:t>
            </a:r>
            <a:r>
              <a:rPr lang="en-US" sz="1800"/>
              <a:t>B*256 </a:t>
            </a:r>
            <a:r>
              <a:rPr lang="en-US" sz="1800" smtClean="0"/>
              <a:t>input, multiplies </a:t>
            </a:r>
            <a:r>
              <a:rPr lang="en-US" sz="1800"/>
              <a:t>it by </a:t>
            </a:r>
            <a:r>
              <a:rPr lang="en-US" sz="1800"/>
              <a:t>a </a:t>
            </a:r>
            <a:r>
              <a:rPr lang="en-US" sz="1800" smtClean="0"/>
              <a:t>256x256 </a:t>
            </a:r>
            <a:r>
              <a:rPr lang="en-US" sz="1800"/>
              <a:t>constant input, and produces a B*256 output</a:t>
            </a:r>
            <a:r>
              <a:rPr lang="en-US" sz="1800"/>
              <a:t>, </a:t>
            </a:r>
            <a:r>
              <a:rPr lang="en-US" sz="1800" smtClean="0"/>
              <a:t>taking B </a:t>
            </a:r>
            <a:r>
              <a:rPr lang="en-US" sz="1800"/>
              <a:t>pipelined cycles </a:t>
            </a:r>
            <a:r>
              <a:rPr lang="en-US" sz="1800"/>
              <a:t>to </a:t>
            </a:r>
            <a:r>
              <a:rPr lang="en-US" sz="1800" smtClean="0"/>
              <a:t>complete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Activate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Computes activation function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Write_Host_Memory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Writes data from unified buffer into host memory</a:t>
            </a:r>
            <a:endParaRPr lang="en-US" sz="200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smtClean="0"/>
              <a:t>TPU ISA</a:t>
            </a:r>
            <a:endParaRPr lang="en-AU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680746" y="1093923"/>
            <a:ext cx="2557175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Tensor Processing Unit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83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Moore’s Law enabled: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Deep memory hierarchy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Wide SIMD units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Deep pipelines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Branch prediction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Out-of-order execution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Speculative prefetching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Multithreading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Multiprocessing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Objective: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Extract performance from software that is oblivious to architecture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8265582" y="507395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smtClean="0"/>
              <a:t>Improving the TPU</a:t>
            </a:r>
            <a:endParaRPr lang="en-AU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680746" y="1093923"/>
            <a:ext cx="2557175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Tensor Processing Unit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19" y="1268760"/>
            <a:ext cx="7781303" cy="415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7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Use dedicated memories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24 MiB dedicated buffer, 4 MiB accumulator buffers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Invest resources in arithmetic units and dedicated memories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60% of the memory and 250X the arithmetic units of a server-class CPU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Use the easiest form of parallelism that matches the domain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Exploits 2D SIMD parallelism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Reduce the data size and type needed for the domain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Primarily uses 8-bit integers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Use a domain-specific programming language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Uses TensorFlow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smtClean="0"/>
              <a:t>The TPU and the Guidelines</a:t>
            </a:r>
            <a:endParaRPr lang="en-AU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680746" y="1093923"/>
            <a:ext cx="2557175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Tensor Processing Unit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55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4319835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Needed to be general purpose and power efficient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Uses FPGA PCIe board with dedicated 20 Gbps network in 6 x 8 torus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Each of the 48 servers in half the rack has a </a:t>
            </a:r>
            <a:r>
              <a:rPr lang="en-US" sz="1800"/>
              <a:t>Catapult </a:t>
            </a:r>
            <a:r>
              <a:rPr lang="en-US" sz="1800" smtClean="0"/>
              <a:t>board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Limited to 25 watts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32 MiB Flash memory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Two banks of DDR3-1600 (</a:t>
            </a:r>
            <a:r>
              <a:rPr lang="en-US" sz="1800"/>
              <a:t>11 </a:t>
            </a:r>
            <a:r>
              <a:rPr lang="en-US" sz="1800" smtClean="0"/>
              <a:t>GB/s) and 8 GiB DRAM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FPGA (unconfigured) has 3962 18-bit ALUs and 5 MiB of on-chip memory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Programmed in Verilog RTL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Shell is 23% of the FPGA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smtClean="0"/>
              <a:t>Microsoft Catapult</a:t>
            </a:r>
            <a:endParaRPr lang="en-AU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905200" y="869470"/>
            <a:ext cx="210826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Microsoft Capapult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299" y="2393675"/>
            <a:ext cx="4087035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7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992243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CNN accelerator, mapped across multiple FPGAs</a:t>
            </a:r>
            <a:endParaRPr lang="en-US" sz="180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smtClean="0"/>
              <a:t>Microsoft Catapult:  CNN</a:t>
            </a:r>
            <a:endParaRPr lang="en-AU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905200" y="869470"/>
            <a:ext cx="210826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Microsoft Capapult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556792"/>
            <a:ext cx="5328592" cy="472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smtClean="0"/>
              <a:t>Microsoft Catapult: CNN</a:t>
            </a:r>
            <a:endParaRPr lang="en-AU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905200" y="869470"/>
            <a:ext cx="210826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Microsoft Capapult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817562"/>
            <a:ext cx="3672408" cy="545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5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232"/>
            <a:ext cx="8281987" cy="646331"/>
          </a:xfrm>
        </p:spPr>
        <p:txBody>
          <a:bodyPr/>
          <a:lstStyle/>
          <a:p>
            <a:r>
              <a:rPr lang="en-US" sz="3600" smtClean="0"/>
              <a:t>Microsoft Catapult: Search Ranking</a:t>
            </a:r>
            <a:endParaRPr lang="en-AU" sz="36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905200" y="869470"/>
            <a:ext cx="210826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Microsoft Capapult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kern="0" smtClean="0"/>
              <a:t>Feature extraction (1 FPGA)</a:t>
            </a:r>
          </a:p>
          <a:p>
            <a:pPr lvl="1">
              <a:lnSpc>
                <a:spcPct val="90000"/>
              </a:lnSpc>
            </a:pPr>
            <a:r>
              <a:rPr lang="en-US" sz="1400" kern="0" smtClean="0"/>
              <a:t>Extracts 4500 features for every document-query pair, e.g. frequency in which the query appears in the page</a:t>
            </a:r>
          </a:p>
          <a:p>
            <a:pPr lvl="1">
              <a:lnSpc>
                <a:spcPct val="90000"/>
              </a:lnSpc>
            </a:pPr>
            <a:r>
              <a:rPr lang="en-US" sz="1400" kern="0" smtClean="0"/>
              <a:t>Systolic array of FSMs</a:t>
            </a:r>
          </a:p>
          <a:p>
            <a:pPr>
              <a:lnSpc>
                <a:spcPct val="90000"/>
              </a:lnSpc>
            </a:pPr>
            <a:r>
              <a:rPr lang="en-US" sz="1800" kern="0" smtClean="0"/>
              <a:t>Free-form expressions (2 FPGAs)</a:t>
            </a:r>
          </a:p>
          <a:p>
            <a:pPr lvl="1">
              <a:lnSpc>
                <a:spcPct val="90000"/>
              </a:lnSpc>
            </a:pPr>
            <a:r>
              <a:rPr lang="en-US" sz="1400" kern="0" smtClean="0"/>
              <a:t>Calculates feature combinations</a:t>
            </a:r>
          </a:p>
          <a:p>
            <a:pPr>
              <a:lnSpc>
                <a:spcPct val="90000"/>
              </a:lnSpc>
            </a:pPr>
            <a:r>
              <a:rPr lang="en-US" sz="1800" kern="0" smtClean="0"/>
              <a:t>Machine-learned Scoring (1 FPGA for compression, 3 FPGAs calculate score)</a:t>
            </a:r>
          </a:p>
          <a:p>
            <a:pPr lvl="1">
              <a:lnSpc>
                <a:spcPct val="90000"/>
              </a:lnSpc>
            </a:pPr>
            <a:r>
              <a:rPr lang="en-US" sz="1400" kern="0" smtClean="0"/>
              <a:t>Uses results of previous two stages to calculate floating-point score</a:t>
            </a:r>
          </a:p>
          <a:p>
            <a:pPr>
              <a:lnSpc>
                <a:spcPct val="90000"/>
              </a:lnSpc>
            </a:pPr>
            <a:r>
              <a:rPr lang="en-US" sz="1800" kern="0" smtClean="0"/>
              <a:t>One FPGA allocated as a hot-spare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692" y="3681413"/>
            <a:ext cx="4718927" cy="251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1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232"/>
            <a:ext cx="8281987" cy="646331"/>
          </a:xfrm>
        </p:spPr>
        <p:txBody>
          <a:bodyPr/>
          <a:lstStyle/>
          <a:p>
            <a:r>
              <a:rPr lang="en-US" sz="3600" smtClean="0"/>
              <a:t>Microsoft Catapult: Search Ranking</a:t>
            </a:r>
            <a:endParaRPr lang="en-AU" sz="36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905200" y="869470"/>
            <a:ext cx="210826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Microsoft Capapult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endParaRPr lang="en-US" sz="1800" kern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6613" y="12779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kern="0" smtClean="0"/>
              <a:t>Free-form expression evaluation</a:t>
            </a:r>
          </a:p>
          <a:p>
            <a:pPr lvl="1">
              <a:lnSpc>
                <a:spcPct val="90000"/>
              </a:lnSpc>
            </a:pPr>
            <a:r>
              <a:rPr lang="en-US" sz="1800" kern="0" smtClean="0"/>
              <a:t>60 core processor</a:t>
            </a:r>
          </a:p>
          <a:p>
            <a:pPr lvl="1">
              <a:lnSpc>
                <a:spcPct val="90000"/>
              </a:lnSpc>
            </a:pPr>
            <a:r>
              <a:rPr lang="en-US" sz="1800" kern="0" smtClean="0"/>
              <a:t>Pipelined cores</a:t>
            </a:r>
            <a:endParaRPr lang="en-US" sz="1100" kern="0"/>
          </a:p>
          <a:p>
            <a:pPr lvl="1">
              <a:lnSpc>
                <a:spcPct val="90000"/>
              </a:lnSpc>
            </a:pPr>
            <a:r>
              <a:rPr lang="en-US" sz="1800" kern="0" smtClean="0"/>
              <a:t>Each core supports four threads</a:t>
            </a:r>
            <a:r>
              <a:rPr lang="en-US" sz="1800" kern="0"/>
              <a:t> </a:t>
            </a:r>
            <a:r>
              <a:rPr lang="en-US" sz="1800" kern="0" smtClean="0"/>
              <a:t>that can hide each other’s latency</a:t>
            </a:r>
          </a:p>
          <a:p>
            <a:pPr lvl="1">
              <a:lnSpc>
                <a:spcPct val="90000"/>
              </a:lnSpc>
            </a:pPr>
            <a:r>
              <a:rPr lang="en-US" sz="1800" kern="0" smtClean="0"/>
              <a:t>Threads are statically prioritized</a:t>
            </a:r>
            <a:r>
              <a:rPr lang="en-US" sz="1800" kern="0"/>
              <a:t> </a:t>
            </a:r>
            <a:r>
              <a:rPr lang="en-US" sz="1800" kern="0" smtClean="0"/>
              <a:t>according to thread latency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055938"/>
            <a:ext cx="58102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6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232"/>
            <a:ext cx="8281987" cy="646331"/>
          </a:xfrm>
        </p:spPr>
        <p:txBody>
          <a:bodyPr/>
          <a:lstStyle/>
          <a:p>
            <a:r>
              <a:rPr lang="en-US" sz="3600" smtClean="0"/>
              <a:t>Microsoft Catapult: Search Ranking</a:t>
            </a:r>
            <a:endParaRPr lang="en-AU" sz="36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905200" y="869470"/>
            <a:ext cx="210826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Microsoft Capapult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endParaRPr lang="en-US" sz="1800" kern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6614" y="1277938"/>
            <a:ext cx="4616756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kern="0" smtClean="0"/>
              <a:t>Version 2 of Catapult</a:t>
            </a:r>
          </a:p>
          <a:p>
            <a:pPr lvl="1">
              <a:lnSpc>
                <a:spcPct val="90000"/>
              </a:lnSpc>
            </a:pPr>
            <a:r>
              <a:rPr lang="en-US" sz="2000" kern="0" smtClean="0"/>
              <a:t>Placed the FPGA between the CPU and NIC</a:t>
            </a:r>
          </a:p>
          <a:p>
            <a:pPr lvl="1">
              <a:lnSpc>
                <a:spcPct val="90000"/>
              </a:lnSpc>
            </a:pPr>
            <a:r>
              <a:rPr lang="en-US" sz="2000" kern="0" smtClean="0"/>
              <a:t>Increased network from 10 Gb/s to 40 Gb/s</a:t>
            </a:r>
          </a:p>
          <a:p>
            <a:pPr lvl="1">
              <a:lnSpc>
                <a:spcPct val="90000"/>
              </a:lnSpc>
            </a:pPr>
            <a:r>
              <a:rPr lang="en-US" sz="2000" kern="0" smtClean="0"/>
              <a:t>Also performs network acceleration</a:t>
            </a:r>
          </a:p>
          <a:p>
            <a:pPr lvl="1">
              <a:lnSpc>
                <a:spcPct val="90000"/>
              </a:lnSpc>
            </a:pPr>
            <a:r>
              <a:rPr lang="en-US" sz="2000" kern="0" smtClean="0"/>
              <a:t>Shell now consumes 44% of the FPGA</a:t>
            </a:r>
          </a:p>
          <a:p>
            <a:pPr lvl="1">
              <a:lnSpc>
                <a:spcPct val="90000"/>
              </a:lnSpc>
            </a:pPr>
            <a:r>
              <a:rPr lang="en-US" sz="2000" kern="0" smtClean="0"/>
              <a:t>Now FPGA performs only feature extraction</a:t>
            </a:r>
            <a:endParaRPr lang="en-US" sz="2000" kern="0"/>
          </a:p>
          <a:p>
            <a:pPr>
              <a:lnSpc>
                <a:spcPct val="90000"/>
              </a:lnSpc>
            </a:pPr>
            <a:endParaRPr lang="en-US" kern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370" y="1484784"/>
            <a:ext cx="3132386" cy="27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2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232"/>
            <a:ext cx="8281987" cy="646331"/>
          </a:xfrm>
        </p:spPr>
        <p:txBody>
          <a:bodyPr/>
          <a:lstStyle/>
          <a:p>
            <a:r>
              <a:rPr lang="en-US" sz="3600" smtClean="0"/>
              <a:t>Catapult and the Guidelines</a:t>
            </a:r>
            <a:endParaRPr lang="en-AU" sz="36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905200" y="869470"/>
            <a:ext cx="210826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Microsoft Capapult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endParaRPr lang="en-US" sz="1800" kern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6614" y="1277938"/>
            <a:ext cx="774914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/>
              <a:t>Use dedicated memories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5 MiB </a:t>
            </a:r>
            <a:r>
              <a:rPr lang="en-US" sz="1800"/>
              <a:t>dedicated </a:t>
            </a:r>
            <a:r>
              <a:rPr lang="en-US" sz="1800" smtClean="0"/>
              <a:t>memory</a:t>
            </a:r>
            <a:endParaRPr lang="en-US" sz="1800"/>
          </a:p>
          <a:p>
            <a:pPr>
              <a:lnSpc>
                <a:spcPct val="90000"/>
              </a:lnSpc>
            </a:pPr>
            <a:r>
              <a:rPr lang="en-US" sz="2400"/>
              <a:t>Invest resources in arithmetic units and dedicated memories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3926 ALUs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Use </a:t>
            </a:r>
            <a:r>
              <a:rPr lang="en-US" sz="2400"/>
              <a:t>the easiest form of parallelism that matches the domain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2D SIMD for CNN, MISD parallelism for search scoring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Reduce </a:t>
            </a:r>
            <a:r>
              <a:rPr lang="en-US" sz="2400"/>
              <a:t>the data size and type needed for the domain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Uses mixture of 8-bit integers and 64-bit floating-point</a:t>
            </a:r>
            <a:endParaRPr lang="en-US" sz="1800"/>
          </a:p>
          <a:p>
            <a:pPr>
              <a:lnSpc>
                <a:spcPct val="90000"/>
              </a:lnSpc>
            </a:pPr>
            <a:r>
              <a:rPr lang="en-US" sz="2400"/>
              <a:t>Use a domain-specific programming language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Uses Verilog RTL; Microsoft did not follow this guideline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5584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232"/>
            <a:ext cx="8281987" cy="646331"/>
          </a:xfrm>
        </p:spPr>
        <p:txBody>
          <a:bodyPr/>
          <a:lstStyle/>
          <a:p>
            <a:r>
              <a:rPr lang="en-US" sz="3600" smtClean="0"/>
              <a:t>Intel Crest</a:t>
            </a:r>
            <a:endParaRPr lang="en-AU" sz="36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8341217" y="441649"/>
            <a:ext cx="123623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Intel Crest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endParaRPr lang="en-US" sz="1800" kern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6614" y="1277938"/>
            <a:ext cx="7335786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00" smtClean="0"/>
              <a:t>DNN training</a:t>
            </a:r>
          </a:p>
          <a:p>
            <a:pPr>
              <a:lnSpc>
                <a:spcPct val="90000"/>
              </a:lnSpc>
            </a:pPr>
            <a:r>
              <a:rPr lang="en-US" sz="2200" smtClean="0"/>
              <a:t>16-bit fixed point</a:t>
            </a:r>
          </a:p>
          <a:p>
            <a:pPr>
              <a:lnSpc>
                <a:spcPct val="90000"/>
              </a:lnSpc>
            </a:pPr>
            <a:r>
              <a:rPr lang="en-US" sz="2200" smtClean="0"/>
              <a:t>Operates on blocks of 32x32 matrices</a:t>
            </a:r>
          </a:p>
          <a:p>
            <a:pPr>
              <a:lnSpc>
                <a:spcPct val="90000"/>
              </a:lnSpc>
            </a:pPr>
            <a:r>
              <a:rPr lang="en-US" sz="2200" smtClean="0"/>
              <a:t>SRAM + HBM2</a:t>
            </a:r>
          </a:p>
          <a:p>
            <a:pPr lvl="1">
              <a:lnSpc>
                <a:spcPct val="90000"/>
              </a:lnSpc>
            </a:pPr>
            <a:endParaRPr lang="en-US" sz="1800" smtClean="0"/>
          </a:p>
          <a:p>
            <a:pPr lvl="1">
              <a:lnSpc>
                <a:spcPct val="90000"/>
              </a:lnSpc>
            </a:pPr>
            <a:endParaRPr 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140968"/>
            <a:ext cx="6667666" cy="299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8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Need factor of 100 improvements in number of operations per instruction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Requires domain specific architectures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For ASICs, NRE cannot be amoratized over large volumes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FPGAs are less efficient than ASICs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8265582" y="507395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10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232"/>
            <a:ext cx="8281987" cy="646331"/>
          </a:xfrm>
        </p:spPr>
        <p:txBody>
          <a:bodyPr/>
          <a:lstStyle/>
          <a:p>
            <a:r>
              <a:rPr lang="en-US" sz="3600" smtClean="0"/>
              <a:t>Pixel Visual Core</a:t>
            </a:r>
            <a:endParaRPr lang="en-AU" sz="36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990639" y="784029"/>
            <a:ext cx="193739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Pixel Visual Core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endParaRPr lang="en-US" sz="1800" kern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6614" y="1277938"/>
            <a:ext cx="774914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/>
              <a:t>Pixel Visual Core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Image Processing Unit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Performs stencil operations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Decended from Image Signal processor</a:t>
            </a:r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780928"/>
            <a:ext cx="5586870" cy="310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9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232"/>
            <a:ext cx="8281987" cy="646331"/>
          </a:xfrm>
        </p:spPr>
        <p:txBody>
          <a:bodyPr/>
          <a:lstStyle/>
          <a:p>
            <a:r>
              <a:rPr lang="en-US" sz="3600" smtClean="0"/>
              <a:t>Pixel Visual Core</a:t>
            </a:r>
            <a:endParaRPr lang="en-AU" sz="36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endParaRPr lang="en-US" sz="1800" kern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6614" y="1277938"/>
            <a:ext cx="774914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smtClean="0"/>
              <a:t>Software written in Halide, a DSL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Compiled to virtual ISA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vISA is lowered to physical ISA using application-specific parameters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pISA is VLSI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Optimized for energy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Power Budget is 6 to 8 W for bursts of 10-20 seconds, dropping to tens of milliwatts when not in use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8-bit DRAM access equivalent energy as 12,500 8-bit integer operations or 7 to 100 8-bit SRAM accesses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IEEE 754 operations require 22X to 150X of the cost of 8-bit integer operations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Optimized for 2D access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2D SIMD unit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On-chip </a:t>
            </a:r>
            <a:r>
              <a:rPr lang="en-US" sz="2000"/>
              <a:t>SRAM </a:t>
            </a:r>
            <a:r>
              <a:rPr lang="en-US" sz="2000" smtClean="0"/>
              <a:t>structured using a square geometry</a:t>
            </a:r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 rot="5400000">
            <a:off x="7990639" y="784029"/>
            <a:ext cx="193739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Pixel Visual Core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38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232"/>
            <a:ext cx="8281987" cy="646331"/>
          </a:xfrm>
        </p:spPr>
        <p:txBody>
          <a:bodyPr/>
          <a:lstStyle/>
          <a:p>
            <a:r>
              <a:rPr lang="en-US" sz="3600" smtClean="0"/>
              <a:t>Pixel Visual Core</a:t>
            </a:r>
            <a:endParaRPr lang="en-AU" sz="36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endParaRPr lang="en-US" sz="1800" kern="0" smtClean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 rot="5400000">
            <a:off x="7990639" y="784029"/>
            <a:ext cx="193739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Pixel Visual Core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125538"/>
            <a:ext cx="728662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4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232"/>
            <a:ext cx="8281987" cy="646331"/>
          </a:xfrm>
        </p:spPr>
        <p:txBody>
          <a:bodyPr/>
          <a:lstStyle/>
          <a:p>
            <a:r>
              <a:rPr lang="en-US" sz="3600" smtClean="0"/>
              <a:t>Pixel Visual Core</a:t>
            </a:r>
            <a:endParaRPr lang="en-AU" sz="36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endParaRPr lang="en-US" sz="1800" kern="0" smtClean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 rot="5400000">
            <a:off x="7990639" y="784029"/>
            <a:ext cx="193739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Pixel Visual Core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817562"/>
            <a:ext cx="5616624" cy="537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232"/>
            <a:ext cx="8281987" cy="646331"/>
          </a:xfrm>
        </p:spPr>
        <p:txBody>
          <a:bodyPr/>
          <a:lstStyle/>
          <a:p>
            <a:r>
              <a:rPr lang="en-US" sz="3600" smtClean="0"/>
              <a:t>Pixel Visual Core</a:t>
            </a:r>
            <a:endParaRPr lang="en-AU" sz="36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endParaRPr lang="en-US" sz="1800" kern="0" smtClean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 rot="5400000">
            <a:off x="7990639" y="784029"/>
            <a:ext cx="193739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Pixel Visual Core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2147887"/>
            <a:ext cx="84010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0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232"/>
            <a:ext cx="8281987" cy="646331"/>
          </a:xfrm>
        </p:spPr>
        <p:txBody>
          <a:bodyPr/>
          <a:lstStyle/>
          <a:p>
            <a:r>
              <a:rPr lang="en-US" sz="3600" smtClean="0"/>
              <a:t>Visual Core and the Guidelines</a:t>
            </a:r>
            <a:endParaRPr lang="en-AU" sz="36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905200" y="869470"/>
            <a:ext cx="210826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Microsoft Capapult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endParaRPr lang="en-US" sz="1800" kern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6614" y="1277938"/>
            <a:ext cx="774914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/>
              <a:t>Use dedicated memories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128 + 64 MiB dedicated memory per core</a:t>
            </a:r>
            <a:endParaRPr lang="en-US" sz="1800"/>
          </a:p>
          <a:p>
            <a:pPr>
              <a:lnSpc>
                <a:spcPct val="90000"/>
              </a:lnSpc>
            </a:pPr>
            <a:r>
              <a:rPr lang="en-US" sz="2400"/>
              <a:t>Invest resources in arithmetic units and dedicated memories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16x16 2D array of processing elements per core and 2D shifting network per core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Use </a:t>
            </a:r>
            <a:r>
              <a:rPr lang="en-US" sz="2400"/>
              <a:t>the easiest form of parallelism that matches the domain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2D SIMD and VLIW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Reduce </a:t>
            </a:r>
            <a:r>
              <a:rPr lang="en-US" sz="2400"/>
              <a:t>the data size and type needed for the domain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Uses mixture of 8-bit and 16-bit integers</a:t>
            </a:r>
            <a:endParaRPr lang="en-US" sz="1800"/>
          </a:p>
          <a:p>
            <a:pPr>
              <a:lnSpc>
                <a:spcPct val="90000"/>
              </a:lnSpc>
            </a:pPr>
            <a:r>
              <a:rPr lang="en-US" sz="2400"/>
              <a:t>Use a domain-specific programming language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Halide for image processing and TensorFlow for CNNs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4148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232"/>
            <a:ext cx="8281987" cy="646331"/>
          </a:xfrm>
        </p:spPr>
        <p:txBody>
          <a:bodyPr/>
          <a:lstStyle/>
          <a:p>
            <a:r>
              <a:rPr lang="en-US" sz="3600" smtClean="0"/>
              <a:t>Fallacies and Pitfalls</a:t>
            </a:r>
            <a:endParaRPr lang="en-AU" sz="36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905200" y="869470"/>
            <a:ext cx="210826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Microsoft Capapult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endParaRPr lang="en-US" sz="1800" kern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6614" y="1277938"/>
            <a:ext cx="774914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mtClean="0"/>
              <a:t>It costs $100 million to design a custom chip</a:t>
            </a:r>
          </a:p>
          <a:p>
            <a:pPr>
              <a:lnSpc>
                <a:spcPct val="90000"/>
              </a:lnSpc>
            </a:pPr>
            <a:r>
              <a:rPr lang="en-US" smtClean="0"/>
              <a:t>Performance counters added as an afterthought</a:t>
            </a:r>
          </a:p>
          <a:p>
            <a:pPr>
              <a:lnSpc>
                <a:spcPct val="90000"/>
              </a:lnSpc>
            </a:pPr>
            <a:r>
              <a:rPr lang="en-US" smtClean="0"/>
              <a:t>Architects are tackling the right DNN tasks</a:t>
            </a:r>
          </a:p>
          <a:p>
            <a:pPr>
              <a:lnSpc>
                <a:spcPct val="90000"/>
              </a:lnSpc>
            </a:pPr>
            <a:r>
              <a:rPr lang="en-US" smtClean="0"/>
              <a:t>For DNN hardware, inferences per second (IPS) is a fair summary performance metric</a:t>
            </a:r>
          </a:p>
          <a:p>
            <a:pPr>
              <a:lnSpc>
                <a:spcPct val="90000"/>
              </a:lnSpc>
            </a:pPr>
            <a:r>
              <a:rPr lang="en-US" smtClean="0"/>
              <a:t>Being ignorant of architecture history when designing an DSA</a:t>
            </a:r>
          </a:p>
        </p:txBody>
      </p:sp>
    </p:spTree>
    <p:extLst>
      <p:ext uri="{BB962C8B-B14F-4D97-AF65-F5344CB8AC3E}">
        <p14:creationId xmlns:p14="http://schemas.microsoft.com/office/powerpoint/2010/main" val="120637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Guidelines for DSAs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Use dedicated memories to minimize data movement</a:t>
            </a:r>
          </a:p>
          <a:p>
            <a:pPr>
              <a:lnSpc>
                <a:spcPct val="90000"/>
              </a:lnSpc>
            </a:pPr>
            <a:r>
              <a:rPr lang="en-US" smtClean="0"/>
              <a:t>Invest resources into more arithmetic units or bigger memories</a:t>
            </a:r>
          </a:p>
          <a:p>
            <a:pPr>
              <a:lnSpc>
                <a:spcPct val="90000"/>
              </a:lnSpc>
            </a:pPr>
            <a:r>
              <a:rPr lang="en-US" smtClean="0"/>
              <a:t>Use the easiest form of parallelism that matches the domain</a:t>
            </a:r>
          </a:p>
          <a:p>
            <a:pPr>
              <a:lnSpc>
                <a:spcPct val="90000"/>
              </a:lnSpc>
            </a:pPr>
            <a:r>
              <a:rPr lang="en-US" smtClean="0"/>
              <a:t>Reduce data size and type to the simplest needed for the domain</a:t>
            </a:r>
          </a:p>
          <a:p>
            <a:pPr>
              <a:lnSpc>
                <a:spcPct val="90000"/>
              </a:lnSpc>
            </a:pPr>
            <a:r>
              <a:rPr lang="en-US" smtClean="0"/>
              <a:t>Use a domain-specific programming language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829567" y="946413"/>
            <a:ext cx="226215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Guidelines for DSAs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2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Guidelines for DSAs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68" y="1844824"/>
            <a:ext cx="8784976" cy="3095407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7829567" y="946413"/>
            <a:ext cx="226215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Guidelines for DSAs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38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smtClean="0"/>
              <a:t>Example:  Deep Neural Networks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Inpired by neuron of the brain</a:t>
            </a:r>
          </a:p>
          <a:p>
            <a:pPr>
              <a:lnSpc>
                <a:spcPct val="90000"/>
              </a:lnSpc>
            </a:pPr>
            <a:r>
              <a:rPr lang="en-US" smtClean="0"/>
              <a:t>Computes non-linear “activiation” function of the weighted sum of input values</a:t>
            </a:r>
          </a:p>
          <a:p>
            <a:pPr>
              <a:lnSpc>
                <a:spcPct val="90000"/>
              </a:lnSpc>
            </a:pPr>
            <a:r>
              <a:rPr lang="en-US" smtClean="0"/>
              <a:t>Neurons arranged in layers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161406" y="1613262"/>
            <a:ext cx="359585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Example:  Deep Neural Networks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8" y="3284984"/>
            <a:ext cx="71913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7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smtClean="0"/>
              <a:t>Example:  Deep Neural Networks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Most practioners will choose an existing design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Topology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Data type</a:t>
            </a:r>
          </a:p>
          <a:p>
            <a:pPr>
              <a:lnSpc>
                <a:spcPct val="90000"/>
              </a:lnSpc>
            </a:pPr>
            <a:r>
              <a:rPr lang="en-US" smtClean="0"/>
              <a:t>Training (learning):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Calculate weights using backpropagation algorithm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Supervised learning:  stocastic graduate descent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 smtClean="0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 smtClean="0"/>
          </a:p>
          <a:p>
            <a:pPr lvl="1"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Inferrence:  use neural network for classification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161406" y="1613262"/>
            <a:ext cx="359585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Example:  Deep Neural Networks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812" y="3614587"/>
            <a:ext cx="6192688" cy="204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1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Parameters: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Dim[i]:  number of neurons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Dim[i-1]:  dimension of input vector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Number of weights:  Dim[i-1] x Dim[i]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Operations:  2 x Dim[i-1</a:t>
            </a:r>
            <a:r>
              <a:rPr lang="en-US"/>
              <a:t>] x Dim[i]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Operations/weight:  2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smtClean="0"/>
              <a:t>Multi-Layer Perceptrons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430" y="3721874"/>
            <a:ext cx="3960440" cy="2501331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161406" y="1613262"/>
            <a:ext cx="359585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Example:  Deep Neural Networks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46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Computer vision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Each layer raises the level of abstraction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First layer recognizes horizontal and vertical lines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Second layer recognizes corners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Third layer recognizes shapes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Fourth layer recognizes features, such as ears of a dog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Higher layers recognizes different breeds of dogs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smtClean="0"/>
              <a:t>Convolutional Neural Network</a:t>
            </a:r>
            <a:endParaRPr lang="en-AU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161406" y="1613262"/>
            <a:ext cx="359585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Example:  Deep Neural Networks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717032"/>
            <a:ext cx="3816424" cy="245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1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d4e">
  <a:themeElements>
    <a:clrScheme name="1_cod4e 7">
      <a:dk1>
        <a:srgbClr val="000000"/>
      </a:dk1>
      <a:lt1>
        <a:srgbClr val="FFFFFF"/>
      </a:lt1>
      <a:dk2>
        <a:srgbClr val="0039A6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1_cod4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1_cod4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7">
        <a:dk1>
          <a:srgbClr val="000000"/>
        </a:dk1>
        <a:lt1>
          <a:srgbClr val="FFFFFF"/>
        </a:lt1>
        <a:dk2>
          <a:srgbClr val="0039A6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cod4e</Template>
  <TotalTime>22818</TotalTime>
  <Words>2670</Words>
  <Application>Microsoft Office PowerPoint</Application>
  <PresentationFormat>On-screen Show (4:3)</PresentationFormat>
  <Paragraphs>445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Arial Black</vt:lpstr>
      <vt:lpstr>Times New Roman</vt:lpstr>
      <vt:lpstr>Wingdings</vt:lpstr>
      <vt:lpstr>1_cod4e</vt:lpstr>
      <vt:lpstr>PowerPoint Presentation</vt:lpstr>
      <vt:lpstr>Introduction</vt:lpstr>
      <vt:lpstr>Introduction</vt:lpstr>
      <vt:lpstr>Guidelines for DSAs</vt:lpstr>
      <vt:lpstr>Guidelines for DSAs</vt:lpstr>
      <vt:lpstr>Example:  Deep Neural Networks</vt:lpstr>
      <vt:lpstr>Example:  Deep Neural Networks</vt:lpstr>
      <vt:lpstr>Multi-Layer Perceptrons</vt:lpstr>
      <vt:lpstr>Convolutional Neural Network</vt:lpstr>
      <vt:lpstr>Convolutional Neural Network</vt:lpstr>
      <vt:lpstr>Recurrent Neural Network</vt:lpstr>
      <vt:lpstr>Recurrent Neural Network</vt:lpstr>
      <vt:lpstr>Convolutional Neural Network</vt:lpstr>
      <vt:lpstr>Tensor Processing Unit</vt:lpstr>
      <vt:lpstr>Tensor Processing Unit</vt:lpstr>
      <vt:lpstr>TPU ISA</vt:lpstr>
      <vt:lpstr>TPU ISA</vt:lpstr>
      <vt:lpstr>TPU ISA</vt:lpstr>
      <vt:lpstr>TPU ISA</vt:lpstr>
      <vt:lpstr>Improving the TPU</vt:lpstr>
      <vt:lpstr>The TPU and the Guidelines</vt:lpstr>
      <vt:lpstr>Microsoft Catapult</vt:lpstr>
      <vt:lpstr>Microsoft Catapult:  CNN</vt:lpstr>
      <vt:lpstr>Microsoft Catapult: CNN</vt:lpstr>
      <vt:lpstr>Microsoft Catapult: Search Ranking</vt:lpstr>
      <vt:lpstr>Microsoft Catapult: Search Ranking</vt:lpstr>
      <vt:lpstr>Microsoft Catapult: Search Ranking</vt:lpstr>
      <vt:lpstr>Catapult and the Guidelines</vt:lpstr>
      <vt:lpstr>Intel Crest</vt:lpstr>
      <vt:lpstr>Pixel Visual Core</vt:lpstr>
      <vt:lpstr>Pixel Visual Core</vt:lpstr>
      <vt:lpstr>Pixel Visual Core</vt:lpstr>
      <vt:lpstr>Pixel Visual Core</vt:lpstr>
      <vt:lpstr>Pixel Visual Core</vt:lpstr>
      <vt:lpstr>Visual Core and the Guidelines</vt:lpstr>
      <vt:lpstr>Fallacies and Pitfalls</vt:lpstr>
    </vt:vector>
  </TitlesOfParts>
  <Company>Ashenden Designs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Ashenden</dc:creator>
  <cp:lastModifiedBy>Jason D. Bakos</cp:lastModifiedBy>
  <cp:revision>789</cp:revision>
  <dcterms:created xsi:type="dcterms:W3CDTF">2008-07-27T22:34:41Z</dcterms:created>
  <dcterms:modified xsi:type="dcterms:W3CDTF">2018-01-03T04:07:08Z</dcterms:modified>
</cp:coreProperties>
</file>